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04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image" Target="../media/image2.w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8/20/13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t>8/20/13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t>8/20/13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t>8/20/13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t>8/20/13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t>8/20/13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What is Statistical Learning?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02 – Part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If we can produce a good estimate for f (and the variance of </a:t>
            </a:r>
            <a:r>
              <a:rPr lang="el-GR" dirty="0"/>
              <a:t>ε</a:t>
            </a:r>
            <a:r>
              <a:rPr lang="en-US" dirty="0"/>
              <a:t> is not too large) we can make accurate predictions for the response, Y, based on a new value of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0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Direct Mailing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Interested in predicting how much money an individual will donate based on observations from 90,000 people on which we have recorded over 400 different characteristics.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Don’t care too much about each individual characteristic.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Just want to know: For a given individual should I send out a mailing?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Alternatively, we may also be interested in the type of relationship between Y and the X's.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example,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Which particular predictors actually affect the response?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positive or negative?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the relationship a simple linear one or is it more complicated etc.?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Housing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Wish to predict median house price based on 14 variables.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Probably want to understand which factors have the biggest effect on the response and how big the effect is.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For example how much impact does a river view have on the house value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assume we have observed a set of </a:t>
            </a:r>
            <a:r>
              <a:rPr lang="en-US" b="1" dirty="0"/>
              <a:t>training data</a:t>
            </a:r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endParaRPr lang="en-US" b="1" dirty="0"/>
          </a:p>
          <a:p>
            <a:pPr>
              <a:buFont typeface="Wingdings" charset="2"/>
              <a:buChar char="Ø"/>
            </a:pPr>
            <a:r>
              <a:rPr lang="en-US" dirty="0"/>
              <a:t>We must then use the training data and a statistical method to estimate f.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Statistical Learning Methods: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Parametric Methods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Non-parametric Methods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15944"/>
              </p:ext>
            </p:extLst>
          </p:nvPr>
        </p:nvGraphicFramePr>
        <p:xfrm>
          <a:off x="1447800" y="2133600"/>
          <a:ext cx="6553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1866900" imgH="228600" progId="Equation.3">
                  <p:embed/>
                </p:oleObj>
              </mc:Choice>
              <mc:Fallback>
                <p:oleObj name="Equation" r:id="rId3" imgW="186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553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It reduces the problem of estimating f down to one of estimating a set of parameters.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They involve a two-step model based approach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u="sng" dirty="0"/>
              <a:t>STEP 1:</a:t>
            </a:r>
          </a:p>
          <a:p>
            <a:pPr marL="274320" lvl="1" indent="0">
              <a:buNone/>
            </a:pPr>
            <a:r>
              <a:rPr lang="en-US" dirty="0"/>
              <a:t>Make some assumption about the functional form of </a:t>
            </a:r>
            <a:r>
              <a:rPr lang="en-US" i="1" dirty="0"/>
              <a:t>f</a:t>
            </a:r>
            <a:r>
              <a:rPr lang="en-US" dirty="0"/>
              <a:t>, i.e. come up with a model. The most common example is a linear model i.e.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  <a:p>
            <a:pPr marL="609600" indent="-609600">
              <a:buNone/>
            </a:pPr>
            <a:r>
              <a:rPr lang="en-US" dirty="0"/>
              <a:t>	</a:t>
            </a:r>
          </a:p>
          <a:p>
            <a:pPr marL="609600" indent="-609600">
              <a:buNone/>
            </a:pPr>
            <a:r>
              <a:rPr lang="en-US" dirty="0"/>
              <a:t>	</a:t>
            </a:r>
            <a:r>
              <a:rPr lang="en-US" sz="2000" dirty="0"/>
              <a:t>However, in this course we will examine far more complicated, and flexible, models for </a:t>
            </a:r>
            <a:r>
              <a:rPr lang="en-US" sz="2000" i="1" dirty="0"/>
              <a:t>f</a:t>
            </a:r>
            <a:r>
              <a:rPr lang="en-US" sz="2000" dirty="0"/>
              <a:t>. In a sense the more flexible the model the more realistic it is.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58488"/>
              </p:ext>
            </p:extLst>
          </p:nvPr>
        </p:nvGraphicFramePr>
        <p:xfrm>
          <a:off x="1608138" y="4492625"/>
          <a:ext cx="62341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2451100" imgH="241300" progId="Equation.3">
                  <p:embed/>
                </p:oleObj>
              </mc:Choice>
              <mc:Fallback>
                <p:oleObj name="Equation" r:id="rId3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492625"/>
                        <a:ext cx="62341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3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Methods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u="sng" dirty="0"/>
              <a:t>STEP 2: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Use the training data to fit the model i.e. estimate </a:t>
            </a:r>
            <a:r>
              <a:rPr lang="en-US" sz="2000" i="1" dirty="0"/>
              <a:t>f</a:t>
            </a:r>
            <a:r>
              <a:rPr lang="en-US" sz="2000" dirty="0"/>
              <a:t> or equivalently the unknown parameters such as </a:t>
            </a:r>
            <a:r>
              <a:rPr lang="el-GR" sz="2000" dirty="0"/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l-GR" sz="2000" dirty="0"/>
              <a:t> β</a:t>
            </a:r>
            <a:r>
              <a:rPr lang="en-US" sz="2000" baseline="-25000" dirty="0"/>
              <a:t>p</a:t>
            </a:r>
            <a:r>
              <a:rPr 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most common approach for estimating the parameters in a linear model is ordinary least squares (OLS).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However, this is only one way.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will see in the course that there are often superior approaches.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1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Linear Regression Estimate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Even if the standard deviation is low we will still get a bad answer if we use the wrong model.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t="4396" r="17033" b="53446"/>
          <a:stretch/>
        </p:blipFill>
        <p:spPr bwMode="auto">
          <a:xfrm>
            <a:off x="2590800" y="1447800"/>
            <a:ext cx="5104564" cy="42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47579" y="44958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375330"/>
              </p:ext>
            </p:extLst>
          </p:nvPr>
        </p:nvGraphicFramePr>
        <p:xfrm>
          <a:off x="2209800" y="5867400"/>
          <a:ext cx="423582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5" imgW="2400300" imgH="215900" progId="Equation.3">
                  <p:embed/>
                </p:oleObj>
              </mc:Choice>
              <mc:Fallback>
                <p:oleObj name="Equation" r:id="rId5" imgW="2400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5867400"/>
                        <a:ext cx="4235824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2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They do not make explicit assumptions about the functional form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Advantages: </a:t>
            </a:r>
            <a:r>
              <a:rPr lang="en-US" dirty="0"/>
              <a:t>They accurately fit a wider range of possible shapes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Disadvantages:</a:t>
            </a:r>
            <a:r>
              <a:rPr lang="en-US" dirty="0"/>
              <a:t> A very large number of observations is required to obtain an accurate estimate of 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3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Thin-Plate Spline Estimate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Non-linear regression methods are more flexible and can potentially provide more accurate estimates.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t="5594" r="17421" b="54447"/>
          <a:stretch/>
        </p:blipFill>
        <p:spPr bwMode="auto">
          <a:xfrm>
            <a:off x="2667000" y="1447800"/>
            <a:ext cx="4893549" cy="40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24133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What </a:t>
            </a:r>
            <a:r>
              <a:rPr lang="en-US" dirty="0" smtClean="0"/>
              <a:t>Is Statistical Learning?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Why estimate f?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How do we estimate f?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The trade-off between prediction accuracy and model interpretability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Supervised vs. </a:t>
            </a:r>
            <a:r>
              <a:rPr lang="en-US" dirty="0"/>
              <a:t>u</a:t>
            </a:r>
            <a:r>
              <a:rPr lang="en-US" dirty="0" smtClean="0"/>
              <a:t>nsupervised learning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Regression vs. classification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Tradeoff Between Prediction Accuracy and Model Interpretability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Why not just use a more flexible method if it is more realistic?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two reasons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Reason 1: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 simple method such as linear regression produces a model which is much easier to interpret (the Inference part is better). For example, in a linear model, </a:t>
            </a:r>
            <a:r>
              <a:rPr lang="el-GR" sz="1600" dirty="0"/>
              <a:t>β</a:t>
            </a:r>
            <a:r>
              <a:rPr lang="en-US" sz="1600" baseline="-25000" dirty="0"/>
              <a:t>j</a:t>
            </a:r>
            <a:r>
              <a:rPr lang="en-US" sz="1600" dirty="0"/>
              <a:t> </a:t>
            </a:r>
            <a:r>
              <a:rPr lang="en-US" dirty="0"/>
              <a:t>is the average increase in Y for a one unit increase in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holding all other variables constant.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1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sz="2400" u="sng" dirty="0"/>
              <a:t>Reason 2:</a:t>
            </a:r>
            <a:r>
              <a:rPr lang="en-US" sz="2400" dirty="0"/>
              <a:t> </a:t>
            </a:r>
          </a:p>
          <a:p>
            <a:pPr lvl="1" indent="0">
              <a:buNone/>
            </a:pPr>
            <a:r>
              <a:rPr lang="en-US" sz="2400" dirty="0"/>
              <a:t>Even if you are only interested in prediction, so the first reason is not relevant, it is often possible to get more accurate predictions with a simple, instead of a complicated, model. This seems counter intuitive but has to do with the fact that it is harder to fit a more flexible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Poor Estimate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Non-linear regression methods can also be too flexible and produce poor estimates for </a:t>
            </a:r>
            <a:r>
              <a:rPr lang="en-US" i="1" smtClean="0"/>
              <a:t>f</a:t>
            </a:r>
            <a:r>
              <a:rPr lang="en-US" smtClean="0"/>
              <a:t>.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3" t="5403" r="17906" b="54637"/>
          <a:stretch/>
        </p:blipFill>
        <p:spPr bwMode="auto">
          <a:xfrm>
            <a:off x="2553120" y="1447798"/>
            <a:ext cx="4621404" cy="38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56790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can divide all learning problems into Supervised and Unsupervised situations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Supervised Learning:</a:t>
            </a:r>
            <a:r>
              <a:rPr lang="en-US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Supervised Learning is where both the predictors,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, and the response, Y</a:t>
            </a:r>
            <a:r>
              <a:rPr lang="en-US" baseline="-25000" dirty="0"/>
              <a:t>i</a:t>
            </a:r>
            <a:r>
              <a:rPr lang="en-US" dirty="0"/>
              <a:t>, are observed.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This is the situation you deal with in Linear Regression classes (e.g. GSBA 524).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Most of this course will also deal with supervised learning.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u="sng" dirty="0"/>
              <a:t>Unsupervised Learning: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In this situation only the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’s are observed.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need to use the </a:t>
            </a:r>
            <a:r>
              <a:rPr lang="en-US" b="1" dirty="0"/>
              <a:t>X</a:t>
            </a:r>
            <a:r>
              <a:rPr lang="en-US" baseline="-25000" dirty="0"/>
              <a:t>i</a:t>
            </a:r>
            <a:r>
              <a:rPr lang="en-US" dirty="0"/>
              <a:t>’s to guess what Y would have been and build a model from there.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A common example is market segmentation where we try to divide potential customers into groups based on their characteristics.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A common approach is clustering.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will consider unsupervised learning at the end of this course.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Clustering Example </a:t>
            </a:r>
            <a:endParaRPr lang="en-US" dirty="0"/>
          </a:p>
        </p:txBody>
      </p:sp>
      <p:pic>
        <p:nvPicPr>
          <p:cNvPr id="4" name="Content Placeholder 2" descr="clust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r="6922"/>
          <a:stretch>
            <a:fillRect/>
          </a:stretch>
        </p:blipFill>
        <p:spPr>
          <a:xfrm>
            <a:off x="914400" y="1600202"/>
            <a:ext cx="7239000" cy="4289778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vs.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Supervised learning problems can be further divided into regression and classification problems.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Regression covers situations where Y is continuous/numerical. e.g.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Predicting the value of the Dow in 6 months.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Predicting the value of a given house based on various inputs.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Classification covers situations where Y is categorical e.g.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Will the Dow be up (U) or down (D) in 6 months?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Is this email a SPAM or not?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2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Approaches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deal with both types of problems in this course.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Some methods work well on both types of problem e.g. Neural Networks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methods work best on Regression, e.g. Linear Regression, or on Classification, e.g. k-Nearest Neighbors.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2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Statistical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observe     and                          for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believe that there is a relationship between Y and at least one of the X’s.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Where f is an unknown function and </a:t>
            </a:r>
            <a:r>
              <a:rPr lang="el-GR" dirty="0"/>
              <a:t>ε</a:t>
            </a:r>
            <a:r>
              <a:rPr lang="en-US" dirty="0"/>
              <a:t> is a random </a:t>
            </a:r>
            <a:r>
              <a:rPr lang="en-US" dirty="0" smtClean="0"/>
              <a:t>error</a:t>
            </a:r>
            <a:r>
              <a:rPr lang="en-US" dirty="0" smtClean="0"/>
              <a:t> </a:t>
            </a:r>
            <a:r>
              <a:rPr lang="en-US" dirty="0"/>
              <a:t>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84694"/>
              </p:ext>
            </p:extLst>
          </p:nvPr>
        </p:nvGraphicFramePr>
        <p:xfrm>
          <a:off x="2830656" y="3352800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656" y="3352800"/>
                        <a:ext cx="3429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53558"/>
              </p:ext>
            </p:extLst>
          </p:nvPr>
        </p:nvGraphicFramePr>
        <p:xfrm>
          <a:off x="3668856" y="1662545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139700" imgH="215900" progId="Equation.3">
                  <p:embed/>
                </p:oleObj>
              </mc:Choice>
              <mc:Fallback>
                <p:oleObj name="Equation" r:id="rId5" imgW="13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8856" y="1662545"/>
                        <a:ext cx="304800" cy="47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81194"/>
              </p:ext>
            </p:extLst>
          </p:nvPr>
        </p:nvGraphicFramePr>
        <p:xfrm>
          <a:off x="4583256" y="1633538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7" imgW="1003300" imgH="228600" progId="Equation.3">
                  <p:embed/>
                </p:oleObj>
              </mc:Choice>
              <mc:Fallback>
                <p:oleObj name="Equation" r:id="rId7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256" y="1633538"/>
                        <a:ext cx="2189162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71041"/>
              </p:ext>
            </p:extLst>
          </p:nvPr>
        </p:nvGraphicFramePr>
        <p:xfrm>
          <a:off x="7221681" y="1668463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9" imgW="571500" imgH="177800" progId="Equation.3">
                  <p:embed/>
                </p:oleObj>
              </mc:Choice>
              <mc:Fallback>
                <p:oleObj name="Equation" r:id="rId9" imgW="571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1681" y="1668463"/>
                        <a:ext cx="124777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"/>
          <a:stretch>
            <a:fillRect/>
          </a:stretch>
        </p:blipFill>
        <p:spPr bwMode="auto">
          <a:xfrm>
            <a:off x="1600200" y="1687512"/>
            <a:ext cx="5410200" cy="5018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06550" y="1676400"/>
            <a:ext cx="5403850" cy="5029200"/>
            <a:chOff x="960" y="1056"/>
            <a:chExt cx="3404" cy="316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dirty="0"/>
                <a:t>ε</a:t>
              </a:r>
              <a:r>
                <a:rPr lang="en-US" baseline="-25000" dirty="0" err="1"/>
                <a:t>i</a:t>
              </a:r>
              <a:endParaRPr lang="el-GR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Standard Deviations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9812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difficulty of estimating f will depend on the standard deviation of the </a:t>
            </a:r>
            <a:r>
              <a:rPr lang="el-GR" smtClean="0">
                <a:cs typeface="Times New Roman" pitchFamily="18" charset="0"/>
              </a:rPr>
              <a:t>ε</a:t>
            </a:r>
            <a:r>
              <a:rPr lang="en-US" smtClean="0">
                <a:cs typeface="Times New Roman" pitchFamily="18" charset="0"/>
              </a:rPr>
              <a:t>’s.</a:t>
            </a:r>
            <a:endParaRPr lang="el-GR" dirty="0" smtClean="0"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7"/>
          <a:stretch>
            <a:fillRect/>
          </a:stretch>
        </p:blipFill>
        <p:spPr bwMode="auto">
          <a:xfrm>
            <a:off x="2971800" y="1590675"/>
            <a:ext cx="5334000" cy="5267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Estimates For f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"/>
          <a:stretch>
            <a:fillRect/>
          </a:stretch>
        </p:blipFill>
        <p:spPr bwMode="auto">
          <a:xfrm>
            <a:off x="1981200" y="1512888"/>
            <a:ext cx="5410200" cy="5345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vs. Education Seniority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1828800" y="1524000"/>
            <a:ext cx="5845630" cy="4921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Estimate 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Statistical Learning, and this course, are all about how to estimate f.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term statistical learning refers to using the data to “learn” f.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Why do we care about estimating f?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2 reasons for estimating f,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Prediction</a:t>
            </a:r>
            <a:r>
              <a:rPr lang="en-US" dirty="0"/>
              <a:t> and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b="1" dirty="0"/>
              <a:t>Inference.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1321</TotalTime>
  <Words>1308</Words>
  <Application>Microsoft Macintosh PowerPoint</Application>
  <PresentationFormat>On-screen Show (4:3)</PresentationFormat>
  <Paragraphs>170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Clarity</vt:lpstr>
      <vt:lpstr>Equation</vt:lpstr>
      <vt:lpstr>What is Statistical Learning?</vt:lpstr>
      <vt:lpstr>Outline</vt:lpstr>
      <vt:lpstr>What is Statistical Learning?</vt:lpstr>
      <vt:lpstr>A Simple Example</vt:lpstr>
      <vt:lpstr>A Simple Example</vt:lpstr>
      <vt:lpstr>Different Standard Deviations</vt:lpstr>
      <vt:lpstr>Different Estimates For f</vt:lpstr>
      <vt:lpstr>Income vs. Education Seniority</vt:lpstr>
      <vt:lpstr>Why Do We Estimate f?</vt:lpstr>
      <vt:lpstr>1. Prediction</vt:lpstr>
      <vt:lpstr>Example: Direct Mailing Prediction</vt:lpstr>
      <vt:lpstr>2. Inference</vt:lpstr>
      <vt:lpstr>Example: Housing Inference</vt:lpstr>
      <vt:lpstr>How Do We Estimate f?</vt:lpstr>
      <vt:lpstr>Parametric Methods</vt:lpstr>
      <vt:lpstr>Parametric Methods (cont.)</vt:lpstr>
      <vt:lpstr>Example: A Linear Regression Estimate</vt:lpstr>
      <vt:lpstr>Non-parametric Methods</vt:lpstr>
      <vt:lpstr>Example: A Thin-Plate Spline Estimate</vt:lpstr>
      <vt:lpstr>Tradeoff Between Prediction Accuracy and Model Interpretability</vt:lpstr>
      <vt:lpstr>PowerPoint Presentation</vt:lpstr>
      <vt:lpstr>A Poor Estimate</vt:lpstr>
      <vt:lpstr>Supervised vs. Unsupervised Learning</vt:lpstr>
      <vt:lpstr>PowerPoint Presentation</vt:lpstr>
      <vt:lpstr>A Simple Clustering Example </vt:lpstr>
      <vt:lpstr>Regression vs. Classification</vt:lpstr>
      <vt:lpstr>Different Approaches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Abbass Sharif</cp:lastModifiedBy>
  <cp:revision>25</cp:revision>
  <dcterms:created xsi:type="dcterms:W3CDTF">2013-08-14T17:09:52Z</dcterms:created>
  <dcterms:modified xsi:type="dcterms:W3CDTF">2013-08-21T18:13:41Z</dcterms:modified>
</cp:coreProperties>
</file>