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89" r:id="rId2"/>
    <p:sldId id="285" r:id="rId3"/>
    <p:sldId id="290" r:id="rId4"/>
    <p:sldId id="291" r:id="rId5"/>
    <p:sldId id="293" r:id="rId6"/>
    <p:sldId id="294" r:id="rId7"/>
    <p:sldId id="295" r:id="rId8"/>
    <p:sldId id="296" r:id="rId9"/>
    <p:sldId id="297" r:id="rId10"/>
    <p:sldId id="298" r:id="rId11"/>
    <p:sldId id="299" r:id="rId12"/>
    <p:sldId id="300" r:id="rId13"/>
    <p:sldId id="301" r:id="rId14"/>
    <p:sldId id="302" r:id="rId15"/>
    <p:sldId id="308" r:id="rId16"/>
    <p:sldId id="303" r:id="rId17"/>
    <p:sldId id="304" r:id="rId18"/>
    <p:sldId id="305" r:id="rId19"/>
    <p:sldId id="306" r:id="rId20"/>
    <p:sldId id="30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5" d="100"/>
          <a:sy n="125" d="100"/>
        </p:scale>
        <p:origin x="-8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9/30/13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9/30/13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9E184C-EF48-0B46-A9DF-58ECA10D5B66}" type="datetime1">
              <a:rPr lang="en-US" smtClean="0"/>
              <a:t>9/30/13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B3804-19A2-0543-A939-317DBBE4D2B5}" type="datetime1">
              <a:rPr lang="en-US" smtClean="0"/>
              <a:t>9/30/13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t>9/30/13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8D3D6-B88D-144A-B948-1F45B4585621}" type="datetime1">
              <a:rPr lang="en-US" smtClean="0"/>
              <a:t>9/30/13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t>9/30/13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t>9/30/13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t>9/30/13</a:t>
            </a:fld>
            <a:endParaRPr lang="en-US"/>
          </a:p>
        </p:txBody>
      </p:sp>
      <p:sp>
        <p:nvSpPr>
          <p:cNvPr id="8" name="Footer Placeholder 7"/>
          <p:cNvSpPr>
            <a:spLocks noGrp="1"/>
          </p:cNvSpPr>
          <p:nvPr>
            <p:ph type="ftr" sz="quarter" idx="11"/>
          </p:nvPr>
        </p:nvSpPr>
        <p:spPr/>
        <p:txBody>
          <a:bodyPr/>
          <a:lstStyle/>
          <a:p>
            <a:r>
              <a:rPr lang="en-US" smtClean="0"/>
              <a:t>IOM 530: Intro. to Statistical Learning </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AFC14-B1C6-9447-9B23-422C37473F79}" type="datetime1">
              <a:rPr lang="en-US" smtClean="0"/>
              <a:t>9/30/13</a:t>
            </a:fld>
            <a:endParaRPr lang="en-US"/>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t>9/30/13</a:t>
            </a:fld>
            <a:endParaRPr lang="en-US"/>
          </a:p>
        </p:txBody>
      </p:sp>
      <p:sp>
        <p:nvSpPr>
          <p:cNvPr id="3" name="Footer Placeholder 2"/>
          <p:cNvSpPr>
            <a:spLocks noGrp="1"/>
          </p:cNvSpPr>
          <p:nvPr>
            <p:ph type="ftr" sz="quarter" idx="11"/>
          </p:nvPr>
        </p:nvSpPr>
        <p:spPr/>
        <p:txBody>
          <a:bodyPr/>
          <a:lstStyle/>
          <a:p>
            <a:r>
              <a:rPr lang="en-US" smtClean="0"/>
              <a:t>IOM 530: Intro. to Statistical Learning </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t>9/30/13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t>9/30/13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54FB7E5-E5E8-454F-9FF1-E74A3ED31BF0}" type="datetime1">
              <a:rPr lang="en-US" smtClean="0"/>
              <a:t>9/30/13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emf"/><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smtClean="0"/>
              <a:t>Resampling </a:t>
            </a:r>
            <a:r>
              <a:rPr lang="en-US" sz="4600" dirty="0" err="1" smtClean="0"/>
              <a:t>MEthods</a:t>
            </a:r>
            <a:endParaRPr lang="en-US" sz="4600" dirty="0"/>
          </a:p>
        </p:txBody>
      </p:sp>
      <p:sp>
        <p:nvSpPr>
          <p:cNvPr id="3" name="Subtitle 2"/>
          <p:cNvSpPr>
            <a:spLocks noGrp="1"/>
          </p:cNvSpPr>
          <p:nvPr>
            <p:ph type="subTitle" idx="1"/>
          </p:nvPr>
        </p:nvSpPr>
        <p:spPr/>
        <p:txBody>
          <a:bodyPr/>
          <a:lstStyle/>
          <a:p>
            <a:r>
              <a:rPr lang="en-US" dirty="0" smtClean="0"/>
              <a:t>Chapter 05</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5.1.3 k-fold Cross Validation</a:t>
            </a:r>
            <a:endParaRPr lang="en-US" dirty="0"/>
          </a:p>
        </p:txBody>
      </p:sp>
      <p:sp>
        <p:nvSpPr>
          <p:cNvPr id="3" name="Content Placeholder 2"/>
          <p:cNvSpPr>
            <a:spLocks noGrp="1"/>
          </p:cNvSpPr>
          <p:nvPr>
            <p:ph idx="1"/>
          </p:nvPr>
        </p:nvSpPr>
        <p:spPr/>
        <p:txBody>
          <a:bodyPr>
            <a:normAutofit/>
          </a:bodyPr>
          <a:lstStyle/>
          <a:p>
            <a:r>
              <a:rPr lang="en-US" sz="2200" dirty="0" smtClean="0"/>
              <a:t>LOOCV is computationally intensive, so we can run k-fold Cross Validation instead</a:t>
            </a:r>
          </a:p>
          <a:p>
            <a:r>
              <a:rPr lang="en-US" sz="2200" dirty="0" smtClean="0"/>
              <a:t>With k-fold Cross Validation, we divide the data set into K different parts (e.g. K = 5, or K = 10, etc.)</a:t>
            </a:r>
          </a:p>
          <a:p>
            <a:r>
              <a:rPr lang="en-US" sz="2200" dirty="0" smtClean="0"/>
              <a:t>We then remove the first part, fit the model on the remaining K-1 parts, and see how good the predictions are on the left out part (i.e. compute the MSE on the first part)</a:t>
            </a:r>
          </a:p>
          <a:p>
            <a:r>
              <a:rPr lang="en-US" sz="2200" dirty="0" smtClean="0"/>
              <a:t>We then repeat this K different times taking out a different part each time</a:t>
            </a:r>
          </a:p>
          <a:p>
            <a:r>
              <a:rPr lang="en-US" sz="2200" dirty="0" smtClean="0"/>
              <a:t>By averaging the K different MSE’s we get an estimated validation (test) error rate for new observations </a:t>
            </a:r>
            <a:endParaRPr lang="en-US" sz="22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6" name="Picture 5"/>
          <p:cNvPicPr>
            <a:picLocks noChangeAspect="1"/>
          </p:cNvPicPr>
          <p:nvPr/>
        </p:nvPicPr>
        <p:blipFill>
          <a:blip r:embed="rId2"/>
          <a:stretch>
            <a:fillRect/>
          </a:stretch>
        </p:blipFill>
        <p:spPr>
          <a:xfrm>
            <a:off x="3784600" y="5687059"/>
            <a:ext cx="2037080" cy="704411"/>
          </a:xfrm>
          <a:prstGeom prst="rect">
            <a:avLst/>
          </a:prstGeom>
        </p:spPr>
      </p:pic>
    </p:spTree>
    <p:extLst>
      <p:ext uri="{BB962C8B-B14F-4D97-AF65-F5344CB8AC3E}">
        <p14:creationId xmlns:p14="http://schemas.microsoft.com/office/powerpoint/2010/main" val="143983886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 Validation </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descr="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85" y="1910080"/>
            <a:ext cx="8859315" cy="3832649"/>
          </a:xfrm>
          <a:prstGeom prst="rect">
            <a:avLst/>
          </a:prstGeom>
        </p:spPr>
      </p:pic>
    </p:spTree>
    <p:extLst>
      <p:ext uri="{BB962C8B-B14F-4D97-AF65-F5344CB8AC3E}">
        <p14:creationId xmlns:p14="http://schemas.microsoft.com/office/powerpoint/2010/main" val="322229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Auto Data: LOOCV vs. K-fold CV</a:t>
            </a:r>
            <a:endParaRPr lang="en-US" dirty="0"/>
          </a:p>
        </p:txBody>
      </p:sp>
      <p:sp>
        <p:nvSpPr>
          <p:cNvPr id="3" name="Content Placeholder 2"/>
          <p:cNvSpPr>
            <a:spLocks noGrp="1"/>
          </p:cNvSpPr>
          <p:nvPr>
            <p:ph idx="1"/>
          </p:nvPr>
        </p:nvSpPr>
        <p:spPr/>
        <p:txBody>
          <a:bodyPr/>
          <a:lstStyle/>
          <a:p>
            <a:r>
              <a:rPr lang="en-US" sz="2200" dirty="0" smtClean="0"/>
              <a:t>Left: LOOCV  error curve</a:t>
            </a:r>
          </a:p>
          <a:p>
            <a:r>
              <a:rPr lang="en-US" sz="2200" dirty="0" smtClean="0"/>
              <a:t>Right: 10-fold CV was run many times, and the figure shows the slightly different CV error rates</a:t>
            </a:r>
          </a:p>
          <a:p>
            <a:r>
              <a:rPr lang="en-US" sz="2200" dirty="0" smtClean="0"/>
              <a:t>LOOCV is a special case of k-fold, where k = n</a:t>
            </a:r>
          </a:p>
          <a:p>
            <a:r>
              <a:rPr lang="en-US" sz="2200" dirty="0" smtClean="0"/>
              <a:t>They are both stable, but LOOCV is more computationally intensive!</a:t>
            </a:r>
            <a:r>
              <a:rPr lang="en-US" dirty="0" smtClean="0"/>
              <a:t> </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6" name="Picture 5" descr="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3571240"/>
            <a:ext cx="7327900" cy="3340100"/>
          </a:xfrm>
          <a:prstGeom prst="rect">
            <a:avLst/>
          </a:prstGeom>
        </p:spPr>
      </p:pic>
    </p:spTree>
    <p:extLst>
      <p:ext uri="{BB962C8B-B14F-4D97-AF65-F5344CB8AC3E}">
        <p14:creationId xmlns:p14="http://schemas.microsoft.com/office/powerpoint/2010/main" val="145733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 Data: Validation Set Approach vs. K-fold CV Approach</a:t>
            </a:r>
            <a:endParaRPr lang="en-US" dirty="0"/>
          </a:p>
        </p:txBody>
      </p:sp>
      <p:sp>
        <p:nvSpPr>
          <p:cNvPr id="3" name="Content Placeholder 2"/>
          <p:cNvSpPr>
            <a:spLocks noGrp="1"/>
          </p:cNvSpPr>
          <p:nvPr>
            <p:ph idx="1"/>
          </p:nvPr>
        </p:nvSpPr>
        <p:spPr/>
        <p:txBody>
          <a:bodyPr/>
          <a:lstStyle/>
          <a:p>
            <a:r>
              <a:rPr lang="en-US" dirty="0" smtClean="0"/>
              <a:t>Left: Validation Set Approach</a:t>
            </a:r>
          </a:p>
          <a:p>
            <a:r>
              <a:rPr lang="en-US" dirty="0" smtClean="0"/>
              <a:t>Right: 10-fold Cross Validation Approach</a:t>
            </a:r>
          </a:p>
          <a:p>
            <a:r>
              <a:rPr lang="en-US" dirty="0" smtClean="0"/>
              <a:t>Indeed, 10-fold CV is more stable!</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5.2.pdf"/>
          <p:cNvPicPr>
            <a:picLocks noChangeAspect="1"/>
          </p:cNvPicPr>
          <p:nvPr/>
        </p:nvPicPr>
        <p:blipFill rotWithShape="1">
          <a:blip r:embed="rId2">
            <a:extLst>
              <a:ext uri="{28A0092B-C50C-407E-A947-70E740481C1C}">
                <a14:useLocalDpi xmlns:a14="http://schemas.microsoft.com/office/drawing/2010/main" val="0"/>
              </a:ext>
            </a:extLst>
          </a:blip>
          <a:srcRect l="49116"/>
          <a:stretch/>
        </p:blipFill>
        <p:spPr>
          <a:xfrm>
            <a:off x="706120" y="3107690"/>
            <a:ext cx="3728720" cy="3340100"/>
          </a:xfrm>
          <a:prstGeom prst="rect">
            <a:avLst/>
          </a:prstGeom>
        </p:spPr>
      </p:pic>
      <p:pic>
        <p:nvPicPr>
          <p:cNvPr id="8" name="Picture 7" descr="5.4.pdf"/>
          <p:cNvPicPr>
            <a:picLocks noChangeAspect="1"/>
          </p:cNvPicPr>
          <p:nvPr/>
        </p:nvPicPr>
        <p:blipFill rotWithShape="1">
          <a:blip r:embed="rId3">
            <a:extLst>
              <a:ext uri="{28A0092B-C50C-407E-A947-70E740481C1C}">
                <a14:useLocalDpi xmlns:a14="http://schemas.microsoft.com/office/drawing/2010/main" val="0"/>
              </a:ext>
            </a:extLst>
          </a:blip>
          <a:srcRect l="47729" b="2814"/>
          <a:stretch/>
        </p:blipFill>
        <p:spPr>
          <a:xfrm>
            <a:off x="4856480" y="3154680"/>
            <a:ext cx="3830320" cy="3246120"/>
          </a:xfrm>
          <a:prstGeom prst="rect">
            <a:avLst/>
          </a:prstGeom>
        </p:spPr>
      </p:pic>
    </p:spTree>
    <p:extLst>
      <p:ext uri="{BB962C8B-B14F-4D97-AF65-F5344CB8AC3E}">
        <p14:creationId xmlns:p14="http://schemas.microsoft.com/office/powerpoint/2010/main" val="40341157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K-fold Cross Validation on Three Simulated Date</a:t>
            </a:r>
            <a:endParaRPr lang="en-US" dirty="0"/>
          </a:p>
        </p:txBody>
      </p:sp>
      <p:sp>
        <p:nvSpPr>
          <p:cNvPr id="3" name="Content Placeholder 2"/>
          <p:cNvSpPr>
            <a:spLocks noGrp="1"/>
          </p:cNvSpPr>
          <p:nvPr>
            <p:ph idx="1"/>
          </p:nvPr>
        </p:nvSpPr>
        <p:spPr>
          <a:xfrm>
            <a:off x="322580" y="5586183"/>
            <a:ext cx="6088380" cy="1234440"/>
          </a:xfrm>
        </p:spPr>
        <p:txBody>
          <a:bodyPr>
            <a:normAutofit fontScale="85000" lnSpcReduction="10000"/>
          </a:bodyPr>
          <a:lstStyle/>
          <a:p>
            <a:r>
              <a:rPr lang="en-US" sz="1800" dirty="0" smtClean="0"/>
              <a:t>Blue: True Test MSE</a:t>
            </a:r>
          </a:p>
          <a:p>
            <a:r>
              <a:rPr lang="en-US" sz="1800" dirty="0" smtClean="0"/>
              <a:t>Black: LOOCV MSE</a:t>
            </a:r>
          </a:p>
          <a:p>
            <a:r>
              <a:rPr lang="en-US" sz="1800" dirty="0" smtClean="0"/>
              <a:t>Orange: 10-fold MSE</a:t>
            </a:r>
          </a:p>
          <a:p>
            <a:r>
              <a:rPr lang="en-US" sz="1800" dirty="0" smtClean="0"/>
              <a:t>Refer </a:t>
            </a:r>
            <a:r>
              <a:rPr lang="en-US" sz="1800" dirty="0"/>
              <a:t>to chapter 2 for the top </a:t>
            </a:r>
            <a:r>
              <a:rPr lang="en-US" sz="1800" dirty="0" smtClean="0"/>
              <a:t>graphs, Fig 2.9, 2.10, and 2.11</a:t>
            </a:r>
            <a:endParaRPr lang="en-US" sz="18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51" y="1701800"/>
            <a:ext cx="1638529" cy="16718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040" y="1701800"/>
            <a:ext cx="1609950" cy="160518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275" y="1778000"/>
            <a:ext cx="1581165" cy="1576487"/>
          </a:xfrm>
          <a:prstGeom prst="rect">
            <a:avLst/>
          </a:prstGeom>
        </p:spPr>
      </p:pic>
      <p:pic>
        <p:nvPicPr>
          <p:cNvPr id="10" name="Picture 9" descr="5.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020" y="2992121"/>
            <a:ext cx="5702300" cy="2599142"/>
          </a:xfrm>
          <a:prstGeom prst="rect">
            <a:avLst/>
          </a:prstGeom>
        </p:spPr>
      </p:pic>
    </p:spTree>
    <p:extLst>
      <p:ext uri="{BB962C8B-B14F-4D97-AF65-F5344CB8AC3E}">
        <p14:creationId xmlns:p14="http://schemas.microsoft.com/office/powerpoint/2010/main" val="23991824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5.1.4 Bias- Variance Trade-off for k-fold CV</a:t>
            </a:r>
            <a:endParaRPr lang="en-US" dirty="0"/>
          </a:p>
        </p:txBody>
      </p:sp>
      <p:sp>
        <p:nvSpPr>
          <p:cNvPr id="3" name="Content Placeholder 2"/>
          <p:cNvSpPr>
            <a:spLocks noGrp="1"/>
          </p:cNvSpPr>
          <p:nvPr>
            <p:ph idx="1"/>
          </p:nvPr>
        </p:nvSpPr>
        <p:spPr/>
        <p:txBody>
          <a:bodyPr>
            <a:normAutofit/>
          </a:bodyPr>
          <a:lstStyle/>
          <a:p>
            <a:r>
              <a:rPr lang="en-US" sz="2200" dirty="0" smtClean="0"/>
              <a:t>Putting aside that LOOCV is more computationally intensive than k-fold CV… Which is better LOOCV or K-fold CV?</a:t>
            </a:r>
          </a:p>
          <a:p>
            <a:pPr lvl="1"/>
            <a:r>
              <a:rPr lang="en-US" sz="1800" dirty="0" smtClean="0"/>
              <a:t>LOOCV is less bias than k-fold CV (when k &lt; n)</a:t>
            </a:r>
            <a:br>
              <a:rPr lang="en-US" sz="1800" dirty="0" smtClean="0"/>
            </a:br>
            <a:endParaRPr lang="en-US" sz="1800" dirty="0" smtClean="0"/>
          </a:p>
          <a:p>
            <a:pPr lvl="1"/>
            <a:r>
              <a:rPr lang="en-US" sz="1800" dirty="0" smtClean="0"/>
              <a:t>But, LOOCV has higher variance than k-fold CV (when k &lt; n)</a:t>
            </a:r>
          </a:p>
          <a:p>
            <a:pPr lvl="1"/>
            <a:endParaRPr lang="en-US" sz="1800" dirty="0"/>
          </a:p>
          <a:p>
            <a:pPr lvl="1"/>
            <a:r>
              <a:rPr lang="en-US" sz="1800" dirty="0" smtClean="0"/>
              <a:t>Thus, there is a trade-off between what to use</a:t>
            </a:r>
          </a:p>
          <a:p>
            <a:endParaRPr lang="en-US" sz="2200" dirty="0" smtClean="0"/>
          </a:p>
          <a:p>
            <a:r>
              <a:rPr lang="en-US" sz="2200" dirty="0" smtClean="0"/>
              <a:t>Conclusion: </a:t>
            </a:r>
          </a:p>
          <a:p>
            <a:pPr lvl="1"/>
            <a:r>
              <a:rPr lang="en-US" sz="1800" dirty="0" smtClean="0"/>
              <a:t>We tend to use k-fold CV with (K = 5 and K = 10)</a:t>
            </a:r>
          </a:p>
          <a:p>
            <a:pPr lvl="1"/>
            <a:r>
              <a:rPr lang="en-US" sz="1800" dirty="0" smtClean="0"/>
              <a:t>These are the magical K’s </a:t>
            </a:r>
            <a:r>
              <a:rPr lang="en-US" sz="1800" dirty="0" smtClean="0">
                <a:sym typeface="Wingdings"/>
              </a:rPr>
              <a:t></a:t>
            </a:r>
          </a:p>
          <a:p>
            <a:pPr lvl="1"/>
            <a:r>
              <a:rPr lang="en-US" sz="1800" dirty="0" smtClean="0">
                <a:sym typeface="Wingdings"/>
              </a:rPr>
              <a:t>It has been empirically shown that they yield test error rate estimates that suffer neither from excessively high bias, nor from very high variance</a:t>
            </a:r>
            <a:endParaRPr lang="en-US" sz="18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349476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5.1.5 Cross Validation on Classification Problems</a:t>
            </a:r>
            <a:endParaRPr lang="en-US" dirty="0"/>
          </a:p>
        </p:txBody>
      </p:sp>
      <p:sp>
        <p:nvSpPr>
          <p:cNvPr id="3" name="Content Placeholder 2"/>
          <p:cNvSpPr>
            <a:spLocks noGrp="1"/>
          </p:cNvSpPr>
          <p:nvPr>
            <p:ph idx="1"/>
          </p:nvPr>
        </p:nvSpPr>
        <p:spPr/>
        <p:txBody>
          <a:bodyPr/>
          <a:lstStyle/>
          <a:p>
            <a:r>
              <a:rPr lang="en-US" dirty="0" smtClean="0"/>
              <a:t>So far, we have been dealing with CV on regression problems</a:t>
            </a:r>
          </a:p>
          <a:p>
            <a:r>
              <a:rPr lang="en-US" dirty="0" smtClean="0"/>
              <a:t>We can use cross validation in a classification situation in a similar manner</a:t>
            </a:r>
          </a:p>
          <a:p>
            <a:pPr lvl="1"/>
            <a:r>
              <a:rPr lang="en-US" dirty="0" smtClean="0"/>
              <a:t>Divide data into K parts</a:t>
            </a:r>
          </a:p>
          <a:p>
            <a:pPr lvl="1"/>
            <a:r>
              <a:rPr lang="en-US" dirty="0" smtClean="0"/>
              <a:t>Hold out one part, fit using the remaining data and compute the error rate on the hold out data</a:t>
            </a:r>
          </a:p>
          <a:p>
            <a:pPr lvl="1"/>
            <a:r>
              <a:rPr lang="en-US" dirty="0" smtClean="0"/>
              <a:t>Repeat K times</a:t>
            </a:r>
          </a:p>
          <a:p>
            <a:pPr lvl="1"/>
            <a:r>
              <a:rPr lang="en-US" dirty="0" smtClean="0"/>
              <a:t>CV error rate is the average over the K errors we have computed</a:t>
            </a:r>
            <a:endParaRPr lang="en-US" dirty="0"/>
          </a:p>
          <a:p>
            <a:pPr lvl="1"/>
            <a:endParaRPr lang="en-US" dirty="0"/>
          </a:p>
          <a:p>
            <a:pPr marL="274320" lvl="1" indent="0">
              <a:buNone/>
            </a:pPr>
            <a:r>
              <a:rPr lang="en-US" dirty="0"/>
              <a:t> </a:t>
            </a:r>
            <a:r>
              <a:rPr lang="en-US" dirty="0" smtClean="0"/>
              <a:t>                                       </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spTree>
    <p:extLst>
      <p:ext uri="{BB962C8B-B14F-4D97-AF65-F5344CB8AC3E}">
        <p14:creationId xmlns:p14="http://schemas.microsoft.com/office/powerpoint/2010/main" val="17898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 to Choose Order of Polynomial</a:t>
            </a:r>
            <a:endParaRPr lang="en-US" dirty="0"/>
          </a:p>
        </p:txBody>
      </p:sp>
      <p:sp>
        <p:nvSpPr>
          <p:cNvPr id="3" name="Content Placeholder 2"/>
          <p:cNvSpPr>
            <a:spLocks noGrp="1"/>
          </p:cNvSpPr>
          <p:nvPr>
            <p:ph idx="1"/>
          </p:nvPr>
        </p:nvSpPr>
        <p:spPr/>
        <p:txBody>
          <a:bodyPr/>
          <a:lstStyle/>
          <a:p>
            <a:r>
              <a:rPr lang="en-US" dirty="0" smtClean="0"/>
              <a:t>The data set used is simulated (refer to Fig 2.13)</a:t>
            </a:r>
          </a:p>
          <a:p>
            <a:r>
              <a:rPr lang="en-US" dirty="0" smtClean="0"/>
              <a:t>The purple dashed line is the Bayes’ boundary </a:t>
            </a:r>
          </a:p>
          <a:p>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2.1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60" y="2488907"/>
            <a:ext cx="4371340" cy="3977617"/>
          </a:xfrm>
          <a:prstGeom prst="rect">
            <a:avLst/>
          </a:prstGeom>
        </p:spPr>
      </p:pic>
      <p:sp>
        <p:nvSpPr>
          <p:cNvPr id="7" name="TextBox 6"/>
          <p:cNvSpPr txBox="1"/>
          <p:nvPr/>
        </p:nvSpPr>
        <p:spPr>
          <a:xfrm>
            <a:off x="2844800" y="6385560"/>
            <a:ext cx="2703647" cy="369332"/>
          </a:xfrm>
          <a:prstGeom prst="rect">
            <a:avLst/>
          </a:prstGeom>
          <a:noFill/>
        </p:spPr>
        <p:txBody>
          <a:bodyPr wrap="none" rtlCol="0">
            <a:spAutoFit/>
          </a:bodyPr>
          <a:lstStyle/>
          <a:p>
            <a:r>
              <a:rPr lang="en-US" dirty="0" smtClean="0"/>
              <a:t>Bayes’ Error Rate: 0.133</a:t>
            </a:r>
            <a:endParaRPr lang="en-US" dirty="0"/>
          </a:p>
        </p:txBody>
      </p:sp>
    </p:spTree>
    <p:extLst>
      <p:ext uri="{BB962C8B-B14F-4D97-AF65-F5344CB8AC3E}">
        <p14:creationId xmlns:p14="http://schemas.microsoft.com/office/powerpoint/2010/main" val="111409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Linear Logistic regression (Degree 1) is not able to fit the Bayes’ decision boundary </a:t>
            </a:r>
          </a:p>
          <a:p>
            <a:r>
              <a:rPr lang="en-US" dirty="0" smtClean="0"/>
              <a:t>Quadratic Logistic regression does better than linear</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b="49037"/>
          <a:stretch/>
        </p:blipFill>
        <p:spPr>
          <a:xfrm>
            <a:off x="1388400" y="2890520"/>
            <a:ext cx="6231600" cy="3495040"/>
          </a:xfrm>
          <a:prstGeom prst="rect">
            <a:avLst/>
          </a:prstGeom>
        </p:spPr>
      </p:pic>
      <p:sp>
        <p:nvSpPr>
          <p:cNvPr id="7" name="TextBox 6"/>
          <p:cNvSpPr txBox="1"/>
          <p:nvPr/>
        </p:nvSpPr>
        <p:spPr>
          <a:xfrm>
            <a:off x="1920240" y="6385560"/>
            <a:ext cx="1955245" cy="369332"/>
          </a:xfrm>
          <a:prstGeom prst="rect">
            <a:avLst/>
          </a:prstGeom>
          <a:noFill/>
        </p:spPr>
        <p:txBody>
          <a:bodyPr wrap="none" rtlCol="0">
            <a:spAutoFit/>
          </a:bodyPr>
          <a:lstStyle/>
          <a:p>
            <a:r>
              <a:rPr lang="en-US" dirty="0" smtClean="0"/>
              <a:t>Error Rate: 0.201</a:t>
            </a:r>
            <a:endParaRPr lang="en-US" dirty="0"/>
          </a:p>
        </p:txBody>
      </p:sp>
      <p:sp>
        <p:nvSpPr>
          <p:cNvPr id="8" name="TextBox 7"/>
          <p:cNvSpPr txBox="1"/>
          <p:nvPr/>
        </p:nvSpPr>
        <p:spPr>
          <a:xfrm>
            <a:off x="4998720" y="6385560"/>
            <a:ext cx="1955245" cy="369332"/>
          </a:xfrm>
          <a:prstGeom prst="rect">
            <a:avLst/>
          </a:prstGeom>
          <a:noFill/>
        </p:spPr>
        <p:txBody>
          <a:bodyPr wrap="none" rtlCol="0">
            <a:spAutoFit/>
          </a:bodyPr>
          <a:lstStyle/>
          <a:p>
            <a:r>
              <a:rPr lang="en-US" dirty="0" smtClean="0"/>
              <a:t>Error Rate: 0.197</a:t>
            </a:r>
            <a:endParaRPr lang="en-US" dirty="0"/>
          </a:p>
        </p:txBody>
      </p:sp>
    </p:spTree>
    <p:extLst>
      <p:ext uri="{BB962C8B-B14F-4D97-AF65-F5344CB8AC3E}">
        <p14:creationId xmlns:p14="http://schemas.microsoft.com/office/powerpoint/2010/main" val="300013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Using cubic and quartic predictors, the accuracy of the model improves</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t="49185"/>
          <a:stretch/>
        </p:blipFill>
        <p:spPr>
          <a:xfrm>
            <a:off x="1388400" y="2804160"/>
            <a:ext cx="6231600" cy="3484880"/>
          </a:xfrm>
          <a:prstGeom prst="rect">
            <a:avLst/>
          </a:prstGeom>
        </p:spPr>
      </p:pic>
      <p:sp>
        <p:nvSpPr>
          <p:cNvPr id="7" name="TextBox 6"/>
          <p:cNvSpPr txBox="1"/>
          <p:nvPr/>
        </p:nvSpPr>
        <p:spPr>
          <a:xfrm>
            <a:off x="1950720" y="6385560"/>
            <a:ext cx="1955245" cy="369332"/>
          </a:xfrm>
          <a:prstGeom prst="rect">
            <a:avLst/>
          </a:prstGeom>
          <a:noFill/>
        </p:spPr>
        <p:txBody>
          <a:bodyPr wrap="none" rtlCol="0">
            <a:spAutoFit/>
          </a:bodyPr>
          <a:lstStyle/>
          <a:p>
            <a:r>
              <a:rPr lang="en-US" dirty="0" smtClean="0"/>
              <a:t>Error Rate: 0.160</a:t>
            </a:r>
            <a:endParaRPr lang="en-US" dirty="0"/>
          </a:p>
        </p:txBody>
      </p:sp>
      <p:sp>
        <p:nvSpPr>
          <p:cNvPr id="8" name="TextBox 7"/>
          <p:cNvSpPr txBox="1"/>
          <p:nvPr/>
        </p:nvSpPr>
        <p:spPr>
          <a:xfrm>
            <a:off x="5130800" y="6385560"/>
            <a:ext cx="1955245" cy="369332"/>
          </a:xfrm>
          <a:prstGeom prst="rect">
            <a:avLst/>
          </a:prstGeom>
          <a:noFill/>
        </p:spPr>
        <p:txBody>
          <a:bodyPr wrap="none" rtlCol="0">
            <a:spAutoFit/>
          </a:bodyPr>
          <a:lstStyle/>
          <a:p>
            <a:r>
              <a:rPr lang="en-US" dirty="0" smtClean="0"/>
              <a:t>Error Rate: 0.162</a:t>
            </a:r>
            <a:endParaRPr lang="en-US" dirty="0"/>
          </a:p>
        </p:txBody>
      </p:sp>
    </p:spTree>
    <p:extLst>
      <p:ext uri="{BB962C8B-B14F-4D97-AF65-F5344CB8AC3E}">
        <p14:creationId xmlns:p14="http://schemas.microsoft.com/office/powerpoint/2010/main" val="416554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charset="2"/>
              <a:buChar char="Ø"/>
            </a:pPr>
            <a:r>
              <a:rPr lang="en-US" dirty="0" smtClean="0"/>
              <a:t>Cross Validation</a:t>
            </a:r>
          </a:p>
          <a:p>
            <a:pPr lvl="1">
              <a:buFont typeface="Wingdings" charset="2"/>
              <a:buChar char="Ø"/>
            </a:pPr>
            <a:r>
              <a:rPr lang="en-US" dirty="0" smtClean="0"/>
              <a:t>The Validation Set Approach</a:t>
            </a:r>
          </a:p>
          <a:p>
            <a:pPr lvl="1">
              <a:buFont typeface="Wingdings" charset="2"/>
              <a:buChar char="Ø"/>
            </a:pPr>
            <a:r>
              <a:rPr lang="en-US" dirty="0" smtClean="0"/>
              <a:t>Leave-One-Out Cross Validation</a:t>
            </a:r>
          </a:p>
          <a:p>
            <a:pPr lvl="1">
              <a:buFont typeface="Wingdings" charset="2"/>
              <a:buChar char="Ø"/>
            </a:pPr>
            <a:r>
              <a:rPr lang="en-US" dirty="0" smtClean="0"/>
              <a:t>K-fold Cross Validation</a:t>
            </a:r>
          </a:p>
          <a:p>
            <a:pPr lvl="1">
              <a:buFont typeface="Wingdings" charset="2"/>
              <a:buChar char="Ø"/>
            </a:pPr>
            <a:r>
              <a:rPr lang="en-US" dirty="0" smtClean="0"/>
              <a:t>Bias-Variance Trade-off for k-fold Cross Validation</a:t>
            </a:r>
          </a:p>
          <a:p>
            <a:pPr lvl="1">
              <a:buFont typeface="Wingdings" charset="2"/>
              <a:buChar char="Ø"/>
            </a:pPr>
            <a:r>
              <a:rPr lang="en-US" dirty="0" smtClean="0"/>
              <a:t>Cross Validation on Classification Problems</a:t>
            </a:r>
          </a:p>
          <a:p>
            <a:pPr>
              <a:buFont typeface="Wingdings" charset="2"/>
              <a:buChar char="Ø"/>
            </a:pPr>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smtClean="0"/>
          </a:p>
          <a:p>
            <a:endParaRPr lang="en-US" dirty="0"/>
          </a:p>
        </p:txBody>
      </p:sp>
    </p:spTree>
    <p:extLst>
      <p:ext uri="{BB962C8B-B14F-4D97-AF65-F5344CB8AC3E}">
        <p14:creationId xmlns:p14="http://schemas.microsoft.com/office/powerpoint/2010/main" val="342095342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 to Choose the Order</a:t>
            </a:r>
            <a:endParaRPr lang="en-US" dirty="0"/>
          </a:p>
        </p:txBody>
      </p:sp>
      <p:sp>
        <p:nvSpPr>
          <p:cNvPr id="3" name="Content Placeholder 2"/>
          <p:cNvSpPr>
            <a:spLocks noGrp="1"/>
          </p:cNvSpPr>
          <p:nvPr>
            <p:ph idx="1"/>
          </p:nvPr>
        </p:nvSpPr>
        <p:spPr>
          <a:xfrm>
            <a:off x="335280" y="5166360"/>
            <a:ext cx="2865120" cy="1315720"/>
          </a:xfrm>
        </p:spPr>
        <p:txBody>
          <a:bodyPr>
            <a:normAutofit lnSpcReduction="10000"/>
          </a:bodyPr>
          <a:lstStyle/>
          <a:p>
            <a:r>
              <a:rPr lang="en-US" sz="2000" dirty="0" smtClean="0"/>
              <a:t>Brown: Test Error</a:t>
            </a:r>
          </a:p>
          <a:p>
            <a:r>
              <a:rPr lang="en-US" sz="2000" dirty="0" smtClean="0"/>
              <a:t>Blue: Training Error</a:t>
            </a:r>
          </a:p>
          <a:p>
            <a:r>
              <a:rPr lang="en-US" sz="2000" dirty="0" smtClean="0"/>
              <a:t>Black: 10-fold CV Error</a:t>
            </a:r>
            <a:endParaRPr lang="en-US" sz="20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5.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752600"/>
            <a:ext cx="7327900" cy="3340100"/>
          </a:xfrm>
          <a:prstGeom prst="rect">
            <a:avLst/>
          </a:prstGeom>
        </p:spPr>
      </p:pic>
      <p:sp>
        <p:nvSpPr>
          <p:cNvPr id="7" name="TextBox 6"/>
          <p:cNvSpPr txBox="1"/>
          <p:nvPr/>
        </p:nvSpPr>
        <p:spPr>
          <a:xfrm>
            <a:off x="1960880" y="1752600"/>
            <a:ext cx="2199040" cy="369332"/>
          </a:xfrm>
          <a:prstGeom prst="rect">
            <a:avLst/>
          </a:prstGeom>
          <a:noFill/>
        </p:spPr>
        <p:txBody>
          <a:bodyPr wrap="none" rtlCol="0">
            <a:spAutoFit/>
          </a:bodyPr>
          <a:lstStyle/>
          <a:p>
            <a:r>
              <a:rPr lang="en-US" dirty="0" smtClean="0"/>
              <a:t>Logistic Regression</a:t>
            </a:r>
            <a:endParaRPr lang="en-US" dirty="0"/>
          </a:p>
        </p:txBody>
      </p:sp>
      <p:sp>
        <p:nvSpPr>
          <p:cNvPr id="8" name="TextBox 7"/>
          <p:cNvSpPr txBox="1"/>
          <p:nvPr/>
        </p:nvSpPr>
        <p:spPr>
          <a:xfrm>
            <a:off x="6126480" y="1783080"/>
            <a:ext cx="672029" cy="369332"/>
          </a:xfrm>
          <a:prstGeom prst="rect">
            <a:avLst/>
          </a:prstGeom>
          <a:noFill/>
        </p:spPr>
        <p:txBody>
          <a:bodyPr wrap="none" rtlCol="0">
            <a:spAutoFit/>
          </a:bodyPr>
          <a:lstStyle/>
          <a:p>
            <a:r>
              <a:rPr lang="en-US" dirty="0" smtClean="0"/>
              <a:t>KNN</a:t>
            </a:r>
            <a:endParaRPr lang="en-US" dirty="0"/>
          </a:p>
        </p:txBody>
      </p:sp>
    </p:spTree>
    <p:extLst>
      <p:ext uri="{BB962C8B-B14F-4D97-AF65-F5344CB8AC3E}">
        <p14:creationId xmlns:p14="http://schemas.microsoft.com/office/powerpoint/2010/main" val="28749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resampling methods?</a:t>
            </a:r>
            <a:endParaRPr lang="en-US" dirty="0"/>
          </a:p>
        </p:txBody>
      </p:sp>
      <p:sp>
        <p:nvSpPr>
          <p:cNvPr id="3" name="Content Placeholder 2"/>
          <p:cNvSpPr>
            <a:spLocks noGrp="1"/>
          </p:cNvSpPr>
          <p:nvPr>
            <p:ph idx="1"/>
          </p:nvPr>
        </p:nvSpPr>
        <p:spPr/>
        <p:txBody>
          <a:bodyPr>
            <a:normAutofit/>
          </a:bodyPr>
          <a:lstStyle/>
          <a:p>
            <a:r>
              <a:rPr lang="en-US" dirty="0" smtClean="0"/>
              <a:t>Tools that involves </a:t>
            </a:r>
            <a:r>
              <a:rPr lang="en-US" u="sng" dirty="0" smtClean="0"/>
              <a:t>repeatedly</a:t>
            </a:r>
            <a:r>
              <a:rPr lang="en-US" dirty="0" smtClean="0"/>
              <a:t> drawing samples from a training set and refitting a model of interest on each sample in order to obtain more information about the fitted model</a:t>
            </a:r>
          </a:p>
          <a:p>
            <a:pPr lvl="1"/>
            <a:r>
              <a:rPr lang="en-US" dirty="0" smtClean="0"/>
              <a:t>Model Assessment: estimate test error rates </a:t>
            </a:r>
          </a:p>
          <a:p>
            <a:pPr lvl="1"/>
            <a:r>
              <a:rPr lang="en-US" dirty="0" smtClean="0"/>
              <a:t>Model Selection: select the appropriate level of model flexibility</a:t>
            </a:r>
          </a:p>
          <a:p>
            <a:r>
              <a:rPr lang="en-US" dirty="0" smtClean="0"/>
              <a:t>They are computationally expensive! But these days we have powerful computers </a:t>
            </a:r>
            <a:r>
              <a:rPr lang="en-US" dirty="0" smtClean="0">
                <a:sym typeface="Wingdings"/>
              </a:rPr>
              <a:t></a:t>
            </a:r>
          </a:p>
          <a:p>
            <a:r>
              <a:rPr lang="en-US" dirty="0" smtClean="0">
                <a:sym typeface="Wingdings"/>
              </a:rPr>
              <a:t>Two resampling methods: </a:t>
            </a:r>
          </a:p>
          <a:p>
            <a:pPr lvl="1"/>
            <a:r>
              <a:rPr lang="en-US" dirty="0" smtClean="0">
                <a:sym typeface="Wingdings"/>
              </a:rPr>
              <a:t>Cross Validation</a:t>
            </a:r>
          </a:p>
          <a:p>
            <a:pPr lvl="1"/>
            <a:r>
              <a:rPr lang="en-US" dirty="0" smtClean="0">
                <a:sym typeface="Wingdings"/>
              </a:rPr>
              <a:t>Bootstrapping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22481623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5.1.1 Typical Approach: The Validation Set Approach</a:t>
            </a:r>
            <a:endParaRPr lang="en-US" dirty="0"/>
          </a:p>
        </p:txBody>
      </p:sp>
      <p:sp>
        <p:nvSpPr>
          <p:cNvPr id="3" name="Content Placeholder 2"/>
          <p:cNvSpPr>
            <a:spLocks noGrp="1"/>
          </p:cNvSpPr>
          <p:nvPr>
            <p:ph idx="1"/>
          </p:nvPr>
        </p:nvSpPr>
        <p:spPr/>
        <p:txBody>
          <a:bodyPr/>
          <a:lstStyle/>
          <a:p>
            <a:r>
              <a:rPr lang="en-US" dirty="0" smtClean="0"/>
              <a:t>Suppose that we would like to find a set of variables that give the lowest test (not training) error rate</a:t>
            </a:r>
          </a:p>
          <a:p>
            <a:r>
              <a:rPr lang="en-US" dirty="0" smtClean="0"/>
              <a:t>If we have a large data set, we can achieve this goal by randomly splitting the data into training and validation(testing) parts</a:t>
            </a:r>
          </a:p>
          <a:p>
            <a:r>
              <a:rPr lang="en-US" dirty="0" smtClean="0"/>
              <a:t>We would then use the training part to build each possible model (i.e. the different combinations of variables) and choose the model that gave the lowest error rate when applied to the validation data</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
        <p:nvSpPr>
          <p:cNvPr id="7" name="TextBox 6"/>
          <p:cNvSpPr txBox="1"/>
          <p:nvPr/>
        </p:nvSpPr>
        <p:spPr>
          <a:xfrm>
            <a:off x="2153920" y="6314440"/>
            <a:ext cx="1561771" cy="369332"/>
          </a:xfrm>
          <a:prstGeom prst="rect">
            <a:avLst/>
          </a:prstGeom>
          <a:noFill/>
        </p:spPr>
        <p:txBody>
          <a:bodyPr wrap="none" rtlCol="0">
            <a:spAutoFit/>
          </a:bodyPr>
          <a:lstStyle/>
          <a:p>
            <a:r>
              <a:rPr lang="en-US" dirty="0" smtClean="0"/>
              <a:t>Training Data</a:t>
            </a:r>
            <a:endParaRPr lang="en-US" dirty="0"/>
          </a:p>
        </p:txBody>
      </p:sp>
      <p:sp>
        <p:nvSpPr>
          <p:cNvPr id="8" name="TextBox 7"/>
          <p:cNvSpPr txBox="1"/>
          <p:nvPr/>
        </p:nvSpPr>
        <p:spPr>
          <a:xfrm>
            <a:off x="5130800" y="6314440"/>
            <a:ext cx="1467770" cy="369332"/>
          </a:xfrm>
          <a:prstGeom prst="rect">
            <a:avLst/>
          </a:prstGeom>
          <a:noFill/>
        </p:spPr>
        <p:txBody>
          <a:bodyPr wrap="none" rtlCol="0">
            <a:spAutoFit/>
          </a:bodyPr>
          <a:lstStyle/>
          <a:p>
            <a:r>
              <a:rPr lang="en-US" dirty="0" smtClean="0"/>
              <a:t>Testing Data</a:t>
            </a:r>
            <a:endParaRPr lang="en-US" dirty="0"/>
          </a:p>
        </p:txBody>
      </p:sp>
      <p:pic>
        <p:nvPicPr>
          <p:cNvPr id="9" name="Picture 8" descr="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5049520"/>
            <a:ext cx="5528851" cy="1264920"/>
          </a:xfrm>
          <a:prstGeom prst="rect">
            <a:avLst/>
          </a:prstGeom>
        </p:spPr>
      </p:pic>
    </p:spTree>
    <p:extLst>
      <p:ext uri="{BB962C8B-B14F-4D97-AF65-F5344CB8AC3E}">
        <p14:creationId xmlns:p14="http://schemas.microsoft.com/office/powerpoint/2010/main" val="25014497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Auto Data</a:t>
            </a:r>
            <a:endParaRPr lang="en-US" dirty="0"/>
          </a:p>
        </p:txBody>
      </p:sp>
      <p:sp>
        <p:nvSpPr>
          <p:cNvPr id="3" name="Content Placeholder 2"/>
          <p:cNvSpPr>
            <a:spLocks noGrp="1"/>
          </p:cNvSpPr>
          <p:nvPr>
            <p:ph idx="1"/>
          </p:nvPr>
        </p:nvSpPr>
        <p:spPr/>
        <p:txBody>
          <a:bodyPr/>
          <a:lstStyle/>
          <a:p>
            <a:r>
              <a:rPr lang="en-US" dirty="0" smtClean="0"/>
              <a:t>Suppose that we want to predict </a:t>
            </a:r>
            <a:r>
              <a:rPr lang="en-US" dirty="0" smtClean="0">
                <a:solidFill>
                  <a:schemeClr val="tx2"/>
                </a:solidFill>
              </a:rPr>
              <a:t>mpg</a:t>
            </a:r>
            <a:r>
              <a:rPr lang="en-US" dirty="0" smtClean="0"/>
              <a:t> from </a:t>
            </a:r>
            <a:r>
              <a:rPr lang="en-US" dirty="0" smtClean="0">
                <a:solidFill>
                  <a:srgbClr val="D2533C"/>
                </a:solidFill>
              </a:rPr>
              <a:t>horsepower</a:t>
            </a:r>
            <a:r>
              <a:rPr lang="en-US" dirty="0" smtClean="0"/>
              <a:t> </a:t>
            </a:r>
          </a:p>
          <a:p>
            <a:r>
              <a:rPr lang="en-US" dirty="0" smtClean="0"/>
              <a:t>Two models:</a:t>
            </a:r>
          </a:p>
          <a:p>
            <a:pPr lvl="1"/>
            <a:r>
              <a:rPr lang="en-US" dirty="0"/>
              <a:t>m</a:t>
            </a:r>
            <a:r>
              <a:rPr lang="en-US" dirty="0" smtClean="0"/>
              <a:t>pg ~ horsepower</a:t>
            </a:r>
          </a:p>
          <a:p>
            <a:pPr lvl="1"/>
            <a:r>
              <a:rPr lang="en-US" dirty="0"/>
              <a:t>m</a:t>
            </a:r>
            <a:r>
              <a:rPr lang="en-US" dirty="0" smtClean="0"/>
              <a:t>pg ~ horsepower + horspower</a:t>
            </a:r>
            <a:r>
              <a:rPr lang="en-US" baseline="30000" dirty="0" smtClean="0"/>
              <a:t>2</a:t>
            </a:r>
          </a:p>
          <a:p>
            <a:r>
              <a:rPr lang="en-US" dirty="0" smtClean="0"/>
              <a:t>Which model gives a better fit?</a:t>
            </a:r>
          </a:p>
          <a:p>
            <a:pPr lvl="1"/>
            <a:r>
              <a:rPr lang="en-US" dirty="0" smtClean="0"/>
              <a:t>Randomly split </a:t>
            </a:r>
            <a:r>
              <a:rPr lang="en-US" dirty="0" smtClean="0">
                <a:solidFill>
                  <a:srgbClr val="D2533C"/>
                </a:solidFill>
              </a:rPr>
              <a:t>Auto</a:t>
            </a:r>
            <a:r>
              <a:rPr lang="en-US" dirty="0" smtClean="0"/>
              <a:t> data set into training (196 obs.)  and validation data (196 obs.)</a:t>
            </a:r>
          </a:p>
          <a:p>
            <a:pPr lvl="1"/>
            <a:r>
              <a:rPr lang="en-US" dirty="0" smtClean="0"/>
              <a:t>Fit both models using the training data set</a:t>
            </a:r>
          </a:p>
          <a:p>
            <a:pPr lvl="1"/>
            <a:r>
              <a:rPr lang="en-US" dirty="0" smtClean="0"/>
              <a:t>Then, evaluate both models using the validation data set</a:t>
            </a:r>
          </a:p>
          <a:p>
            <a:pPr lvl="1"/>
            <a:r>
              <a:rPr lang="en-US" dirty="0" smtClean="0"/>
              <a:t>The model with the lowest validation (testing) MSE is the winner!</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39502898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Auto Data</a:t>
            </a:r>
            <a:endParaRPr lang="en-US" dirty="0"/>
          </a:p>
        </p:txBody>
      </p:sp>
      <p:sp>
        <p:nvSpPr>
          <p:cNvPr id="3" name="Content Placeholder 2"/>
          <p:cNvSpPr>
            <a:spLocks noGrp="1"/>
          </p:cNvSpPr>
          <p:nvPr>
            <p:ph idx="1"/>
          </p:nvPr>
        </p:nvSpPr>
        <p:spPr/>
        <p:txBody>
          <a:bodyPr/>
          <a:lstStyle/>
          <a:p>
            <a:r>
              <a:rPr lang="en-US" dirty="0" smtClean="0"/>
              <a:t>Left: Validation error rate for a single split </a:t>
            </a:r>
          </a:p>
          <a:p>
            <a:r>
              <a:rPr lang="en-US" dirty="0" smtClean="0"/>
              <a:t>Right: Validation method repeated 10 times, each time the split is done randomly! </a:t>
            </a:r>
          </a:p>
          <a:p>
            <a:r>
              <a:rPr lang="en-US" dirty="0" smtClean="0"/>
              <a:t>There is a lot of variability among the MSE’s… Not good! We need more stable methods!</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pic>
        <p:nvPicPr>
          <p:cNvPr id="7" name="Picture 6" descr="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060" y="3767334"/>
            <a:ext cx="5935980" cy="2701315"/>
          </a:xfrm>
          <a:prstGeom prst="rect">
            <a:avLst/>
          </a:prstGeom>
        </p:spPr>
      </p:pic>
      <p:cxnSp>
        <p:nvCxnSpPr>
          <p:cNvPr id="9" name="Straight Connector 8"/>
          <p:cNvCxnSpPr/>
          <p:nvPr/>
        </p:nvCxnSpPr>
        <p:spPr>
          <a:xfrm flipV="1">
            <a:off x="5354320" y="3807974"/>
            <a:ext cx="0" cy="21051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476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Validation Set Approach</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Simple</a:t>
            </a:r>
          </a:p>
          <a:p>
            <a:pPr lvl="1"/>
            <a:r>
              <a:rPr lang="en-US" dirty="0" smtClean="0"/>
              <a:t>Easy to implement</a:t>
            </a:r>
          </a:p>
          <a:p>
            <a:pPr lvl="1"/>
            <a:endParaRPr lang="en-US" dirty="0" smtClean="0"/>
          </a:p>
          <a:p>
            <a:r>
              <a:rPr lang="en-US" dirty="0" smtClean="0"/>
              <a:t>Disadvantages:</a:t>
            </a:r>
          </a:p>
          <a:p>
            <a:pPr lvl="1"/>
            <a:r>
              <a:rPr lang="en-US" dirty="0" smtClean="0"/>
              <a:t>The validation MSE can be highly variable</a:t>
            </a:r>
          </a:p>
          <a:p>
            <a:pPr lvl="1"/>
            <a:r>
              <a:rPr lang="en-US" dirty="0" smtClean="0"/>
              <a:t>Only a subset of observations are used to fit the model (training data). Statistical methods tend to perform worse when trained on fewer observations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18038881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5.1.2 Leave-One-Out Cross Validation (LOOCV)</a:t>
            </a:r>
            <a:endParaRPr lang="en-US" dirty="0"/>
          </a:p>
        </p:txBody>
      </p:sp>
      <p:sp>
        <p:nvSpPr>
          <p:cNvPr id="3" name="Content Placeholder 2"/>
          <p:cNvSpPr>
            <a:spLocks noGrp="1"/>
          </p:cNvSpPr>
          <p:nvPr>
            <p:ph idx="1"/>
          </p:nvPr>
        </p:nvSpPr>
        <p:spPr>
          <a:xfrm>
            <a:off x="457200" y="1600200"/>
            <a:ext cx="4348480" cy="5085080"/>
          </a:xfrm>
        </p:spPr>
        <p:txBody>
          <a:bodyPr>
            <a:normAutofit/>
          </a:bodyPr>
          <a:lstStyle/>
          <a:p>
            <a:r>
              <a:rPr lang="en-US" sz="1800" dirty="0" smtClean="0"/>
              <a:t>This method is similar to the Validation Set Approach, but it tries to address the latter’s disadvantages </a:t>
            </a:r>
          </a:p>
          <a:p>
            <a:r>
              <a:rPr lang="en-US" sz="1800" dirty="0" smtClean="0"/>
              <a:t>For each </a:t>
            </a:r>
            <a:r>
              <a:rPr lang="en-US" sz="1800" smtClean="0"/>
              <a:t>suggested </a:t>
            </a:r>
            <a:r>
              <a:rPr lang="en-US" sz="1800" smtClean="0"/>
              <a:t>model, </a:t>
            </a:r>
            <a:r>
              <a:rPr lang="en-US" sz="1800" dirty="0" smtClean="0"/>
              <a:t>do: </a:t>
            </a:r>
          </a:p>
          <a:p>
            <a:pPr lvl="1"/>
            <a:r>
              <a:rPr lang="en-US" sz="1400" dirty="0"/>
              <a:t>S</a:t>
            </a:r>
            <a:r>
              <a:rPr lang="en-US" sz="1400" dirty="0" smtClean="0"/>
              <a:t>plit the data set of size n into </a:t>
            </a:r>
          </a:p>
          <a:p>
            <a:pPr lvl="2"/>
            <a:r>
              <a:rPr lang="en-US" sz="1600" dirty="0" smtClean="0"/>
              <a:t>Training data set (blue) size: n -1 </a:t>
            </a:r>
          </a:p>
          <a:p>
            <a:pPr lvl="2"/>
            <a:r>
              <a:rPr lang="en-US" sz="1600" dirty="0" smtClean="0"/>
              <a:t>Validation data set (beige) size: 1</a:t>
            </a:r>
          </a:p>
          <a:p>
            <a:pPr lvl="1"/>
            <a:r>
              <a:rPr lang="en-US" sz="1400" dirty="0" smtClean="0"/>
              <a:t>Fit the model using the training data</a:t>
            </a:r>
          </a:p>
          <a:p>
            <a:pPr lvl="1"/>
            <a:r>
              <a:rPr lang="en-US" sz="1400" dirty="0" smtClean="0"/>
              <a:t>Validate model using the validation data, and compute the corresponding MSE </a:t>
            </a:r>
          </a:p>
          <a:p>
            <a:pPr lvl="1"/>
            <a:r>
              <a:rPr lang="en-US" sz="1400" dirty="0" smtClean="0"/>
              <a:t>Repeat this process n times</a:t>
            </a:r>
          </a:p>
          <a:p>
            <a:pPr lvl="1"/>
            <a:r>
              <a:rPr lang="en-US" sz="1400" dirty="0" smtClean="0"/>
              <a:t>The MSE for the model is computed as follows:</a:t>
            </a:r>
          </a:p>
          <a:p>
            <a:endParaRPr lang="en-US" sz="1800"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pic>
        <p:nvPicPr>
          <p:cNvPr id="6" name="Picture 5" descr="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0" y="2504439"/>
            <a:ext cx="4846320" cy="2824480"/>
          </a:xfrm>
          <a:prstGeom prst="rect">
            <a:avLst/>
          </a:prstGeom>
        </p:spPr>
      </p:pic>
      <p:pic>
        <p:nvPicPr>
          <p:cNvPr id="7" name="Picture 6"/>
          <p:cNvPicPr>
            <a:picLocks noChangeAspect="1"/>
          </p:cNvPicPr>
          <p:nvPr/>
        </p:nvPicPr>
        <p:blipFill>
          <a:blip r:embed="rId3"/>
          <a:stretch>
            <a:fillRect/>
          </a:stretch>
        </p:blipFill>
        <p:spPr>
          <a:xfrm>
            <a:off x="1620520" y="5328919"/>
            <a:ext cx="2199640" cy="758497"/>
          </a:xfrm>
          <a:prstGeom prst="rect">
            <a:avLst/>
          </a:prstGeom>
        </p:spPr>
      </p:pic>
    </p:spTree>
    <p:extLst>
      <p:ext uri="{BB962C8B-B14F-4D97-AF65-F5344CB8AC3E}">
        <p14:creationId xmlns:p14="http://schemas.microsoft.com/office/powerpoint/2010/main" val="222777084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LOOCV vs. the Validation Set Approach</a:t>
            </a:r>
            <a:endParaRPr lang="en-US" dirty="0"/>
          </a:p>
        </p:txBody>
      </p:sp>
      <p:sp>
        <p:nvSpPr>
          <p:cNvPr id="3" name="Content Placeholder 2"/>
          <p:cNvSpPr>
            <a:spLocks noGrp="1"/>
          </p:cNvSpPr>
          <p:nvPr>
            <p:ph idx="1"/>
          </p:nvPr>
        </p:nvSpPr>
        <p:spPr/>
        <p:txBody>
          <a:bodyPr/>
          <a:lstStyle/>
          <a:p>
            <a:r>
              <a:rPr lang="en-US" dirty="0" smtClean="0"/>
              <a:t>LOOCV has less bias</a:t>
            </a:r>
          </a:p>
          <a:p>
            <a:pPr lvl="1"/>
            <a:r>
              <a:rPr lang="en-US" dirty="0"/>
              <a:t>W</a:t>
            </a:r>
            <a:r>
              <a:rPr lang="en-US" dirty="0" smtClean="0"/>
              <a:t>e repeatedly fit the statistical learning method using training data that contains n-1 obs., i.e. almost all the data set is used</a:t>
            </a:r>
          </a:p>
          <a:p>
            <a:pPr lvl="1"/>
            <a:endParaRPr lang="en-US" dirty="0" smtClean="0"/>
          </a:p>
          <a:p>
            <a:r>
              <a:rPr lang="en-US" dirty="0" smtClean="0"/>
              <a:t>LOOCV produces a less variable MSE</a:t>
            </a:r>
          </a:p>
          <a:p>
            <a:pPr lvl="1"/>
            <a:r>
              <a:rPr lang="en-US" dirty="0" smtClean="0"/>
              <a:t>The validation approach produces different MSE when applied repeatedly due to randomness in the splitting process, while performing LOOCV multiple times will always yield the same results, because we split based on 1 obs. </a:t>
            </a:r>
            <a:r>
              <a:rPr lang="en-US" dirty="0"/>
              <a:t>e</a:t>
            </a:r>
            <a:r>
              <a:rPr lang="en-US" dirty="0" smtClean="0"/>
              <a:t>ach time</a:t>
            </a:r>
          </a:p>
          <a:p>
            <a:endParaRPr lang="en-US" dirty="0"/>
          </a:p>
          <a:p>
            <a:r>
              <a:rPr lang="en-US" dirty="0" smtClean="0"/>
              <a:t>LOOCV is computationally intensive (disadvantage)</a:t>
            </a:r>
          </a:p>
          <a:p>
            <a:pPr lvl="1"/>
            <a:r>
              <a:rPr lang="en-US" dirty="0" smtClean="0"/>
              <a:t>We fit the each model n times!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251937800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11880</TotalTime>
  <Words>1264</Words>
  <Application>Microsoft Macintosh PowerPoint</Application>
  <PresentationFormat>On-screen Show (4:3)</PresentationFormat>
  <Paragraphs>164</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Resampling MEthods</vt:lpstr>
      <vt:lpstr>Outline</vt:lpstr>
      <vt:lpstr>What are resampling methods?</vt:lpstr>
      <vt:lpstr>5.1.1 Typical Approach: The Validation Set Approach</vt:lpstr>
      <vt:lpstr>Example: Auto Data</vt:lpstr>
      <vt:lpstr>Results: Auto Data</vt:lpstr>
      <vt:lpstr>The Validation Set Approach</vt:lpstr>
      <vt:lpstr>5.1.2 Leave-One-Out Cross Validation (LOOCV)</vt:lpstr>
      <vt:lpstr>LOOCV vs. the Validation Set Approach</vt:lpstr>
      <vt:lpstr>5.1.3 k-fold Cross Validation</vt:lpstr>
      <vt:lpstr>K-fold Cross Validation </vt:lpstr>
      <vt:lpstr>Auto Data: LOOCV vs. K-fold CV</vt:lpstr>
      <vt:lpstr>Auto Data: Validation Set Approach vs. K-fold CV Approach</vt:lpstr>
      <vt:lpstr>K-fold Cross Validation on Three Simulated Date</vt:lpstr>
      <vt:lpstr>5.1.4 Bias- Variance Trade-off for k-fold CV</vt:lpstr>
      <vt:lpstr>5.1.5 Cross Validation on Classification Problems</vt:lpstr>
      <vt:lpstr>CV to Choose Order of Polynomial</vt:lpstr>
      <vt:lpstr>PowerPoint Presentation</vt:lpstr>
      <vt:lpstr>PowerPoint Presentation</vt:lpstr>
      <vt:lpstr>CV to Choose the Order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Abbass Sharif</cp:lastModifiedBy>
  <cp:revision>205</cp:revision>
  <cp:lastPrinted>2013-09-24T00:04:41Z</cp:lastPrinted>
  <dcterms:created xsi:type="dcterms:W3CDTF">2013-08-14T17:09:52Z</dcterms:created>
  <dcterms:modified xsi:type="dcterms:W3CDTF">2013-10-01T17:25:56Z</dcterms:modified>
</cp:coreProperties>
</file>