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embeddings/Microsoft_Equation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289" r:id="rId2"/>
    <p:sldId id="285"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2" d="100"/>
          <a:sy n="122" d="100"/>
        </p:scale>
        <p:origin x="-9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10/7/13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10/7/13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9E184C-EF48-0B46-A9DF-58ECA10D5B66}" type="datetime1">
              <a:rPr lang="en-US" smtClean="0"/>
              <a:t>10/7/13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B3804-19A2-0543-A939-317DBBE4D2B5}" type="datetime1">
              <a:rPr lang="en-US" smtClean="0"/>
              <a:t>10/7/13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t>10/7/13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8D3D6-B88D-144A-B948-1F45B4585621}" type="datetime1">
              <a:rPr lang="en-US" smtClean="0"/>
              <a:t>10/7/13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t>10/7/13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t>10/7/13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t>10/7/13</a:t>
            </a:fld>
            <a:endParaRPr lang="en-US"/>
          </a:p>
        </p:txBody>
      </p:sp>
      <p:sp>
        <p:nvSpPr>
          <p:cNvPr id="8" name="Footer Placeholder 7"/>
          <p:cNvSpPr>
            <a:spLocks noGrp="1"/>
          </p:cNvSpPr>
          <p:nvPr>
            <p:ph type="ftr" sz="quarter" idx="11"/>
          </p:nvPr>
        </p:nvSpPr>
        <p:spPr/>
        <p:txBody>
          <a:bodyPr/>
          <a:lstStyle/>
          <a:p>
            <a:r>
              <a:rPr lang="en-US" smtClean="0"/>
              <a:t>IOM 530: Intro. to Statistical Learning </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AFC14-B1C6-9447-9B23-422C37473F79}" type="datetime1">
              <a:rPr lang="en-US" smtClean="0"/>
              <a:t>10/7/13</a:t>
            </a:fld>
            <a:endParaRPr lang="en-US"/>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t>10/7/13</a:t>
            </a:fld>
            <a:endParaRPr lang="en-US"/>
          </a:p>
        </p:txBody>
      </p:sp>
      <p:sp>
        <p:nvSpPr>
          <p:cNvPr id="3" name="Footer Placeholder 2"/>
          <p:cNvSpPr>
            <a:spLocks noGrp="1"/>
          </p:cNvSpPr>
          <p:nvPr>
            <p:ph type="ftr" sz="quarter" idx="11"/>
          </p:nvPr>
        </p:nvSpPr>
        <p:spPr/>
        <p:txBody>
          <a:bodyPr/>
          <a:lstStyle/>
          <a:p>
            <a:r>
              <a:rPr lang="en-US" smtClean="0"/>
              <a:t>IOM 530: Intro. to Statistical Learning </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t>10/7/13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t>10/7/13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54FB7E5-E5E8-454F-9FF1-E74A3ED31BF0}" type="datetime1">
              <a:rPr lang="en-US" smtClean="0"/>
              <a:t>10/7/13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Equation4.bin"/><Relationship Id="rId4" Type="http://schemas.openxmlformats.org/officeDocument/2006/relationships/image" Target="../media/image7.emf"/><Relationship Id="rId5" Type="http://schemas.openxmlformats.org/officeDocument/2006/relationships/oleObject" Target="../embeddings/Microsoft_Equation5.bin"/><Relationship Id="rId6" Type="http://schemas.openxmlformats.org/officeDocument/2006/relationships/oleObject" Target="../embeddings/Microsoft_Equation6.bin"/><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quation7.bin"/><Relationship Id="rId4" Type="http://schemas.openxmlformats.org/officeDocument/2006/relationships/image" Target="../media/image8.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oleObject" Target="../embeddings/Microsoft_Equation8.bin"/><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quation9.bin"/><Relationship Id="rId4" Type="http://schemas.openxmlformats.org/officeDocument/2006/relationships/image" Target="../media/image8.emf"/><Relationship Id="rId5" Type="http://schemas.openxmlformats.org/officeDocument/2006/relationships/image" Target="../media/image10.emf"/><Relationship Id="rId6"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quation1.bin"/><Relationship Id="rId4" Type="http://schemas.openxmlformats.org/officeDocument/2006/relationships/image" Target="../media/image2.emf"/><Relationship Id="rId5" Type="http://schemas.openxmlformats.org/officeDocument/2006/relationships/oleObject" Target="../embeddings/Microsoft_Equation2.bin"/><Relationship Id="rId6" Type="http://schemas.openxmlformats.org/officeDocument/2006/relationships/image" Target="../media/image3.emf"/><Relationship Id="rId7" Type="http://schemas.openxmlformats.org/officeDocument/2006/relationships/oleObject" Target="../embeddings/Microsoft_Equation3.bin"/><Relationship Id="rId8"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smtClean="0"/>
              <a:t>Linear Model Selection and regularization</a:t>
            </a:r>
            <a:endParaRPr lang="en-US" sz="4600" dirty="0"/>
          </a:p>
        </p:txBody>
      </p:sp>
      <p:sp>
        <p:nvSpPr>
          <p:cNvPr id="3" name="Subtitle 2"/>
          <p:cNvSpPr>
            <a:spLocks noGrp="1"/>
          </p:cNvSpPr>
          <p:nvPr>
            <p:ph type="subTitle" idx="1"/>
          </p:nvPr>
        </p:nvSpPr>
        <p:spPr/>
        <p:txBody>
          <a:bodyPr/>
          <a:lstStyle/>
          <a:p>
            <a:r>
              <a:rPr lang="en-US" dirty="0" smtClean="0"/>
              <a:t>Chapter </a:t>
            </a:r>
            <a:r>
              <a:rPr lang="en-US" dirty="0" smtClean="0"/>
              <a:t>06</a:t>
            </a:r>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Measures of Comparison</a:t>
            </a:r>
            <a:endParaRPr lang="en-US" dirty="0"/>
          </a:p>
        </p:txBody>
      </p:sp>
      <p:sp>
        <p:nvSpPr>
          <p:cNvPr id="3" name="Content Placeholder 2"/>
          <p:cNvSpPr>
            <a:spLocks noGrp="1"/>
          </p:cNvSpPr>
          <p:nvPr>
            <p:ph idx="1"/>
          </p:nvPr>
        </p:nvSpPr>
        <p:spPr/>
        <p:txBody>
          <a:bodyPr/>
          <a:lstStyle/>
          <a:p>
            <a:r>
              <a:rPr lang="en-US" dirty="0" smtClean="0"/>
              <a:t>To compare different models, we can use other approaches:</a:t>
            </a:r>
          </a:p>
          <a:p>
            <a:pPr lvl="1"/>
            <a:r>
              <a:rPr lang="en-US" dirty="0" smtClean="0"/>
              <a:t>Adjusted R</a:t>
            </a:r>
            <a:r>
              <a:rPr lang="en-US" baseline="30000" dirty="0" smtClean="0"/>
              <a:t>2</a:t>
            </a:r>
            <a:endParaRPr lang="en-US" dirty="0" smtClean="0"/>
          </a:p>
          <a:p>
            <a:pPr lvl="1"/>
            <a:r>
              <a:rPr lang="en-US" dirty="0" smtClean="0"/>
              <a:t>AIC (</a:t>
            </a:r>
            <a:r>
              <a:rPr lang="en-US" dirty="0" err="1" smtClean="0"/>
              <a:t>Akaike</a:t>
            </a:r>
            <a:r>
              <a:rPr lang="en-US" dirty="0" smtClean="0"/>
              <a:t> information criterion)</a:t>
            </a:r>
          </a:p>
          <a:p>
            <a:pPr lvl="1"/>
            <a:r>
              <a:rPr lang="en-US" dirty="0" smtClean="0"/>
              <a:t>BIC (Bayesian information criterion)</a:t>
            </a:r>
          </a:p>
          <a:p>
            <a:pPr lvl="1"/>
            <a:r>
              <a:rPr lang="en-US" dirty="0" err="1" smtClean="0"/>
              <a:t>C</a:t>
            </a:r>
            <a:r>
              <a:rPr lang="en-US" baseline="-25000" dirty="0" err="1" smtClean="0"/>
              <a:t>p</a:t>
            </a:r>
            <a:r>
              <a:rPr lang="en-US" dirty="0" smtClean="0"/>
              <a:t> (equivalent to AIC for linear regression)</a:t>
            </a:r>
          </a:p>
          <a:p>
            <a:r>
              <a:rPr lang="en-US" dirty="0" smtClean="0"/>
              <a:t>These methods add penalty to RSS for the number of variables (i.e. complexity) in the model</a:t>
            </a:r>
          </a:p>
          <a:p>
            <a:r>
              <a:rPr lang="en-US" dirty="0" smtClean="0"/>
              <a:t>None are perfect</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366104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Data: </a:t>
            </a:r>
            <a:r>
              <a:rPr lang="en-US" dirty="0" err="1" smtClean="0"/>
              <a:t>C</a:t>
            </a:r>
            <a:r>
              <a:rPr lang="en-US" baseline="-25000" dirty="0" err="1" smtClean="0"/>
              <a:t>p</a:t>
            </a:r>
            <a:r>
              <a:rPr lang="en-US" dirty="0" smtClean="0"/>
              <a:t>, BIC, and Adjusted R</a:t>
            </a:r>
            <a:r>
              <a:rPr lang="en-US" baseline="30000" dirty="0"/>
              <a:t>2</a:t>
            </a:r>
            <a:endParaRPr lang="en-US" dirty="0"/>
          </a:p>
        </p:txBody>
      </p:sp>
      <p:sp>
        <p:nvSpPr>
          <p:cNvPr id="3" name="Content Placeholder 2"/>
          <p:cNvSpPr>
            <a:spLocks noGrp="1"/>
          </p:cNvSpPr>
          <p:nvPr>
            <p:ph idx="1"/>
          </p:nvPr>
        </p:nvSpPr>
        <p:spPr/>
        <p:txBody>
          <a:bodyPr/>
          <a:lstStyle/>
          <a:p>
            <a:r>
              <a:rPr lang="en-US" dirty="0" smtClean="0"/>
              <a:t>A small value of </a:t>
            </a:r>
            <a:r>
              <a:rPr lang="en-US" dirty="0" err="1" smtClean="0"/>
              <a:t>C</a:t>
            </a:r>
            <a:r>
              <a:rPr lang="en-US" baseline="-25000" dirty="0" err="1" smtClean="0"/>
              <a:t>p</a:t>
            </a:r>
            <a:r>
              <a:rPr lang="en-US" dirty="0" smtClean="0"/>
              <a:t> and BIC indicates a low error, and thus a better model</a:t>
            </a:r>
          </a:p>
          <a:p>
            <a:r>
              <a:rPr lang="en-US" dirty="0" smtClean="0"/>
              <a:t>A large value for the Adjusted R</a:t>
            </a:r>
            <a:r>
              <a:rPr lang="en-US" baseline="30000" dirty="0" smtClean="0"/>
              <a:t>2</a:t>
            </a:r>
            <a:r>
              <a:rPr lang="en-US" dirty="0" smtClean="0"/>
              <a:t> indicates a better model</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descr="6.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3134360"/>
            <a:ext cx="7327900" cy="2933700"/>
          </a:xfrm>
          <a:prstGeom prst="rect">
            <a:avLst/>
          </a:prstGeom>
        </p:spPr>
      </p:pic>
    </p:spTree>
    <p:extLst>
      <p:ext uri="{BB962C8B-B14F-4D97-AF65-F5344CB8AC3E}">
        <p14:creationId xmlns:p14="http://schemas.microsoft.com/office/powerpoint/2010/main" val="126300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6.1.2 Stepwise Selection</a:t>
            </a:r>
            <a:endParaRPr lang="en-US" dirty="0"/>
          </a:p>
        </p:txBody>
      </p:sp>
      <p:sp>
        <p:nvSpPr>
          <p:cNvPr id="3" name="Content Placeholder 2"/>
          <p:cNvSpPr>
            <a:spLocks noGrp="1"/>
          </p:cNvSpPr>
          <p:nvPr>
            <p:ph idx="1"/>
          </p:nvPr>
        </p:nvSpPr>
        <p:spPr/>
        <p:txBody>
          <a:bodyPr>
            <a:normAutofit/>
          </a:bodyPr>
          <a:lstStyle/>
          <a:p>
            <a:r>
              <a:rPr lang="en-US" dirty="0" smtClean="0"/>
              <a:t>Best Subset Selection is computationally intensive especially when we have a large number of predictors (large p)</a:t>
            </a:r>
          </a:p>
          <a:p>
            <a:r>
              <a:rPr lang="en-US" dirty="0" smtClean="0"/>
              <a:t>More attractive methods:</a:t>
            </a:r>
          </a:p>
          <a:p>
            <a:pPr lvl="1"/>
            <a:r>
              <a:rPr lang="en-US" u="sng" dirty="0" smtClean="0"/>
              <a:t>Forward Stepwise Selection</a:t>
            </a:r>
            <a:r>
              <a:rPr lang="en-US" dirty="0" smtClean="0"/>
              <a:t>: Begins with the model containing no predictor, and then adds one predictor at a time that improves the model the most until no further improvement is possible</a:t>
            </a:r>
          </a:p>
          <a:p>
            <a:pPr lvl="1"/>
            <a:r>
              <a:rPr lang="en-US" u="sng" dirty="0" smtClean="0"/>
              <a:t>Backward Stepwise Selection</a:t>
            </a:r>
            <a:r>
              <a:rPr lang="en-US" dirty="0" smtClean="0"/>
              <a:t>: Begins with the model containing all predictors, and then deleting one predictor at a time that improves the model the most until no further improvement is possible</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254835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6.2 Shrinkage Methods</a:t>
            </a:r>
            <a:endParaRPr lang="en-US" sz="4400" dirty="0"/>
          </a:p>
        </p:txBody>
      </p:sp>
      <p:sp>
        <p:nvSpPr>
          <p:cNvPr id="6" name="Subtitle 5"/>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spTree>
    <p:extLst>
      <p:ext uri="{BB962C8B-B14F-4D97-AF65-F5344CB8AC3E}">
        <p14:creationId xmlns:p14="http://schemas.microsoft.com/office/powerpoint/2010/main" val="33107550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6.2.1 Ridge Regression</a:t>
            </a:r>
            <a:endParaRPr lang="en-US" dirty="0"/>
          </a:p>
        </p:txBody>
      </p:sp>
      <p:sp>
        <p:nvSpPr>
          <p:cNvPr id="3" name="Content Placeholder 2"/>
          <p:cNvSpPr>
            <a:spLocks noGrp="1"/>
          </p:cNvSpPr>
          <p:nvPr>
            <p:ph idx="1"/>
          </p:nvPr>
        </p:nvSpPr>
        <p:spPr/>
        <p:txBody>
          <a:bodyPr/>
          <a:lstStyle/>
          <a:p>
            <a:r>
              <a:rPr lang="en-US" dirty="0" smtClean="0"/>
              <a:t>Ordinary Least Squares (OLS) estimates       by minimizing</a:t>
            </a:r>
          </a:p>
          <a:p>
            <a:endParaRPr lang="en-US" dirty="0"/>
          </a:p>
          <a:p>
            <a:endParaRPr lang="en-US" dirty="0" smtClean="0"/>
          </a:p>
          <a:p>
            <a:endParaRPr lang="en-US" dirty="0"/>
          </a:p>
          <a:p>
            <a:r>
              <a:rPr lang="en-US" dirty="0" smtClean="0"/>
              <a:t>Ridge Regression uses a slightly different equation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78500174"/>
              </p:ext>
            </p:extLst>
          </p:nvPr>
        </p:nvGraphicFramePr>
        <p:xfrm>
          <a:off x="2381250" y="3665538"/>
          <a:ext cx="219075" cy="441325"/>
        </p:xfrm>
        <a:graphic>
          <a:graphicData uri="http://schemas.openxmlformats.org/presentationml/2006/ole">
            <mc:AlternateContent xmlns:mc="http://schemas.openxmlformats.org/markup-compatibility/2006">
              <mc:Choice xmlns:v="urn:schemas-microsoft-com:vml" Requires="v">
                <p:oleObj spid="_x0000_s2067" name="Equation" r:id="rId3" imgW="114300" imgH="165100" progId="Equation.3">
                  <p:embed/>
                </p:oleObj>
              </mc:Choice>
              <mc:Fallback>
                <p:oleObj name="Equation" r:id="rId3" imgW="114300" imgH="165100" progId="Equation.3">
                  <p:embed/>
                  <p:pic>
                    <p:nvPicPr>
                      <p:cNvPr id="0" name=""/>
                      <p:cNvPicPr>
                        <a:picLocks noChangeAspect="1" noChangeArrowheads="1"/>
                      </p:cNvPicPr>
                      <p:nvPr/>
                    </p:nvPicPr>
                    <p:blipFill>
                      <a:blip r:embed="rId4"/>
                      <a:srcRect/>
                      <a:stretch>
                        <a:fillRect/>
                      </a:stretch>
                    </p:blipFill>
                    <p:spPr bwMode="auto">
                      <a:xfrm>
                        <a:off x="2381250" y="3665538"/>
                        <a:ext cx="219075" cy="441325"/>
                      </a:xfrm>
                      <a:prstGeom prst="rect">
                        <a:avLst/>
                      </a:prstGeom>
                      <a:noFill/>
                      <a:ln>
                        <a:noFill/>
                      </a:ln>
                      <a:effectLs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76598435"/>
              </p:ext>
            </p:extLst>
          </p:nvPr>
        </p:nvGraphicFramePr>
        <p:xfrm>
          <a:off x="3429000" y="3444875"/>
          <a:ext cx="219075" cy="441325"/>
        </p:xfrm>
        <a:graphic>
          <a:graphicData uri="http://schemas.openxmlformats.org/presentationml/2006/ole">
            <mc:AlternateContent xmlns:mc="http://schemas.openxmlformats.org/markup-compatibility/2006">
              <mc:Choice xmlns:v="urn:schemas-microsoft-com:vml" Requires="v">
                <p:oleObj spid="_x0000_s2068" name="Equation" r:id="rId5" imgW="114300" imgH="165100" progId="Equation.3">
                  <p:embed/>
                </p:oleObj>
              </mc:Choice>
              <mc:Fallback>
                <p:oleObj name="Equation" r:id="rId5" imgW="114300" imgH="165100" progId="Equation.3">
                  <p:embed/>
                  <p:pic>
                    <p:nvPicPr>
                      <p:cNvPr id="0" name=""/>
                      <p:cNvPicPr>
                        <a:picLocks noChangeAspect="1" noChangeArrowheads="1"/>
                      </p:cNvPicPr>
                      <p:nvPr/>
                    </p:nvPicPr>
                    <p:blipFill>
                      <a:blip r:embed="rId4"/>
                      <a:srcRect/>
                      <a:stretch>
                        <a:fillRect/>
                      </a:stretch>
                    </p:blipFill>
                    <p:spPr bwMode="auto">
                      <a:xfrm>
                        <a:off x="3429000" y="3444875"/>
                        <a:ext cx="219075" cy="441325"/>
                      </a:xfrm>
                      <a:prstGeom prst="rect">
                        <a:avLst/>
                      </a:prstGeom>
                      <a:noFill/>
                      <a:ln>
                        <a:noFill/>
                      </a:ln>
                      <a:effectLs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5730136"/>
              </p:ext>
            </p:extLst>
          </p:nvPr>
        </p:nvGraphicFramePr>
        <p:xfrm>
          <a:off x="6338398" y="1619513"/>
          <a:ext cx="410613" cy="438755"/>
        </p:xfrm>
        <a:graphic>
          <a:graphicData uri="http://schemas.openxmlformats.org/presentationml/2006/ole">
            <mc:AlternateContent xmlns:mc="http://schemas.openxmlformats.org/markup-compatibility/2006">
              <mc:Choice xmlns:v="urn:schemas-microsoft-com:vml" Requires="v">
                <p:oleObj spid="_x0000_s2069" name="Equation" r:id="rId6" imgW="266700" imgH="203200" progId="Equation.3">
                  <p:embed/>
                </p:oleObj>
              </mc:Choice>
              <mc:Fallback>
                <p:oleObj name="Equation" r:id="rId6" imgW="266700" imgH="203200" progId="Equation.3">
                  <p:embed/>
                  <p:pic>
                    <p:nvPicPr>
                      <p:cNvPr id="0" name=""/>
                      <p:cNvPicPr>
                        <a:picLocks noChangeAspect="1" noChangeArrowheads="1"/>
                      </p:cNvPicPr>
                      <p:nvPr/>
                    </p:nvPicPr>
                    <p:blipFill>
                      <a:blip r:embed="rId7"/>
                      <a:srcRect/>
                      <a:stretch>
                        <a:fillRect/>
                      </a:stretch>
                    </p:blipFill>
                    <p:spPr bwMode="auto">
                      <a:xfrm>
                        <a:off x="6338398" y="1619513"/>
                        <a:ext cx="410613" cy="438755"/>
                      </a:xfrm>
                      <a:prstGeom prst="rect">
                        <a:avLst/>
                      </a:prstGeom>
                      <a:noFill/>
                      <a:ln>
                        <a:noFill/>
                      </a:ln>
                      <a:effectLst/>
                      <a:extLst/>
                    </p:spPr>
                  </p:pic>
                </p:oleObj>
              </mc:Fallback>
            </mc:AlternateContent>
          </a:graphicData>
        </a:graphic>
      </p:graphicFrame>
      <p:pic>
        <p:nvPicPr>
          <p:cNvPr id="11" name="Picture 10"/>
          <p:cNvPicPr>
            <a:picLocks noChangeAspect="1"/>
          </p:cNvPicPr>
          <p:nvPr/>
        </p:nvPicPr>
        <p:blipFill>
          <a:blip r:embed="rId8"/>
          <a:stretch>
            <a:fillRect/>
          </a:stretch>
        </p:blipFill>
        <p:spPr>
          <a:xfrm>
            <a:off x="2789195" y="2585132"/>
            <a:ext cx="2821871" cy="786703"/>
          </a:xfrm>
          <a:prstGeom prst="rect">
            <a:avLst/>
          </a:prstGeom>
        </p:spPr>
      </p:pic>
      <p:pic>
        <p:nvPicPr>
          <p:cNvPr id="12" name="Picture 11"/>
          <p:cNvPicPr>
            <a:picLocks noChangeAspect="1"/>
          </p:cNvPicPr>
          <p:nvPr/>
        </p:nvPicPr>
        <p:blipFill>
          <a:blip r:embed="rId9"/>
          <a:stretch>
            <a:fillRect/>
          </a:stretch>
        </p:blipFill>
        <p:spPr>
          <a:xfrm>
            <a:off x="1624835" y="4643115"/>
            <a:ext cx="5227339" cy="1124371"/>
          </a:xfrm>
          <a:prstGeom prst="rect">
            <a:avLst/>
          </a:prstGeom>
        </p:spPr>
      </p:pic>
      <p:sp>
        <p:nvSpPr>
          <p:cNvPr id="13" name="Oval 12"/>
          <p:cNvSpPr/>
          <p:nvPr/>
        </p:nvSpPr>
        <p:spPr>
          <a:xfrm>
            <a:off x="5892135" y="4820120"/>
            <a:ext cx="960039" cy="94736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544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Ridge Regression Adds a Penalty on      ! </a:t>
            </a:r>
            <a:endParaRPr lang="en-US" dirty="0"/>
          </a:p>
        </p:txBody>
      </p:sp>
      <p:sp>
        <p:nvSpPr>
          <p:cNvPr id="3" name="Content Placeholder 2"/>
          <p:cNvSpPr>
            <a:spLocks noGrp="1"/>
          </p:cNvSpPr>
          <p:nvPr>
            <p:ph idx="1"/>
          </p:nvPr>
        </p:nvSpPr>
        <p:spPr/>
        <p:txBody>
          <a:bodyPr/>
          <a:lstStyle/>
          <a:p>
            <a:r>
              <a:rPr lang="en-US" dirty="0" smtClean="0"/>
              <a:t>The effect of this equation is to add a penalty of the form </a:t>
            </a:r>
          </a:p>
          <a:p>
            <a:endParaRPr lang="en-US" dirty="0" smtClean="0"/>
          </a:p>
          <a:p>
            <a:pPr marL="0" indent="0">
              <a:buNone/>
            </a:pPr>
            <a:endParaRPr lang="en-US" dirty="0" smtClean="0"/>
          </a:p>
          <a:p>
            <a:pPr marL="0" indent="0">
              <a:buNone/>
            </a:pPr>
            <a:r>
              <a:rPr lang="en-US" dirty="0" smtClean="0"/>
              <a:t>Where the tuning parameter     is a positive value. </a:t>
            </a:r>
          </a:p>
          <a:p>
            <a:r>
              <a:rPr lang="en-US" dirty="0" smtClean="0"/>
              <a:t>This has the effect of “shrinking” large values of       towards zero.</a:t>
            </a:r>
          </a:p>
          <a:p>
            <a:r>
              <a:rPr lang="en-US" dirty="0" smtClean="0"/>
              <a:t> It turns out that such a constraint should improve the fit, because shrinking the coefficients can significantly reduce their variance</a:t>
            </a:r>
          </a:p>
          <a:p>
            <a:r>
              <a:rPr lang="en-US" dirty="0" smtClean="0"/>
              <a:t>Notice that when    = 0, we get the OLS!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5202892"/>
              </p:ext>
            </p:extLst>
          </p:nvPr>
        </p:nvGraphicFramePr>
        <p:xfrm>
          <a:off x="7713691" y="853672"/>
          <a:ext cx="523275" cy="559138"/>
        </p:xfrm>
        <a:graphic>
          <a:graphicData uri="http://schemas.openxmlformats.org/presentationml/2006/ole">
            <mc:AlternateContent xmlns:mc="http://schemas.openxmlformats.org/markup-compatibility/2006">
              <mc:Choice xmlns:v="urn:schemas-microsoft-com:vml" Requires="v">
                <p:oleObj spid="_x0000_s3088" name="Equation" r:id="rId3" imgW="266700" imgH="203200" progId="Equation.3">
                  <p:embed/>
                </p:oleObj>
              </mc:Choice>
              <mc:Fallback>
                <p:oleObj name="Equation" r:id="rId3" imgW="266700" imgH="203200" progId="Equation.3">
                  <p:embed/>
                  <p:pic>
                    <p:nvPicPr>
                      <p:cNvPr id="0" name=""/>
                      <p:cNvPicPr>
                        <a:picLocks noChangeAspect="1" noChangeArrowheads="1"/>
                      </p:cNvPicPr>
                      <p:nvPr/>
                    </p:nvPicPr>
                    <p:blipFill>
                      <a:blip r:embed="rId4"/>
                      <a:srcRect/>
                      <a:stretch>
                        <a:fillRect/>
                      </a:stretch>
                    </p:blipFill>
                    <p:spPr bwMode="auto">
                      <a:xfrm>
                        <a:off x="7713691" y="853672"/>
                        <a:ext cx="523275" cy="559138"/>
                      </a:xfrm>
                      <a:prstGeom prst="rect">
                        <a:avLst/>
                      </a:prstGeom>
                      <a:noFill/>
                      <a:ln>
                        <a:noFill/>
                      </a:ln>
                      <a:effectLst/>
                      <a:extLst/>
                    </p:spPr>
                  </p:pic>
                </p:oleObj>
              </mc:Fallback>
            </mc:AlternateContent>
          </a:graphicData>
        </a:graphic>
      </p:graphicFrame>
      <p:pic>
        <p:nvPicPr>
          <p:cNvPr id="7" name="Picture 6"/>
          <p:cNvPicPr>
            <a:picLocks noChangeAspect="1"/>
          </p:cNvPicPr>
          <p:nvPr/>
        </p:nvPicPr>
        <p:blipFill>
          <a:blip r:embed="rId5"/>
          <a:stretch>
            <a:fillRect/>
          </a:stretch>
        </p:blipFill>
        <p:spPr>
          <a:xfrm>
            <a:off x="4164053" y="2082125"/>
            <a:ext cx="1172600" cy="986049"/>
          </a:xfrm>
          <a:prstGeom prst="rect">
            <a:avLst/>
          </a:prstGeom>
        </p:spPr>
      </p:pic>
      <p:pic>
        <p:nvPicPr>
          <p:cNvPr id="8" name="Picture 7"/>
          <p:cNvPicPr>
            <a:picLocks noChangeAspect="1"/>
          </p:cNvPicPr>
          <p:nvPr/>
        </p:nvPicPr>
        <p:blipFill>
          <a:blip r:embed="rId6"/>
          <a:stretch>
            <a:fillRect/>
          </a:stretch>
        </p:blipFill>
        <p:spPr>
          <a:xfrm>
            <a:off x="4396700" y="2931809"/>
            <a:ext cx="277739" cy="52076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933054822"/>
              </p:ext>
            </p:extLst>
          </p:nvPr>
        </p:nvGraphicFramePr>
        <p:xfrm>
          <a:off x="7190416" y="3317231"/>
          <a:ext cx="523275" cy="559138"/>
        </p:xfrm>
        <a:graphic>
          <a:graphicData uri="http://schemas.openxmlformats.org/presentationml/2006/ole">
            <mc:AlternateContent xmlns:mc="http://schemas.openxmlformats.org/markup-compatibility/2006">
              <mc:Choice xmlns:v="urn:schemas-microsoft-com:vml" Requires="v">
                <p:oleObj spid="_x0000_s3089" name="Equation" r:id="rId7" imgW="266700" imgH="203200" progId="Equation.3">
                  <p:embed/>
                </p:oleObj>
              </mc:Choice>
              <mc:Fallback>
                <p:oleObj name="Equation" r:id="rId7" imgW="266700" imgH="203200" progId="Equation.3">
                  <p:embed/>
                  <p:pic>
                    <p:nvPicPr>
                      <p:cNvPr id="0" name=""/>
                      <p:cNvPicPr>
                        <a:picLocks noChangeAspect="1" noChangeArrowheads="1"/>
                      </p:cNvPicPr>
                      <p:nvPr/>
                    </p:nvPicPr>
                    <p:blipFill>
                      <a:blip r:embed="rId4"/>
                      <a:srcRect/>
                      <a:stretch>
                        <a:fillRect/>
                      </a:stretch>
                    </p:blipFill>
                    <p:spPr bwMode="auto">
                      <a:xfrm>
                        <a:off x="7190416" y="3317231"/>
                        <a:ext cx="523275" cy="559138"/>
                      </a:xfrm>
                      <a:prstGeom prst="rect">
                        <a:avLst/>
                      </a:prstGeom>
                      <a:noFill/>
                      <a:ln>
                        <a:noFill/>
                      </a:ln>
                      <a:effectLst/>
                      <a:extLst/>
                    </p:spPr>
                  </p:pic>
                </p:oleObj>
              </mc:Fallback>
            </mc:AlternateContent>
          </a:graphicData>
        </a:graphic>
      </p:graphicFrame>
      <p:pic>
        <p:nvPicPr>
          <p:cNvPr id="11" name="Picture 10"/>
          <p:cNvPicPr>
            <a:picLocks noChangeAspect="1"/>
          </p:cNvPicPr>
          <p:nvPr/>
        </p:nvPicPr>
        <p:blipFill>
          <a:blip r:embed="rId6"/>
          <a:stretch>
            <a:fillRect/>
          </a:stretch>
        </p:blipFill>
        <p:spPr>
          <a:xfrm>
            <a:off x="3050041" y="5280852"/>
            <a:ext cx="277739" cy="520760"/>
          </a:xfrm>
          <a:prstGeom prst="rect">
            <a:avLst/>
          </a:prstGeom>
        </p:spPr>
      </p:pic>
    </p:spTree>
    <p:extLst>
      <p:ext uri="{BB962C8B-B14F-4D97-AF65-F5344CB8AC3E}">
        <p14:creationId xmlns:p14="http://schemas.microsoft.com/office/powerpoint/2010/main" val="89644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Data: Ridge Regression</a:t>
            </a:r>
            <a:endParaRPr lang="en-US" dirty="0"/>
          </a:p>
        </p:txBody>
      </p:sp>
      <p:sp>
        <p:nvSpPr>
          <p:cNvPr id="3" name="Content Placeholder 2"/>
          <p:cNvSpPr>
            <a:spLocks noGrp="1"/>
          </p:cNvSpPr>
          <p:nvPr>
            <p:ph idx="1"/>
          </p:nvPr>
        </p:nvSpPr>
        <p:spPr/>
        <p:txBody>
          <a:bodyPr/>
          <a:lstStyle/>
          <a:p>
            <a:r>
              <a:rPr lang="en-US" dirty="0" smtClean="0"/>
              <a:t>As     increases, the standardized coefficients shrinks towards zero.</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6" name="Picture 5" descr="6.4.pdf"/>
          <p:cNvPicPr>
            <a:picLocks noChangeAspect="1"/>
          </p:cNvPicPr>
          <p:nvPr/>
        </p:nvPicPr>
        <p:blipFill rotWithShape="1">
          <a:blip r:embed="rId2">
            <a:extLst>
              <a:ext uri="{28A0092B-C50C-407E-A947-70E740481C1C}">
                <a14:useLocalDpi xmlns:a14="http://schemas.microsoft.com/office/drawing/2010/main" val="0"/>
              </a:ext>
            </a:extLst>
          </a:blip>
          <a:srcRect r="50366"/>
          <a:stretch/>
        </p:blipFill>
        <p:spPr>
          <a:xfrm>
            <a:off x="2057223" y="2108050"/>
            <a:ext cx="4230495" cy="4269090"/>
          </a:xfrm>
          <a:prstGeom prst="rect">
            <a:avLst/>
          </a:prstGeom>
        </p:spPr>
      </p:pic>
      <p:pic>
        <p:nvPicPr>
          <p:cNvPr id="7" name="Picture 6"/>
          <p:cNvPicPr>
            <a:picLocks noChangeAspect="1"/>
          </p:cNvPicPr>
          <p:nvPr/>
        </p:nvPicPr>
        <p:blipFill>
          <a:blip r:embed="rId3"/>
          <a:stretch>
            <a:fillRect/>
          </a:stretch>
        </p:blipFill>
        <p:spPr>
          <a:xfrm>
            <a:off x="1155397" y="1600200"/>
            <a:ext cx="277739" cy="520760"/>
          </a:xfrm>
          <a:prstGeom prst="rect">
            <a:avLst/>
          </a:prstGeom>
        </p:spPr>
      </p:pic>
    </p:spTree>
    <p:extLst>
      <p:ext uri="{BB962C8B-B14F-4D97-AF65-F5344CB8AC3E}">
        <p14:creationId xmlns:p14="http://schemas.microsoft.com/office/powerpoint/2010/main" val="15005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can shrinking towards zero be a good thing to do?</a:t>
            </a:r>
            <a:endParaRPr lang="en-US" dirty="0"/>
          </a:p>
        </p:txBody>
      </p:sp>
      <p:sp>
        <p:nvSpPr>
          <p:cNvPr id="3" name="Content Placeholder 2"/>
          <p:cNvSpPr>
            <a:spLocks noGrp="1"/>
          </p:cNvSpPr>
          <p:nvPr>
            <p:ph idx="1"/>
          </p:nvPr>
        </p:nvSpPr>
        <p:spPr/>
        <p:txBody>
          <a:bodyPr/>
          <a:lstStyle/>
          <a:p>
            <a:r>
              <a:rPr lang="en-US" dirty="0" smtClean="0"/>
              <a:t>It turns out that the OLS estimates generally have low bias but can be highly variable. In particular when n and p are of similar size or when n &lt; p, then the OLS estimates will be extremely variable </a:t>
            </a:r>
          </a:p>
          <a:p>
            <a:endParaRPr lang="en-US" dirty="0"/>
          </a:p>
          <a:p>
            <a:r>
              <a:rPr lang="en-US" dirty="0" smtClean="0"/>
              <a:t>The penalty term makes the ridge regression estimates biased  but can also substantially reduce variance</a:t>
            </a:r>
          </a:p>
          <a:p>
            <a:endParaRPr lang="en-US" dirty="0"/>
          </a:p>
          <a:p>
            <a:r>
              <a:rPr lang="en-US" dirty="0" smtClean="0"/>
              <a:t>Thus, there is a bias/ variance trade-off</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spTree>
    <p:extLst>
      <p:ext uri="{BB962C8B-B14F-4D97-AF65-F5344CB8AC3E}">
        <p14:creationId xmlns:p14="http://schemas.microsoft.com/office/powerpoint/2010/main" val="240289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 Bias/ Variance</a:t>
            </a:r>
            <a:endParaRPr lang="en-US" dirty="0"/>
          </a:p>
        </p:txBody>
      </p:sp>
      <p:sp>
        <p:nvSpPr>
          <p:cNvPr id="3" name="Content Placeholder 2"/>
          <p:cNvSpPr>
            <a:spLocks noGrp="1"/>
          </p:cNvSpPr>
          <p:nvPr>
            <p:ph idx="1"/>
          </p:nvPr>
        </p:nvSpPr>
        <p:spPr/>
        <p:txBody>
          <a:bodyPr/>
          <a:lstStyle/>
          <a:p>
            <a:r>
              <a:rPr lang="en-US" dirty="0" smtClean="0"/>
              <a:t>Black: Bias</a:t>
            </a:r>
          </a:p>
          <a:p>
            <a:r>
              <a:rPr lang="en-US" dirty="0" smtClean="0"/>
              <a:t>Green: Variance</a:t>
            </a:r>
          </a:p>
          <a:p>
            <a:r>
              <a:rPr lang="en-US" dirty="0" smtClean="0"/>
              <a:t>Purple: MSE</a:t>
            </a:r>
          </a:p>
          <a:p>
            <a:r>
              <a:rPr lang="en-US" dirty="0" smtClean="0"/>
              <a:t>Increase  </a:t>
            </a:r>
            <a:r>
              <a:rPr lang="en-US" dirty="0"/>
              <a:t>  </a:t>
            </a:r>
            <a:r>
              <a:rPr lang="en-US" dirty="0" smtClean="0"/>
              <a:t>   increases bias but decreases variance</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6" name="Picture 5" descr="6.5.pdf"/>
          <p:cNvPicPr>
            <a:picLocks noChangeAspect="1"/>
          </p:cNvPicPr>
          <p:nvPr/>
        </p:nvPicPr>
        <p:blipFill rotWithShape="1">
          <a:blip r:embed="rId2">
            <a:extLst>
              <a:ext uri="{28A0092B-C50C-407E-A947-70E740481C1C}">
                <a14:useLocalDpi xmlns:a14="http://schemas.microsoft.com/office/drawing/2010/main" val="0"/>
              </a:ext>
            </a:extLst>
          </a:blip>
          <a:srcRect r="50508"/>
          <a:stretch/>
        </p:blipFill>
        <p:spPr>
          <a:xfrm>
            <a:off x="3171109" y="3136900"/>
            <a:ext cx="3626708" cy="3340100"/>
          </a:xfrm>
          <a:prstGeom prst="rect">
            <a:avLst/>
          </a:prstGeom>
        </p:spPr>
      </p:pic>
      <p:pic>
        <p:nvPicPr>
          <p:cNvPr id="7" name="Picture 6"/>
          <p:cNvPicPr>
            <a:picLocks noChangeAspect="1"/>
          </p:cNvPicPr>
          <p:nvPr/>
        </p:nvPicPr>
        <p:blipFill>
          <a:blip r:embed="rId3"/>
          <a:stretch>
            <a:fillRect/>
          </a:stretch>
        </p:blipFill>
        <p:spPr>
          <a:xfrm>
            <a:off x="2019438" y="2876520"/>
            <a:ext cx="277739" cy="520760"/>
          </a:xfrm>
          <a:prstGeom prst="rect">
            <a:avLst/>
          </a:prstGeom>
        </p:spPr>
      </p:pic>
    </p:spTree>
    <p:extLst>
      <p:ext uri="{BB962C8B-B14F-4D97-AF65-F5344CB8AC3E}">
        <p14:creationId xmlns:p14="http://schemas.microsoft.com/office/powerpoint/2010/main" val="26118048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Variance Trade-off</a:t>
            </a:r>
            <a:endParaRPr lang="en-US" dirty="0"/>
          </a:p>
        </p:txBody>
      </p:sp>
      <p:sp>
        <p:nvSpPr>
          <p:cNvPr id="3" name="Content Placeholder 2"/>
          <p:cNvSpPr>
            <a:spLocks noGrp="1"/>
          </p:cNvSpPr>
          <p:nvPr>
            <p:ph idx="1"/>
          </p:nvPr>
        </p:nvSpPr>
        <p:spPr>
          <a:xfrm>
            <a:off x="457200" y="1600200"/>
            <a:ext cx="2728300" cy="4625354"/>
          </a:xfrm>
        </p:spPr>
        <p:txBody>
          <a:bodyPr>
            <a:normAutofit/>
          </a:bodyPr>
          <a:lstStyle/>
          <a:p>
            <a:r>
              <a:rPr lang="en-US" sz="1800" dirty="0" smtClean="0"/>
              <a:t>In general, the ridge regression estimates will be more biased than the OLS ones but have lower variance</a:t>
            </a:r>
          </a:p>
          <a:p>
            <a:pPr marL="0" indent="0">
              <a:buNone/>
            </a:pPr>
            <a:endParaRPr lang="en-US" sz="1800" dirty="0"/>
          </a:p>
          <a:p>
            <a:pPr marL="0" indent="0">
              <a:buNone/>
            </a:pPr>
            <a:endParaRPr lang="en-US" sz="1800" dirty="0" smtClean="0"/>
          </a:p>
          <a:p>
            <a:r>
              <a:rPr lang="en-US" sz="1800" dirty="0" smtClean="0"/>
              <a:t>Ridge regression will work best in situations where the OLS estimates have high variance</a:t>
            </a:r>
            <a:endParaRPr lang="en-US" sz="1800"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21053" t="32217" r="15088" b="37547"/>
          <a:stretch>
            <a:fillRect/>
          </a:stretch>
        </p:blipFill>
        <p:spPr bwMode="auto">
          <a:xfrm>
            <a:off x="3598890" y="1600200"/>
            <a:ext cx="56388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3908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Subset Selection</a:t>
            </a:r>
          </a:p>
          <a:p>
            <a:pPr lvl="1">
              <a:buFont typeface="Wingdings" charset="2"/>
              <a:buChar char="Ø"/>
            </a:pPr>
            <a:r>
              <a:rPr lang="en-US" dirty="0" smtClean="0"/>
              <a:t>Best Subset Selection</a:t>
            </a:r>
          </a:p>
          <a:p>
            <a:pPr lvl="1">
              <a:buFont typeface="Wingdings" charset="2"/>
              <a:buChar char="Ø"/>
            </a:pPr>
            <a:r>
              <a:rPr lang="en-US" dirty="0" smtClean="0"/>
              <a:t>Stepwise Selection</a:t>
            </a:r>
          </a:p>
          <a:p>
            <a:pPr lvl="1">
              <a:buFont typeface="Wingdings" charset="2"/>
              <a:buChar char="Ø"/>
            </a:pPr>
            <a:r>
              <a:rPr lang="en-US" dirty="0" smtClean="0"/>
              <a:t>Choosing the Optimal Model</a:t>
            </a:r>
          </a:p>
          <a:p>
            <a:pPr>
              <a:buFont typeface="Wingdings" charset="2"/>
              <a:buChar char="Ø"/>
            </a:pPr>
            <a:r>
              <a:rPr lang="en-US" dirty="0" smtClean="0"/>
              <a:t>Shrinkage Methods</a:t>
            </a:r>
          </a:p>
          <a:p>
            <a:pPr lvl="1">
              <a:buFont typeface="Wingdings" charset="2"/>
              <a:buChar char="Ø"/>
            </a:pPr>
            <a:r>
              <a:rPr lang="en-US" dirty="0" smtClean="0"/>
              <a:t>Ridge Regression</a:t>
            </a:r>
          </a:p>
          <a:p>
            <a:pPr lvl="1">
              <a:buFont typeface="Wingdings" charset="2"/>
              <a:buChar char="Ø"/>
            </a:pPr>
            <a:r>
              <a:rPr lang="en-US" dirty="0" smtClean="0"/>
              <a:t>The Lasso</a:t>
            </a:r>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p>
          <a:p>
            <a:endParaRPr lang="en-US" dirty="0"/>
          </a:p>
        </p:txBody>
      </p:sp>
    </p:spTree>
    <p:extLst>
      <p:ext uri="{BB962C8B-B14F-4D97-AF65-F5344CB8AC3E}">
        <p14:creationId xmlns:p14="http://schemas.microsoft.com/office/powerpoint/2010/main" val="34209534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Computational Advantages of Ridge Regression</a:t>
            </a:r>
            <a:endParaRPr lang="en-US" dirty="0"/>
          </a:p>
        </p:txBody>
      </p:sp>
      <p:sp>
        <p:nvSpPr>
          <p:cNvPr id="3" name="Content Placeholder 2"/>
          <p:cNvSpPr>
            <a:spLocks noGrp="1"/>
          </p:cNvSpPr>
          <p:nvPr>
            <p:ph idx="1"/>
          </p:nvPr>
        </p:nvSpPr>
        <p:spPr/>
        <p:txBody>
          <a:bodyPr/>
          <a:lstStyle/>
          <a:p>
            <a:r>
              <a:rPr lang="en-US" dirty="0" smtClean="0"/>
              <a:t>If p is large, then using the best subset selection approach requires searching through enormous numbers of possible models</a:t>
            </a:r>
          </a:p>
          <a:p>
            <a:endParaRPr lang="en-US" dirty="0" smtClean="0"/>
          </a:p>
          <a:p>
            <a:r>
              <a:rPr lang="en-US" dirty="0" smtClean="0"/>
              <a:t>With Ridge Regression, for any given    , we only need to fit one model and the computations turn out to be very simple</a:t>
            </a:r>
          </a:p>
          <a:p>
            <a:endParaRPr lang="en-US" dirty="0" smtClean="0"/>
          </a:p>
          <a:p>
            <a:r>
              <a:rPr lang="en-US" dirty="0" smtClean="0"/>
              <a:t>Ridge Regression can even be used when p &gt; n, a situation where OLS fails completely!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7" name="Picture 6"/>
          <p:cNvPicPr>
            <a:picLocks noChangeAspect="1"/>
          </p:cNvPicPr>
          <p:nvPr/>
        </p:nvPicPr>
        <p:blipFill>
          <a:blip r:embed="rId2"/>
          <a:stretch>
            <a:fillRect/>
          </a:stretch>
        </p:blipFill>
        <p:spPr>
          <a:xfrm>
            <a:off x="5860777" y="3199266"/>
            <a:ext cx="277739" cy="520760"/>
          </a:xfrm>
          <a:prstGeom prst="rect">
            <a:avLst/>
          </a:prstGeom>
        </p:spPr>
      </p:pic>
    </p:spTree>
    <p:extLst>
      <p:ext uri="{BB962C8B-B14F-4D97-AF65-F5344CB8AC3E}">
        <p14:creationId xmlns:p14="http://schemas.microsoft.com/office/powerpoint/2010/main" val="7990620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6.2.2. The LASSO</a:t>
            </a:r>
            <a:endParaRPr lang="en-US" dirty="0"/>
          </a:p>
        </p:txBody>
      </p:sp>
      <p:sp>
        <p:nvSpPr>
          <p:cNvPr id="3" name="Content Placeholder 2"/>
          <p:cNvSpPr>
            <a:spLocks noGrp="1"/>
          </p:cNvSpPr>
          <p:nvPr>
            <p:ph idx="1"/>
          </p:nvPr>
        </p:nvSpPr>
        <p:spPr/>
        <p:txBody>
          <a:bodyPr/>
          <a:lstStyle/>
          <a:p>
            <a:r>
              <a:rPr lang="en-US" dirty="0" smtClean="0"/>
              <a:t>Ridge Regression isn’t perfect</a:t>
            </a:r>
          </a:p>
          <a:p>
            <a:endParaRPr lang="en-US" dirty="0" smtClean="0"/>
          </a:p>
          <a:p>
            <a:r>
              <a:rPr lang="en-US" dirty="0" smtClean="0"/>
              <a:t>One significant problem is that the penalty term will never force any of the coefficients to be exactly zero. Thus, the final model will include all variables, which makes it harder to interpret </a:t>
            </a:r>
          </a:p>
          <a:p>
            <a:endParaRPr lang="en-US" dirty="0" smtClean="0"/>
          </a:p>
          <a:p>
            <a:r>
              <a:rPr lang="en-US" dirty="0" smtClean="0"/>
              <a:t>A more modern alternative is the LASSO</a:t>
            </a:r>
          </a:p>
          <a:p>
            <a:endParaRPr lang="en-US" dirty="0"/>
          </a:p>
          <a:p>
            <a:r>
              <a:rPr lang="en-US" dirty="0" smtClean="0"/>
              <a:t>The LASSO works in a similar way to Ridge Regression, except it uses a different penalty term </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spTree>
    <p:extLst>
      <p:ext uri="{BB962C8B-B14F-4D97-AF65-F5344CB8AC3E}">
        <p14:creationId xmlns:p14="http://schemas.microsoft.com/office/powerpoint/2010/main" val="32907108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LASSO’s Penalty Term</a:t>
            </a:r>
            <a:endParaRPr lang="en-US" dirty="0"/>
          </a:p>
        </p:txBody>
      </p:sp>
      <p:sp>
        <p:nvSpPr>
          <p:cNvPr id="3" name="Content Placeholder 2"/>
          <p:cNvSpPr>
            <a:spLocks noGrp="1"/>
          </p:cNvSpPr>
          <p:nvPr>
            <p:ph idx="1"/>
          </p:nvPr>
        </p:nvSpPr>
        <p:spPr/>
        <p:txBody>
          <a:bodyPr/>
          <a:lstStyle/>
          <a:p>
            <a:r>
              <a:rPr lang="en-US" dirty="0"/>
              <a:t>Ridge Regression </a:t>
            </a:r>
            <a:r>
              <a:rPr lang="en-US" dirty="0" smtClean="0"/>
              <a:t>minimizes</a:t>
            </a:r>
            <a:endParaRPr lang="en-US" dirty="0"/>
          </a:p>
          <a:p>
            <a:endParaRPr lang="en-US" dirty="0" smtClean="0"/>
          </a:p>
          <a:p>
            <a:endParaRPr lang="en-US" dirty="0" smtClean="0"/>
          </a:p>
          <a:p>
            <a:endParaRPr lang="en-US" dirty="0"/>
          </a:p>
          <a:p>
            <a:endParaRPr lang="en-US" dirty="0" smtClean="0"/>
          </a:p>
          <a:p>
            <a:endParaRPr lang="en-US" dirty="0"/>
          </a:p>
          <a:p>
            <a:r>
              <a:rPr lang="en-US" dirty="0" smtClean="0"/>
              <a:t>The LASSO estimates the        by minimizing the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52476837"/>
              </p:ext>
            </p:extLst>
          </p:nvPr>
        </p:nvGraphicFramePr>
        <p:xfrm>
          <a:off x="4351218" y="4198498"/>
          <a:ext cx="523275" cy="559138"/>
        </p:xfrm>
        <a:graphic>
          <a:graphicData uri="http://schemas.openxmlformats.org/presentationml/2006/ole">
            <mc:AlternateContent xmlns:mc="http://schemas.openxmlformats.org/markup-compatibility/2006">
              <mc:Choice xmlns:v="urn:schemas-microsoft-com:vml" Requires="v">
                <p:oleObj spid="_x0000_s7171" name="Equation" r:id="rId3" imgW="266700" imgH="203200" progId="Equation.3">
                  <p:embed/>
                </p:oleObj>
              </mc:Choice>
              <mc:Fallback>
                <p:oleObj name="Equation" r:id="rId3" imgW="266700" imgH="203200" progId="Equation.3">
                  <p:embed/>
                  <p:pic>
                    <p:nvPicPr>
                      <p:cNvPr id="0" name=""/>
                      <p:cNvPicPr>
                        <a:picLocks noChangeAspect="1" noChangeArrowheads="1"/>
                      </p:cNvPicPr>
                      <p:nvPr/>
                    </p:nvPicPr>
                    <p:blipFill>
                      <a:blip r:embed="rId4"/>
                      <a:srcRect/>
                      <a:stretch>
                        <a:fillRect/>
                      </a:stretch>
                    </p:blipFill>
                    <p:spPr bwMode="auto">
                      <a:xfrm>
                        <a:off x="4351218" y="4198498"/>
                        <a:ext cx="523275" cy="559138"/>
                      </a:xfrm>
                      <a:prstGeom prst="rect">
                        <a:avLst/>
                      </a:prstGeom>
                      <a:noFill/>
                      <a:ln>
                        <a:noFill/>
                      </a:ln>
                      <a:effectLst/>
                      <a:extLst/>
                    </p:spPr>
                  </p:pic>
                </p:oleObj>
              </mc:Fallback>
            </mc:AlternateContent>
          </a:graphicData>
        </a:graphic>
      </p:graphicFrame>
      <p:pic>
        <p:nvPicPr>
          <p:cNvPr id="7" name="Picture 6"/>
          <p:cNvPicPr>
            <a:picLocks noChangeAspect="1"/>
          </p:cNvPicPr>
          <p:nvPr/>
        </p:nvPicPr>
        <p:blipFill>
          <a:blip r:embed="rId5"/>
          <a:stretch>
            <a:fillRect/>
          </a:stretch>
        </p:blipFill>
        <p:spPr>
          <a:xfrm>
            <a:off x="1551964" y="2519347"/>
            <a:ext cx="5227339" cy="1124371"/>
          </a:xfrm>
          <a:prstGeom prst="rect">
            <a:avLst/>
          </a:prstGeom>
        </p:spPr>
      </p:pic>
      <p:pic>
        <p:nvPicPr>
          <p:cNvPr id="8" name="Picture 7"/>
          <p:cNvPicPr>
            <a:picLocks noChangeAspect="1"/>
          </p:cNvPicPr>
          <p:nvPr/>
        </p:nvPicPr>
        <p:blipFill>
          <a:blip r:embed="rId6"/>
          <a:stretch>
            <a:fillRect/>
          </a:stretch>
        </p:blipFill>
        <p:spPr>
          <a:xfrm>
            <a:off x="1780133" y="5105761"/>
            <a:ext cx="4999170" cy="963477"/>
          </a:xfrm>
          <a:prstGeom prst="rect">
            <a:avLst/>
          </a:prstGeom>
        </p:spPr>
      </p:pic>
      <p:sp>
        <p:nvSpPr>
          <p:cNvPr id="9" name="Oval 8"/>
          <p:cNvSpPr/>
          <p:nvPr/>
        </p:nvSpPr>
        <p:spPr>
          <a:xfrm>
            <a:off x="5777625" y="5111628"/>
            <a:ext cx="960039" cy="94736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819264" y="2654710"/>
            <a:ext cx="960039" cy="947366"/>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341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Big Deal?</a:t>
            </a:r>
            <a:endParaRPr lang="en-US" dirty="0"/>
          </a:p>
        </p:txBody>
      </p:sp>
      <p:sp>
        <p:nvSpPr>
          <p:cNvPr id="3" name="Content Placeholder 2"/>
          <p:cNvSpPr>
            <a:spLocks noGrp="1"/>
          </p:cNvSpPr>
          <p:nvPr>
            <p:ph idx="1"/>
          </p:nvPr>
        </p:nvSpPr>
        <p:spPr/>
        <p:txBody>
          <a:bodyPr/>
          <a:lstStyle/>
          <a:p>
            <a:r>
              <a:rPr lang="en-US" dirty="0" smtClean="0"/>
              <a:t>This seems like a very similar idea but there is a big difference</a:t>
            </a:r>
          </a:p>
          <a:p>
            <a:endParaRPr lang="en-US" dirty="0" smtClean="0"/>
          </a:p>
          <a:p>
            <a:r>
              <a:rPr lang="en-US" dirty="0" smtClean="0"/>
              <a:t>Using this penalty, it could be proven mathematically that some coefficients end up being set to exactly zero</a:t>
            </a:r>
          </a:p>
          <a:p>
            <a:endParaRPr lang="en-US" dirty="0" smtClean="0"/>
          </a:p>
          <a:p>
            <a:r>
              <a:rPr lang="en-US" dirty="0" smtClean="0"/>
              <a:t>With LASSO, we can produce a model that has high predictive power and it is simple to interpret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23</a:t>
            </a:fld>
            <a:endParaRPr lang="en-US"/>
          </a:p>
        </p:txBody>
      </p:sp>
    </p:spTree>
    <p:extLst>
      <p:ext uri="{BB962C8B-B14F-4D97-AF65-F5344CB8AC3E}">
        <p14:creationId xmlns:p14="http://schemas.microsoft.com/office/powerpoint/2010/main" val="26663240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Data: LASSO</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24</a:t>
            </a:fld>
            <a:endParaRPr lang="en-US"/>
          </a:p>
        </p:txBody>
      </p:sp>
      <p:pic>
        <p:nvPicPr>
          <p:cNvPr id="6" name="Picture 5" descr="6.6.pdf"/>
          <p:cNvPicPr>
            <a:picLocks noChangeAspect="1"/>
          </p:cNvPicPr>
          <p:nvPr/>
        </p:nvPicPr>
        <p:blipFill rotWithShape="1">
          <a:blip r:embed="rId2">
            <a:extLst>
              <a:ext uri="{28A0092B-C50C-407E-A947-70E740481C1C}">
                <a14:useLocalDpi xmlns:a14="http://schemas.microsoft.com/office/drawing/2010/main" val="0"/>
              </a:ext>
            </a:extLst>
          </a:blip>
          <a:srcRect r="50366"/>
          <a:stretch/>
        </p:blipFill>
        <p:spPr>
          <a:xfrm>
            <a:off x="2082027" y="1364079"/>
            <a:ext cx="4632508" cy="4674771"/>
          </a:xfrm>
          <a:prstGeom prst="rect">
            <a:avLst/>
          </a:prstGeom>
        </p:spPr>
      </p:pic>
    </p:spTree>
    <p:extLst>
      <p:ext uri="{BB962C8B-B14F-4D97-AF65-F5344CB8AC3E}">
        <p14:creationId xmlns:p14="http://schemas.microsoft.com/office/powerpoint/2010/main" val="147048854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6.2.3 Selecting the Tuning Parameter </a:t>
            </a:r>
            <a:endParaRPr lang="en-US" dirty="0"/>
          </a:p>
        </p:txBody>
      </p:sp>
      <p:sp>
        <p:nvSpPr>
          <p:cNvPr id="3" name="Content Placeholder 2"/>
          <p:cNvSpPr>
            <a:spLocks noGrp="1"/>
          </p:cNvSpPr>
          <p:nvPr>
            <p:ph idx="1"/>
          </p:nvPr>
        </p:nvSpPr>
        <p:spPr/>
        <p:txBody>
          <a:bodyPr/>
          <a:lstStyle/>
          <a:p>
            <a:r>
              <a:rPr lang="en-US" dirty="0" smtClean="0"/>
              <a:t>We need to decide on a value for </a:t>
            </a:r>
            <a:endParaRPr lang="en-US" dirty="0"/>
          </a:p>
          <a:p>
            <a:r>
              <a:rPr lang="en-US" dirty="0" smtClean="0"/>
              <a:t>Select a grid of potential values, use cross validation to estimate the error rate on test data (for each value of    ) and select the value that gives the least error rate</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25</a:t>
            </a:fld>
            <a:endParaRPr lang="en-US"/>
          </a:p>
        </p:txBody>
      </p:sp>
      <p:pic>
        <p:nvPicPr>
          <p:cNvPr id="6" name="Picture 5"/>
          <p:cNvPicPr>
            <a:picLocks noChangeAspect="1"/>
          </p:cNvPicPr>
          <p:nvPr/>
        </p:nvPicPr>
        <p:blipFill>
          <a:blip r:embed="rId2"/>
          <a:stretch>
            <a:fillRect/>
          </a:stretch>
        </p:blipFill>
        <p:spPr>
          <a:xfrm>
            <a:off x="8547930" y="669484"/>
            <a:ext cx="404784" cy="758969"/>
          </a:xfrm>
          <a:prstGeom prst="rect">
            <a:avLst/>
          </a:prstGeom>
        </p:spPr>
      </p:pic>
      <p:pic>
        <p:nvPicPr>
          <p:cNvPr id="7" name="Picture 6"/>
          <p:cNvPicPr>
            <a:picLocks noChangeAspect="1"/>
          </p:cNvPicPr>
          <p:nvPr/>
        </p:nvPicPr>
        <p:blipFill>
          <a:blip r:embed="rId2"/>
          <a:stretch>
            <a:fillRect/>
          </a:stretch>
        </p:blipFill>
        <p:spPr>
          <a:xfrm>
            <a:off x="5361091" y="1600200"/>
            <a:ext cx="277739" cy="520760"/>
          </a:xfrm>
          <a:prstGeom prst="rect">
            <a:avLst/>
          </a:prstGeom>
        </p:spPr>
      </p:pic>
      <p:pic>
        <p:nvPicPr>
          <p:cNvPr id="8" name="Picture 7"/>
          <p:cNvPicPr>
            <a:picLocks noChangeAspect="1"/>
          </p:cNvPicPr>
          <p:nvPr/>
        </p:nvPicPr>
        <p:blipFill>
          <a:blip r:embed="rId2"/>
          <a:stretch>
            <a:fillRect/>
          </a:stretch>
        </p:blipFill>
        <p:spPr>
          <a:xfrm>
            <a:off x="7869933" y="2387237"/>
            <a:ext cx="277739" cy="520760"/>
          </a:xfrm>
          <a:prstGeom prst="rect">
            <a:avLst/>
          </a:prstGeom>
        </p:spPr>
      </p:pic>
      <p:pic>
        <p:nvPicPr>
          <p:cNvPr id="9" name="Picture 8" descr="6.1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3136900"/>
            <a:ext cx="7327900" cy="3340100"/>
          </a:xfrm>
          <a:prstGeom prst="rect">
            <a:avLst/>
          </a:prstGeom>
        </p:spPr>
      </p:pic>
    </p:spTree>
    <p:extLst>
      <p:ext uri="{BB962C8B-B14F-4D97-AF65-F5344CB8AC3E}">
        <p14:creationId xmlns:p14="http://schemas.microsoft.com/office/powerpoint/2010/main" val="252254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Improving on the Least Squares Regression Estimates? </a:t>
            </a:r>
            <a:endParaRPr lang="en-US" dirty="0"/>
          </a:p>
        </p:txBody>
      </p:sp>
      <p:sp>
        <p:nvSpPr>
          <p:cNvPr id="3" name="Content Placeholder 2"/>
          <p:cNvSpPr>
            <a:spLocks noGrp="1"/>
          </p:cNvSpPr>
          <p:nvPr>
            <p:ph idx="1"/>
          </p:nvPr>
        </p:nvSpPr>
        <p:spPr/>
        <p:txBody>
          <a:bodyPr/>
          <a:lstStyle/>
          <a:p>
            <a:r>
              <a:rPr lang="en-US" dirty="0" smtClean="0"/>
              <a:t>We want to improve the Linear Regression model, by replacing the least square fitting with some alternative fitting procedure, i.e., the values that minimize the mean square error (MSE)</a:t>
            </a:r>
          </a:p>
          <a:p>
            <a:endParaRPr lang="en-US" dirty="0" smtClean="0"/>
          </a:p>
          <a:p>
            <a:r>
              <a:rPr lang="en-US" dirty="0" smtClean="0"/>
              <a:t>There are 2 reasons we might not prefer to just use the ordinary least squares (OLS) estimates</a:t>
            </a:r>
          </a:p>
          <a:p>
            <a:pPr marL="731520" lvl="1" indent="-457200">
              <a:buFont typeface="+mj-lt"/>
              <a:buAutoNum type="arabicPeriod"/>
            </a:pPr>
            <a:r>
              <a:rPr lang="en-US" dirty="0" smtClean="0"/>
              <a:t>Prediction Accuracy</a:t>
            </a:r>
          </a:p>
          <a:p>
            <a:pPr marL="731520" lvl="1" indent="-457200">
              <a:buFont typeface="+mj-lt"/>
              <a:buAutoNum type="arabicPeriod"/>
            </a:pPr>
            <a:r>
              <a:rPr lang="en-US" dirty="0" smtClean="0"/>
              <a:t>Model Interpretability</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263399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Prediction Accuracy</a:t>
            </a:r>
            <a:endParaRPr lang="en-US" dirty="0"/>
          </a:p>
        </p:txBody>
      </p:sp>
      <p:sp>
        <p:nvSpPr>
          <p:cNvPr id="3" name="Content Placeholder 2"/>
          <p:cNvSpPr>
            <a:spLocks noGrp="1"/>
          </p:cNvSpPr>
          <p:nvPr>
            <p:ph idx="1"/>
          </p:nvPr>
        </p:nvSpPr>
        <p:spPr/>
        <p:txBody>
          <a:bodyPr/>
          <a:lstStyle/>
          <a:p>
            <a:r>
              <a:rPr lang="en-US" dirty="0" smtClean="0"/>
              <a:t>The least squares estimates have relatively low bias</a:t>
            </a:r>
            <a:r>
              <a:rPr lang="en-US" dirty="0"/>
              <a:t> </a:t>
            </a:r>
            <a:r>
              <a:rPr lang="en-US" dirty="0" smtClean="0"/>
              <a:t>and low variability especially when the relationship between Y and X is linear and the number of observations n is way bigger than the number of predictors p </a:t>
            </a:r>
          </a:p>
          <a:p>
            <a:endParaRPr lang="en-US" dirty="0" smtClean="0"/>
          </a:p>
          <a:p>
            <a:r>
              <a:rPr lang="en-US" dirty="0" smtClean="0"/>
              <a:t>But, when         , then the least squares fit can have high variance and may result in over fitting and poor estimates on unseen observations, </a:t>
            </a:r>
          </a:p>
          <a:p>
            <a:r>
              <a:rPr lang="en-US" dirty="0" smtClean="0"/>
              <a:t>And, when          , then the variability of the least squares fit increases dramatically, and the variance of these estimates in infinite</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01157719"/>
              </p:ext>
            </p:extLst>
          </p:nvPr>
        </p:nvGraphicFramePr>
        <p:xfrm>
          <a:off x="2137729" y="3665855"/>
          <a:ext cx="707072" cy="441089"/>
        </p:xfrm>
        <a:graphic>
          <a:graphicData uri="http://schemas.openxmlformats.org/presentationml/2006/ole">
            <mc:AlternateContent xmlns:mc="http://schemas.openxmlformats.org/markup-compatibility/2006">
              <mc:Choice xmlns:v="urn:schemas-microsoft-com:vml" Requires="v">
                <p:oleObj spid="_x0000_s1067" name="Equation" r:id="rId3" imgW="368300" imgH="165100" progId="Equation.3">
                  <p:embed/>
                </p:oleObj>
              </mc:Choice>
              <mc:Fallback>
                <p:oleObj name="Equation" r:id="rId3" imgW="368300" imgH="165100" progId="Equation.3">
                  <p:embed/>
                  <p:pic>
                    <p:nvPicPr>
                      <p:cNvPr id="0" name=""/>
                      <p:cNvPicPr>
                        <a:picLocks noChangeAspect="1" noChangeArrowheads="1"/>
                      </p:cNvPicPr>
                      <p:nvPr/>
                    </p:nvPicPr>
                    <p:blipFill>
                      <a:blip r:embed="rId4"/>
                      <a:srcRect/>
                      <a:stretch>
                        <a:fillRect/>
                      </a:stretch>
                    </p:blipFill>
                    <p:spPr bwMode="auto">
                      <a:xfrm>
                        <a:off x="2137729" y="3665855"/>
                        <a:ext cx="707072" cy="441089"/>
                      </a:xfrm>
                      <a:prstGeom prst="rect">
                        <a:avLst/>
                      </a:prstGeom>
                      <a:noFill/>
                      <a:ln>
                        <a:noFill/>
                      </a:ln>
                      <a:effectLs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96737204"/>
              </p:ext>
            </p:extLst>
          </p:nvPr>
        </p:nvGraphicFramePr>
        <p:xfrm>
          <a:off x="2301875" y="4813300"/>
          <a:ext cx="682625" cy="441325"/>
        </p:xfrm>
        <a:graphic>
          <a:graphicData uri="http://schemas.openxmlformats.org/presentationml/2006/ole">
            <mc:AlternateContent xmlns:mc="http://schemas.openxmlformats.org/markup-compatibility/2006">
              <mc:Choice xmlns:v="urn:schemas-microsoft-com:vml" Requires="v">
                <p:oleObj spid="_x0000_s1068" name="Equation" r:id="rId5" imgW="355600" imgH="165100" progId="Equation.3">
                  <p:embed/>
                </p:oleObj>
              </mc:Choice>
              <mc:Fallback>
                <p:oleObj name="Equation" r:id="rId5" imgW="355600" imgH="165100" progId="Equation.3">
                  <p:embed/>
                  <p:pic>
                    <p:nvPicPr>
                      <p:cNvPr id="0" name=""/>
                      <p:cNvPicPr>
                        <a:picLocks noChangeAspect="1" noChangeArrowheads="1"/>
                      </p:cNvPicPr>
                      <p:nvPr/>
                    </p:nvPicPr>
                    <p:blipFill>
                      <a:blip r:embed="rId6"/>
                      <a:srcRect/>
                      <a:stretch>
                        <a:fillRect/>
                      </a:stretch>
                    </p:blipFill>
                    <p:spPr bwMode="auto">
                      <a:xfrm>
                        <a:off x="2301875" y="4813300"/>
                        <a:ext cx="682625" cy="441325"/>
                      </a:xfrm>
                      <a:prstGeom prst="rect">
                        <a:avLst/>
                      </a:prstGeom>
                      <a:noFill/>
                      <a:ln>
                        <a:noFill/>
                      </a:ln>
                      <a:effectLs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25431000"/>
              </p:ext>
            </p:extLst>
          </p:nvPr>
        </p:nvGraphicFramePr>
        <p:xfrm>
          <a:off x="5931535" y="2695893"/>
          <a:ext cx="1047750" cy="542925"/>
        </p:xfrm>
        <a:graphic>
          <a:graphicData uri="http://schemas.openxmlformats.org/presentationml/2006/ole">
            <mc:AlternateContent xmlns:mc="http://schemas.openxmlformats.org/markup-compatibility/2006">
              <mc:Choice xmlns:v="urn:schemas-microsoft-com:vml" Requires="v">
                <p:oleObj spid="_x0000_s1069" name="Equation" r:id="rId7" imgW="546100" imgH="203200" progId="Equation.3">
                  <p:embed/>
                </p:oleObj>
              </mc:Choice>
              <mc:Fallback>
                <p:oleObj name="Equation" r:id="rId7" imgW="546100" imgH="203200" progId="Equation.3">
                  <p:embed/>
                  <p:pic>
                    <p:nvPicPr>
                      <p:cNvPr id="0" name=""/>
                      <p:cNvPicPr>
                        <a:picLocks noChangeAspect="1" noChangeArrowheads="1"/>
                      </p:cNvPicPr>
                      <p:nvPr/>
                    </p:nvPicPr>
                    <p:blipFill>
                      <a:blip r:embed="rId8"/>
                      <a:srcRect/>
                      <a:stretch>
                        <a:fillRect/>
                      </a:stretch>
                    </p:blipFill>
                    <p:spPr bwMode="auto">
                      <a:xfrm>
                        <a:off x="5931535" y="2695893"/>
                        <a:ext cx="1047750" cy="5429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98051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Model Interpretability</a:t>
            </a:r>
            <a:endParaRPr lang="en-US" dirty="0"/>
          </a:p>
        </p:txBody>
      </p:sp>
      <p:sp>
        <p:nvSpPr>
          <p:cNvPr id="3" name="Content Placeholder 2"/>
          <p:cNvSpPr>
            <a:spLocks noGrp="1"/>
          </p:cNvSpPr>
          <p:nvPr>
            <p:ph idx="1"/>
          </p:nvPr>
        </p:nvSpPr>
        <p:spPr/>
        <p:txBody>
          <a:bodyPr/>
          <a:lstStyle/>
          <a:p>
            <a:r>
              <a:rPr lang="en-US" dirty="0" smtClean="0"/>
              <a:t>When we have a large number of variables X in the model there will generally be many that have little or no effect on Y</a:t>
            </a:r>
          </a:p>
          <a:p>
            <a:r>
              <a:rPr lang="en-US" dirty="0" smtClean="0"/>
              <a:t>Leaving these variables in the model makes it harder to see the “big picture”, i.e., the effect of the “important variables”</a:t>
            </a:r>
          </a:p>
          <a:p>
            <a:r>
              <a:rPr lang="en-US" dirty="0" smtClean="0"/>
              <a:t>The </a:t>
            </a:r>
            <a:r>
              <a:rPr lang="en-US" dirty="0"/>
              <a:t>model would be easier to interpret </a:t>
            </a:r>
            <a:r>
              <a:rPr lang="en-US" dirty="0" smtClean="0"/>
              <a:t>by removing (i.e. setting the coefficients to zero) the unimportant variables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25782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Subset Selection</a:t>
            </a:r>
          </a:p>
          <a:p>
            <a:pPr lvl="1"/>
            <a:r>
              <a:rPr lang="en-US" dirty="0" smtClean="0"/>
              <a:t>Identifying a subset of all p predictors X that we believe to be related to the response Y, and then fitting the model using this subset</a:t>
            </a:r>
          </a:p>
          <a:p>
            <a:pPr lvl="1"/>
            <a:r>
              <a:rPr lang="en-US" dirty="0" smtClean="0"/>
              <a:t>E.g. best subset selection and stepwise selection</a:t>
            </a:r>
          </a:p>
          <a:p>
            <a:r>
              <a:rPr lang="en-US" dirty="0" smtClean="0"/>
              <a:t>Shrinkage</a:t>
            </a:r>
          </a:p>
          <a:p>
            <a:pPr lvl="1"/>
            <a:r>
              <a:rPr lang="en-US" dirty="0" smtClean="0"/>
              <a:t>Involves shrinking the estimates coefficients towards zero</a:t>
            </a:r>
          </a:p>
          <a:p>
            <a:pPr lvl="1"/>
            <a:r>
              <a:rPr lang="en-US" dirty="0" smtClean="0"/>
              <a:t>This shrinkage reduces the variance</a:t>
            </a:r>
          </a:p>
          <a:p>
            <a:pPr lvl="1"/>
            <a:r>
              <a:rPr lang="en-US" dirty="0" smtClean="0"/>
              <a:t>Some of the coefficients may shrink to exactly zero, and hence shrinkage methods can also perform variable selection</a:t>
            </a:r>
          </a:p>
          <a:p>
            <a:pPr lvl="1"/>
            <a:r>
              <a:rPr lang="en-US" dirty="0" smtClean="0"/>
              <a:t>E.g. Ridge regression and the Lasso</a:t>
            </a:r>
          </a:p>
          <a:p>
            <a:r>
              <a:rPr lang="en-US" dirty="0" smtClean="0"/>
              <a:t>Dimension Reduction</a:t>
            </a:r>
          </a:p>
          <a:p>
            <a:pPr lvl="1"/>
            <a:r>
              <a:rPr lang="en-US" dirty="0" smtClean="0"/>
              <a:t>Involves projecting all p predictors into an M-dimensional space where M &lt; p, and then fitting linear regression model</a:t>
            </a:r>
          </a:p>
          <a:p>
            <a:pPr lvl="1"/>
            <a:r>
              <a:rPr lang="en-US" dirty="0" smtClean="0"/>
              <a:t>E.g. Principle Components Regression  </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251816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smtClean="0"/>
              <a:t>6.1 Subset selection</a:t>
            </a:r>
            <a:endParaRPr lang="en-US" sz="4400" dirty="0"/>
          </a:p>
        </p:txBody>
      </p:sp>
      <p:sp>
        <p:nvSpPr>
          <p:cNvPr id="7" name="Subtitle 6"/>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10098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6.6.1 Best Subset Selection</a:t>
            </a:r>
            <a:endParaRPr lang="en-US" dirty="0"/>
          </a:p>
        </p:txBody>
      </p:sp>
      <p:sp>
        <p:nvSpPr>
          <p:cNvPr id="3" name="Content Placeholder 2"/>
          <p:cNvSpPr>
            <a:spLocks noGrp="1"/>
          </p:cNvSpPr>
          <p:nvPr>
            <p:ph idx="1"/>
          </p:nvPr>
        </p:nvSpPr>
        <p:spPr/>
        <p:txBody>
          <a:bodyPr/>
          <a:lstStyle/>
          <a:p>
            <a:r>
              <a:rPr lang="en-US" dirty="0" smtClean="0"/>
              <a:t>In this approach, we run a linear regression for each possible combination of the X predictors </a:t>
            </a:r>
          </a:p>
          <a:p>
            <a:endParaRPr lang="en-US" dirty="0" smtClean="0"/>
          </a:p>
          <a:p>
            <a:r>
              <a:rPr lang="en-US" dirty="0" smtClean="0"/>
              <a:t>How do we judge which subset is the “best”?</a:t>
            </a:r>
          </a:p>
          <a:p>
            <a:endParaRPr lang="en-US" dirty="0" smtClean="0"/>
          </a:p>
          <a:p>
            <a:r>
              <a:rPr lang="en-US" dirty="0" smtClean="0"/>
              <a:t>One simple approach is to take the subset with the smallest RSS or the largest R</a:t>
            </a:r>
            <a:r>
              <a:rPr lang="en-US" baseline="30000" dirty="0" smtClean="0"/>
              <a:t>2</a:t>
            </a:r>
          </a:p>
          <a:p>
            <a:endParaRPr lang="en-US" dirty="0" smtClean="0"/>
          </a:p>
          <a:p>
            <a:r>
              <a:rPr lang="en-US" dirty="0" smtClean="0"/>
              <a:t>Unfortunately, one can show that the model that includes all the variables will always have the largest R</a:t>
            </a:r>
            <a:r>
              <a:rPr lang="en-US" baseline="30000" dirty="0" smtClean="0"/>
              <a:t>2</a:t>
            </a:r>
            <a:r>
              <a:rPr lang="en-US" dirty="0" smtClean="0"/>
              <a:t> (and smallest RSS)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117782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Data: R</a:t>
            </a:r>
            <a:r>
              <a:rPr lang="en-US" baseline="30000" dirty="0" smtClean="0"/>
              <a:t>2</a:t>
            </a:r>
            <a:r>
              <a:rPr lang="en-US" dirty="0" smtClean="0"/>
              <a:t> vs. </a:t>
            </a:r>
            <a:r>
              <a:rPr lang="en-US" dirty="0"/>
              <a:t>S</a:t>
            </a:r>
            <a:r>
              <a:rPr lang="en-US" dirty="0" smtClean="0"/>
              <a:t>ubset Size</a:t>
            </a:r>
            <a:endParaRPr lang="en-US" dirty="0"/>
          </a:p>
        </p:txBody>
      </p:sp>
      <p:sp>
        <p:nvSpPr>
          <p:cNvPr id="3" name="Content Placeholder 2"/>
          <p:cNvSpPr>
            <a:spLocks noGrp="1"/>
          </p:cNvSpPr>
          <p:nvPr>
            <p:ph idx="1"/>
          </p:nvPr>
        </p:nvSpPr>
        <p:spPr/>
        <p:txBody>
          <a:bodyPr/>
          <a:lstStyle/>
          <a:p>
            <a:r>
              <a:rPr lang="en-US" dirty="0" smtClean="0"/>
              <a:t>The RSS/R</a:t>
            </a:r>
            <a:r>
              <a:rPr lang="en-US" baseline="30000" dirty="0" smtClean="0"/>
              <a:t>2</a:t>
            </a:r>
            <a:r>
              <a:rPr lang="en-US" dirty="0" smtClean="0"/>
              <a:t> will always decline/increase as the number of variables increase so they are not very useful </a:t>
            </a:r>
          </a:p>
          <a:p>
            <a:r>
              <a:rPr lang="en-US" dirty="0" smtClean="0"/>
              <a:t>The red line tracks the best model for a given number of predictors, according to RSS and R</a:t>
            </a:r>
            <a:r>
              <a:rPr lang="en-US" baseline="30000" dirty="0" smtClean="0"/>
              <a:t>2</a:t>
            </a:r>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pic>
        <p:nvPicPr>
          <p:cNvPr id="6" name="Picture 5" descr="6.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20" y="3320580"/>
            <a:ext cx="6403340" cy="3207219"/>
          </a:xfrm>
          <a:prstGeom prst="rect">
            <a:avLst/>
          </a:prstGeom>
        </p:spPr>
      </p:pic>
    </p:spTree>
    <p:extLst>
      <p:ext uri="{BB962C8B-B14F-4D97-AF65-F5344CB8AC3E}">
        <p14:creationId xmlns:p14="http://schemas.microsoft.com/office/powerpoint/2010/main" val="2698149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12072</TotalTime>
  <Words>1410</Words>
  <Application>Microsoft Macintosh PowerPoint</Application>
  <PresentationFormat>On-screen Show (4:3)</PresentationFormat>
  <Paragraphs>182</Paragraphs>
  <Slides>25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Clarity</vt:lpstr>
      <vt:lpstr>Microsoft Equation</vt:lpstr>
      <vt:lpstr>Linear Model Selection and regularization</vt:lpstr>
      <vt:lpstr>Outline</vt:lpstr>
      <vt:lpstr>Improving on the Least Squares Regression Estimates? </vt:lpstr>
      <vt:lpstr>1. Prediction Accuracy</vt:lpstr>
      <vt:lpstr>2. Model Interpretability</vt:lpstr>
      <vt:lpstr>Solution</vt:lpstr>
      <vt:lpstr>6.1 Subset selection</vt:lpstr>
      <vt:lpstr>6.6.1 Best Subset Selection</vt:lpstr>
      <vt:lpstr>Credit Data: R2 vs. Subset Size</vt:lpstr>
      <vt:lpstr>Other Measures of Comparison</vt:lpstr>
      <vt:lpstr>Credit Data: Cp, BIC, and Adjusted R2</vt:lpstr>
      <vt:lpstr>6.1.2 Stepwise Selection</vt:lpstr>
      <vt:lpstr>6.2 Shrinkage Methods</vt:lpstr>
      <vt:lpstr>6.2.1 Ridge Regression</vt:lpstr>
      <vt:lpstr>Ridge Regression Adds a Penalty on      ! </vt:lpstr>
      <vt:lpstr>Credit Data: Ridge Regression</vt:lpstr>
      <vt:lpstr>Why can shrinking towards zero be a good thing to do?</vt:lpstr>
      <vt:lpstr>Ridge Regression Bias/ Variance</vt:lpstr>
      <vt:lpstr>Bias/ Variance Trade-off</vt:lpstr>
      <vt:lpstr>Computational Advantages of Ridge Regression</vt:lpstr>
      <vt:lpstr>6.2.2. The LASSO</vt:lpstr>
      <vt:lpstr>LASSO’s Penalty Term</vt:lpstr>
      <vt:lpstr>What’s the Big Deal?</vt:lpstr>
      <vt:lpstr>Credit Data: LASSO</vt:lpstr>
      <vt:lpstr>6.2.3 Selecting the Tuning Parameter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Abbass Sharif</cp:lastModifiedBy>
  <cp:revision>226</cp:revision>
  <cp:lastPrinted>2013-09-24T00:04:41Z</cp:lastPrinted>
  <dcterms:created xsi:type="dcterms:W3CDTF">2013-08-14T17:09:52Z</dcterms:created>
  <dcterms:modified xsi:type="dcterms:W3CDTF">2013-10-08T01:40:59Z</dcterms:modified>
</cp:coreProperties>
</file>