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5"/>
  </p:notes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notesMaster" Target="notesMasters/notesMaster1.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services sector is playing an increasingly important role in the Pakistani economy. In recent years, it has grown faster than the goods sector and now accounts for a significant share of GDP. We will explore the different components of the services sector in Pakistan, its contribution to the economy, and the challenges and opportunities it faces.</a:t>
            </a:r>
          </a:p>
          <a:p>
            <a:pPr lvl="0" indent="0" marL="0">
              <a:buNone/>
            </a:pPr>
          </a:p>
          <a:p>
            <a:pPr lvl="0" indent="0" marL="0">
              <a:buNone/>
            </a:pPr>
            <a:r>
              <a:rPr/>
              <a:t>The services sector in Pakistan is a diverse one, encompassing a wide range of activities. Some of the most important sub-sectors include wholesale and retail trade, financial services, transportation and communication, education, healthcare, IT, tourism, and other professional and business services.</a:t>
            </a:r>
          </a:p>
          <a:p>
            <a:pPr lvl="0" indent="0" marL="0">
              <a:buNone/>
            </a:pPr>
          </a:p>
          <a:p>
            <a:pPr lvl="0" indent="0" marL="0">
              <a:buNone/>
            </a:pPr>
            <a:r>
              <a:rPr/>
              <a:t>The services sector is a major driver of the Pakistani economy. It now accounts for over 60% of GDP, making it the largest sector in the economy. The services sector is also a significant source of employment, providing jobs for millions of Pakistanis. In addition, the services sector contributes to foreign exchange earnings through exports and tourism. Finally, the services sector is a driver of innovation and productivity in the economy.</a:t>
            </a:r>
          </a:p>
          <a:p>
            <a:pPr lvl="0" indent="0" marL="0">
              <a:buNone/>
            </a:pPr>
          </a:p>
          <a:p>
            <a:pPr lvl="0" indent="0" marL="0">
              <a:buNone/>
            </a:pPr>
            <a:r>
              <a:rPr/>
              <a:t>Despite its growing importance, the services sector in Pakistan faces a number of challenges. These challenges include infrastructure bottlenecks, such as a lack of reliable power and transportation; a skills gap, with many workers lacking the skills needed to compete in the global economy; a large informal sector, which makes it difficult to collect taxes and regulate businesses; and regulatory hurdles, which can stifle investment and growth.</a:t>
            </a:r>
          </a:p>
          <a:p>
            <a:pPr lvl="0" indent="0" marL="0">
              <a:buNone/>
            </a:pPr>
          </a:p>
          <a:p>
            <a:pPr lvl="0" indent="0" marL="0">
              <a:buNone/>
            </a:pPr>
            <a:r>
              <a:rPr/>
              <a:t>Despite the challenges, there are also a number of opportunities for the services sector in Pakistan. The domestic market for services is growing rapidly, as Pakistan’s population grows and incomes rise. There is also potential for Pakistan to export services, such as IT services and professional services. The development of IT and other knowledge-based services is a key area of opportunity, as these sectors are growing rapidly around the world. Finally, Pakistan is increasingly attracting foreign investment in the services sector, which can provide much-needed capital and expertise.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07/s11356-018-3054-3"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Pakistan’s Services Sector</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Key Drivers, Challenges, and Opportunities</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Services Sector in Pakistan</a:t>
            </a:r>
          </a:p>
        </p:txBody>
      </p:sp>
      <p:sp>
        <p:nvSpPr>
          <p:cNvPr id="3" name="Content Placeholder 2"/>
          <p:cNvSpPr>
            <a:spLocks noGrp="1"/>
          </p:cNvSpPr>
          <p:nvPr>
            <p:ph idx="1"/>
          </p:nvPr>
        </p:nvSpPr>
        <p:spPr/>
        <p:txBody>
          <a:bodyPr/>
          <a:lstStyle/>
          <a:p>
            <a:pPr lvl="0" indent="0" marL="0">
              <a:spcBef>
                <a:spcPts val="3000"/>
              </a:spcBef>
              <a:buNone/>
            </a:pPr>
            <a:r>
              <a:rPr b="1"/>
              <a:t>Components of the Services Sector in Pakistan</a:t>
            </a:r>
          </a:p>
          <a:p>
            <a:pPr lvl="0"/>
            <a:r>
              <a:rPr/>
              <a:t>Wholesale and retail trade</a:t>
            </a:r>
          </a:p>
          <a:p>
            <a:pPr lvl="0"/>
            <a:r>
              <a:rPr/>
              <a:t>Financial services</a:t>
            </a:r>
          </a:p>
          <a:p>
            <a:pPr lvl="0"/>
            <a:r>
              <a:rPr/>
              <a:t>Transportation and communication</a:t>
            </a:r>
          </a:p>
          <a:p>
            <a:pPr lvl="0"/>
            <a:r>
              <a:rPr/>
              <a:t>Education</a:t>
            </a:r>
          </a:p>
          <a:p>
            <a:pPr lvl="0"/>
            <a:r>
              <a:rPr/>
              <a:t>Healthcare</a:t>
            </a:r>
          </a:p>
          <a:p>
            <a:pPr lvl="0"/>
            <a:r>
              <a:rPr/>
              <a:t>Information technology (IT)</a:t>
            </a:r>
          </a:p>
          <a:p>
            <a:pPr lvl="0"/>
            <a:r>
              <a:rPr/>
              <a:t>Tourism</a:t>
            </a:r>
          </a:p>
          <a:p>
            <a:pPr lvl="0"/>
            <a:r>
              <a:rPr/>
              <a:t>Other services (e.g., professional services, real estate)</a:t>
            </a:r>
          </a:p>
          <a:p>
            <a:pPr lvl="0" indent="0" marL="0">
              <a:buNone/>
            </a:pPr>
            <a:r>
              <a:rPr/>
              <a:t>(Ahmad and Zhao 2018)</a:t>
            </a:r>
          </a:p>
          <a:p>
            <a:pPr lvl="0" indent="0" marL="0">
              <a:spcBef>
                <a:spcPts val="3000"/>
              </a:spcBef>
              <a:buNone/>
            </a:pPr>
            <a:r>
              <a:rPr b="1"/>
              <a:t>Contribution of the Services Sector to the Pakistani Economy</a:t>
            </a:r>
          </a:p>
          <a:p>
            <a:pPr lvl="0"/>
            <a:r>
              <a:rPr/>
              <a:t>Accounts for over 60% of GDP</a:t>
            </a:r>
          </a:p>
          <a:p>
            <a:pPr lvl="0"/>
            <a:r>
              <a:rPr/>
              <a:t>Major source of employment</a:t>
            </a:r>
          </a:p>
          <a:p>
            <a:pPr lvl="0"/>
            <a:r>
              <a:rPr/>
              <a:t>Contributes to foreign exchange earnings</a:t>
            </a:r>
          </a:p>
          <a:p>
            <a:pPr lvl="0"/>
            <a:r>
              <a:rPr/>
              <a:t>Drives innovation and productivity</a:t>
            </a:r>
          </a:p>
          <a:p>
            <a:pPr lvl="0" indent="0" marL="0">
              <a:spcBef>
                <a:spcPts val="3000"/>
              </a:spcBef>
              <a:buNone/>
            </a:pPr>
            <a:r>
              <a:rPr b="1"/>
              <a:t>Challenges Faced by the Services Sector in Pakistan</a:t>
            </a:r>
          </a:p>
          <a:p>
            <a:pPr lvl="0"/>
            <a:r>
              <a:rPr/>
              <a:t>Infrastructure bottlenecks</a:t>
            </a:r>
          </a:p>
          <a:p>
            <a:pPr lvl="0"/>
            <a:r>
              <a:rPr/>
              <a:t>Skills gap</a:t>
            </a:r>
          </a:p>
          <a:p>
            <a:pPr lvl="0"/>
            <a:r>
              <a:rPr/>
              <a:t>Informal sector</a:t>
            </a:r>
          </a:p>
          <a:p>
            <a:pPr lvl="0"/>
            <a:r>
              <a:rPr/>
              <a:t>Regulatory hurdles</a:t>
            </a:r>
          </a:p>
          <a:p>
            <a:pPr lvl="0" indent="0" marL="0">
              <a:spcBef>
                <a:spcPts val="3000"/>
              </a:spcBef>
              <a:buNone/>
            </a:pPr>
            <a:r>
              <a:rPr b="1"/>
              <a:t>Opportunities for the Services Sector in Pakistan</a:t>
            </a:r>
          </a:p>
          <a:p>
            <a:pPr lvl="0"/>
            <a:r>
              <a:rPr/>
              <a:t>Growing domestic market</a:t>
            </a:r>
          </a:p>
          <a:p>
            <a:pPr lvl="0"/>
            <a:r>
              <a:rPr/>
              <a:t>Potential for exports</a:t>
            </a:r>
          </a:p>
          <a:p>
            <a:pPr lvl="0"/>
            <a:r>
              <a:rPr/>
              <a:t>Development of IT and other knowledge-based services</a:t>
            </a:r>
          </a:p>
          <a:p>
            <a:pPr lvl="0"/>
            <a:r>
              <a:rPr/>
              <a:t>Increasing foreign investment</a:t>
            </a:r>
          </a:p>
          <a:p>
            <a:pPr lvl="0" indent="0" marL="0">
              <a:spcBef>
                <a:spcPts val="3000"/>
              </a:spcBef>
              <a:buNone/>
            </a:pPr>
          </a:p>
          <a:p>
            <a:pPr lvl="0"/>
            <a:r>
              <a:rPr/>
              <a:t>Image: A relevant image representing the services sector (e.g., people in a call center, a bustling market, or a city skyline)</a:t>
            </a:r>
          </a:p>
          <a:p>
            <a:pPr lvl="0" indent="0" marL="0">
              <a:spcBef>
                <a:spcPts val="3000"/>
              </a:spcBef>
              <a:buNone/>
            </a:pPr>
            <a:r>
              <a:rPr b="1"/>
              <a:t>Importance of Services Sector**</a:t>
            </a:r>
          </a:p>
          <a:p>
            <a:pPr lvl="0"/>
            <a:r>
              <a:rPr/>
              <a:t>Contribution to GDP: Percentage and growth over the years</a:t>
            </a:r>
          </a:p>
          <a:p>
            <a:pPr lvl="0"/>
            <a:r>
              <a:rPr/>
              <a:t>Employment: Number of people employed in the services sector</a:t>
            </a:r>
          </a:p>
          <a:p>
            <a:pPr lvl="0"/>
            <a:r>
              <a:rPr/>
              <a:t>Foreign Exchange: Contribution to foreign exchange earnings</a:t>
            </a:r>
          </a:p>
          <a:p>
            <a:pPr lvl="0" indent="0" marL="0">
              <a:spcBef>
                <a:spcPts val="3000"/>
              </a:spcBef>
              <a:buNone/>
            </a:pPr>
          </a:p>
          <a:p>
            <a:pPr lvl="0" indent="-342900" marL="342900">
              <a:buAutoNum type="arabicPeriod"/>
            </a:pPr>
            <a:r>
              <a:rPr b="1"/>
              <a:t>Financial Services</a:t>
            </a:r>
          </a:p>
          <a:p>
            <a:pPr lvl="1"/>
            <a:r>
              <a:rPr/>
              <a:t>Banks, insurance, and other financial institutions</a:t>
            </a:r>
          </a:p>
          <a:p>
            <a:pPr lvl="1"/>
            <a:r>
              <a:rPr/>
              <a:t>Role in facilitating economic growth</a:t>
            </a:r>
          </a:p>
          <a:p>
            <a:pPr lvl="0" indent="-342900" marL="342900">
              <a:buAutoNum type="arabicPeriod"/>
            </a:pPr>
            <a:r>
              <a:rPr b="1"/>
              <a:t>Information Technology (IT) and Telecommunications</a:t>
            </a:r>
          </a:p>
          <a:p>
            <a:pPr lvl="1"/>
            <a:r>
              <a:rPr/>
              <a:t>Software development, call centers, and mobile services</a:t>
            </a:r>
          </a:p>
          <a:p>
            <a:pPr lvl="1"/>
            <a:r>
              <a:rPr/>
              <a:t>IT exports and growth potential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3" type="arabicPeriod"/>
                </a:pPr>
                <a:r>
                  <a:rPr b="1"/>
                  <a:t>Retail and Wholesale Trade</a:t>
                </a:r>
              </a:p>
              <a:p>
                <a:pPr lvl="1"/>
                <a:r>
                  <a:rPr/>
                  <a:t>Major markets, malls, and retail chains</a:t>
                </a:r>
              </a:p>
              <a:p>
                <a:pPr lvl="1"/>
                <a:r>
                  <a:rPr/>
                  <a:t>Role in consumer spending and distribution</a:t>
                </a:r>
              </a:p>
              <a:p>
                <a:pPr lvl="0" indent="-342900" marL="342900">
                  <a:buAutoNum startAt="3" type="arabicPeriod"/>
                </a:pPr>
                <a:r>
                  <a:rPr b="1"/>
                  <a:t>Transport and Logistics</a:t>
                </a:r>
              </a:p>
              <a:p>
                <a:pPr lvl="1"/>
                <a:r>
                  <a:rPr/>
                  <a:t>Road, rail, air, and sea transport</a:t>
                </a:r>
              </a:p>
              <a:p>
                <a:pPr lvl="1"/>
                <a:r>
                  <a:rPr/>
                  <a:t>Importance in connecting regions and facilitating trade</a:t>
                </a:r>
              </a:p>
              <a:p>
                <a:pPr lvl="0" indent="-342900" marL="342900">
                  <a:buAutoNum startAt="3" type="arabicPeriod"/>
                </a:pPr>
                <a:r>
                  <a:rPr b="1"/>
                  <a:t>Tourism and Hospitality</a:t>
                </a:r>
              </a:p>
              <a:p>
                <a:pPr lvl="1"/>
                <a:r>
                  <a:rPr/>
                  <a:t>Tourist destinations, hotels, and resorts</a:t>
                </a:r>
              </a:p>
              <a:p>
                <a:pPr lvl="1"/>
                <a:r>
                  <a:rPr/>
                  <a:t>Potential for growth and development</a:t>
                </a:r>
              </a:p>
              <a:p>
                <a:pPr lvl="0" indent="0" marL="0">
                  <a:spcBef>
                    <a:spcPts val="3000"/>
                  </a:spcBef>
                  <a:buNone/>
                </a:pPr>
                <a:r>
                  <a:rPr b="1"/>
                  <a:t>Challenges</a:t>
                </a:r>
              </a:p>
              <a:p>
                <a:pPr lvl="0"/>
                <a:r>
                  <a:rPr/>
                  <a:t>Infrastructure limitations</a:t>
                </a:r>
              </a:p>
              <a:p>
                <a:pPr lvl="0"/>
                <a:r>
                  <a:rPr/>
                  <a:t>Skill gaps and training needs</a:t>
                </a:r>
              </a:p>
              <a:p>
                <a:pPr lvl="0"/>
                <a:r>
                  <a:rPr/>
                  <a:t>Regulatory and policy challenges</a:t>
                </a:r>
              </a:p>
              <a:p>
                <a:pPr lvl="0"/>
                <a:r>
                  <a:rPr/>
                  <a:t>Security concerns affecting tourism and business</a:t>
                </a:r>
              </a:p>
              <a:p>
                <a:pPr lvl="0" indent="0" marL="0">
                  <a:spcBef>
                    <a:spcPts val="3000"/>
                  </a:spcBef>
                  <a:buNone/>
                </a:pPr>
                <a:r>
                  <a:rPr b="1"/>
                  <a:t>Government Initiatives and Policies</a:t>
                </a:r>
              </a:p>
              <a:p>
                <a:pPr lvl="0"/>
                <a:r>
                  <a:rPr/>
                  <a:t>Steps taken by the government to promote the services sector</a:t>
                </a:r>
              </a:p>
              <a:p>
                <a:pPr lvl="0"/>
                <a:r>
                  <a:rPr/>
                  <a:t>Investment incentives and tax benefits</a:t>
                </a:r>
              </a:p>
              <a:p>
                <a:pPr lvl="0"/>
                <a:r>
                  <a:rPr/>
                  <a:t>Policy reforms to address challenges</a:t>
                </a:r>
              </a:p>
              <a:p>
                <a:pPr lvl="0" indent="0" marL="0">
                  <a:buNone/>
                </a:pPr>
                <a:r>
                  <a:rPr b="1"/>
                  <a:t>Slide 7: Future Outlook</a:t>
                </a:r>
                <a:r>
                  <a:rPr/>
                  <a:t> - Potential for growth and expansion - Opportunities in emerging sub-sectors like e-commerce, fintech, and digital services - Importance of innovation and technology adoption</a:t>
                </a:r>
              </a:p>
              <a:p>
                <a:pPr lvl="0" indent="0" marL="0">
                  <a:buNone/>
                </a:pPr>
                <a:r>
                  <a:rPr b="1"/>
                  <a:t>Slide 8: Conclusion</a:t>
                </a:r>
                <a:r>
                  <a:rPr/>
                  <a:t> - Recap of the importance of the services sector - Call to action: Encouraging investment and reforms for sustainable growth</a:t>
                </a:r>
              </a:p>
              <a:p>
                <a:pPr lvl="0" indent="0" marL="0">
                  <a:spcBef>
                    <a:spcPts val="3000"/>
                  </a:spcBef>
                  <a:buNone/>
                </a:pPr>
                <a:r>
                  <a:rPr b="1"/>
                  <a:t>Concerns of the Services Sector in Pakistan</a:t>
                </a:r>
              </a:p>
              <a:p>
                <a:pPr lvl="0" indent="0" marL="0">
                  <a:buNone/>
                </a:pPr>
                <a:r>
                  <a:rPr b="1"/>
                  <a:t>Slide 2: Introduction</a:t>
                </a:r>
                <a:r>
                  <a:rPr/>
                  <a:t> - Brief overview of the importance of the services sector - Importance of addressing concerns for sustainable growth</a:t>
                </a:r>
              </a:p>
              <a:p>
                <a:pPr lvl="0" indent="0" marL="0">
                  <a:buNone/>
                </a:pPr>
                <a:r>
                  <a:rPr b="1"/>
                  <a:t>Slide 3: Infrastructure Limitations</a:t>
                </a:r>
                <a:r>
                  <a:rPr/>
                  <a:t> - Inadequate infrastructure affecting transportation, communication, and utilities - Impact on efficiency and competitiveness</a:t>
                </a:r>
              </a:p>
              <a:p>
                <a:pPr lvl="0" indent="0" marL="0">
                  <a:buNone/>
                </a:pPr>
                <a:r>
                  <a:rPr b="1"/>
                  <a:t>Slide 4: Skill Gaps and Training Needs</a:t>
                </a:r>
                <a:r>
                  <a:rPr/>
                  <a:t> - Lack of skilled workforce in certain sub-sectors - Importance of vocational training and education</a:t>
                </a:r>
              </a:p>
              <a:p>
                <a:pPr lvl="0" indent="0" marL="0">
                  <a:buNone/>
                </a:pPr>
                <a:r>
                  <a:rPr b="1"/>
                  <a:t>Slide 5: Regulatory and Policy Challenges</a:t>
                </a:r>
                <a:r>
                  <a:rPr/>
                  <a:t> - Complex and outdated regulations - Inconsistency in policies affecting business operations</a:t>
                </a:r>
              </a:p>
              <a:p>
                <a:pPr lvl="0" indent="0" marL="0">
                  <a:buNone/>
                </a:pPr>
                <a:r>
                  <a:rPr b="1"/>
                  <a:t>Slide 6: Security Concerns</a:t>
                </a:r>
                <a:r>
                  <a:rPr/>
                  <a:t> - Security issues affecting tourism and business activities - Impact on investor confidence and foreign investment</a:t>
                </a:r>
              </a:p>
              <a:p>
                <a:pPr lvl="0" indent="0" marL="0">
                  <a:buNone/>
                </a:pPr>
                <a:r>
                  <a:rPr b="1"/>
                  <a:t>Slide 7: Access to Finance</a:t>
                </a:r>
                <a:r>
                  <a:rPr/>
                  <a:t> - Limited access to affordable credit for small and medium-sized enterprises (SMEs) - Importance of financial inclusion and support for SMEs</a:t>
                </a:r>
              </a:p>
              <a:p>
                <a:pPr lvl="0" indent="0" marL="0">
                  <a:buNone/>
                </a:pPr>
                <a:r>
                  <a:rPr b="1"/>
                  <a:t>Slide 8: Competition and Market Dynamics</a:t>
                </a:r>
                <a:r>
                  <a:rPr/>
                  <a:t> - Increasing competition from domestic and international players - Need for innovation and adaptability to market changes</a:t>
                </a:r>
              </a:p>
              <a:p>
                <a:pPr lvl="0" indent="0" marL="0">
                  <a:buNone/>
                </a:pPr>
                <a:r>
                  <a:rPr b="1"/>
                  <a:t>Slide 9: Technology Adoption and Digitalization</a:t>
                </a:r>
                <a:r>
                  <a:rPr/>
                  <a:t> - Slow adoption of technology and digitalization - Importance of digital transformation for competitiveness</a:t>
                </a:r>
              </a:p>
              <a:p>
                <a:pPr lvl="0" indent="0" marL="0">
                  <a:buNone/>
                </a:pPr>
                <a:r>
                  <a:rPr b="1"/>
                  <a:t>Slide 10: Environmental and Sustainability Issues</a:t>
                </a:r>
                <a:r>
                  <a:rPr/>
                  <a:t> - Environmental concerns affecting certain sub-sectors (e.g., tourism, transport) - Importance of sustainable practices and corporate responsibility</a:t>
                </a:r>
              </a:p>
              <a:p>
                <a:pPr lvl="0" indent="0" marL="0">
                  <a:buNone/>
                </a:pPr>
                <a:r>
                  <a:rPr b="1"/>
                  <a:t>Slide 11: Conclusion</a:t>
                </a:r>
                <a:r>
                  <a:rPr/>
                  <a:t> - Recap of the main concerns of the services sector - Call to action: Addressing these concerns for sustainable growth and development</a:t>
                </a:r>
              </a:p>
              <a:p>
                <a:pPr lvl="0" indent="0" marL="0">
                  <a:buNone/>
                </a:pPr>
                <a:r>
                  <a:rPr/>
                  <a:t>Each slide should be visually appealing with relevant images, charts, or graphs to support the points. Use bullet points or short sentences to convey the information clearly and concisely. You can also include quotes, statistics, or case studies to emphasize the importance of addressing these concerns.</a:t>
                </a:r>
              </a:p>
              <a:p>
                <a:pPr lvl="0" indent="0" marL="0">
                  <a:spcBef>
                    <a:spcPts val="3000"/>
                  </a:spcBef>
                  <a:buNone/>
                </a:pPr>
                <a:r>
                  <a:rPr b="1"/>
                  <a:t>Write a VAR equation</a:t>
                </a:r>
              </a:p>
              <a:p>
                <a:pPr lvl="0" indent="0" marL="0">
                  <a:buNone/>
                </a:pPr>
                <a14:m>
                  <m:oMathPara xmlns:m="http://schemas.openxmlformats.org/officeDocument/2006/math">
                    <m:oMathParaPr>
                      <m:jc m:val="center"/>
                    </m:oMathParaPr>
                    <m:oMath>
                      <m:sSub>
                        <m:e>
                          <m:r>
                            <m:t>Y</m:t>
                          </m:r>
                        </m:e>
                        <m:sub>
                          <m:r>
                            <m:t>t</m:t>
                          </m:r>
                        </m:sub>
                      </m:sSub>
                      <m:r>
                        <m:rPr>
                          <m:sty m:val="p"/>
                        </m:rPr>
                        <m:t>=</m:t>
                      </m:r>
                      <m:r>
                        <m:t>α</m:t>
                      </m:r>
                      <m:r>
                        <m:rPr>
                          <m:sty m:val="p"/>
                        </m:rPr>
                        <m:t>+</m:t>
                      </m:r>
                      <m:sSub>
                        <m:e>
                          <m:r>
                            <m:t>β</m:t>
                          </m:r>
                        </m:e>
                        <m:sub>
                          <m:r>
                            <m:t>1</m:t>
                          </m:r>
                        </m:sub>
                      </m:sSub>
                      <m:sSub>
                        <m:e>
                          <m:r>
                            <m:t>X</m:t>
                          </m:r>
                        </m:e>
                        <m:sub>
                          <m:r>
                            <m:t>1</m:t>
                          </m:r>
                          <m:r>
                            <m:t>t</m:t>
                          </m:r>
                        </m:sub>
                      </m:sSub>
                      <m:r>
                        <m:rPr>
                          <m:sty m:val="p"/>
                        </m:rPr>
                        <m:t>+</m:t>
                      </m:r>
                      <m:sSub>
                        <m:e>
                          <m:r>
                            <m:t>β</m:t>
                          </m:r>
                        </m:e>
                        <m:sub>
                          <m:r>
                            <m:t>2</m:t>
                          </m:r>
                        </m:sub>
                      </m:sSub>
                      <m:sSub>
                        <m:e>
                          <m:r>
                            <m:t>X</m:t>
                          </m:r>
                        </m:e>
                        <m:sub>
                          <m:r>
                            <m:t>2</m:t>
                          </m:r>
                          <m:r>
                            <m:t>t</m:t>
                          </m:r>
                        </m:sub>
                      </m:sSub>
                      <m:r>
                        <m:rPr>
                          <m:sty m:val="p"/>
                        </m:rPr>
                        <m:t>+</m:t>
                      </m:r>
                      <m:r>
                        <m:rPr>
                          <m:sty m:val="p"/>
                        </m:rPr>
                        <m:t>…</m:t>
                      </m:r>
                      <m:r>
                        <m:rPr>
                          <m:sty m:val="p"/>
                        </m:rPr>
                        <m:t>+</m:t>
                      </m:r>
                      <m:sSub>
                        <m:e>
                          <m:r>
                            <m:t>β</m:t>
                          </m:r>
                        </m:e>
                        <m:sub>
                          <m:r>
                            <m:t>k</m:t>
                          </m:r>
                        </m:sub>
                      </m:sSub>
                      <m:sSub>
                        <m:e>
                          <m:r>
                            <m:t>X</m:t>
                          </m:r>
                        </m:e>
                        <m:sub>
                          <m:r>
                            <m:t>k</m:t>
                          </m:r>
                          <m:r>
                            <m:t>t</m:t>
                          </m:r>
                        </m:sub>
                      </m:sSub>
                      <m:r>
                        <m:rPr>
                          <m:sty m:val="p"/>
                        </m:rPr>
                        <m:t>+</m:t>
                      </m:r>
                      <m:sSub>
                        <m:e>
                          <m:r>
                            <m:t>ε</m:t>
                          </m:r>
                        </m:e>
                        <m:sub>
                          <m:r>
                            <m:t>t</m:t>
                          </m:r>
                        </m:sub>
                      </m:sSub>
                    </m:oMath>
                  </m:oMathPara>
                </a14:m>
              </a:p>
              <a:p>
                <a:pPr lvl="0" indent="0" marL="0">
                  <a:buNone/>
                </a:pPr>
                <a:r>
                  <a:rPr/>
                  <a:t>where:</a:t>
                </a:r>
              </a:p>
              <a:p>
                <a:pPr lvl="0" indent="0" marL="0">
                  <a:spcBef>
                    <a:spcPts val="3000"/>
                  </a:spcBef>
                  <a:buNone/>
                </a:pPr>
                <a:r>
                  <a:rPr b="1"/>
                  <a:t>Two by two martix for this equation</a:t>
                </a:r>
              </a:p>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center"/>
                                    <m:count m:val="1"/>
                                  </m:mcPr>
                                </m:mc>
                              </m:mcs>
                            </m:mPr>
                            <m:mr>
                              <m:e>
                                <m:sSub>
                                  <m:e>
                                    <m:r>
                                      <m:t>Y</m:t>
                                    </m:r>
                                  </m:e>
                                  <m:sub>
                                    <m:r>
                                      <m:t>t</m:t>
                                    </m:r>
                                  </m:sub>
                                </m:sSub>
                              </m:e>
                            </m:mr>
                            <m:mr>
                              <m:e>
                                <m:sSub>
                                  <m:e>
                                    <m:r>
                                      <m:t>X</m:t>
                                    </m:r>
                                  </m:e>
                                  <m:sub>
                                    <m:r>
                                      <m:t>1</m:t>
                                    </m:r>
                                    <m:r>
                                      <m:t>t</m:t>
                                    </m:r>
                                  </m:sub>
                                </m:sSub>
                              </m:e>
                            </m:mr>
                            <m:mr>
                              <m:e>
                                <m:sSub>
                                  <m:e>
                                    <m:r>
                                      <m:t>X</m:t>
                                    </m:r>
                                  </m:e>
                                  <m:sub>
                                    <m:r>
                                      <m:t>2</m:t>
                                    </m:r>
                                    <m:r>
                                      <m:t>t</m:t>
                                    </m:r>
                                  </m:sub>
                                </m:sSub>
                              </m:e>
                            </m:mr>
                            <m:mr>
                              <m:e>
                                <m:r>
                                  <m:rPr>
                                    <m:sty m:val="p"/>
                                  </m:rPr>
                                  <m:t>⋮</m:t>
                                </m:r>
                              </m:e>
                            </m:mr>
                            <m:mr>
                              <m:e>
                                <m:sSub>
                                  <m:e>
                                    <m:r>
                                      <m:t>X</m:t>
                                    </m:r>
                                  </m:e>
                                  <m:sub>
                                    <m:r>
                                      <m:t>k</m:t>
                                    </m:r>
                                    <m:r>
                                      <m:t>t</m:t>
                                    </m:r>
                                  </m:sub>
                                </m:sSub>
                              </m:e>
                            </m:mr>
                          </m:m>
                        </m:e>
                      </m:d>
                      <m:r>
                        <m:rPr>
                          <m:sty m:val="p"/>
                        </m:rPr>
                        <m:t>=</m:t>
                      </m:r>
                      <m:d>
                        <m:dPr>
                          <m:begChr m:val="["/>
                          <m:endChr m:val="]"/>
                          <m:sepChr m:val=""/>
                          <m:grow/>
                        </m:dPr>
                        <m:e>
                          <m:m>
                            <m:mPr>
                              <m:baseJc m:val="center"/>
                              <m:plcHide m:val="on"/>
                              <m:mcs>
                                <m:mc>
                                  <m:mcPr>
                                    <m:mcJc m:val="center"/>
                                    <m:count m:val="1"/>
                                  </m:mcPr>
                                </m:mc>
                              </m:mcs>
                            </m:mPr>
                            <m:mr>
                              <m:e>
                                <m:r>
                                  <m:t>α</m:t>
                                </m:r>
                              </m:e>
                            </m:mr>
                            <m:mr>
                              <m:e>
                                <m:sSub>
                                  <m:e>
                                    <m:r>
                                      <m:t>β</m:t>
                                    </m:r>
                                  </m:e>
                                  <m:sub>
                                    <m:r>
                                      <m:t>1</m:t>
                                    </m:r>
                                  </m:sub>
                                </m:sSub>
                              </m:e>
                            </m:mr>
                            <m:mr>
                              <m:e>
                                <m:sSub>
                                  <m:e>
                                    <m:r>
                                      <m:t>β</m:t>
                                    </m:r>
                                  </m:e>
                                  <m:sub>
                                    <m:r>
                                      <m:t>2</m:t>
                                    </m:r>
                                  </m:sub>
                                </m:sSub>
                              </m:e>
                            </m:mr>
                            <m:mr>
                              <m:e>
                                <m:r>
                                  <m:rPr>
                                    <m:sty m:val="p"/>
                                  </m:rPr>
                                  <m:t>⋮</m:t>
                                </m:r>
                              </m:e>
                            </m:mr>
                            <m:mr>
                              <m:e>
                                <m:sSub>
                                  <m:e>
                                    <m:r>
                                      <m:t>β</m:t>
                                    </m:r>
                                  </m:e>
                                  <m:sub>
                                    <m:r>
                                      <m:t>k</m:t>
                                    </m:r>
                                  </m:sub>
                                </m:sSub>
                              </m:e>
                            </m:mr>
                          </m:m>
                        </m:e>
                      </m:d>
                      <m:r>
                        <m:rPr>
                          <m:sty m:val="p"/>
                        </m:rPr>
                        <m:t>+</m:t>
                      </m:r>
                      <m:d>
                        <m:dPr>
                          <m:begChr m:val="["/>
                          <m:endChr m:val="]"/>
                          <m:sepChr m:val=""/>
                          <m:grow/>
                        </m:dPr>
                        <m:e>
                          <m:m>
                            <m:mPr>
                              <m:baseJc m:val="center"/>
                              <m:plcHide m:val="on"/>
                              <m:mcs>
                                <m:mc>
                                  <m:mcPr>
                                    <m:mcJc m:val="center"/>
                                    <m:count m:val="1"/>
                                  </m:mcPr>
                                </m:mc>
                              </m:mcs>
                            </m:mPr>
                            <m:mr>
                              <m:e>
                                <m:sSub>
                                  <m:e>
                                    <m:r>
                                      <m:t>ε</m:t>
                                    </m:r>
                                  </m:e>
                                  <m:sub>
                                    <m:r>
                                      <m:t>t</m:t>
                                    </m:r>
                                  </m:sub>
                                </m:sSub>
                              </m:e>
                            </m:mr>
                          </m:m>
                        </m:e>
                      </m:d>
                    </m:oMath>
                  </m:oMathPara>
                </a14:m>
              </a:p>
              <a:p>
                <a:pPr lvl="0" indent="0" marL="0">
                  <a:buNone/>
                </a:pPr>
                <a:r>
                  <a:rPr/>
                  <a:t>Ahmad, Munir, and Zhen-Yu Zhao. 2018. “Empirics on Linkages Among Industrialization, Urbanization, Energy Consumption, CO2 Emissions and Economic Growth: A Heterogeneous Panel Study of China.” </a:t>
                </a:r>
                <a:r>
                  <a:rPr i="1"/>
                  <a:t>Environmental Science and Pollution Research</a:t>
                </a:r>
                <a:r>
                  <a:rPr/>
                  <a:t> 25 (30): 30617–32. </a:t>
                </a:r>
                <a:r>
                  <a:rPr>
                    <a:hlinkClick r:id="rId2"/>
                  </a:rPr>
                  <a:t>https://doi.org/10.1007/s11356-018-3054-3</a:t>
                </a:r>
                <a:r>
                  <a:rPr/>
                  <a: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Pakistan’s Services Sector</dc:title>
  <dc:creator/>
  <cp:keywords/>
  <dcterms:created xsi:type="dcterms:W3CDTF">2024-04-16T06:50:31Z</dcterms:created>
  <dcterms:modified xsi:type="dcterms:W3CDTF">2024-04-16T06:50:31Z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chalkboard">
    <vt:lpwstr>True</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Key Drivers, Challenges, and Opportunities</vt:lpwstr>
  </property>
  <property fmtid="{D5CDD505-2E9C-101B-9397-08002B2CF9AE}" pid="11" name="theme">
    <vt:lpwstr/>
  </property>
  <property fmtid="{D5CDD505-2E9C-101B-9397-08002B2CF9AE}" pid="12" name="toc-title">
    <vt:lpwstr>Table of contents</vt:lpwstr>
  </property>
</Properties>
</file>