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image" Target="../media/image3.webp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hbr.org/1990/03/the-competitive-advantage-of-nations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Development of Industry and Industrial Policy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Zahid Asghar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2025-04-23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Export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global competitiveness</a:t>
            </a:r>
          </a:p>
          <a:p>
            <a:pPr lvl="0"/>
            <a:r>
              <a:rPr/>
              <a:t>Capacity to innovate and compete with the rest of the world</a:t>
            </a:r>
          </a:p>
          <a:p>
            <a:pPr lvl="0"/>
            <a:r>
              <a:rPr/>
              <a:t>1992: Indian export increased 13 times while Pak only doubles</a:t>
            </a:r>
          </a:p>
          <a:p>
            <a:pPr lvl="0"/>
            <a:r>
              <a:rPr/>
              <a:t>Vietnam : 15 B USD in 2001 and 220 B USD in 2018</a:t>
            </a:r>
          </a:p>
          <a:p>
            <a:pPr lvl="0"/>
            <a:r>
              <a:rPr/>
              <a:t>Export per capital India increased by 6.8 times while BD by 6.2 as compared to Pakistan</a:t>
            </a:r>
          </a:p>
          <a:p>
            <a:pPr lvl="1"/>
            <a:r>
              <a:rPr/>
              <a:t>Uncompetitiveness as compared to neighboring countries</a:t>
            </a:r>
          </a:p>
          <a:p>
            <a:pPr lvl="0"/>
            <a:r>
              <a:rPr/>
              <a:t>Export : dynamism, technology absorption and adaptation, building reputation, brand names</a:t>
            </a:r>
          </a:p>
          <a:p>
            <a:pPr lvl="0"/>
            <a:r>
              <a:rPr/>
              <a:t>Sports, textile, surgical: no branding</a:t>
            </a:r>
          </a:p>
          <a:p>
            <a:pPr lvl="0"/>
            <a:r>
              <a:rPr/>
              <a:t>Reasons: Mangerial skills, organizational skills, skills, skills…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Complexity vs Complicated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Aggregate productivity stagnant or declining : Farms/firms becoming less productive over time</a:t>
            </a:r>
          </a:p>
          <a:p>
            <a:pPr lvl="0"/>
            <a:r>
              <a:rPr/>
              <a:t>Productivity decline in firms specially in family-owned</a:t>
            </a:r>
          </a:p>
          <a:p>
            <a:pPr lvl="0"/>
            <a:r>
              <a:rPr/>
              <a:t>Yield has grown but due to intensive use of inputs</a:t>
            </a:r>
          </a:p>
          <a:p>
            <a:pPr lvl="0"/>
            <a:r>
              <a:rPr/>
              <a:t>On the import side: high duties negatively affected firms’ productivity as well as sales and wages</a:t>
            </a:r>
          </a:p>
          <a:p>
            <a:pPr lvl="0"/>
            <a:r>
              <a:rPr/>
              <a:t>Import duties from 15% in FY10 to 21.3% in FY20 implying higher cost of importing intermediaries and capital equipment</a:t>
            </a:r>
          </a:p>
          <a:p>
            <a:pPr lvl="0" indent="0" marL="1270000">
              <a:buNone/>
            </a:pPr>
            <a:r>
              <a:rPr sz="2000"/>
              <a:t>Producitivity is key in all economic sectors from the point of view of employment, poverty reduction and export orientation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Flawed Economic Discourse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Pipedreams: SEZs, Roads, Corridors, Gas pipelines</a:t>
            </a:r>
          </a:p>
          <a:p>
            <a:pPr lvl="0" indent="0" marL="0">
              <a:buNone/>
            </a:pPr>
            <a:r>
              <a:rPr/>
              <a:t>Stuck: hardcore paradigm of development where as</a:t>
            </a:r>
          </a:p>
          <a:p>
            <a:pPr lvl="0" indent="0" marL="0">
              <a:buNone/>
            </a:pPr>
            <a:r>
              <a:rPr/>
              <a:t>Reality: Software is primary requirement and has symbiotic relationship with hardcore infrastructure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Boosting Domestic Productivity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Boosting domestic productivity which means raising the capacities and capabilities of your people</a:t>
            </a:r>
          </a:p>
          <a:p>
            <a:pPr lvl="0"/>
            <a:r>
              <a:rPr/>
              <a:t>Import taxes to protect domestic industry leading to no improvement in domestic capacity</a:t>
            </a:r>
          </a:p>
          <a:p>
            <a:pPr lvl="0" indent="0" marL="1270000">
              <a:buNone/>
            </a:pPr>
            <a:r>
              <a:rPr sz="2000"/>
              <a:t>One needs hard work, local thinking, building teams, build institutions and throwing industry to tough competition by shedding protention diapers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Global market saturated with goods and services</a:t>
            </a:r>
          </a:p>
          <a:p>
            <a:pPr lvl="0"/>
            <a:r>
              <a:rPr/>
              <a:t>Challenges for Industrial Development in Digital Era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: Cant be exported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Rule of Law (Contracts are honored)</a:t>
            </a:r>
          </a:p>
          <a:p>
            <a:pPr lvl="0"/>
            <a:r>
              <a:rPr/>
              <a:t>Development and Allocation of Talent</a:t>
            </a:r>
          </a:p>
          <a:p>
            <a:pPr lvl="0"/>
            <a:r>
              <a:rPr/>
              <a:t>Organisational and managerial capacity</a:t>
            </a:r>
          </a:p>
          <a:p>
            <a:pPr lvl="0"/>
            <a:r>
              <a:rPr/>
              <a:t>Knowledge acquisition</a:t>
            </a:r>
          </a:p>
          <a:p>
            <a:pPr lvl="0"/>
            <a:r>
              <a:rPr/>
              <a:t>Stuck in MH paradigm</a:t>
            </a:r>
          </a:p>
          <a:p>
            <a:pPr lvl="0" indent="0" marL="1270000">
              <a:buNone/>
            </a:pPr>
            <a:r>
              <a:rPr sz="2000"/>
              <a:t>All this : Cant be bought, domestic capacity and domestic reforms One has to built all this as it can not be imported . Broad conceptual parameters - Education, Health investment for better inputs - Boosting domestic productivity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Kawasakinomics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Bottom up approach</a:t>
            </a:r>
          </a:p>
          <a:p>
            <a:pPr lvl="0"/>
            <a:r>
              <a:rPr/>
              <a:t>Tough competition : explore the unexplored</a:t>
            </a:r>
          </a:p>
          <a:p>
            <a:pPr lvl="0"/>
            <a:r>
              <a:rPr/>
              <a:t>Continuous upgrade : products can be imitated as Korea, China and many others have imitated Japan. e.g Korea in electronic industry</a:t>
            </a:r>
          </a:p>
          <a:p>
            <a:pPr lvl="0"/>
            <a:r>
              <a:rPr/>
              <a:t>Not natural resource but highly trained human capital is main factor for strong industrial base</a:t>
            </a:r>
          </a:p>
          <a:p>
            <a:pPr lvl="0"/>
            <a:r>
              <a:rPr/>
              <a:t>Industrial development is basically a Talent war : Japan, Singapore, Israel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Implicit in the oft-repeated Japanese statement,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“We are an island nation with no natural resources,”</a:t>
            </a:r>
          </a:p>
          <a:p>
            <a:pPr lvl="0" indent="0" marL="0">
              <a:buNone/>
            </a:pPr>
            <a:r>
              <a:rPr/>
              <a:t>is the understanding that these deficiencies have only served to spur Japan’s competitive innovation.</a:t>
            </a:r>
          </a:p>
          <a:p>
            <a:pPr lvl="0" indent="0" marL="0">
              <a:buNone/>
            </a:pPr>
            <a:r>
              <a:rPr/>
              <a:t>Strong industrial base must be backed by the strength of the institutions, high quality human capital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Domestic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 nation’s companies gain competitive advantage if domestic buyers are the world’s most sophisticated and demanding buyers for the product or service. Sophisticated, demanding buyers provide a window into advanced customer needs; they pressure companies to meet high standards; they prod them to improve, to innovate, and to upgrade into more advanced segments. As with factor conditions, demand conditions provide advantages by forcing companies to respond to tough challenges.</a:t>
            </a:r>
            <a:r>
              <a:rPr/>
              <a:t> - e.g Japanese pioneered compact, quiet air-conditioning units powered by energy-saving rotary compressors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Local intense Rivalary is key</a:t>
            </a:r>
          </a:p>
        </p:txBody>
      </p:sp>
      <p:pic>
        <p:nvPicPr>
          <p:cNvPr descr="images/japan_rivalar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11600" y="1193800"/>
            <a:ext cx="132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Japanese firms: most intense domestic competion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Pakistan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Pakistani firms are uncompetitive, although heavily subsidized and protected by the government. In many of the prominent industries in which there is hardly any competition, and government has played a large role in distorting competition.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Policy consistency alone not enough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Pakistan’s auto industry is an obvious example of the failure of import substitution policies.</a:t>
            </a:r>
            <a:br/>
            <a:r>
              <a:rPr/>
              <a:t>- Auto industry has been protected for the last 40 years, but it has not been able to achieve economies of scale, and the cost of production is still high.</a:t>
            </a:r>
          </a:p>
          <a:p>
            <a:pPr lvl="0"/>
            <a:r>
              <a:rPr/>
              <a:t>First five-year auto development policy 2002: focused on achieving higher localization of cars through deletion programs and increasing the volume of local production to at least 500,000, aiming to achieve economies of scale.</a:t>
            </a:r>
          </a:p>
          <a:p>
            <a:pPr lvl="0"/>
            <a:r>
              <a:rPr/>
              <a:t>Currently fourth auto development policy and despite the consistency of policies (high protection and localization), we are far from achieving these aims, as they were in many ways contradictory.</a:t>
            </a:r>
          </a:p>
          <a:p>
            <a:pPr lvl="0"/>
            <a:r>
              <a:rPr/>
              <a:t>Pakistan has not been able to export a single car, and its auto-part exports at $15 million are not even one 0.3 per cent that of Turkey.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Pakistan economy crashes every once in a while: feature by design</a:t>
            </a:r>
          </a:p>
          <a:p>
            <a:pPr lvl="1"/>
            <a:r>
              <a:rPr/>
              <a:t>Very low investment rate</a:t>
            </a:r>
          </a:p>
          <a:p>
            <a:pPr lvl="1"/>
            <a:r>
              <a:rPr/>
              <a:t>Fiscal problem: For every USD govt raises in revenue, it has to spend 2.7 USD Income 1000 USD, spending 2700 USD</a:t>
            </a:r>
          </a:p>
          <a:p>
            <a:pPr lvl="1"/>
            <a:r>
              <a:rPr/>
              <a:t>Sins: Income and pensions</a:t>
            </a:r>
          </a:p>
          <a:p>
            <a:pPr lvl="1"/>
            <a:r>
              <a:rPr/>
              <a:t>If no borrowing, country to shut down</a:t>
            </a:r>
          </a:p>
          <a:p>
            <a:pPr lvl="0"/>
            <a:r>
              <a:rPr/>
              <a:t>Balance of Payment: X=1000, M=2750 USD</a:t>
            </a:r>
          </a:p>
          <a:p>
            <a:pPr lvl="0" indent="0" marL="1270000">
              <a:buNone/>
            </a:pPr>
            <a:r>
              <a:rPr sz="2000"/>
              <a:t>High Import taxes in the name of import substitution doing more damage than good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roductivity_stagnation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93900" y="1193800"/>
            <a:ext cx="5143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stagnancy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Development of Industry and Industrial Policy</dc:title>
  <dc:creator>Zahid Asghar</dc:creator>
  <cp:keywords/>
  <dcterms:created xsi:type="dcterms:W3CDTF">2025-04-23T07:57:37Z</dcterms:created>
  <dcterms:modified xsi:type="dcterms:W3CDTF">2025-04-23T07:57:37Z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2025-04-23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heme">
    <vt:lpwstr/>
  </property>
  <property fmtid="{D5CDD505-2E9C-101B-9397-08002B2CF9AE}" pid="12" name="title-slide-attributes">
    <vt:lpwstr/>
  </property>
  <property fmtid="{D5CDD505-2E9C-101B-9397-08002B2CF9AE}" pid="13" name="toc-title">
    <vt:lpwstr>Table of contents</vt:lpwstr>
  </property>
</Properties>
</file>