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gif" ContentType="image/gif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notesMaster" Target="notesMasters/notesMaster1.xml" /><Relationship Id="rId37" Type="http://schemas.openxmlformats.org/officeDocument/2006/relationships/viewProps" Target="viewProps.xml" /><Relationship Id="rId3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9" Type="http://schemas.openxmlformats.org/officeDocument/2006/relationships/tableStyles" Target="tableStyles.xml" /><Relationship Id="rId3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World is changing rapidly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luck and preparedness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daily microgains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average life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commitment, conviction, consistency, clarity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pollev.com" TargetMode="External" /><Relationship Id="rId4" Type="http://schemas.openxmlformats.org/officeDocument/2006/relationships/hyperlink" Target="https://pollev-embeds.com/free_text_polls/lMfTtIjDiyJAdppRzvQbb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branchtrack.com/projects/bv28y7r3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slide" Target="slide3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webp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khanacademy.com" TargetMode="External" /><Relationship Id="rId3" Type="http://schemas.openxmlformats.org/officeDocument/2006/relationships/hyperlink" Target="youtube.com" TargetMode="External" /><Relationship Id="rId4" Type="http://schemas.openxmlformats.org/officeDocument/2006/relationships/hyperlink" Target="https://galtonboard.com/" TargetMode="External" /><Relationship Id="rId5" Type="http://schemas.openxmlformats.org/officeDocument/2006/relationships/hyperlink" Target="https://phet.colorado.edu/sims/html/plinko-probability/latest/plinko-probability_en.html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UCFg9bcW7Bk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s://hbr.org/2013/06/how-to-give-a-killer-presentation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.gif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gif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Effective communication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CTTI, goAJK</a:t>
            </a:r>
            <a:br/>
            <a:br/>
            <a:r>
              <a:rPr/>
              <a:t>Zahid Asghar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September 20,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Good Teacher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good teacher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become a good teacher?</a:t>
            </a:r>
          </a:p>
          <a:p>
            <a:pPr lvl="0" indent="0" marL="0">
              <a:buNone/>
            </a:pP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Modes of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Verbal</a:t>
            </a:r>
            <a:r>
              <a:rPr/>
              <a:t> </a:t>
            </a:r>
            <a:r>
              <a:rPr b="1"/>
              <a:t>– speaking words. Voice tone/pitch/volume.</a:t>
            </a:r>
          </a:p>
          <a:p>
            <a:pPr lvl="0"/>
            <a:r>
              <a:rPr b="1"/>
              <a:t>Intonation : sarcastic, sad Word choice : lecture , friends , scientific meeting,</a:t>
            </a:r>
          </a:p>
          <a:p>
            <a:pPr lvl="0"/>
            <a:r>
              <a:rPr b="1"/>
              <a:t>Nonverbal</a:t>
            </a:r>
            <a:r>
              <a:rPr/>
              <a:t> </a:t>
            </a:r>
            <a:r>
              <a:rPr b="1"/>
              <a:t>: Knowledge ,skill &amp; eye contact ,. body language, facial expression , gestures.</a:t>
            </a:r>
          </a:p>
          <a:p>
            <a:pPr lvl="0"/>
            <a:r>
              <a:rPr b="1"/>
              <a:t>Written Communication ; Explain 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Types of Teachers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 mediocre Teacher : Tells</a:t>
            </a:r>
          </a:p>
          <a:p>
            <a:pPr lvl="0"/>
            <a:r>
              <a:rPr b="1"/>
              <a:t>A good Teacher : explains</a:t>
            </a:r>
          </a:p>
          <a:p>
            <a:pPr lvl="0"/>
            <a:r>
              <a:rPr b="1"/>
              <a:t>A superior Teacher : demonstrates</a:t>
            </a:r>
          </a:p>
          <a:p>
            <a:pPr lvl="0"/>
            <a:r>
              <a:rPr b="1"/>
              <a:t>A great Teacher : inspires</a:t>
            </a:r>
          </a:p>
          <a:p>
            <a:pPr lvl="0"/>
            <a:r>
              <a:rPr b="1"/>
              <a:t>A great Teacher uses : E C M T</a:t>
            </a:r>
          </a:p>
          <a:p>
            <a:pPr lvl="0"/>
            <a:r>
              <a:rPr b="1"/>
              <a:t>(Effective Classroom Management Techniques)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polleverywhere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4"/>
              </a:rPr>
              <a:t>An ideal teacher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Lecturing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is a process by which knowledge is transferred from the teacher (expert) to young learners(students). Unfortunately, there is no single magical formula for that but still quite possible by following a series of steps and procedures which I hope will be made part of this training.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Lecturer job:lessen student fears and encourage students to pursue deeper understanding</a:t>
            </a:r>
          </a:p>
          <a:p>
            <a:pPr lvl="0" indent="0" marL="0">
              <a:buNone/>
            </a:pPr>
            <a:r>
              <a:rPr/>
              <a:t>a- These include several teaching and curriculum approaches that can be integrated into typical quantitative methods classes.</a:t>
            </a:r>
          </a:p>
          <a:p>
            <a:pPr lvl="0" indent="0" marL="0">
              <a:buNone/>
            </a:pPr>
            <a:r>
              <a:rPr/>
              <a:t>b- integration during the class;</a:t>
            </a:r>
          </a:p>
          <a:p>
            <a:pPr lvl="0"/>
            <a:r>
              <a:rPr/>
              <a:t>expanded opportunities for two-way communication;</a:t>
            </a:r>
          </a:p>
          <a:p>
            <a:pPr lvl="0"/>
            <a:r>
              <a:rPr/>
              <a:t>developing co-ownership of the course along with the students;</a:t>
            </a:r>
          </a:p>
          <a:p>
            <a:pPr lvl="0"/>
            <a:r>
              <a:rPr/>
              <a:t>alternating lecture with small-group work to aid in learning difficult topics.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Poor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 i="1"/>
              <a:t>Some students seem naturally enthusiastic about learning, but many need-or expect-their instructors to inspire, challenge, and stimulate them:</a:t>
            </a:r>
          </a:p>
          <a:p>
            <a:pPr lvl="0"/>
            <a:r>
              <a:rPr b="1" i="1"/>
              <a:t>“Effective learning in the classroom depends on the teacher’s ability … ??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Favorable classroom atmosphere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Some students seem naturally enthusiastic about learning, but many need-or expect-their instructors to inspire, challenge, and stimulate them:</a:t>
            </a:r>
          </a:p>
          <a:p>
            <a:pPr lvl="0"/>
            <a:r>
              <a:rPr b="1"/>
              <a:t>“Effective learning in the classroom depends on the teacher’s ability … ??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Teaching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a-</a:t>
            </a:r>
            <a:r>
              <a:rPr b="1"/>
              <a:t>Improving teaching provision within the department by identifying models of best practice and promoting new teaching initiatives and curriculum development.</a:t>
            </a:r>
          </a:p>
          <a:p>
            <a:pPr lvl="0"/>
            <a:r>
              <a:rPr/>
              <a:t>b- </a:t>
            </a:r>
            <a:r>
              <a:rPr b="1"/>
              <a:t>Promote links with other departments and/or disciplines where possible.</a:t>
            </a:r>
          </a:p>
          <a:p>
            <a:pPr lvl="0"/>
            <a:r>
              <a:rPr b="1"/>
              <a:t>Trans-disciplinary and multidisciplinary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Interactive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Course assessment</a:t>
            </a:r>
          </a:p>
          <a:p>
            <a:pPr lvl="0" indent="0" marL="0">
              <a:buNone/>
            </a:pPr>
            <a:r>
              <a:rPr b="1"/>
              <a:t>Students assessment</a:t>
            </a:r>
          </a:p>
          <a:p>
            <a:pPr lvl="0" indent="0" marL="0">
              <a:buNone/>
            </a:pPr>
            <a:r>
              <a:rPr b="1"/>
              <a:t>Teaching Methods</a:t>
            </a:r>
          </a:p>
          <a:p>
            <a:pPr lvl="0" indent="0" marL="0">
              <a:buNone/>
            </a:pPr>
            <a:r>
              <a:rPr/>
              <a:t>A thousand teachers,</a:t>
            </a:r>
          </a:p>
          <a:p>
            <a:pPr lvl="0" indent="0" marL="0">
              <a:buNone/>
            </a:pPr>
            <a:r>
              <a:rPr/>
              <a:t>a thousand methods.(Chinese proverb)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“If we want to move from a future we dont want to </a:t>
            </a:r>
            <a:r>
              <a:rPr i="1"/>
              <a:t>a future we want</a:t>
            </a:r>
            <a:r>
              <a:rPr/>
              <a:t>, we have to consciously practice bold thinking to achieve the desired future.”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Oral Presentation: Methods and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YOUR VOICE( audibility, pitch, pronunciation, pause. tone?.) How do you relieve monotony in your lecture?</a:t>
            </a:r>
          </a:p>
          <a:p>
            <a:pPr lvl="0" indent="-342900" marL="342900">
              <a:buAutoNum type="arabicPeriod"/>
            </a:pPr>
            <a:r>
              <a:rPr/>
              <a:t>BODY LANGUAGE(Gestures ,pacing but no unpleasant movements)</a:t>
            </a:r>
          </a:p>
          <a:p>
            <a:pPr lvl="0" indent="-342900" marL="342900">
              <a:buAutoNum type="arabicPeriod"/>
            </a:pPr>
            <a:r>
              <a:rPr/>
              <a:t>APPEARANCE (posture , .freezing in one corner?)</a:t>
            </a:r>
          </a:p>
          <a:p>
            <a:pPr lvl="0" indent="-342900" marL="342900">
              <a:buAutoNum type="arabicPeriod"/>
            </a:pPr>
            <a:r>
              <a:rPr/>
              <a:t>Speed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No single teaching method covers everything</a:t>
            </a:r>
          </a:p>
          <a:p>
            <a:pPr lvl="0" indent="-342900" marL="342900">
              <a:buAutoNum type="arabicPeriod"/>
            </a:pPr>
            <a:r>
              <a:rPr b="1"/>
              <a:t>Optimal approach features a mixture of instructional methods and learning activities</a:t>
            </a:r>
          </a:p>
          <a:p>
            <a:pPr lvl="0" indent="-342900" marL="342900">
              <a:buAutoNum type="arabicPeriod"/>
            </a:pPr>
            <a:r>
              <a:rPr b="1"/>
              <a:t>Optimal mixture changes over time with change in students?</a:t>
            </a:r>
          </a:p>
          <a:p>
            <a:pPr lvl="0" indent="-342900" marL="342900">
              <a:buAutoNum type="arabicPeriod"/>
            </a:pPr>
            <a:r>
              <a:rPr b="1"/>
              <a:t>Students involvement in the learning process</a:t>
            </a:r>
          </a:p>
          <a:p>
            <a:pPr lvl="0" indent="-342900" marL="342900">
              <a:buAutoNum type="arabicPeriod"/>
            </a:pPr>
            <a:r>
              <a:rPr b="1"/>
              <a:t>Favorable classroom environment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What one thing did you learn today?</a:t>
            </a:r>
          </a:p>
          <a:p>
            <a:pPr lvl="0"/>
            <a:r>
              <a:rPr b="1"/>
              <a:t>How does today’s lesson impact your understanding?</a:t>
            </a:r>
          </a:p>
          <a:p>
            <a:pPr lvl="0"/>
            <a:r>
              <a:rPr b="1"/>
              <a:t>How would you summarize today’s lecture for someone who wasn’t here?</a:t>
            </a:r>
          </a:p>
          <a:p>
            <a:pPr lvl="0"/>
            <a:r>
              <a:rPr b="1"/>
              <a:t>What was the most significant learning from today’s lecture?</a:t>
            </a:r>
          </a:p>
          <a:p>
            <a:pPr lvl="0"/>
            <a:r>
              <a:rPr b="1"/>
              <a:t>What was the most difficult concept in today’s lecture?</a:t>
            </a:r>
          </a:p>
          <a:p>
            <a:pPr lvl="0"/>
            <a:r>
              <a:rPr b="1"/>
              <a:t>What should I review further in our next lecture?</a:t>
            </a:r>
          </a:p>
          <a:p>
            <a:pPr lvl="0"/>
            <a:r>
              <a:rPr b="1"/>
              <a:t>What was one thing you were unsure about in the lecture ?</a:t>
            </a:r>
          </a:p>
          <a:p>
            <a:pPr lvl="0"/>
            <a:r>
              <a:rPr b="1"/>
              <a:t>Clarify areas of confusion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to beat death by powerpoint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Effective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Effective Presentation</a:t>
            </a:r>
            <a:r>
              <a:rPr/>
              <a:t> 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ability to learn faster than your competitors may be the only sustainable competitive advantage</a:t>
            </a:r>
            <a:r>
              <a:rPr baseline="30000">
                <a:hlinkClick r:id="rId2" action="ppaction://hlinksldjump"/>
              </a:rPr>
              <a:t>1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gr8_teacher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Expert communication skills</a:t>
            </a:r>
          </a:p>
          <a:p>
            <a:pPr lvl="0"/>
            <a:r>
              <a:rPr/>
              <a:t>Superior listening skills</a:t>
            </a:r>
          </a:p>
          <a:p>
            <a:pPr lvl="0"/>
            <a:r>
              <a:rPr/>
              <a:t>Deep knowledge and passion for their subject matter</a:t>
            </a:r>
          </a:p>
          <a:p>
            <a:pPr lvl="0"/>
            <a:r>
              <a:rPr/>
              <a:t>The ability to build caring relationships with students</a:t>
            </a:r>
          </a:p>
          <a:p>
            <a:pPr lvl="0"/>
            <a:r>
              <a:rPr/>
              <a:t>Friendliness and approachability</a:t>
            </a:r>
          </a:p>
          <a:p>
            <a:pPr lvl="0"/>
            <a:r>
              <a:rPr/>
              <a:t>Excellent preparation and organization skills</a:t>
            </a:r>
          </a:p>
          <a:p>
            <a:pPr lvl="0"/>
            <a:r>
              <a:rPr/>
              <a:t>Strong work ethic</a:t>
            </a:r>
          </a:p>
          <a:p>
            <a:pPr lvl="0"/>
            <a:r>
              <a:rPr/>
              <a:t>Community-building skills</a:t>
            </a:r>
          </a:p>
          <a:p>
            <a:pPr lvl="0"/>
            <a:r>
              <a:rPr/>
              <a:t>High expectations for all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Digital era education: challenges and oppotunities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Immense learning sources</a:t>
            </a:r>
          </a:p>
          <a:p>
            <a:pPr lvl="0"/>
            <a:r>
              <a:rPr>
                <a:hlinkClick r:id="rId3"/>
              </a:rPr>
              <a:t>youtube</a:t>
            </a:r>
            <a:r>
              <a:rPr/>
              <a:t> and</a:t>
            </a:r>
          </a:p>
          <a:p>
            <a:pPr lvl="0"/>
            <a:r>
              <a:rPr/>
              <a:t>much more</a:t>
            </a:r>
          </a:p>
          <a:p>
            <a:pPr lvl="0"/>
            <a:r>
              <a:rPr>
                <a:hlinkClick r:id="rId4"/>
              </a:rPr>
              <a:t>Galton Board</a:t>
            </a:r>
          </a:p>
          <a:p>
            <a:pPr lvl="0"/>
            <a:r>
              <a:rPr>
                <a:hlinkClick r:id="rId5"/>
              </a:rPr>
              <a:t>Plinko</a:t>
            </a:r>
          </a:p>
          <a:p>
            <a:pPr lvl="0"/>
            <a:r>
              <a:rPr/>
              <a:t>Flip based class room teaching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Teaching methods for inspiring students of the future</a:t>
            </a:r>
          </a:p>
          <a:p>
            <a:pPr lvl="0"/>
            <a:r>
              <a:rPr/>
              <a:t>“</a:t>
            </a:r>
            <a:r>
              <a:rPr b="1"/>
              <a:t>The mind is not a vessel that needs filling, but wood that needs igniting.</a:t>
            </a:r>
            <a:r>
              <a:rPr/>
              <a:t>” Plutarch AD46-AD120</a:t>
            </a:r>
          </a:p>
          <a:p>
            <a:pPr lvl="0"/>
            <a:r>
              <a:rPr/>
              <a:t>“</a:t>
            </a:r>
            <a:r>
              <a:rPr b="1"/>
              <a:t>Education is not the learning of facts, but the training of the mind to think.</a:t>
            </a:r>
            <a:r>
              <a:rPr/>
              <a:t>” Abert Einstein 1879-1955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Allow students to engage in:</a:t>
            </a:r>
          </a:p>
          <a:p>
            <a:pPr lvl="0"/>
            <a:r>
              <a:rPr b="1"/>
              <a:t>Choice</a:t>
            </a:r>
          </a:p>
          <a:p>
            <a:pPr lvl="0"/>
            <a:r>
              <a:rPr b="1"/>
              <a:t>Collaboration</a:t>
            </a:r>
          </a:p>
          <a:p>
            <a:pPr lvl="0"/>
            <a:r>
              <a:rPr b="1"/>
              <a:t>Communication</a:t>
            </a:r>
          </a:p>
          <a:p>
            <a:pPr lvl="0"/>
            <a:r>
              <a:rPr b="1"/>
              <a:t>Critical Thinking</a:t>
            </a:r>
          </a:p>
          <a:p>
            <a:pPr lvl="0"/>
            <a:r>
              <a:rPr b="1"/>
              <a:t>Creativity</a:t>
            </a:r>
            <a:r>
              <a:rPr/>
              <a:t> and </a:t>
            </a:r>
            <a:r>
              <a:rPr b="1"/>
              <a:t>greatest of all these is</a:t>
            </a:r>
          </a:p>
          <a:p>
            <a:pPr lvl="0"/>
            <a:r>
              <a:rPr b="1"/>
              <a:t>LOVE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Me</a:t>
            </a:r>
          </a:p>
        </p:txBody>
      </p:sp>
      <p:pic>
        <p:nvPicPr>
          <p:cNvPr descr="images/zahid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Ph.D (Economics) — Pakistan Institute of Development Economics, 2007</a:t>
            </a:r>
          </a:p>
          <a:p>
            <a:pPr lvl="0"/>
            <a:r>
              <a:rPr/>
              <a:t>MSc (Statistics)</a:t>
            </a:r>
          </a:p>
          <a:p>
            <a:pPr lvl="0"/>
            <a:r>
              <a:rPr/>
              <a:t>Specializations:</a:t>
            </a:r>
          </a:p>
          <a:p>
            <a:pPr lvl="1"/>
            <a:r>
              <a:rPr/>
              <a:t>Applied Econoetrics</a:t>
            </a:r>
          </a:p>
          <a:p>
            <a:pPr lvl="1"/>
            <a:r>
              <a:rPr/>
              <a:t>Data Analyst</a:t>
            </a:r>
          </a:p>
          <a:p>
            <a:pPr lvl="1"/>
            <a:r>
              <a:rPr/>
              <a:t>Development Economics</a:t>
            </a:r>
          </a:p>
          <a:p>
            <a:pPr lvl="0"/>
            <a:r>
              <a:rPr/>
              <a:t>Research interests : data for policy, data and analytical skill development ,data for policy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Stay Hungry, Stay Foolish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</a:t>
            </a:r>
            <a:r>
              <a:rPr i="1"/>
              <a:t>am a great</a:t>
            </a:r>
            <a:r>
              <a:rPr/>
              <a:t> TEACHER</a:t>
            </a:r>
          </a:p>
          <a:p>
            <a:pPr lvl="0"/>
            <a:r>
              <a:rPr/>
              <a:t>BECAUSE…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Great teacher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Celebrate mistakes</a:t>
            </a:r>
          </a:p>
          <a:p>
            <a:pPr lvl="0"/>
            <a:r>
              <a:rPr/>
              <a:t>Appreciate differences</a:t>
            </a:r>
          </a:p>
          <a:p>
            <a:pPr lvl="0"/>
            <a:r>
              <a:rPr/>
              <a:t>Relay feedback</a:t>
            </a:r>
          </a:p>
          <a:p>
            <a:pPr lvl="0"/>
            <a:r>
              <a:rPr/>
              <a:t>Evaluate themselves</a:t>
            </a:r>
          </a:p>
          <a:p>
            <a:pPr lvl="0" indent="0" marL="1270000">
              <a:buNone/>
            </a:pPr>
            <a:r>
              <a:rPr sz="2000" b="1"/>
              <a:t>“I have learned that people will forget what yousaid</a:t>
            </a:r>
            <a:r>
              <a:rPr sz="2000"/>
              <a:t>, [people will forget what you] </a:t>
            </a:r>
            <a:r>
              <a:rPr sz="2000" b="1"/>
              <a:t>did</a:t>
            </a:r>
            <a:r>
              <a:rPr sz="2000"/>
              <a:t>, but people will never forget how you made them </a:t>
            </a:r>
            <a:r>
              <a:rPr sz="2000" b="1"/>
              <a:t>feel</a:t>
            </a:r>
            <a:r>
              <a:rPr sz="2000"/>
              <a:t>.” -Maya Angelou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Peter Senge: The Fifth Discipline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How to Give a Killer Presentation HBR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do we teach?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What is your mission of teaching?</a:t>
            </a:r>
          </a:p>
          <a:p>
            <a:pPr lvl="0"/>
            <a:r>
              <a:rPr b="1"/>
              <a:t>What is happening when we teach?</a:t>
            </a:r>
          </a:p>
          <a:p>
            <a:pPr lvl="0"/>
            <a:r>
              <a:rPr b="1"/>
              <a:t>What is teaching?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Requirements of a good teacher</a:t>
            </a:r>
          </a:p>
          <a:p>
            <a:pPr lvl="0" indent="-342900" marL="342900">
              <a:buAutoNum type="arabicPeriod"/>
            </a:pPr>
            <a:r>
              <a:rPr b="1"/>
              <a:t>Types of Teacher</a:t>
            </a:r>
          </a:p>
          <a:p>
            <a:pPr lvl="0" indent="-342900" marL="342900">
              <a:buAutoNum type="arabicPeriod"/>
            </a:pPr>
            <a:r>
              <a:rPr b="1"/>
              <a:t>Lecturing</a:t>
            </a:r>
          </a:p>
          <a:p>
            <a:pPr lvl="0" indent="-342900" marL="342900">
              <a:buAutoNum type="arabicPeriod"/>
            </a:pPr>
            <a:r>
              <a:rPr b="1"/>
              <a:t>Requirements of Successful Lecturing</a:t>
            </a:r>
          </a:p>
          <a:p>
            <a:pPr lvl="0" indent="-342900" marL="342900">
              <a:buAutoNum type="arabicPeriod"/>
            </a:pPr>
            <a:r>
              <a:rPr b="1"/>
              <a:t>Oral presentation Material and Methods</a:t>
            </a:r>
          </a:p>
          <a:p>
            <a:pPr lvl="0" indent="-342900" marL="342900">
              <a:buAutoNum type="arabicPeriod"/>
            </a:pPr>
            <a:r>
              <a:rPr b="1"/>
              <a:t>Requirements of Ideal effective lecturing</a:t>
            </a:r>
          </a:p>
          <a:p>
            <a:pPr lvl="0" indent="-342900" marL="342900">
              <a:buAutoNum type="arabicPeriod"/>
            </a:pPr>
            <a:r>
              <a:rPr b="1"/>
              <a:t>Characteristics of Good Instructions.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startAt="8" type="arabicPeriod"/>
            </a:pPr>
            <a:r>
              <a:rPr b="1"/>
              <a:t>Structure of the lecture</a:t>
            </a:r>
          </a:p>
          <a:p>
            <a:pPr lvl="0" indent="-342900" marL="342900">
              <a:buAutoNum startAt="8" type="arabicPeriod"/>
            </a:pPr>
            <a:r>
              <a:rPr b="1"/>
              <a:t>Summary of the requirements for an ideal and effective lecture</a:t>
            </a:r>
          </a:p>
          <a:p>
            <a:pPr lvl="0" indent="-342900" marL="342900">
              <a:buAutoNum startAt="8" type="arabicPeriod"/>
            </a:pPr>
            <a:r>
              <a:rPr b="1"/>
              <a:t>Closure</a:t>
            </a:r>
          </a:p>
          <a:p>
            <a:pPr lvl="0" indent="-342900" marL="342900">
              <a:buAutoNum startAt="8" type="arabicPeriod"/>
            </a:pPr>
            <a:r>
              <a:rPr b="1"/>
              <a:t>Summary</a:t>
            </a:r>
          </a:p>
          <a:p>
            <a:pPr lvl="0" indent="-342900" marL="342900">
              <a:buAutoNum startAt="8" type="arabicPeriod"/>
            </a:pPr>
            <a:r>
              <a:rPr b="1"/>
              <a:t>Conclusion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communication</dc:title>
  <dc:creator>Zahid Asghar</dc:creator>
  <cp:keywords/>
  <dcterms:created xsi:type="dcterms:W3CDTF">2022-09-12T15:59:13Z</dcterms:created>
  <dcterms:modified xsi:type="dcterms:W3CDTF">2022-09-12T15:59:13Z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date">
    <vt:lpwstr>September 20, 2022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ogo">
    <vt:lpwstr>images/soe_logo.jpg</vt:lpwstr>
  </property>
  <property fmtid="{D5CDD505-2E9C-101B-9397-08002B2CF9AE}" pid="8" name="preview-links">
    <vt:lpwstr>auto</vt:lpwstr>
  </property>
  <property fmtid="{D5CDD505-2E9C-101B-9397-08002B2CF9AE}" pid="9" name="resources">
    <vt:lpwstr/>
  </property>
  <property fmtid="{D5CDD505-2E9C-101B-9397-08002B2CF9AE}" pid="10" name="slide-number">
    <vt:lpwstr>True</vt:lpwstr>
  </property>
  <property fmtid="{D5CDD505-2E9C-101B-9397-08002B2CF9AE}" pid="11" name="subtitle">
    <vt:lpwstr>CTTI, goAJK</vt:lpwstr>
  </property>
  <property fmtid="{D5CDD505-2E9C-101B-9397-08002B2CF9AE}" pid="12" name="theme">
    <vt:lpwstr/>
  </property>
  <property fmtid="{D5CDD505-2E9C-101B-9397-08002B2CF9AE}" pid="13" name="title-slide-attributes">
    <vt:lpwstr/>
  </property>
  <property fmtid="{D5CDD505-2E9C-101B-9397-08002B2CF9AE}" pid="14" name="toc-title">
    <vt:lpwstr>Table of contents</vt:lpwstr>
  </property>
</Properties>
</file>