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notesMaster" Target="notesMasters/notesMaster1.xml" /><Relationship Id="rId15" Type="http://schemas.openxmlformats.org/officeDocument/2006/relationships/viewProps" Target="viewProps.xml" /><Relationship Id="rId14" Type="http://schemas.openxmlformats.org/officeDocument/2006/relationships/presProps" Target="presProps.xml" /><Relationship Id="rId1" Type="http://schemas.openxmlformats.org/officeDocument/2006/relationships/slideMaster" Target="slideMasters/slideMaster1.xml" /><Relationship Id="rId17" Type="http://schemas.openxmlformats.org/officeDocument/2006/relationships/tableStyles" Target="tableStyles.xml" /><Relationship Id="rId1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Where is this weapon in our society Why dont we have this weapons? Can we have this weapon by degress? If so then AJK is one of the most literate region than most regions of Pakistan? How many of you want independent Kashmir? How many of you have written blogs on it (how many sleepless nights you have to achieve this objective)? If none, then we dont want to move to a new future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Have you ever enjoyed teaching your subject as a fun?</a:t>
            </a:r>
          </a:p>
          <a:p>
            <a:pPr lvl="0" indent="0" marL="0">
              <a:buNone/>
            </a:pPr>
          </a:p>
          <a:p>
            <a:pPr lvl="0" indent="0" marL="0">
              <a:buNone/>
            </a:pPr>
            <a:r>
              <a:rPr/>
              <a:t>The opportunity to profoundly impact the lives of children. ·we think we have an impact to shape better future Mission: My mission is transform students to think deeply, critically and challenge themselvers and put them on a learning path</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World is changing rapidly</a:t>
            </a:r>
          </a:p>
          <a:p>
            <a:pPr lvl="0" indent="0" marL="0">
              <a:buNone/>
            </a:pPr>
          </a:p>
          <a:p>
            <a:pPr lvl="0" indent="0" marL="0">
              <a:buNone/>
            </a:pPr>
            <a:r>
              <a:rPr/>
              <a:t>luck and preparedness</a:t>
            </a:r>
          </a:p>
          <a:p>
            <a:pPr lvl="0" indent="0" marL="0">
              <a:buNone/>
            </a:pPr>
          </a:p>
          <a:p>
            <a:pPr lvl="0" indent="0" marL="0">
              <a:buNone/>
            </a:pPr>
            <a:r>
              <a:rPr/>
              <a:t>daily microgains</a:t>
            </a:r>
          </a:p>
          <a:p>
            <a:pPr lvl="0" indent="0" marL="0">
              <a:buNone/>
            </a:pPr>
          </a:p>
          <a:p>
            <a:pPr lvl="0" indent="0" marL="0">
              <a:buNone/>
            </a:pPr>
            <a:r>
              <a:rPr/>
              <a:t>average life</a:t>
            </a:r>
          </a:p>
          <a:p>
            <a:pPr lvl="0" indent="0" marL="0">
              <a:buNone/>
            </a:pPr>
          </a:p>
          <a:p>
            <a:pPr lvl="0" indent="0" marL="0">
              <a:buNone/>
            </a:pPr>
            <a:r>
              <a:rPr/>
              <a:t>commitment, conviction, consistency, clarity</a:t>
            </a:r>
          </a:p>
          <a:p>
            <a:pPr lvl="0" indent="0" marL="0">
              <a:buNone/>
            </a:pPr>
          </a:p>
          <a:p>
            <a:pPr lvl="0" indent="-342900" marL="342900">
              <a:buAutoNum type="arabicPeriod"/>
            </a:pPr>
            <a:r>
              <a:rPr/>
              <a:t>Voice: audibility, pitch, pronunciation, pause. tone?.) How do you relieve monotony in your lecture?</a:t>
            </a:r>
          </a:p>
          <a:p>
            <a:pPr lvl="0" indent="0" marL="0">
              <a:buNone/>
            </a:pPr>
          </a:p>
          <a:p>
            <a:pPr lvl="0" indent="-342900" marL="342900">
              <a:buAutoNum type="arabicPeriod"/>
            </a:pPr>
            <a:r>
              <a:rPr/>
              <a:t>BODY LANGUAGE(Gestures ,pacing but no unpleasant movements) 3.APPEARANCE (posture , .freezing in one corner?)</a:t>
            </a:r>
          </a:p>
          <a:p>
            <a:pPr lvl="0" indent="0" marL="0">
              <a:buNone/>
            </a:pPr>
          </a:p>
          <a:p>
            <a:pPr lvl="0" indent="-342900" marL="342900">
              <a:buAutoNum type="arabicPeriod"/>
            </a:pPr>
            <a:r>
              <a:rPr/>
              <a:t>Speed</a:t>
            </a:r>
          </a:p>
          <a:p>
            <a:pPr lvl="0" indent="0" marL="0">
              <a:buNone/>
            </a:pPr>
          </a:p>
          <a:p>
            <a:pPr lvl="0" indent="0" marL="0">
              <a:buNone/>
            </a:pPr>
            <a:r>
              <a:rPr/>
              <a:t>So why not have summary notes polleverywhere.com for class activity If you notice I have one light Green color theme for all slides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khanacademy.com" TargetMode="External" /><Relationship Id="rId3" Type="http://schemas.openxmlformats.org/officeDocument/2006/relationships/hyperlink" Target="youtube.com" TargetMode="External" /><Relationship Id="rId4" Type="http://schemas.openxmlformats.org/officeDocument/2006/relationships/hyperlink" Target="https://galtonboard.com/" TargetMode="External" /><Relationship Id="rId5" Type="http://schemas.openxmlformats.org/officeDocument/2006/relationships/hyperlink" Target="https://phet.colorado.edu/sims/html/plinko-probability/latest/plinko-probability_en.html" TargetMode="External" /><Relationship Id="rId6" Type="http://schemas.openxmlformats.org/officeDocument/2006/relationships/hyperlink" Target="https://www.youtube.com/watch?v=UCFg9bcW7Bk" TargetMode="External" /><Relationship Id="rId7" Type="http://schemas.openxmlformats.org/officeDocument/2006/relationships/hyperlink" Target="https://www.pewresearch.org/fact-tank/2015/02/19/skills-for-succes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s://hbr.org/2013/06/how-to-give-a-killer-presentation"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hyperlink" Target="pollev.com" TargetMode="External" /><Relationship Id="rId4" Type="http://schemas.openxmlformats.org/officeDocument/2006/relationships/hyperlink" Target="https://pollev-embeds.com/free_text_polls/lMfTtIjDiyJAdppRzvQbb"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youtu.be/8qIqwqgtz9o" TargetMode="External" /><Relationship Id="rId3" Type="http://schemas.openxmlformats.org/officeDocument/2006/relationships/hyperlink" Target="https://prezi.com/p/l_3m9psa1d_j/how-to-avoid-death-by-powerpoint/" TargetMode="External" /><Relationship Id="rId4" Type="http://schemas.openxmlformats.org/officeDocument/2006/relationships/hyperlink" Target="https://www.forbes.com/sites/forbesbusinessdevelopmentcouncil/2020/02/19/how-to-avoid-death-by-powerpoint/?sh=639420f324d2" TargetMode="External" /><Relationship Id="rId5" Type="http://schemas.openxmlformats.org/officeDocument/2006/relationships/hyperlink" Target="https://www.branchtrack.com/projects/bv28y7r3" TargetMode="External" /><Relationship Id="rId6"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webp"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Preparing and presenting an effective lecture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CTTI, goAJK</a:t>
            </a:r>
            <a:br/>
            <a:br/>
            <a:r>
              <a:rPr/>
              <a:t>Zahid Asghar</a:t>
            </a:r>
          </a:p>
        </p:txBody>
      </p:sp>
      <p:sp>
        <p:nvSpPr>
          <p:cNvPr id="4" name="Date Placeholder 3"/>
          <p:cNvSpPr>
            <a:spLocks noGrp="1"/>
          </p:cNvSpPr>
          <p:nvPr>
            <p:ph idx="10" sz="half" type="dt"/>
          </p:nvPr>
        </p:nvSpPr>
        <p:spPr/>
        <p:txBody>
          <a:bodyPr/>
          <a:lstStyle/>
          <a:p>
            <a:pPr lvl="0" indent="0" marL="0">
              <a:buNone/>
            </a:pPr>
            <a:r>
              <a:rPr/>
              <a:t>September 22,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Digital era education: challenges and oppotunities</a:t>
            </a:r>
          </a:p>
          <a:p>
            <a:pPr lvl="0"/>
            <a:r>
              <a:rPr>
                <a:hlinkClick r:id="rId2"/>
              </a:rPr>
              <a:t>Immense learning sources</a:t>
            </a:r>
          </a:p>
          <a:p>
            <a:pPr lvl="0"/>
            <a:r>
              <a:rPr>
                <a:hlinkClick r:id="rId3"/>
              </a:rPr>
              <a:t>youtube</a:t>
            </a:r>
            <a:r>
              <a:rPr/>
              <a:t> and</a:t>
            </a:r>
          </a:p>
          <a:p>
            <a:pPr lvl="0"/>
            <a:r>
              <a:rPr/>
              <a:t>much more</a:t>
            </a:r>
          </a:p>
          <a:p>
            <a:pPr lvl="0"/>
            <a:r>
              <a:rPr>
                <a:hlinkClick r:id="rId4"/>
              </a:rPr>
              <a:t>Galton Board</a:t>
            </a:r>
          </a:p>
          <a:p>
            <a:pPr lvl="0"/>
            <a:r>
              <a:rPr>
                <a:hlinkClick r:id="rId5"/>
              </a:rPr>
              <a:t>Plinko</a:t>
            </a:r>
          </a:p>
          <a:p>
            <a:pPr lvl="0"/>
            <a:r>
              <a:rPr/>
              <a:t>Flip based class room teaching</a:t>
            </a:r>
          </a:p>
          <a:p>
            <a:pPr lvl="0" indent="0" marL="0">
              <a:spcBef>
                <a:spcPts val="3000"/>
              </a:spcBef>
              <a:buNone/>
            </a:pPr>
          </a:p>
          <a:p>
            <a:pPr lvl="0" indent="0" marL="0">
              <a:buNone/>
            </a:pPr>
            <a:r>
              <a:rPr>
                <a:hlinkClick r:id="rId6"/>
              </a:rPr>
              <a:t>Teaching methods for inspiring students of the future</a:t>
            </a:r>
            <a:r>
              <a:rPr/>
              <a:t> :::{.incremental} - “</a:t>
            </a:r>
            <a:r>
              <a:rPr b="1"/>
              <a:t>The mind is not a vessel that needs filling, but wood that needs igniting.</a:t>
            </a:r>
            <a:r>
              <a:rPr/>
              <a:t>” Plutarch AD46-AD120</a:t>
            </a:r>
          </a:p>
          <a:p>
            <a:pPr lvl="0"/>
            <a:r>
              <a:rPr/>
              <a:t>“</a:t>
            </a:r>
            <a:r>
              <a:rPr b="1"/>
              <a:t>Education is not the learning of facts, but the training of the mind to think.</a:t>
            </a:r>
            <a:r>
              <a:rPr/>
              <a:t>” Abert Einstein 1879-1955 ::: ## {background-color=“#FFF1EE”}</a:t>
            </a:r>
          </a:p>
          <a:p>
            <a:pPr lvl="0" indent="0" marL="0">
              <a:buNone/>
            </a:pPr>
            <a:r>
              <a:rPr b="1"/>
              <a:t>Allow students to engage in:</a:t>
            </a:r>
          </a:p>
          <a:p>
            <a:pPr lvl="0"/>
            <a:r>
              <a:rPr b="1"/>
              <a:t>Choice</a:t>
            </a:r>
          </a:p>
          <a:p>
            <a:pPr lvl="0"/>
            <a:r>
              <a:rPr b="1"/>
              <a:t>Collaboration</a:t>
            </a:r>
          </a:p>
          <a:p>
            <a:pPr lvl="0"/>
            <a:r>
              <a:rPr b="1"/>
              <a:t>Communication</a:t>
            </a:r>
            <a:r>
              <a:rPr>
                <a:hlinkClick r:id="rId7"/>
              </a:rPr>
              <a:t>recent survey by the Pew Research Center</a:t>
            </a:r>
            <a:r>
              <a:rPr/>
              <a:t>,</a:t>
            </a:r>
          </a:p>
          <a:p>
            <a:pPr lvl="0"/>
            <a:r>
              <a:rPr b="1"/>
              <a:t>Critical Thinking</a:t>
            </a:r>
          </a:p>
          <a:p>
            <a:pPr lvl="0"/>
            <a:r>
              <a:rPr b="1"/>
              <a:t>Creativity</a:t>
            </a:r>
            <a:r>
              <a:rPr/>
              <a:t> and </a:t>
            </a:r>
            <a:r>
              <a:rPr b="1"/>
              <a:t>greatest of all these is</a:t>
            </a:r>
          </a:p>
          <a:p>
            <a:pPr lvl="0"/>
            <a:r>
              <a:rPr b="1"/>
              <a:t>LOVE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Stay Hungry, Stay Foolish</a:t>
            </a:r>
          </a:p>
        </p:txBody>
      </p:sp>
      <p:sp>
        <p:nvSpPr>
          <p:cNvPr id="3" name="Content Placeholder 2"/>
          <p:cNvSpPr>
            <a:spLocks noGrp="1"/>
          </p:cNvSpPr>
          <p:nvPr>
            <p:ph idx="1"/>
          </p:nvPr>
        </p:nvSpPr>
        <p:spPr/>
        <p:txBody>
          <a:bodyPr/>
          <a:lstStyle/>
          <a:p>
            <a:pPr lvl="0" indent="0" marL="0">
              <a:spcBef>
                <a:spcPts val="3000"/>
              </a:spcBef>
              <a:buNone/>
            </a:pPr>
          </a:p>
          <a:p>
            <a:pPr lvl="0"/>
            <a:r>
              <a:rPr/>
              <a:t>I </a:t>
            </a:r>
            <a:r>
              <a:rPr i="1"/>
              <a:t>am a great</a:t>
            </a:r>
            <a:r>
              <a:rPr/>
              <a:t> TEACHER</a:t>
            </a:r>
          </a:p>
          <a:p>
            <a:pPr lvl="0"/>
            <a:r>
              <a:rPr/>
              <a:t>BECAUSE…</a:t>
            </a:r>
          </a:p>
          <a:p>
            <a:pPr lvl="0" indent="0" marL="0">
              <a:spcBef>
                <a:spcPts val="3000"/>
              </a:spcBef>
              <a:buNone/>
            </a:pPr>
            <a:r>
              <a:rPr b="1"/>
              <a:t>Great teacher</a:t>
            </a:r>
          </a:p>
          <a:p>
            <a:pPr lvl="0"/>
            <a:r>
              <a:rPr/>
              <a:t>Celebrate mistakes</a:t>
            </a:r>
          </a:p>
          <a:p>
            <a:pPr lvl="0"/>
            <a:r>
              <a:rPr/>
              <a:t>Appreciate differences</a:t>
            </a:r>
          </a:p>
          <a:p>
            <a:pPr lvl="0"/>
            <a:r>
              <a:rPr/>
              <a:t>Relay feedback</a:t>
            </a:r>
          </a:p>
          <a:p>
            <a:pPr lvl="0"/>
            <a:r>
              <a:rPr/>
              <a:t>Evaluate themselves</a:t>
            </a:r>
          </a:p>
          <a:p>
            <a:pPr lvl="0" indent="0" marL="1270000">
              <a:buNone/>
            </a:pPr>
            <a:r>
              <a:rPr sz="2000" b="1"/>
              <a:t>“I have learned that people will forget what yousaid</a:t>
            </a:r>
            <a:r>
              <a:rPr sz="2000"/>
              <a:t>, people will forget what you </a:t>
            </a:r>
            <a:r>
              <a:rPr sz="2000" b="1"/>
              <a:t>did</a:t>
            </a:r>
            <a:r>
              <a:rPr sz="2000"/>
              <a:t>, but people will never forget how you made them </a:t>
            </a:r>
            <a:r>
              <a:rPr sz="2000" b="1"/>
              <a:t>feel</a:t>
            </a:r>
            <a:r>
              <a:rPr sz="2000"/>
              <a:t>.” -Maya Angelou</a:t>
            </a:r>
          </a:p>
          <a:p>
            <a:pPr lvl="0" indent="0" marL="0">
              <a:spcBef>
                <a:spcPts val="3000"/>
              </a:spcBef>
              <a:buNone/>
            </a:pPr>
          </a:p>
          <a:p>
            <a:pPr lvl="0" indent="0" marL="0">
              <a:spcBef>
                <a:spcPts val="3000"/>
              </a:spcBef>
              <a:buNone/>
            </a:pPr>
            <a:r>
              <a:rPr b="1"/>
              <a:t>لوئے لوئے پرہ لے کڑ یے پانڈا جے پانڈا تدھ پر ہنا</a:t>
            </a:r>
          </a:p>
          <a:p>
            <a:pPr lvl="0" indent="0" marL="0">
              <a:spcBef>
                <a:spcPts val="3000"/>
              </a:spcBef>
              <a:buNone/>
            </a:pPr>
            <a:r>
              <a:rPr b="1"/>
              <a:t>شام پئی بن شام محمد تو کرہ جاندی نے ڈرنا</a:t>
            </a:r>
          </a:p>
          <a:p>
            <a:pPr lvl="0" indent="0" marL="0">
              <a:spcBef>
                <a:spcPts val="3000"/>
              </a:spcBef>
              <a:buNone/>
            </a:pPr>
          </a:p>
          <a:p>
            <a:pPr lvl="0" indent="0" marL="0">
              <a:spcBef>
                <a:spcPts val="3000"/>
              </a:spcBef>
              <a:buNone/>
            </a:pPr>
            <a:r>
              <a:rPr b="1"/>
              <a:t>کںڈے سخت گلاباں والےدوروں ویکھ نہ ڈریے</a:t>
            </a:r>
          </a:p>
          <a:p>
            <a:pPr lvl="0" indent="0" marL="0">
              <a:spcBef>
                <a:spcPts val="3000"/>
              </a:spcBef>
              <a:buNone/>
            </a:pPr>
            <a:r>
              <a:rPr b="1"/>
              <a:t>چوبھاں جھلیےرت چوایےتد ھ پھل چولی بھریے</a:t>
            </a:r>
          </a:p>
          <a:p>
            <a:pPr lvl="0" indent="0" marL="0">
              <a:spcBef>
                <a:spcPts val="3000"/>
              </a:spcBef>
              <a:buNone/>
            </a:pPr>
          </a:p>
          <a:p>
            <a:pPr lvl="0" indent="0" marL="0">
              <a:spcBef>
                <a:spcPts val="3000"/>
              </a:spcBef>
              <a:buNone/>
            </a:pPr>
            <a:r>
              <a:rPr b="1"/>
              <a:t>اساں سویر دی ہن نیت لئی اے</a:t>
            </a:r>
          </a:p>
          <a:p>
            <a:pPr lvl="0" indent="0" marL="0">
              <a:spcBef>
                <a:spcPts val="3000"/>
              </a:spcBef>
              <a:buNone/>
            </a:pPr>
            <a:r>
              <a:rPr b="1"/>
              <a:t>سورج نو ں ہن چڑھنا پئے گا</a:t>
            </a:r>
          </a:p>
          <a:p>
            <a:pPr lvl="0" indent="0" marL="0">
              <a:spcBef>
                <a:spcPts val="3000"/>
              </a:spcBef>
              <a:buNone/>
            </a:pPr>
            <a:r>
              <a:rPr b="1"/>
              <a:t>متھا ٹیکیاں ٹھڈے پیندے</a:t>
            </a:r>
          </a:p>
          <a:p>
            <a:pPr lvl="0" indent="0" marL="0">
              <a:spcBef>
                <a:spcPts val="3000"/>
              </a:spcBef>
              <a:buNone/>
            </a:pPr>
            <a:r>
              <a:rPr b="1"/>
              <a:t>سر موہنڈے تے دھرنا پئے گا</a:t>
            </a:r>
          </a:p>
          <a:p>
            <a:pPr lvl="0" indent="0" marL="0">
              <a:spcBef>
                <a:spcPts val="3000"/>
              </a:spcBef>
              <a:buNone/>
            </a:pPr>
            <a:r>
              <a:rPr b="1"/>
              <a:t>جے سقراط دی پیڑھی بہنا</a:t>
            </a:r>
          </a:p>
          <a:p>
            <a:pPr lvl="0" indent="0" marL="0">
              <a:spcBef>
                <a:spcPts val="3000"/>
              </a:spcBef>
              <a:buNone/>
            </a:pPr>
            <a:r>
              <a:rPr b="1"/>
              <a:t>سر دی ہانڈی کڑھنا پئے گا</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About Me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zahid.jpg" id="0" name="Picture 1"/>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sp>
        <p:nvSpPr>
          <p:cNvPr id="4" name="Content Placeholder 3"/>
          <p:cNvSpPr>
            <a:spLocks noGrp="1"/>
          </p:cNvSpPr>
          <p:nvPr>
            <p:ph idx="2" sz="half"/>
          </p:nvPr>
        </p:nvSpPr>
        <p:spPr/>
        <p:txBody>
          <a:bodyPr/>
          <a:lstStyle/>
          <a:p>
            <a:pPr lvl="0"/>
            <a:r>
              <a:rPr/>
              <a:t>Ph.D (Economics) — Pakistan Institute of Development Economics, 2007</a:t>
            </a:r>
          </a:p>
          <a:p>
            <a:pPr lvl="0"/>
            <a:r>
              <a:rPr/>
              <a:t>Director, School of Economics (2019-Jan-22)</a:t>
            </a:r>
          </a:p>
          <a:p>
            <a:pPr lvl="0"/>
            <a:r>
              <a:rPr/>
              <a:t>Registrar(2020-2021), Quaid-i-Azam University, Islamabad</a:t>
            </a:r>
          </a:p>
          <a:p>
            <a:pPr lvl="0"/>
            <a:r>
              <a:rPr/>
              <a:t>Specializations:</a:t>
            </a:r>
          </a:p>
          <a:p>
            <a:pPr lvl="1"/>
            <a:r>
              <a:rPr/>
              <a:t>Applied Econometrics</a:t>
            </a:r>
          </a:p>
          <a:p>
            <a:pPr lvl="1"/>
            <a:r>
              <a:rPr/>
              <a:t>Data Analyst</a:t>
            </a:r>
          </a:p>
          <a:p>
            <a:pPr lvl="1"/>
            <a:r>
              <a:rPr/>
              <a:t>Development Economics</a:t>
            </a:r>
          </a:p>
          <a:p>
            <a:pPr lvl="0"/>
            <a:r>
              <a:rPr/>
              <a:t>Research interests : data for policy, data and analytical skill development ,data for policy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“If we want to move from a future we dont want to a future we want, we have to consciously practice bold thinking to achieve the desired future.”</a:t>
            </a:r>
          </a:p>
        </p:txBody>
      </p:sp>
      <p:sp>
        <p:nvSpPr>
          <p:cNvPr id="3" name="Content Placeholder 2"/>
          <p:cNvSpPr>
            <a:spLocks noGrp="1"/>
          </p:cNvSpPr>
          <p:nvPr>
            <p:ph idx="1"/>
          </p:nvPr>
        </p:nvSpPr>
        <p:spPr/>
        <p:txBody>
          <a:bodyPr/>
          <a:lstStyle/>
          <a:p>
            <a:pPr lvl="0" indent="0" marL="0">
              <a:spcBef>
                <a:spcPts val="3000"/>
              </a:spcBef>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hlinkClick r:id="rId3"/>
              </a:rPr>
              <a:t>How to Give a Killer Presentation HBR</a:t>
            </a:r>
          </a:p>
        </p:txBody>
      </p:sp>
      <p:sp>
        <p:nvSpPr>
          <p:cNvPr id="3" name="Content Placeholder 2"/>
          <p:cNvSpPr>
            <a:spLocks noGrp="1"/>
          </p:cNvSpPr>
          <p:nvPr>
            <p:ph idx="1"/>
          </p:nvPr>
        </p:nvSpPr>
        <p:spPr/>
        <p:txBody>
          <a:bodyPr/>
          <a:lstStyle/>
          <a:p>
            <a:pPr lvl="0" indent="0" marL="0">
              <a:spcBef>
                <a:spcPts val="3000"/>
              </a:spcBef>
              <a:buNone/>
            </a:pPr>
          </a:p>
          <a:p>
            <a:pPr lvl="0" indent="0" marL="0">
              <a:spcBef>
                <a:spcPts val="3000"/>
              </a:spcBef>
              <a:buNone/>
            </a:pPr>
          </a:p>
          <a:p>
            <a:pPr lvl="0" indent="0" marL="0">
              <a:spcBef>
                <a:spcPts val="3000"/>
              </a:spcBef>
              <a:buNone/>
            </a:pPr>
            <a:r>
              <a:rPr b="1"/>
              <a:t>Why do we teach?</a:t>
            </a:r>
          </a:p>
          <a:p>
            <a:pPr lvl="0"/>
            <a:r>
              <a:rPr b="1"/>
              <a:t>What is your mission of teaching?</a:t>
            </a:r>
          </a:p>
          <a:p>
            <a:pPr lvl="0"/>
            <a:r>
              <a:rPr b="1"/>
              <a:t>What is happening when we teach?</a:t>
            </a:r>
          </a:p>
          <a:p>
            <a:pPr lvl="0"/>
            <a:r>
              <a:rPr b="1"/>
              <a:t>What is teaching?</a:t>
            </a:r>
          </a:p>
          <a:p>
            <a:pPr lvl="0" indent="0" marL="0">
              <a:spcBef>
                <a:spcPts val="3000"/>
              </a:spcBef>
              <a:buNone/>
            </a:pPr>
            <a:r>
              <a:rPr b="1"/>
              <a:t>Contents:</a:t>
            </a:r>
          </a:p>
          <a:p>
            <a:pPr lvl="0" indent="-342900" marL="342900">
              <a:buAutoNum type="arabicPeriod"/>
            </a:pPr>
            <a:r>
              <a:rPr b="1"/>
              <a:t>Requirements of a good teacher</a:t>
            </a:r>
          </a:p>
          <a:p>
            <a:pPr lvl="0" indent="-342900" marL="342900">
              <a:buAutoNum type="arabicPeriod"/>
            </a:pPr>
            <a:r>
              <a:rPr b="1"/>
              <a:t>Types of Teacher</a:t>
            </a:r>
          </a:p>
          <a:p>
            <a:pPr lvl="0" indent="-342900" marL="342900">
              <a:buAutoNum type="arabicPeriod"/>
            </a:pPr>
            <a:r>
              <a:rPr b="1"/>
              <a:t>Lecturing</a:t>
            </a:r>
          </a:p>
          <a:p>
            <a:pPr lvl="0" indent="-342900" marL="342900">
              <a:buAutoNum type="arabicPeriod"/>
            </a:pPr>
            <a:r>
              <a:rPr b="1"/>
              <a:t>Requirements of Successful Lecturing</a:t>
            </a:r>
          </a:p>
          <a:p>
            <a:pPr lvl="0" indent="-342900" marL="342900">
              <a:buAutoNum type="arabicPeriod"/>
            </a:pPr>
            <a:r>
              <a:rPr b="1"/>
              <a:t>Oral presentation Material and Methods</a:t>
            </a:r>
          </a:p>
          <a:p>
            <a:pPr lvl="0" indent="-342900" marL="342900">
              <a:buAutoNum type="arabicPeriod"/>
            </a:pPr>
            <a:r>
              <a:rPr b="1"/>
              <a:t>Requirements of Ideal effective lecturing</a:t>
            </a:r>
          </a:p>
          <a:p>
            <a:pPr lvl="0" indent="0" marL="0">
              <a:spcBef>
                <a:spcPts val="3000"/>
              </a:spcBef>
              <a:buNone/>
            </a:pPr>
          </a:p>
          <a:p>
            <a:pPr lvl="0" indent="-342900" marL="342900">
              <a:buAutoNum startAt="7" type="arabicPeriod"/>
            </a:pPr>
            <a:r>
              <a:rPr b="1"/>
              <a:t>Characteristics of Good Instructions.</a:t>
            </a:r>
          </a:p>
          <a:p>
            <a:pPr lvl="0" indent="-342900" marL="342900">
              <a:buAutoNum startAt="7" type="arabicPeriod"/>
            </a:pPr>
            <a:r>
              <a:rPr b="1"/>
              <a:t>Structure of the lecture</a:t>
            </a:r>
          </a:p>
          <a:p>
            <a:pPr lvl="0" indent="-342900" marL="342900">
              <a:buAutoNum startAt="7" type="arabicPeriod"/>
            </a:pPr>
            <a:r>
              <a:rPr b="1"/>
              <a:t>Summary of the requirements for an ideal and effective lecture</a:t>
            </a:r>
          </a:p>
          <a:p>
            <a:pPr lvl="0" indent="-342900" marL="342900">
              <a:buAutoNum startAt="7" type="arabicPeriod"/>
            </a:pPr>
            <a:r>
              <a:rPr b="1"/>
              <a:t>Closure</a:t>
            </a:r>
          </a:p>
          <a:p>
            <a:pPr lvl="0" indent="-342900" marL="342900">
              <a:buAutoNum startAt="7" type="arabicPeriod"/>
            </a:pPr>
            <a:r>
              <a:rPr b="1"/>
              <a:t>Summary</a:t>
            </a:r>
          </a:p>
          <a:p>
            <a:pPr lvl="0" indent="-342900" marL="342900">
              <a:buAutoNum startAt="7" type="arabicPeriod"/>
            </a:pPr>
            <a:r>
              <a:rPr b="1"/>
              <a:t>Conclusion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Good Teacher</a:t>
            </a:r>
          </a:p>
          <a:p>
            <a:pPr lvl="0" indent="0" marL="0">
              <a:spcBef>
                <a:spcPts val="3000"/>
              </a:spcBef>
              <a:buNone/>
            </a:pPr>
            <a:r>
              <a:rPr b="1"/>
              <a:t>good teacher</a:t>
            </a:r>
          </a:p>
          <a:p>
            <a:pPr lvl="0" indent="0" marL="0">
              <a:buNone/>
            </a:pPr>
          </a:p>
          <a:p>
            <a:pPr lvl="0" indent="0" marL="0">
              <a:spcBef>
                <a:spcPts val="3000"/>
              </a:spcBef>
              <a:buNone/>
            </a:pPr>
            <a:r>
              <a:rPr b="1"/>
              <a:t>How to become a good teacher?</a:t>
            </a:r>
          </a:p>
          <a:p>
            <a:pPr lvl="0" indent="0" marL="0">
              <a:buNone/>
            </a:pPr>
          </a:p>
          <a:p>
            <a:pPr lvl="0" indent="0" marL="0">
              <a:spcBef>
                <a:spcPts val="3000"/>
              </a:spcBef>
              <a:buNone/>
            </a:pPr>
            <a:r>
              <a:rPr b="1"/>
              <a:t>Modes of communication</a:t>
            </a:r>
          </a:p>
          <a:p>
            <a:pPr lvl="0"/>
            <a:r>
              <a:rPr b="1"/>
              <a:t>Verbal</a:t>
            </a:r>
            <a:r>
              <a:rPr/>
              <a:t> </a:t>
            </a:r>
            <a:r>
              <a:rPr b="1"/>
              <a:t>– speaking words. Voice tone/pitch/volume.</a:t>
            </a:r>
          </a:p>
          <a:p>
            <a:pPr lvl="0"/>
            <a:r>
              <a:rPr/>
              <a:t>**Intonation : sarcastic, sad Word choice : lecture , friends , scientific meeting,**</a:t>
            </a:r>
          </a:p>
          <a:p>
            <a:pPr lvl="0"/>
            <a:r>
              <a:rPr b="1"/>
              <a:t>Nonverbal</a:t>
            </a:r>
            <a:r>
              <a:rPr/>
              <a:t> </a:t>
            </a:r>
            <a:r>
              <a:rPr b="1"/>
              <a:t>: Knowledge ,skill &amp; eye contact ,. body language, facial expression , gestures.</a:t>
            </a:r>
          </a:p>
          <a:p>
            <a:pPr lvl="0"/>
            <a:r>
              <a:rPr b="1"/>
              <a:t>Written Communication ; Explain ?</a:t>
            </a:r>
          </a:p>
          <a:p>
            <a:pPr lvl="0" indent="0" marL="0">
              <a:spcBef>
                <a:spcPts val="3000"/>
              </a:spcBef>
              <a:buNone/>
            </a:pPr>
            <a:r>
              <a:rPr b="1"/>
              <a:t>Types of Teachers</a:t>
            </a:r>
          </a:p>
          <a:p>
            <a:pPr lvl="0"/>
            <a:r>
              <a:rPr b="1"/>
              <a:t>A mediocre Teacher : Tells</a:t>
            </a:r>
          </a:p>
          <a:p>
            <a:pPr lvl="0"/>
            <a:r>
              <a:rPr b="1"/>
              <a:t>A good Teacher : explains</a:t>
            </a:r>
          </a:p>
          <a:p>
            <a:pPr lvl="0"/>
            <a:r>
              <a:rPr b="1"/>
              <a:t>A superior Teacher : demonstrates</a:t>
            </a:r>
          </a:p>
          <a:p>
            <a:pPr lvl="0"/>
            <a:r>
              <a:rPr b="1"/>
              <a:t>A great Teacher : inspires</a:t>
            </a:r>
          </a:p>
          <a:p>
            <a:pPr lvl="0"/>
            <a:r>
              <a:rPr b="1"/>
              <a:t>A great Teacher uses : E C M T</a:t>
            </a:r>
          </a:p>
          <a:p>
            <a:pPr lvl="0"/>
            <a:r>
              <a:rPr b="1"/>
              <a:t>(Effective Classroom Management Techniques)</a:t>
            </a:r>
          </a:p>
          <a:p>
            <a:pPr lvl="0" indent="0" marL="0">
              <a:spcBef>
                <a:spcPts val="3000"/>
              </a:spcBef>
              <a:buNone/>
            </a:pPr>
            <a:r>
              <a:rPr b="1">
                <a:hlinkClick r:id="rId3"/>
              </a:rPr>
              <a:t>polleverywhere</a:t>
            </a:r>
          </a:p>
          <a:p>
            <a:pPr lvl="0" indent="0" marL="0">
              <a:buNone/>
            </a:pPr>
            <a:r>
              <a:rPr>
                <a:hlinkClick r:id="rId4"/>
              </a:rPr>
              <a:t>An ideal teacher</a:t>
            </a:r>
          </a:p>
          <a:p>
            <a:pPr lvl="0" indent="0" marL="0">
              <a:spcBef>
                <a:spcPts val="3000"/>
              </a:spcBef>
              <a:buNone/>
            </a:pPr>
            <a:r>
              <a:rPr b="1"/>
              <a:t>Lecturing</a:t>
            </a:r>
          </a:p>
          <a:p>
            <a:pPr lvl="0" indent="0" marL="0">
              <a:spcBef>
                <a:spcPts val="3000"/>
              </a:spcBef>
              <a:buNone/>
            </a:pPr>
            <a:r>
              <a:rPr b="1"/>
              <a:t>is a process by which knowledge is transferred from the teacher (expert) to young learners(students). Unfortunately, there is no single magical formula for that but still quite possible by following a series of steps and procedures which I hope will be made part of this training.</a:t>
            </a:r>
          </a:p>
          <a:p>
            <a:pPr lvl="0" indent="0" marL="0">
              <a:spcBef>
                <a:spcPts val="3000"/>
              </a:spcBef>
              <a:buNone/>
            </a:pPr>
          </a:p>
          <a:p>
            <a:pPr lvl="0" indent="0" marL="0">
              <a:buNone/>
            </a:pPr>
            <a:r>
              <a:rPr/>
              <a:t>Lecturer job:lessen student fears and encourage students to pursue deeper understanding</a:t>
            </a:r>
          </a:p>
          <a:p>
            <a:pPr lvl="0"/>
            <a:r>
              <a:rPr/>
              <a:t>Through several teaching and curriculum approaches</a:t>
            </a:r>
          </a:p>
          <a:p>
            <a:pPr lvl="0"/>
            <a:r>
              <a:rPr/>
              <a:t>integration during the class;</a:t>
            </a:r>
          </a:p>
          <a:p>
            <a:pPr lvl="0"/>
            <a:r>
              <a:rPr/>
              <a:t>expanded opportunities for two-way communication;</a:t>
            </a:r>
          </a:p>
          <a:p>
            <a:pPr lvl="0"/>
            <a:r>
              <a:rPr/>
              <a:t>developing co-ownership of the course along with the students;</a:t>
            </a:r>
          </a:p>
          <a:p>
            <a:pPr lvl="0"/>
            <a:r>
              <a:rPr/>
              <a:t>alternating lecture with small-group work to aid in learning difficult topics.</a:t>
            </a:r>
          </a:p>
          <a:p>
            <a:pPr lvl="0" indent="0" marL="0">
              <a:spcBef>
                <a:spcPts val="3000"/>
              </a:spcBef>
              <a:buNone/>
            </a:pPr>
            <a:r>
              <a:rPr b="1"/>
              <a:t>Poor slide</a:t>
            </a:r>
          </a:p>
          <a:p>
            <a:pPr lvl="0"/>
            <a:r>
              <a:rPr b="1" i="1"/>
              <a:t>Some students seem naturally enthusiastic about learning, but many need-or expect-their instructors to inspire, challenge, and stimulate them:</a:t>
            </a:r>
          </a:p>
          <a:p>
            <a:pPr lvl="0"/>
            <a:r>
              <a:rPr b="1" i="1"/>
              <a:t>“Effective learning in the classroom depends on the teacher’s ability … ??</a:t>
            </a:r>
          </a:p>
          <a:p>
            <a:pPr lvl="0"/>
            <a:r>
              <a:rPr/>
              <a:t>a-</a:t>
            </a:r>
            <a:r>
              <a:rPr b="1"/>
              <a:t>Improving teaching provision within the department by identifying models of best practice and promoting new teaching initiatives and curriculum development.</a:t>
            </a:r>
          </a:p>
          <a:p>
            <a:pPr lvl="0"/>
            <a:r>
              <a:rPr/>
              <a:t>b- </a:t>
            </a:r>
            <a:r>
              <a:rPr b="1"/>
              <a:t>Promote links with other departments and/or disciplines where possible.</a:t>
            </a:r>
          </a:p>
          <a:p>
            <a:pPr lvl="0" indent="0" marL="0">
              <a:spcBef>
                <a:spcPts val="3000"/>
              </a:spcBef>
              <a:buNone/>
            </a:pPr>
            <a:r>
              <a:rPr b="1"/>
              <a:t>Favorable classroom atmosphere</a:t>
            </a:r>
          </a:p>
          <a:p>
            <a:pPr lvl="0"/>
            <a:r>
              <a:rPr b="1"/>
              <a:t>Some students seem naturally enthusiastic about learning, but many need-or expect-their instructors to inspire, challenge, and stimulate them:</a:t>
            </a:r>
          </a:p>
          <a:p>
            <a:pPr lvl="0"/>
            <a:r>
              <a:rPr b="1"/>
              <a:t>“Effective learning in the classroom depends on the teacher’s ability … ??</a:t>
            </a:r>
          </a:p>
          <a:p>
            <a:pPr lvl="0" indent="0" marL="0">
              <a:spcBef>
                <a:spcPts val="3000"/>
              </a:spcBef>
              <a:buNone/>
            </a:pPr>
            <a:r>
              <a:rPr b="1"/>
              <a:t>Teaching Modules</a:t>
            </a:r>
          </a:p>
          <a:p>
            <a:pPr lvl="0"/>
            <a:r>
              <a:rPr/>
              <a:t>a-</a:t>
            </a:r>
            <a:r>
              <a:rPr b="1"/>
              <a:t>Improving teaching provision within the department by identifying models of best practice and promoting new teaching initiatives and curriculum development.</a:t>
            </a:r>
          </a:p>
          <a:p>
            <a:pPr lvl="0"/>
            <a:r>
              <a:rPr/>
              <a:t>b- </a:t>
            </a:r>
            <a:r>
              <a:rPr b="1"/>
              <a:t>Promote links with other departments and/or disciplines where possible.</a:t>
            </a:r>
          </a:p>
          <a:p>
            <a:pPr lvl="0"/>
            <a:r>
              <a:rPr b="1"/>
              <a:t>Trans-disciplinary and multidisciplinary</a:t>
            </a:r>
          </a:p>
          <a:p>
            <a:pPr lvl="0" indent="0" marL="0">
              <a:spcBef>
                <a:spcPts val="3000"/>
              </a:spcBef>
              <a:buNone/>
            </a:pPr>
            <a:r>
              <a:rPr b="1"/>
              <a:t>Interactive Learning</a:t>
            </a:r>
          </a:p>
          <a:p>
            <a:pPr lvl="0"/>
            <a:r>
              <a:rPr b="1"/>
              <a:t>Course assessment</a:t>
            </a:r>
          </a:p>
          <a:p>
            <a:pPr lvl="0"/>
            <a:r>
              <a:rPr b="1"/>
              <a:t>Students assessment</a:t>
            </a:r>
          </a:p>
          <a:p>
            <a:pPr lvl="0"/>
            <a:r>
              <a:rPr b="1"/>
              <a:t>Teaching Methods</a:t>
            </a:r>
          </a:p>
          <a:p>
            <a:pPr lvl="0"/>
            <a:r>
              <a:rPr b="1"/>
              <a:t>A thousand teachers, a thousand methods.</a:t>
            </a:r>
            <a:r>
              <a:rPr/>
              <a:t>(Chinese proverb)</a:t>
            </a:r>
          </a:p>
          <a:p>
            <a:pPr lvl="0" indent="0" marL="0">
              <a:spcBef>
                <a:spcPts val="3000"/>
              </a:spcBef>
              <a:buNone/>
            </a:pPr>
            <a:r>
              <a:rPr b="1"/>
              <a:t>Oral Presentation: Methods and Materials</a:t>
            </a:r>
          </a:p>
          <a:p>
            <a:pPr lvl="0"/>
            <a:r>
              <a:rPr/>
              <a:t>YOUR VOICE</a:t>
            </a:r>
          </a:p>
          <a:p>
            <a:pPr lvl="0"/>
            <a:r>
              <a:rPr/>
              <a:t>BODY LANGUAGE</a:t>
            </a:r>
          </a:p>
          <a:p>
            <a:pPr lvl="0"/>
            <a:r>
              <a:rPr/>
              <a:t>APPEARANCE</a:t>
            </a:r>
          </a:p>
          <a:p>
            <a:pPr lvl="0"/>
            <a:r>
              <a:rPr/>
              <a:t>Speed</a:t>
            </a:r>
          </a:p>
          <a:p>
            <a:pPr lvl="0" indent="0" marL="0">
              <a:spcBef>
                <a:spcPts val="3000"/>
              </a:spcBef>
              <a:buNone/>
            </a:pPr>
            <a:r>
              <a:rPr b="1"/>
              <a:t>Closure</a:t>
            </a:r>
          </a:p>
          <a:p>
            <a:pPr lvl="0" indent="-342900" marL="342900">
              <a:buAutoNum type="arabicPeriod"/>
            </a:pPr>
            <a:r>
              <a:rPr b="1"/>
              <a:t>No single teaching method covers everything</a:t>
            </a:r>
          </a:p>
          <a:p>
            <a:pPr lvl="0" indent="-342900" marL="342900">
              <a:buAutoNum type="arabicPeriod"/>
            </a:pPr>
            <a:r>
              <a:rPr b="1"/>
              <a:t>Optimal approach features a mixture of instructional methods and learning activities</a:t>
            </a:r>
          </a:p>
          <a:p>
            <a:pPr lvl="0" indent="-342900" marL="342900">
              <a:buAutoNum type="arabicPeriod"/>
            </a:pPr>
            <a:r>
              <a:rPr b="1"/>
              <a:t>Optimal mixture changes over time with change in students?</a:t>
            </a:r>
          </a:p>
          <a:p>
            <a:pPr lvl="0" indent="-342900" marL="342900">
              <a:buAutoNum type="arabicPeriod"/>
            </a:pPr>
            <a:r>
              <a:rPr b="1"/>
              <a:t>Students involvement in the learning process</a:t>
            </a:r>
          </a:p>
          <a:p>
            <a:pPr lvl="0" indent="-342900" marL="342900">
              <a:buAutoNum type="arabicPeriod"/>
            </a:pPr>
            <a:r>
              <a:rPr b="1"/>
              <a:t>Favorable classroom environment</a:t>
            </a:r>
          </a:p>
          <a:p>
            <a:pPr lvl="0" indent="0" marL="0">
              <a:spcBef>
                <a:spcPts val="3000"/>
              </a:spcBef>
              <a:buNone/>
            </a:pPr>
            <a:r>
              <a:rPr b="1"/>
              <a:t>Summary</a:t>
            </a:r>
          </a:p>
          <a:p>
            <a:pPr lvl="0"/>
            <a:r>
              <a:rPr b="1"/>
              <a:t>What one thing did you learn today?</a:t>
            </a:r>
          </a:p>
          <a:p>
            <a:pPr lvl="0"/>
            <a:r>
              <a:rPr b="1"/>
              <a:t>How does today’s lesson impact your understanding?</a:t>
            </a:r>
          </a:p>
          <a:p>
            <a:pPr lvl="0"/>
            <a:r>
              <a:rPr b="1"/>
              <a:t>How would you summarize today’s lecture for someone who wasn’t here?</a:t>
            </a:r>
          </a:p>
          <a:p>
            <a:pPr lvl="0"/>
            <a:r>
              <a:rPr b="1"/>
              <a:t>What was the most significant learning from today’s lecture?</a:t>
            </a:r>
          </a:p>
          <a:p>
            <a:pPr lvl="0"/>
            <a:r>
              <a:rPr b="1"/>
              <a:t>What was the most difficult concept in today’s lecture?</a:t>
            </a:r>
          </a:p>
          <a:p>
            <a:pPr lvl="0"/>
            <a:r>
              <a:rPr b="1"/>
              <a:t>What should I review further in our next lecture?</a:t>
            </a:r>
          </a:p>
          <a:p>
            <a:pPr lvl="0"/>
            <a:r>
              <a:rPr b="1"/>
              <a:t>What was one thing you were unsure about in the lecture ?</a:t>
            </a:r>
          </a:p>
          <a:p>
            <a:pPr lvl="0"/>
            <a:r>
              <a:rPr b="1"/>
              <a:t>Clarify areas of confusion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24" end="2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26" end="2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27" end="2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34" end="3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35" end="3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37" end="3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xEl>
                                              <p:pRg st="38" end="3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39" end="3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
                                            <p:txEl>
                                              <p:pRg st="41" end="4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
                                            <p:txEl>
                                              <p:pRg st="42" end="4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
                                            <p:txEl>
                                              <p:pRg st="43" end="4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
                                            <p:txEl>
                                              <p:pRg st="44" end="44"/>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
                                            <p:txEl>
                                              <p:pRg st="51" end="5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
                                            <p:txEl>
                                              <p:pRg st="52" end="52"/>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
                                            <p:txEl>
                                              <p:pRg st="53" end="53"/>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
                                            <p:txEl>
                                              <p:pRg st="54" end="54"/>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
                                            <p:txEl>
                                              <p:pRg st="55" end="5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hlinkClick r:id="rId2"/>
              </a:rPr>
              <a:t>How to beat death by powerpoint</a:t>
            </a:r>
          </a:p>
        </p:txBody>
      </p:sp>
      <p:sp>
        <p:nvSpPr>
          <p:cNvPr id="4" name="Text Placeholder 3"/>
          <p:cNvSpPr>
            <a:spLocks noGrp="1"/>
          </p:cNvSpPr>
          <p:nvPr>
            <p:ph idx="2" sz="half" type="body"/>
          </p:nvPr>
        </p:nvSpPr>
        <p:spPr/>
        <p:txBody>
          <a:bodyPr/>
          <a:lstStyle/>
          <a:p>
            <a:pPr lvl="0" indent="0" marL="0">
              <a:buNone/>
            </a:pPr>
            <a:r>
              <a:rPr>
                <a:hlinkClick r:id="rId3"/>
              </a:rPr>
              <a:t>Perezi on death by PPT</a:t>
            </a:r>
          </a:p>
          <a:p>
            <a:pPr lvl="0" indent="0" marL="0">
              <a:buNone/>
            </a:pPr>
            <a:r>
              <a:rPr>
                <a:hlinkClick r:id="rId4"/>
              </a:rPr>
              <a:t>Forbes on how to avoid death by PPT</a:t>
            </a:r>
          </a:p>
          <a:p>
            <a:pPr lvl="0" indent="0" marL="0">
              <a:spcBef>
                <a:spcPts val="3000"/>
              </a:spcBef>
              <a:buNone/>
            </a:pPr>
            <a:r>
              <a:rPr b="1">
                <a:hlinkClick r:id="rId5"/>
              </a:rPr>
              <a:t>Effective Presentation</a:t>
            </a:r>
          </a:p>
        </p:txBody>
      </p:sp>
      <p:pic>
        <p:nvPicPr>
          <p:cNvPr descr="images/presentation_sim.png" id="0" name="Picture 1"/>
          <p:cNvPicPr>
            <a:picLocks noGrp="1" noChangeAspect="1"/>
          </p:cNvPicPr>
          <p:nvPr/>
        </p:nvPicPr>
        <p:blipFill>
          <a:blip r:embed="rId6"/>
          <a:stretch>
            <a:fillRect/>
          </a:stretch>
        </p:blipFill>
        <p:spPr bwMode="auto">
          <a:xfrm>
            <a:off x="3568700" y="1270000"/>
            <a:ext cx="5105400" cy="2247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ability to learn faster than your competitors may be the only sustainable competitive advantage</a:t>
            </a:r>
          </a:p>
        </p:txBody>
      </p:sp>
      <p:sp>
        <p:nvSpPr>
          <p:cNvPr id="3" name="Content Placeholder 2"/>
          <p:cNvSpPr>
            <a:spLocks noGrp="1"/>
          </p:cNvSpPr>
          <p:nvPr>
            <p:ph idx="1"/>
          </p:nvPr>
        </p:nvSpPr>
        <p:spPr/>
        <p:txBody>
          <a:bodyPr/>
          <a:lstStyle/>
          <a:p>
            <a:pPr lvl="0" indent="0" marL="0">
              <a:buNone/>
            </a:pPr>
            <a:r>
              <a:rPr/>
              <a:t>Peter Senge: The Fifth Discipline</a:t>
            </a:r>
          </a:p>
          <a:p>
            <a:pPr lvl="0" indent="0" marL="0">
              <a:spcBef>
                <a:spcPts val="3000"/>
              </a:spcBef>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gr8_teacher.webp" id="0" name="Picture 1"/>
          <p:cNvPicPr>
            <a:picLocks noGrp="1" noChangeAspect="1"/>
          </p:cNvPicPr>
          <p:nvPr/>
        </p:nvPicPr>
        <p:blipFill>
          <a:blip r:embed="rId2"/>
          <a:stretch>
            <a:fillRect/>
          </a:stretch>
        </p:blipFill>
        <p:spPr bwMode="auto">
          <a:xfrm>
            <a:off x="457200" y="1549400"/>
            <a:ext cx="4038600" cy="2692400"/>
          </a:xfrm>
          <a:prstGeom prst="rect">
            <a:avLst/>
          </a:prstGeom>
          <a:noFill/>
          <a:ln w="9525">
            <a:noFill/>
            <a:headEnd/>
            <a:tailEnd/>
          </a:ln>
        </p:spPr>
      </p:pic>
      <p:sp>
        <p:nvSpPr>
          <p:cNvPr id="4" name="Content Placeholder 3"/>
          <p:cNvSpPr>
            <a:spLocks noGrp="1"/>
          </p:cNvSpPr>
          <p:nvPr>
            <p:ph idx="2" sz="half"/>
          </p:nvPr>
        </p:nvSpPr>
        <p:spPr/>
        <p:txBody>
          <a:bodyPr/>
          <a:lstStyle/>
          <a:p>
            <a:pPr lvl="0"/>
            <a:r>
              <a:rPr/>
              <a:t>Expert communication skills</a:t>
            </a:r>
          </a:p>
          <a:p>
            <a:pPr lvl="0"/>
            <a:r>
              <a:rPr/>
              <a:t>Superior listening skills</a:t>
            </a:r>
          </a:p>
          <a:p>
            <a:pPr lvl="0"/>
            <a:r>
              <a:rPr/>
              <a:t>Deep knowledge and passion for their subject matter</a:t>
            </a:r>
          </a:p>
          <a:p>
            <a:pPr lvl="0"/>
            <a:r>
              <a:rPr/>
              <a:t>The ability to build caring relationships with students</a:t>
            </a:r>
          </a:p>
          <a:p>
            <a:pPr lvl="0"/>
            <a:r>
              <a:rPr/>
              <a:t>Friendliness and approachability</a:t>
            </a:r>
          </a:p>
          <a:p>
            <a:pPr lvl="0"/>
            <a:r>
              <a:rPr/>
              <a:t>Excellent preparation and organization skills</a:t>
            </a:r>
          </a:p>
          <a:p>
            <a:pPr lvl="0"/>
            <a:r>
              <a:rPr/>
              <a:t>Strong work ethic</a:t>
            </a:r>
          </a:p>
          <a:p>
            <a:pPr lvl="0"/>
            <a:r>
              <a:rPr/>
              <a:t>Community-building skills</a:t>
            </a:r>
          </a:p>
          <a:p>
            <a:pPr lvl="0"/>
            <a:r>
              <a:rPr/>
              <a:t>High expectations for all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Preparing and presenting an effective lecture</dc:title>
  <dc:creator>Zahid Asghar</dc:creator>
  <cp:keywords/>
  <dcterms:created xsi:type="dcterms:W3CDTF">2022-09-22T01:23:18Z</dcterms:created>
  <dcterms:modified xsi:type="dcterms:W3CDTF">2022-09-22T01:23:18Z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chalkboard">
    <vt:lpwstr>True</vt:lpwstr>
  </property>
  <property fmtid="{D5CDD505-2E9C-101B-9397-08002B2CF9AE}" pid="4" name="date">
    <vt:lpwstr>September 22, 2022</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ogo">
    <vt:lpwstr>images/soe_logo.jpg</vt:lpwstr>
  </property>
  <property fmtid="{D5CDD505-2E9C-101B-9397-08002B2CF9AE}" pid="9" name="resources">
    <vt:lpwstr/>
  </property>
  <property fmtid="{D5CDD505-2E9C-101B-9397-08002B2CF9AE}" pid="10" name="slide-number">
    <vt:lpwstr>True</vt:lpwstr>
  </property>
  <property fmtid="{D5CDD505-2E9C-101B-9397-08002B2CF9AE}" pid="11" name="subtitle">
    <vt:lpwstr>CTTI, goAJK</vt:lpwstr>
  </property>
  <property fmtid="{D5CDD505-2E9C-101B-9397-08002B2CF9AE}" pid="12" name="theme">
    <vt:lpwstr/>
  </property>
  <property fmtid="{D5CDD505-2E9C-101B-9397-08002B2CF9AE}" pid="13" name="title-slide-attributes">
    <vt:lpwstr/>
  </property>
  <property fmtid="{D5CDD505-2E9C-101B-9397-08002B2CF9AE}" pid="14" name="toc-title">
    <vt:lpwstr>Table of contents</vt:lpwstr>
  </property>
</Properties>
</file>