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Work of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Better Jobs in An Age of Intelligent Machines</a:t>
            </a:r>
            <a:br/>
            <a:br/>
            <a:r>
              <a:rPr/>
              <a:t>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12/11/22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Robert Solow (Nobel Laureate)</a:t>
            </a:r>
          </a:p>
          <a:p>
            <a:pPr lvl="0" indent="0" marL="1270000">
              <a:buNone/>
            </a:pPr>
            <a:r>
              <a:rPr sz="2000"/>
              <a:t>Economy is providing lot of low wage and high wage jobs but missing middle wage jobs</a:t>
            </a:r>
          </a:p>
          <a:p>
            <a:pPr lvl="0"/>
            <a:r>
              <a:rPr/>
              <a:t>Its not jobs are declining but low jobs as compared to improvement in productivity</a:t>
            </a:r>
          </a:p>
          <a:p>
            <a:pPr lvl="0"/>
            <a:r>
              <a:rPr/>
              <a:t>Education and Training major factors for a skilled and adaptable labour force to increase productivity</a:t>
            </a:r>
          </a:p>
          <a:p>
            <a:pPr lvl="0"/>
            <a:r>
              <a:rPr/>
              <a:t>Easy access to education is an equalising factor</a:t>
            </a:r>
          </a:p>
          <a:p>
            <a:pPr lvl="0"/>
            <a:r>
              <a:rPr/>
              <a:t>Higher education/better training does not necessarily mean more jobs</a:t>
            </a:r>
          </a:p>
          <a:p>
            <a:pPr lvl="0"/>
            <a:r>
              <a:rPr/>
              <a:t>English middle class of 18th and 19th century</a:t>
            </a:r>
          </a:p>
          <a:p>
            <a:pPr lvl="0"/>
            <a:r>
              <a:rPr/>
              <a:t>China and India middle class is a phenomenon of today</a:t>
            </a:r>
          </a:p>
          <a:p>
            <a:pPr lvl="0" indent="0" marL="0">
              <a:buNone/>
            </a:pPr>
            <a:r>
              <a:rPr/>
              <a:t>1970 or 20th century 3/4 of national income in wage and salaries. Its now trendless.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evidence that Robotics/AI/ML ushering workers of factory floors</a:t>
            </a:r>
          </a:p>
          <a:p>
            <a:pPr lvl="1" indent="0" marL="342900">
              <a:buNone/>
            </a:pPr>
            <a:r>
              <a:rPr b="1"/>
              <a:t>Issues</a:t>
            </a:r>
          </a:p>
          <a:p>
            <a:pPr lvl="0"/>
            <a:r>
              <a:rPr/>
              <a:t>low-paid, insecure jobs held by unskilled/less educated</a:t>
            </a:r>
          </a:p>
          <a:p>
            <a:pPr lvl="0"/>
            <a:r>
              <a:rPr/>
              <a:t>weak upward mobility across generations</a:t>
            </a:r>
          </a:p>
          <a:p>
            <a:pPr lvl="0"/>
            <a:r>
              <a:rPr/>
              <a:t>Technology penetration not reduction in jobs</a:t>
            </a:r>
          </a:p>
          <a:p>
            <a:pPr lvl="1" indent="0" marL="1270000">
              <a:buNone/>
            </a:pPr>
            <a:r>
              <a:rPr sz="2000"/>
              <a:t>Innovation will threaten livelihood is main fear of the future.</a:t>
            </a:r>
          </a:p>
          <a:p>
            <a:pPr lvl="0"/>
            <a:r>
              <a:rPr/>
              <a:t>political and regional disputes, mistrust of innovation itself and distrust of institutions</a:t>
            </a:r>
          </a:p>
          <a:p>
            <a:pPr lvl="0"/>
            <a:r>
              <a:rPr/>
              <a:t>Sino-US trade war culminated into technological war: China govt led while Europe/US business mkt led</a:t>
            </a:r>
          </a:p>
          <a:p>
            <a:pPr lvl="1" indent="0" marL="342900">
              <a:buNone/>
            </a:pPr>
            <a:r>
              <a:rPr b="1"/>
              <a:t>Main Question</a:t>
            </a:r>
          </a:p>
          <a:p>
            <a:pPr lvl="0"/>
            <a:r>
              <a:rPr/>
              <a:t>How can we make sure that technological advances, whenever, they come, yield prosperity that is widely shared?</a:t>
            </a:r>
          </a:p>
          <a:p>
            <a:pPr lvl="0"/>
            <a:r>
              <a:rPr/>
              <a:t>How can a nation and its workers continue to play a leading role in investing and shaping the techonologies and reaping the benefits.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Answer</a:t>
            </a:r>
          </a:p>
          <a:p>
            <a:pPr lvl="1" indent="0" marL="342900">
              <a:buNone/>
            </a:pPr>
            <a:r>
              <a:rPr b="1"/>
              <a:t>Two parts : First part has two components : evolution of work and status of key technologies</a:t>
            </a:r>
          </a:p>
          <a:p>
            <a:pPr lvl="0"/>
            <a:r>
              <a:rPr/>
              <a:t>governance reform of PSEs</a:t>
            </a:r>
          </a:p>
          <a:p>
            <a:pPr lvl="0"/>
            <a:r>
              <a:rPr/>
              <a:t>Social sector governance</a:t>
            </a:r>
          </a:p>
          <a:p>
            <a:pPr lvl="0"/>
            <a:r>
              <a:rPr/>
              <a:t>18th Amendment</a:t>
            </a:r>
          </a:p>
          <a:p>
            <a:pPr lvl="0"/>
            <a:r>
              <a:rPr/>
              <a:t>Legal and judicial reforms for inclusive markets</a:t>
            </a:r>
          </a:p>
          <a:p>
            <a:pPr lvl="0"/>
            <a:r>
              <a:rPr/>
              <a:t>Efficiency of public expenditure</a:t>
            </a:r>
          </a:p>
          <a:p>
            <a:pPr lvl="0"/>
            <a:r>
              <a:rPr/>
              <a:t>results based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Work of the Future</dc:title>
  <dc:creator>….</dc:creator>
  <cp:keywords/>
  <dcterms:created xsi:type="dcterms:W3CDTF">2022-12-11T10:13:31Z</dcterms:created>
  <dcterms:modified xsi:type="dcterms:W3CDTF">2022-12-11T10:13:31Z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halkboard">
    <vt:lpwstr>True</vt:lpwstr>
  </property>
  <property fmtid="{D5CDD505-2E9C-101B-9397-08002B2CF9AE}" pid="6" name="date">
    <vt:lpwstr>12/11/22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ogo">
    <vt:lpwstr>images/soe_logo.jpg</vt:lpwstr>
  </property>
  <property fmtid="{D5CDD505-2E9C-101B-9397-08002B2CF9AE}" pid="12" name="resources">
    <vt:lpwstr/>
  </property>
  <property fmtid="{D5CDD505-2E9C-101B-9397-08002B2CF9AE}" pid="13" name="slide-number">
    <vt:lpwstr>True</vt:lpwstr>
  </property>
  <property fmtid="{D5CDD505-2E9C-101B-9397-08002B2CF9AE}" pid="14" name="subtitle">
    <vt:lpwstr>Building Better Jobs in An Age of Intelligent Machines</vt:lpwstr>
  </property>
  <property fmtid="{D5CDD505-2E9C-101B-9397-08002B2CF9AE}" pid="15" name="theme">
    <vt:lpwstr/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</Properties>
</file>