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Role of middle class in Pakistan’s politics  and economy: Is it  playing an effective role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PAS</a:t>
            </a:r>
            <a:br/>
            <a:br/>
            <a:r>
              <a:rPr/>
              <a:t>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11/2/22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middle class important</a:t>
            </a:r>
          </a:p>
          <a:p>
            <a:pPr lvl="0" indent="0" marL="0">
              <a:buNone/>
            </a:pPr>
            <a:r>
              <a:rPr/>
              <a:t>Middle class: - Is a precondition of stability in the social structures - Is a measure of mitigating inequality in a society - Is a key factor in forcing politicians and bureaucracy to make accountable</a:t>
            </a:r>
          </a:p>
          <a:p>
            <a:pPr lvl="0" indent="0" marL="1270000">
              <a:buNone/>
            </a:pPr>
            <a:r>
              <a:rPr sz="2000"/>
              <a:t>Easterly(2001): Nations with a large middle class tend to grow faster.</a:t>
            </a:r>
          </a:p>
          <a:p>
            <a:pPr lvl="0"/>
            <a:r>
              <a:rPr/>
              <a:t>This is universal phenomenon.</a:t>
            </a:r>
          </a:p>
          <a:p>
            <a:pPr lvl="0"/>
            <a:r>
              <a:rPr/>
              <a:t>English middle class of 18th and 19th century</a:t>
            </a:r>
          </a:p>
          <a:p>
            <a:pPr lvl="0"/>
            <a:r>
              <a:rPr/>
              <a:t>China and India middle class is a phenomenon of today</a:t>
            </a:r>
          </a:p>
          <a:p>
            <a:pPr lvl="0" indent="0" marL="0">
              <a:spcBef>
                <a:spcPts val="3000"/>
              </a:spcBef>
              <a:buNone/>
            </a:pPr>
          </a:p>
          <a:p>
            <a:pPr lvl="0"/>
            <a:r>
              <a:rPr/>
              <a:t>Collier (1999) : Middle class forms alliance with lower classes in order to demand an inclusive political system</a:t>
            </a:r>
          </a:p>
          <a:p>
            <a:pPr lvl="0"/>
            <a:r>
              <a:rPr/>
              <a:t>Acemoglu (2003): Decisive voters in democracy are from middle class</a:t>
            </a:r>
          </a:p>
          <a:p>
            <a:pPr lvl="0"/>
            <a:r>
              <a:rPr/>
              <a:t>Bannerjee (2007): middle class is a source of new entrenpreneurs and this class stresses on accumulation of human capital and savings</a:t>
            </a:r>
          </a:p>
          <a:p>
            <a:pPr lvl="0" indent="0" marL="0">
              <a:buNone/>
            </a:pPr>
            <a:r>
              <a:rPr b="1"/>
              <a:t>Warning:</a:t>
            </a:r>
            <a:r>
              <a:rPr/>
              <a:t> &gt; Basur(2003) : If venues for channeling middle class human capital and savings not provided, then tendency towards consumption expenditure puts sustainability of growth in danger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big is middle class in Pakistan?</a:t>
            </a:r>
          </a:p>
          <a:p>
            <a:pPr lvl="0" indent="0" marL="0">
              <a:buNone/>
            </a:pPr>
            <a:r>
              <a:rPr/>
              <a:t>Method 1 : Expenditure from PPP $2 to $20 per person per day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big is middle class in Pakistan?</a:t>
            </a:r>
          </a:p>
          <a:p>
            <a:pPr lvl="0" indent="0" marL="0">
              <a:buNone/>
            </a:pPr>
            <a:r>
              <a:rPr/>
              <a:t>Method 2 : Estimation of Middle Class through a Weighted Composite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middle class is an urban phenomenon – lives and works in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does this middle class want?</a:t>
            </a:r>
          </a:p>
          <a:p>
            <a:pPr lvl="0" indent="0" marL="0">
              <a:buNone/>
            </a:pPr>
            <a:r>
              <a:rPr/>
              <a:t>They want: - Education - Jobs</a:t>
            </a:r>
          </a:p>
          <a:p>
            <a:pPr lvl="0" indent="0" marL="0">
              <a:buNone/>
            </a:pPr>
            <a:r>
              <a:rPr/>
              <a:t>Nayab(2011): &gt; When compared to its neighbours Pakistan has a bigger middle class</a:t>
            </a:r>
          </a:p>
          <a:p>
            <a:pPr lvl="0" indent="0" marL="1270000">
              <a:buNone/>
            </a:pPr>
            <a:r>
              <a:rPr sz="2000"/>
              <a:t>The middle class in Pakistan has actually grown with time</a:t>
            </a:r>
          </a:p>
          <a:p>
            <a:pPr lvl="0"/>
            <a:r>
              <a:rPr/>
              <a:t>Declining growth, Rising UE</a:t>
            </a:r>
          </a:p>
          <a:p>
            <a:pPr lvl="0"/>
            <a:r>
              <a:rPr/>
              <a:t>GDP (% growth rate) not sufficient to absorb burgeoning youth</a:t>
            </a:r>
          </a:p>
          <a:p>
            <a:pPr lvl="0"/>
            <a:r>
              <a:rPr/>
              <a:t>No significant increase in average years of schooling (age 15-19) and its about 8 years since decades</a:t>
            </a:r>
          </a:p>
          <a:p>
            <a:pPr lvl="0"/>
            <a:r>
              <a:rPr/>
              <a:t>Currently no space for middle class (intellectual and social life)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Accommodating middle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  <a:p>
            <a:pPr lvl="0"/>
            <a:r>
              <a:rPr/>
              <a:t>Urban Growth and Management</a:t>
            </a:r>
          </a:p>
          <a:p>
            <a:pPr lvl="0"/>
            <a:r>
              <a:rPr/>
              <a:t>Births and migration will drive growth</a:t>
            </a:r>
          </a:p>
          <a:p>
            <a:pPr lvl="0" indent="0" marL="0">
              <a:buNone/>
            </a:pPr>
            <a:r>
              <a:rPr b="1"/>
              <a:t>Labour market shortages:</a:t>
            </a:r>
            <a:r>
              <a:rPr/>
              <a:t> - Design - Engineering - Middle management</a:t>
            </a:r>
          </a:p>
          <a:p>
            <a:pPr lvl="0"/>
            <a:r>
              <a:rPr/>
              <a:t>Localized savings instruments</a:t>
            </a:r>
          </a:p>
          <a:p>
            <a:pPr lvl="0"/>
            <a:r>
              <a:rPr/>
              <a:t>Opportunity for niche cities</a:t>
            </a:r>
          </a:p>
          <a:p>
            <a:pPr lvl="0"/>
            <a:r>
              <a:rPr/>
              <a:t>Backward linkages with farm activity</a:t>
            </a:r>
          </a:p>
          <a:p>
            <a:pPr lvl="0"/>
            <a:r>
              <a:rPr/>
              <a:t>Diversification towards higher value addition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Governance for Middle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Infrastructure</a:t>
            </a:r>
          </a:p>
          <a:p>
            <a:pPr lvl="0"/>
            <a:r>
              <a:rPr/>
              <a:t>governance reform of PSEs</a:t>
            </a:r>
          </a:p>
          <a:p>
            <a:pPr lvl="0"/>
            <a:r>
              <a:rPr/>
              <a:t>Social sector governance</a:t>
            </a:r>
          </a:p>
          <a:p>
            <a:pPr lvl="0"/>
            <a:r>
              <a:rPr/>
              <a:t>18th Amendment</a:t>
            </a:r>
          </a:p>
          <a:p>
            <a:pPr lvl="0"/>
            <a:r>
              <a:rPr/>
              <a:t>Legal and judicial reforms for inclusive markets</a:t>
            </a:r>
          </a:p>
          <a:p>
            <a:pPr lvl="0"/>
            <a:r>
              <a:rPr/>
              <a:t>Efficiency of public expenditure</a:t>
            </a:r>
          </a:p>
          <a:p>
            <a:pPr lvl="0"/>
            <a:r>
              <a:rPr/>
              <a:t>results based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middle class in Pakistan’s politics   and economy: Is it   playing an effective role</dc:title>
  <dc:creator>….</dc:creator>
  <cp:keywords/>
  <dcterms:created xsi:type="dcterms:W3CDTF">2022-11-02T16:55:13Z</dcterms:created>
  <dcterms:modified xsi:type="dcterms:W3CDTF">2022-11-02T16:55:13Z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chalkboard">
    <vt:lpwstr>True</vt:lpwstr>
  </property>
  <property fmtid="{D5CDD505-2E9C-101B-9397-08002B2CF9AE}" pid="4" name="date">
    <vt:lpwstr>11/2/22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ogo">
    <vt:lpwstr>images/soe_logo.jpg</vt:lpwstr>
  </property>
  <property fmtid="{D5CDD505-2E9C-101B-9397-08002B2CF9AE}" pid="9" name="resources">
    <vt:lpwstr/>
  </property>
  <property fmtid="{D5CDD505-2E9C-101B-9397-08002B2CF9AE}" pid="10" name="slide-number">
    <vt:lpwstr>True</vt:lpwstr>
  </property>
  <property fmtid="{D5CDD505-2E9C-101B-9397-08002B2CF9AE}" pid="11" name="subtitle">
    <vt:lpwstr>PAS</vt:lpwstr>
  </property>
  <property fmtid="{D5CDD505-2E9C-101B-9397-08002B2CF9AE}" pid="12" name="theme">
    <vt:lpwstr/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</Properties>
</file>