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forbes.com/sites/jodiecook/2024/08/22/improve-your-writing-with-chatgpt-5-powerful-prompts/" TargetMode="Externa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wRdpYzPkkn302_rL5RrXvQE8j0jLP02j" TargetMode="External" /><Relationship Id="rId3" Type="http://schemas.openxmlformats.org/officeDocument/2006/relationships/hyperlink" Target="https://sites.google.com/view/lastunen/ai-for-economists" TargetMode="External" /><Relationship Id="rId4" Type="http://schemas.openxmlformats.org/officeDocument/2006/relationships/hyperlink" Target="https://causalinf.substack.com/" TargetMode="External" /><Relationship Id="rId5" Type="http://schemas.openxmlformats.org/officeDocument/2006/relationships/hyperlink" Target="https://www.oneusefulthing.org/" TargetMode="External" /><Relationship Id="rId6" Type="http://schemas.openxmlformats.org/officeDocument/2006/relationships/hyperlink" Target="https://www.understandingai.org/" TargetMode="External" /><Relationship Id="rId7" Type="http://schemas.openxmlformats.org/officeDocument/2006/relationships/hyperlink" Target="https://www.chatpdf.com/" TargetMode="External" /><Relationship Id="rId8" Type="http://schemas.openxmlformats.org/officeDocument/2006/relationships/hyperlink" Target="https://reeder.ai/" TargetMode="External" /><Relationship Id="rId9" Type="http://schemas.openxmlformats.org/officeDocument/2006/relationships/hyperlink" Target="https://app.unriddle.ai/" TargetMode="External" /><Relationship Id="rId10" Type="http://schemas.openxmlformats.org/officeDocument/2006/relationships/hyperlink" Target="https://app.magicschool.ai/"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type="subTitle"/>
          </p:nvPr>
        </p:nvSpPr>
        <p:spPr>
          <a:xfrm>
            <a:off x="1371600" y="2914650"/>
            <a:ext cx="6400800" cy="1314450"/>
          </a:xfrm>
        </p:spPr>
        <p:txBody>
          <a:bodyPr/>
          <a:lstStyle/>
          <a:p>
            <a:pPr lvl="0" indent="0" marL="0">
              <a:buNone/>
            </a:pPr>
            <a:br/>
            <a:br/>
            <a:r>
              <a:rPr/>
              <a:t>Zahid Asghar</a:t>
            </a:r>
          </a:p>
        </p:txBody>
      </p:sp>
      <p:sp>
        <p:nvSpPr>
          <p:cNvPr id="4" name="Date Placeholder 3"/>
          <p:cNvSpPr>
            <a:spLocks noGrp="1"/>
          </p:cNvSpPr>
          <p:nvPr>
            <p:ph idx="10" sz="half" type="dt"/>
          </p:nvPr>
        </p:nvSpPr>
        <p:spPr/>
        <p:txBody>
          <a:bodyPr/>
          <a:lstStyle/>
          <a:p>
            <a:pPr lvl="0" indent="0" marL="0">
              <a:buNone/>
            </a:pPr>
            <a:r>
              <a:rPr/>
              <a:t>2024-09-24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Promotion (e.g Social Media)</a:t>
            </a:r>
          </a:p>
        </p:txBody>
      </p:sp>
      <p:sp>
        <p:nvSpPr>
          <p:cNvPr id="3" name="Content Placeholder 2"/>
          <p:cNvSpPr>
            <a:spLocks noGrp="1"/>
          </p:cNvSpPr>
          <p:nvPr>
            <p:ph idx="1"/>
          </p:nvPr>
        </p:nvSpPr>
        <p:spPr/>
        <p:txBody>
          <a:bodyPr/>
          <a:lstStyle/>
          <a:p>
            <a:pPr lvl="0" indent="-342900" marL="342900">
              <a:buAutoNum type="arabicPeriod"/>
            </a:pPr>
            <a:r>
              <a:rPr/>
              <a:t>Write three or four posts that summarize the following text. Use simple sentences and make them catchy: paste your economic outlook paragraph or fiscal position after IMF approval.</a:t>
            </a:r>
          </a:p>
          <a:p>
            <a:pPr lvl="0" indent="-342900" marL="342900">
              <a:buAutoNum type="arabicPeriod"/>
            </a:pPr>
            <a:r>
              <a:rPr/>
              <a:t>Can you create a 20-slide deck for the attached economic research paper? [Attachment: w30957.pdf] (economic survey executive summary)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Summarization</a:t>
            </a:r>
          </a:p>
        </p:txBody>
      </p:sp>
      <p:sp>
        <p:nvSpPr>
          <p:cNvPr id="3" name="Content Placeholder 2"/>
          <p:cNvSpPr>
            <a:spLocks noGrp="1"/>
          </p:cNvSpPr>
          <p:nvPr>
            <p:ph idx="1"/>
          </p:nvPr>
        </p:nvSpPr>
        <p:spPr/>
        <p:txBody>
          <a:bodyPr/>
          <a:lstStyle/>
          <a:p>
            <a:pPr lvl="0"/>
            <a:r>
              <a:rPr/>
              <a:t>Summarize the following text in one sentence: [Abstract of paper inserted]. &gt; </a:t>
            </a:r>
            <a:r>
              <a:rPr i="1"/>
              <a:t>The author discusses the potential of Generative AI, specifically large language models like ChatGPT, to revolutionize research in various domains such as ideation, writing, data analysis, coding, and mathematics, and suggests that economists can significantly increase productivity by automating micro-tasks with AI, with the performance of these systems expected to improve over time.</a:t>
            </a:r>
          </a:p>
          <a:p>
            <a:pPr lvl="0"/>
            <a:r>
              <a:rPr/>
              <a:t>Provide a short summary of this paper. [Attachment: w30957.pdf]</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Translating Text</a:t>
            </a:r>
          </a:p>
        </p:txBody>
      </p:sp>
      <p:sp>
        <p:nvSpPr>
          <p:cNvPr id="3" name="Content Placeholder 2"/>
          <p:cNvSpPr>
            <a:spLocks noGrp="1"/>
          </p:cNvSpPr>
          <p:nvPr>
            <p:ph idx="1"/>
          </p:nvPr>
        </p:nvSpPr>
        <p:spPr/>
        <p:txBody>
          <a:bodyPr/>
          <a:lstStyle/>
          <a:p>
            <a:pPr lvl="0" indent="0" marL="0">
              <a:buNone/>
            </a:pPr>
            <a:r>
              <a:rPr/>
              <a:t>Translate the following sentence into Urdu, Persian, and Arabic: </a:t>
            </a:r>
            <a:r>
              <a:rPr i="1"/>
              <a:t>Generative AI, in particular large language models (LLMs) such as ChatGPT, has the potential to revolutionize research in many disciplines.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Explaining Concepts</a:t>
            </a:r>
          </a:p>
        </p:txBody>
      </p:sp>
      <p:sp>
        <p:nvSpPr>
          <p:cNvPr id="3" name="Content Placeholder 2"/>
          <p:cNvSpPr>
            <a:spLocks noGrp="1"/>
          </p:cNvSpPr>
          <p:nvPr>
            <p:ph idx="1"/>
          </p:nvPr>
        </p:nvSpPr>
        <p:spPr/>
        <p:txBody>
          <a:bodyPr/>
          <a:lstStyle/>
          <a:p>
            <a:pPr lvl="0"/>
            <a:r>
              <a:rPr/>
              <a:t>What are instrumental variables useful for?</a:t>
            </a:r>
          </a:p>
          <a:p>
            <a:pPr lvl="0"/>
            <a:r>
              <a:rPr/>
              <a:t>What is the second theorem of welfare economics?</a:t>
            </a:r>
          </a:p>
          <a:p>
            <a:pPr lvl="0"/>
            <a:r>
              <a:rPr/>
              <a:t>What is the difference between a Gini coefficient and a Lorenz curve?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Python or R</a:t>
            </a:r>
          </a:p>
        </p:txBody>
      </p:sp>
      <p:sp>
        <p:nvSpPr>
          <p:cNvPr id="3" name="Content Placeholder 2"/>
          <p:cNvSpPr>
            <a:spLocks noGrp="1"/>
          </p:cNvSpPr>
          <p:nvPr>
            <p:ph idx="1"/>
          </p:nvPr>
        </p:nvSpPr>
        <p:spPr/>
        <p:txBody>
          <a:bodyPr/>
          <a:lstStyle/>
          <a:p>
            <a:pPr lvl="0" indent="0" marL="0">
              <a:buNone/>
            </a:pPr>
            <a:r>
              <a:rPr/>
              <a:t>LLMs lead to the greatest productivity gains. Peng et al. (2023) report a controlled experiment in which programmers using OpenAI-powered GitHub Copilot completed their assignments on average 55.8% faster, amounting to a 126% productivity increase.</a:t>
            </a:r>
          </a:p>
          <a:p>
            <a:pPr lvl="0"/>
            <a:r>
              <a:rPr/>
              <a:t>Write code to download adjusted close of GOOG, META and MSFT as well as the S&amp;P500 index from 7/1/2014 to 6/30/2024 and save it in a CSV file.</a:t>
            </a:r>
          </a:p>
          <a:p>
            <a:pPr lvl="0"/>
            <a:r>
              <a:rPr/>
              <a:t>Simulate the Solow growth model and plot the results in a four chart.</a:t>
            </a:r>
          </a:p>
          <a:p>
            <a:pPr lvl="0"/>
            <a:r>
              <a:rPr/>
              <a:t>What does following code do?</a:t>
            </a:r>
          </a:p>
          <a:p>
            <a:pPr lvl="0"/>
            <a:r>
              <a:rPr/>
              <a:t>Translate this python code to R or Matlab or vice versa.</a:t>
            </a:r>
          </a:p>
          <a:p>
            <a:pPr lvl="0"/>
            <a:r>
              <a:rPr/>
              <a:t>What are data sources to analyse impact of AI on labour force?</a:t>
            </a:r>
          </a:p>
          <a:p>
            <a:pPr lvl="0"/>
            <a:r>
              <a:rPr/>
              <a:t>Can you display a graph that shows the perfor mance of these securities normalized to start at 100? [Uploaded stock_data.csv] goog, meta, msft</a:t>
            </a:r>
          </a:p>
          <a:p>
            <a:pPr lvl="0"/>
            <a:r>
              <a:rPr/>
              <a:t>Have increased heading</a:t>
            </a:r>
          </a:p>
          <a:p>
            <a:pPr lvl="0"/>
            <a:r>
              <a:rPr/>
              <a:t>Calculate the beta for each of the stocks and add it to the legend. Change the colors to make them easier to distinguish. Use the title “ One-Decade Performance of Three Big Tech Companies.”</a:t>
            </a:r>
          </a:p>
          <a:p>
            <a:pPr lvl="0"/>
            <a:r>
              <a:rPr/>
              <a:t>Double the size of the title, legend, axes labels, and ticks. Label “^GSPC” in the legend as “S&amp;P 500.”</a:t>
            </a:r>
          </a:p>
          <a:p>
            <a:pPr lvl="0"/>
            <a:r>
              <a:rPr/>
              <a:t>Assume I put $100 in each of the three stocks at the start. Can you show a pie chart that shows how much I would have in each stock now?</a:t>
            </a:r>
          </a:p>
          <a:p>
            <a:pPr lvl="0"/>
            <a:r>
              <a:rPr/>
              <a:t>Can you label each position with its current dollar value in addition to the percentage? Can you make one of the pieces pop out of the pie?</a:t>
            </a:r>
          </a:p>
          <a:p>
            <a:pPr lvl="0"/>
            <a:r>
              <a:rPr/>
              <a:t>Mark got an A in econ and a B+ in math. Sally got an A− in both econ and math. Frank got a B in econ and a C in math. Name and econ grade and math grade. Mark and A and B+ Sally and A− and A− Frank and B and C Convert to csv</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Extracting Sentiments</a:t>
            </a:r>
          </a:p>
        </p:txBody>
      </p:sp>
      <p:sp>
        <p:nvSpPr>
          <p:cNvPr id="3" name="Content Placeholder 2"/>
          <p:cNvSpPr>
            <a:spLocks noGrp="1"/>
          </p:cNvSpPr>
          <p:nvPr>
            <p:ph idx="1"/>
          </p:nvPr>
        </p:nvSpPr>
        <p:spPr/>
        <p:txBody>
          <a:bodyPr/>
          <a:lstStyle/>
          <a:p>
            <a:pPr lvl="0" indent="0" marL="0">
              <a:buNone/>
            </a:pPr>
            <a:r>
              <a:rPr/>
              <a:t>Policy that loosens immigration restrictions on highly educated foreign workers in Pakistan:</a:t>
            </a:r>
          </a:p>
          <a:p>
            <a:pPr lvl="0" indent="-342900" marL="342900">
              <a:buAutoNum type="arabicPeriod"/>
            </a:pPr>
            <a:r>
              <a:rPr b="1"/>
              <a:t>A 32-year-old female lawyer in Karachi who is Urdu-speaking.</a:t>
            </a:r>
          </a:p>
          <a:p>
            <a:pPr lvl="0" indent="-342900" marL="342900">
              <a:buAutoNum type="arabicPeriod"/>
            </a:pPr>
            <a:r>
              <a:rPr b="1"/>
              <a:t>A 73-year-old male retired doctor in Multan who is Punjabi.</a:t>
            </a:r>
          </a:p>
          <a:p>
            <a:pPr lvl="0" indent="-342900" marL="342900">
              <a:buAutoNum type="arabicPeriod"/>
            </a:pPr>
            <a:r>
              <a:rPr b="1"/>
              <a:t>A 25-year-old software engineer in Islamabad who is from Khyber Pakhtunkhwa and identifies as nonbinary.</a:t>
            </a:r>
          </a:p>
          <a:p>
            <a:pPr lvl="0" indent="-342900" marL="342900">
              <a:buAutoNum type="arabicPeriod"/>
            </a:pPr>
            <a:r>
              <a:rPr b="1"/>
              <a:t>A 45-year-old female grocery check-out clerk in Lahore who is second-generation Kashmiri.</a:t>
            </a:r>
          </a:p>
          <a:p>
            <a:pPr lvl="0" indent="-342900" marL="342900">
              <a:buAutoNum type="arabicPeriod"/>
            </a:pPr>
            <a:r>
              <a:rPr b="1"/>
              <a:t>A 55-year-old male insurance agent in Sialkot who is Punjabi.</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Mathematical Equations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Set up the optimization problem of a consumer with CES preferences over two goods mathematically.</a:t>
                </a:r>
              </a:p>
              <a:p>
                <a:pPr lvl="0" indent="0" marL="0">
                  <a:buNone/>
                </a:pPr>
                <a14:m>
                  <m:oMathPara xmlns:m="http://schemas.openxmlformats.org/officeDocument/2006/math">
                    <m:oMathParaPr>
                      <m:jc m:val="center"/>
                    </m:oMathParaPr>
                    <m:oMath>
                      <m:r>
                        <m:t>m</m:t>
                      </m:r>
                      <m:r>
                        <m:t>a</m:t>
                      </m:r>
                      <m:r>
                        <m:t>x</m:t>
                      </m:r>
                      <m:r>
                        <m:t>U</m:t>
                      </m:r>
                      <m:r>
                        <m:rPr>
                          <m:sty m:val="p"/>
                        </m:rPr>
                        <m:t>=</m:t>
                      </m:r>
                      <m:sSup>
                        <m:e>
                          <m:d>
                            <m:dPr>
                              <m:begChr m:val="("/>
                              <m:endChr m:val=")"/>
                              <m:sepChr m:val=""/>
                              <m:grow/>
                            </m:dPr>
                            <m:e>
                              <m:r>
                                <m:t>α</m:t>
                              </m:r>
                              <m:sSubSup>
                                <m:e>
                                  <m:r>
                                    <m:t>x</m:t>
                                  </m:r>
                                </m:e>
                                <m:sub>
                                  <m:r>
                                    <m:t>1</m:t>
                                  </m:r>
                                </m:sub>
                                <m:sup>
                                  <m:r>
                                    <m:t>ρ</m:t>
                                  </m:r>
                                </m:sup>
                              </m:sSubSup>
                              <m:r>
                                <m:rPr>
                                  <m:sty m:val="p"/>
                                </m:rPr>
                                <m:t>+</m:t>
                              </m:r>
                              <m:d>
                                <m:dPr>
                                  <m:begChr m:val="("/>
                                  <m:endChr m:val=")"/>
                                  <m:sepChr m:val=""/>
                                  <m:grow/>
                                </m:dPr>
                                <m:e>
                                  <m:r>
                                    <m:t>1</m:t>
                                  </m:r>
                                  <m:r>
                                    <m:rPr>
                                      <m:sty m:val="p"/>
                                    </m:rPr>
                                    <m:t>−</m:t>
                                  </m:r>
                                  <m:r>
                                    <m:t>α</m:t>
                                  </m:r>
                                </m:e>
                              </m:d>
                              <m:sSubSup>
                                <m:e>
                                  <m:r>
                                    <m:t>x</m:t>
                                  </m:r>
                                </m:e>
                                <m:sub>
                                  <m:r>
                                    <m:t>2</m:t>
                                  </m:r>
                                </m:sub>
                                <m:sup>
                                  <m:r>
                                    <m:t>ρ</m:t>
                                  </m:r>
                                </m:sup>
                              </m:sSubSup>
                            </m:e>
                          </m:d>
                        </m:e>
                        <m:sup>
                          <m:f>
                            <m:fPr>
                              <m:type m:val="bar"/>
                            </m:fPr>
                            <m:num>
                              <m:r>
                                <m:t>1</m:t>
                              </m:r>
                            </m:num>
                            <m:den>
                              <m:r>
                                <m:t>ρ</m:t>
                              </m:r>
                            </m:den>
                          </m:f>
                        </m:sup>
                      </m:sSup>
                    </m:oMath>
                  </m:oMathPara>
                </a14:m>
              </a:p>
              <a:p>
                <a:pPr lvl="0" indent="0" marL="0">
                  <a:buNone/>
                </a:pPr>
                <a:r>
                  <a:rPr/>
                  <a:t>subject to</a:t>
                </a:r>
              </a:p>
              <a:p>
                <a:pPr lvl="0" indent="0" marL="0">
                  <a:buNone/>
                </a:pPr>
                <a14:m>
                  <m:oMathPara xmlns:m="http://schemas.openxmlformats.org/officeDocument/2006/math">
                    <m:oMathParaPr>
                      <m:jc m:val="center"/>
                    </m:oMathParaPr>
                    <m:oMath>
                      <m:sSub>
                        <m:e>
                          <m:r>
                            <m:t>p</m:t>
                          </m:r>
                        </m:e>
                        <m:sub>
                          <m:r>
                            <m:t>1</m:t>
                          </m:r>
                        </m:sub>
                      </m:sSub>
                      <m:sSub>
                        <m:e>
                          <m:r>
                            <m:t>x</m:t>
                          </m:r>
                        </m:e>
                        <m:sub>
                          <m:r>
                            <m:t>1</m:t>
                          </m:r>
                        </m:sub>
                      </m:sSub>
                      <m:r>
                        <m:rPr>
                          <m:sty m:val="p"/>
                        </m:rPr>
                        <m:t>+</m:t>
                      </m:r>
                      <m:sSub>
                        <m:e>
                          <m:r>
                            <m:t>p</m:t>
                          </m:r>
                        </m:e>
                        <m:sub>
                          <m:r>
                            <m:t>2</m:t>
                          </m:r>
                        </m:sub>
                      </m:sSub>
                      <m:sSub>
                        <m:e>
                          <m:r>
                            <m:t>x</m:t>
                          </m:r>
                        </m:e>
                        <m:sub>
                          <m:r>
                            <m:t>2</m:t>
                          </m:r>
                        </m:sub>
                      </m:sSub>
                      <m:r>
                        <m:rPr>
                          <m:sty m:val="p"/>
                        </m:rPr>
                        <m:t>=</m:t>
                      </m:r>
                      <m:r>
                        <m:t>m</m:t>
                      </m:r>
                    </m:oMath>
                  </m:oMathPara>
                </a14:m>
              </a:p>
              <a:p>
                <a:pPr lvl="0" indent="0" marL="0">
                  <a:buNone/>
                </a:pPr>
                <a:r>
                  <a:rPr/>
                  <a:t>Solve the following system of equations:</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Titles for role of AI in Economic Policy</a:t>
            </a:r>
          </a:p>
        </p:txBody>
      </p:sp>
      <p:sp>
        <p:nvSpPr>
          <p:cNvPr id="3" name="Content Placeholder 2"/>
          <p:cNvSpPr>
            <a:spLocks noGrp="1"/>
          </p:cNvSpPr>
          <p:nvPr>
            <p:ph idx="1"/>
          </p:nvPr>
        </p:nvSpPr>
        <p:spPr/>
        <p:txBody>
          <a:bodyPr/>
          <a:lstStyle/>
          <a:p>
            <a:pPr lvl="0"/>
            <a:r>
              <a:rPr/>
              <a:t>“AI and Human Synergy in Economic and Fiscal Policy Making”</a:t>
            </a:r>
          </a:p>
          <a:p>
            <a:pPr lvl="0"/>
            <a:r>
              <a:rPr/>
              <a:t>“AI-Human Partnership in Shaping Economic and Fiscal Policies”</a:t>
            </a:r>
          </a:p>
          <a:p>
            <a:pPr lvl="0"/>
            <a:r>
              <a:rPr/>
              <a:t>“AI and Human Integration in Economic and Fiscal Governance”</a:t>
            </a:r>
          </a:p>
          <a:p>
            <a:pPr lvl="0"/>
            <a:r>
              <a:rPr/>
              <a:t>“AI and Human Co-Development in Economic and Fiscal Strategies”</a:t>
            </a:r>
          </a:p>
          <a:p>
            <a:pPr lvl="0"/>
            <a:r>
              <a:rPr/>
              <a:t>“AI-Enhanced Collaboration in Economic and Fiscal Policy”</a:t>
            </a:r>
          </a:p>
          <a:p>
            <a:pPr lvl="0"/>
            <a:r>
              <a:rPr/>
              <a:t>“AI and Human Alliance in Economic and Fiscal Policy Making”</a:t>
            </a:r>
          </a:p>
          <a:p>
            <a:pPr lvl="0"/>
            <a:r>
              <a:rPr/>
              <a:t>“AI-Human Convergence in Economic and Fiscal Governance”</a:t>
            </a:r>
          </a:p>
          <a:p>
            <a:pPr lvl="0"/>
            <a:r>
              <a:rPr/>
              <a:t>“AI and Human Teamwork in Economic and Fiscal Policy Design”</a:t>
            </a:r>
          </a:p>
          <a:p>
            <a:pPr lvl="0"/>
            <a:r>
              <a:rPr/>
              <a:t>“AI-Driven Collaboration in Economic and Fiscal Policy”</a:t>
            </a:r>
          </a:p>
          <a:p>
            <a:pPr lvl="0"/>
            <a:r>
              <a:rPr/>
              <a:t>“AI and Human Cooperation in Economic and Fiscal Policy Making”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Mathematics</a:t>
            </a:r>
          </a:p>
        </p:txBody>
      </p:sp>
      <p:sp>
        <p:nvSpPr>
          <p:cNvPr id="3" name="Content Placeholder 2"/>
          <p:cNvSpPr>
            <a:spLocks noGrp="1"/>
          </p:cNvSpPr>
          <p:nvPr>
            <p:ph idx="1"/>
          </p:nvPr>
        </p:nvSpPr>
        <p:spPr/>
        <p:txBody>
          <a:bodyPr/>
          <a:lstStyle/>
          <a:p>
            <a:pPr lvl="0"/>
            <a:r>
              <a:rPr/>
              <a:t>Derive demand functions for goods 1 and 2 in a CES utility function.</a:t>
            </a:r>
          </a:p>
          <a:p>
            <a:pPr lvl="0"/>
            <a:r>
              <a:rPr/>
              <a:t>Solve the following system of equations:</a:t>
            </a:r>
          </a:p>
          <a:p>
            <a:pPr lvl="1"/>
            <a:r>
              <a:rPr/>
              <a:t>3x + 2y = 12</a:t>
            </a:r>
          </a:p>
          <a:p>
            <a:pPr lvl="1"/>
            <a:r>
              <a:rPr/>
              <a:t>2x - 3y = 6 Can you explain what this model is, how to get from one step to the next, and what the intuition for each step is?</a:t>
            </a:r>
          </a:p>
          <a:p>
            <a:pPr lvl="0"/>
            <a:r>
              <a:rPr/>
              <a:t>What is the difference between a Cobb-Douglas and a CES utility function?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Prompts Pakistan Economy</a:t>
            </a:r>
          </a:p>
        </p:txBody>
      </p:sp>
      <p:sp>
        <p:nvSpPr>
          <p:cNvPr id="3" name="Content Placeholder 2"/>
          <p:cNvSpPr>
            <a:spLocks noGrp="1"/>
          </p:cNvSpPr>
          <p:nvPr>
            <p:ph idx="1"/>
          </p:nvPr>
        </p:nvSpPr>
        <p:spPr/>
        <p:txBody>
          <a:bodyPr/>
          <a:lstStyle/>
          <a:p>
            <a:pPr lvl="0" indent="0" marL="0">
              <a:buNone/>
            </a:pPr>
            <a:r>
              <a:rPr/>
              <a:t>Here are the extracted prompts:</a:t>
            </a:r>
          </a:p>
          <a:p>
            <a:pPr lvl="0" indent="-342900" marL="342900">
              <a:buAutoNum type="arabicPeriod"/>
            </a:pPr>
            <a:r>
              <a:rPr b="1"/>
              <a:t>Growth Projections for Pakistan Based on Increased Investment and Saving Rates:</a:t>
            </a:r>
          </a:p>
          <a:p>
            <a:pPr lvl="1"/>
            <a:r>
              <a:rPr/>
              <a:t>“If the government encourages saving and increases financial market development, taking saving to 15% and investment to 22%, what growth projections would result?”</a:t>
            </a:r>
          </a:p>
          <a:p>
            <a:pPr lvl="0" indent="-342900" marL="342900">
              <a:buAutoNum type="arabicPeriod"/>
            </a:pPr>
            <a:r>
              <a:rPr b="1"/>
              <a:t>Impact of Reducing VAT/GST Rate in Pakistan:</a:t>
            </a:r>
          </a:p>
          <a:p>
            <a:pPr lvl="1"/>
            <a:r>
              <a:rPr/>
              <a:t>“If Pakistan reduces its VAT/GST rate from 17% to 10% while enhancing compliance, what will be the potential economic impacts?”</a:t>
            </a:r>
          </a:p>
          <a:p>
            <a:pPr lvl="0" indent="-342900" marL="342900">
              <a:buAutoNum type="arabicPeriod"/>
            </a:pPr>
            <a:r>
              <a:rPr b="1"/>
              <a:t>Sacrifice Ratio for Inflation and Economic Growth in Pakistan:</a:t>
            </a:r>
          </a:p>
          <a:p>
            <a:pPr lvl="1"/>
            <a:r>
              <a:rPr/>
              <a:t>“Given Pakistan’s interest rate of 17% and receding inflation, is there a sacrifice ratio between inflation reduction and economic growth?”</a:t>
            </a:r>
          </a:p>
          <a:p>
            <a:pPr lvl="0" indent="-342900" marL="342900">
              <a:buAutoNum type="arabicPeriod"/>
            </a:pPr>
            <a:r>
              <a:rPr b="1"/>
              <a:t>Impact of Increasing Trade-to-GDP Ratio in Pakistan:</a:t>
            </a:r>
          </a:p>
          <a:p>
            <a:pPr lvl="1"/>
            <a:r>
              <a:rPr/>
              <a:t>“If Pakistan increases its trade-to-GDP ratio from 0.3 to 0.5 through tariff rationalization, how might this impact economic growth?”</a:t>
            </a:r>
          </a:p>
          <a:p>
            <a:pPr lvl="0" indent="-342900" marL="342900">
              <a:buAutoNum type="arabicPeriod"/>
            </a:pPr>
            <a:r>
              <a:rPr b="1"/>
              <a:t>Impact of AI on Employment in Highly Populated Countries like Pakistan:</a:t>
            </a:r>
          </a:p>
          <a:p>
            <a:pPr lvl="1"/>
            <a:r>
              <a:rPr/>
              <a:t>“With AI replacing human labor, what are the implications for employment in a highly populated, unskilled labor market like Pakistan?”</a:t>
            </a:r>
          </a:p>
          <a:p>
            <a:pPr lvl="0" indent="-342900" marL="342900">
              <a:buAutoNum type="arabicPeriod"/>
            </a:pPr>
            <a:r>
              <a:rPr b="1"/>
              <a:t>Optimal Tax Policy for Pakistan:</a:t>
            </a:r>
          </a:p>
          <a:p>
            <a:pPr lvl="1"/>
            <a:r>
              <a:rPr/>
              <a:t>“What would be the optimal tax policy for Pakistan to maximize revenue while ensuring progressive taxation and economic growth?”</a:t>
            </a:r>
          </a:p>
          <a:p>
            <a:pPr lvl="0" indent="-342900" marL="342900">
              <a:buAutoNum type="arabicPeriod"/>
            </a:pPr>
            <a:r>
              <a:rPr b="1"/>
              <a:t>Impact of AI on Labor Market in Pakistan:</a:t>
            </a:r>
          </a:p>
          <a:p>
            <a:pPr lvl="1"/>
            <a:r>
              <a:rPr/>
              <a:t>“How will the integration of AI and automation affect the labor market in Pakistan, particularly in sectors like agriculture and manufacturing?”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LLMs in Economics</a:t>
            </a:r>
          </a:p>
        </p:txBody>
      </p:sp>
      <p:sp>
        <p:nvSpPr>
          <p:cNvPr id="3" name="Content Placeholder 2"/>
          <p:cNvSpPr>
            <a:spLocks noGrp="1"/>
          </p:cNvSpPr>
          <p:nvPr>
            <p:ph idx="1"/>
          </p:nvPr>
        </p:nvSpPr>
        <p:spPr/>
        <p:txBody>
          <a:bodyPr/>
          <a:lstStyle/>
          <a:p>
            <a:pPr lvl="0" indent="0" marL="0">
              <a:buNone/>
            </a:pPr>
            <a:r>
              <a:rPr b="1"/>
              <a:t>Zahid Asghar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5 Powerful prompts for ChatGPT</a:t>
            </a:r>
          </a:p>
        </p:txBody>
      </p:sp>
      <p:sp>
        <p:nvSpPr>
          <p:cNvPr id="3" name="Content Placeholder 2"/>
          <p:cNvSpPr>
            <a:spLocks noGrp="1"/>
          </p:cNvSpPr>
          <p:nvPr>
            <p:ph idx="1"/>
          </p:nvPr>
        </p:nvSpPr>
        <p:spPr/>
        <p:txBody>
          <a:bodyPr/>
          <a:lstStyle/>
          <a:p>
            <a:pPr lvl="0" indent="-342900" marL="342900">
              <a:buAutoNum type="arabicPeriod"/>
            </a:pPr>
            <a:r>
              <a:rPr/>
              <a:t>“Analyze the opening of my online article. I’ll paste the first paragraph below. Rewrite it 3 different ways to make it more compelling and hook the reader instantly. For each rewrite, explain the key changes and how they improve engagement. After presenting the 3 options, give me 5 general tips for crafting attention-grabbing openers that keep readers hooked. Here’s my current opening paragraph: [paste your paragraph].”</a:t>
            </a:r>
          </a:p>
          <a:p>
            <a:pPr lvl="0" indent="-342900" marL="342900">
              <a:buAutoNum type="arabicPeriod"/>
            </a:pPr>
            <a:r>
              <a:rPr/>
              <a:t>“Help me strengthen my article with compelling data. I’ll provide the main points of my piece below. For each point, suggest 2-3 relevant statistics or research findings that support my argument. Include the source for each stat. After we’ve covered all the main points, summarize the most impactful statistics and explain how I can seamlessly weave them into my writing for maximum effect. Here are my main points: [list your key points].”</a:t>
            </a:r>
          </a:p>
          <a:p>
            <a:pPr lvl="0" indent="-342900" marL="342900">
              <a:buAutoNum type="arabicPeriod"/>
            </a:pPr>
            <a:r>
              <a:rPr/>
              <a:t>“Sharpen my writing by eliminating unnecessary words. I’ll paste a section of my article below. Your job is to cut it down by 30% without losing the core message. Present the condensed version alongside the original, highlighting the key changes. Then, give me 3 rules for identifying and removing fluff in my future writing. Here’s the section to condense: [paste your section].”</a:t>
            </a:r>
          </a:p>
          <a:p>
            <a:pPr lvl="0" indent="-342900" marL="342900">
              <a:buAutoNum type="arabicPeriod"/>
            </a:pPr>
            <a:r>
              <a:rPr/>
              <a:t>“Enhance my article with vivid imagery. I’ll share the main theme and tone of my piece. Your task is to suggest 5 descriptive metaphors or similes that bring my writing to life. For each suggestion, explain how it enhances the reader’s experience and reinforces my message. After we’ve developed all 5, advise me on how to incorporate these vivid images throughout my article for maximum impact. My article’s theme and tone are: [describe your theme and tone].”</a:t>
            </a:r>
          </a:p>
          <a:p>
            <a:pPr lvl="0" indent="-342900" marL="342900">
              <a:buAutoNum type="arabicPeriod"/>
            </a:pPr>
            <a:r>
              <a:rPr/>
              <a:t>“Analyze my writing style to uncover my unique voice. I’ll provide 3 samples of my online writing below. Your task is to identify recurring patterns, signature phrases, and distinctive elements that define my style. After analyzing each sample, summarize my key stylistic traits and suggest how I can amplify these in future pieces to make my writing more recognizably ‘me’. Here are my writing samples: [paste your samples].”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Naive vs improved prompts</a:t>
            </a:r>
          </a:p>
        </p:txBody>
      </p:sp>
      <p:sp>
        <p:nvSpPr>
          <p:cNvPr id="3" name="Content Placeholder 2"/>
          <p:cNvSpPr>
            <a:spLocks noGrp="1"/>
          </p:cNvSpPr>
          <p:nvPr>
            <p:ph idx="1"/>
          </p:nvPr>
        </p:nvSpPr>
        <p:spPr/>
        <p:txBody>
          <a:bodyPr/>
          <a:lstStyle/>
          <a:p>
            <a:pPr lvl="0" indent="0" marL="0">
              <a:spcBef>
                <a:spcPts val="3000"/>
              </a:spcBef>
              <a:buNone/>
            </a:pPr>
            <a:r>
              <a:rPr b="1"/>
              <a:t>1. Supply and Demand in Economics</a:t>
            </a:r>
          </a:p>
          <a:p>
            <a:pPr lvl="0" indent="0" marL="0">
              <a:buNone/>
            </a:pPr>
            <a:r>
              <a:rPr b="1"/>
              <a:t>Original Prompt</a:t>
            </a:r>
            <a:r>
              <a:rPr/>
              <a:t>: “Talk about supply and demand and how it is affected in economics.”</a:t>
            </a:r>
          </a:p>
          <a:p>
            <a:pPr lvl="0" indent="0" marL="0">
              <a:buNone/>
            </a:pPr>
            <a:r>
              <a:rPr b="1"/>
              <a:t>Rewritten Prompt</a:t>
            </a:r>
            <a:r>
              <a:rPr/>
              <a:t>: “Explain the concept of supply and demand in economics. Describe how an increase in demand can influence pricing with the help of an illustrative example, like the smartphone market. Similarly, explain the repercussions of reduced supply on pricing by drawing parallels with situations like disruptions in oil production.”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2. Fitness Expert Persona</a:t>
            </a:r>
          </a:p>
          <a:p>
            <a:pPr lvl="0" indent="0" marL="0">
              <a:buNone/>
            </a:pPr>
            <a:r>
              <a:rPr b="1"/>
              <a:t>Original Prompt</a:t>
            </a:r>
            <a:r>
              <a:rPr/>
              <a:t>: “What is the best way to get fit?”</a:t>
            </a:r>
          </a:p>
          <a:p>
            <a:pPr lvl="0" indent="0" marL="0">
              <a:buNone/>
            </a:pPr>
            <a:r>
              <a:rPr b="1"/>
              <a:t>Rewritten Prompt</a:t>
            </a:r>
            <a:r>
              <a:rPr/>
              <a:t>: “Acting as a fitness expert, tell me the best way to get fit.”</a:t>
            </a:r>
          </a:p>
          <a:p>
            <a:pPr lvl="0" indent="0" marL="0">
              <a:buNone/>
            </a:pPr>
            <a:r>
              <a:rPr b="1"/>
              <a:t>Enhanced Version</a:t>
            </a:r>
            <a:r>
              <a:rPr/>
              <a:t>: “Act as a fitness expert who is current with the latest research data. Provide very detailed, step-by-step instructions on how to get fit.”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3. Gym Workout Program for Beginners</a:t>
            </a:r>
          </a:p>
          <a:p>
            <a:pPr lvl="0" indent="0" marL="0">
              <a:buNone/>
            </a:pPr>
            <a:r>
              <a:rPr b="1"/>
              <a:t>Original Prompt</a:t>
            </a:r>
            <a:r>
              <a:rPr/>
              <a:t>: “Create a gym workout program to lose weight and build strength for an out-of-shape beginner.”</a:t>
            </a:r>
          </a:p>
          <a:p>
            <a:pPr lvl="0" indent="0" marL="0">
              <a:buNone/>
            </a:pPr>
            <a:r>
              <a:rPr b="1"/>
              <a:t>Enhanced Prompt</a:t>
            </a:r>
            <a:r>
              <a:rPr/>
              <a:t>: “Act as a fitness expert who is up-to-date with the latest research. Provide a detailed, step-by-step gym workout program tailored for an out-of-shape beginner looking to lose weight and build strength.”</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4. Article Titles for a Dog Training Book (Marketing Persona)</a:t>
            </a:r>
          </a:p>
          <a:p>
            <a:pPr lvl="0" indent="0" marL="0">
              <a:buNone/>
            </a:pPr>
            <a:r>
              <a:rPr b="1"/>
              <a:t>Original Prompt</a:t>
            </a:r>
            <a:r>
              <a:rPr/>
              <a:t>: “Give me a list of 10 article titles to promote my new book about dog training.”</a:t>
            </a:r>
          </a:p>
          <a:p>
            <a:pPr lvl="0" indent="0" marL="0">
              <a:buNone/>
            </a:pPr>
            <a:r>
              <a:rPr b="1"/>
              <a:t>Enhanced Prompt</a:t>
            </a:r>
            <a:r>
              <a:rPr/>
              <a:t>: “Acting as marketing expert Seth Godin, give me a list of 10 article titles to promote my new book about dog training.”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5. Political Expert Comparison</a:t>
            </a:r>
          </a:p>
          <a:p>
            <a:pPr lvl="0" indent="0" marL="0">
              <a:buNone/>
            </a:pPr>
            <a:r>
              <a:rPr b="1"/>
              <a:t>Original Prompt</a:t>
            </a:r>
            <a:r>
              <a:rPr/>
              <a:t>: “Which policies should be implemented to address inflation?”</a:t>
            </a:r>
          </a:p>
          <a:p>
            <a:pPr lvl="0" indent="0" marL="0">
              <a:buNone/>
            </a:pPr>
            <a:r>
              <a:rPr b="1"/>
              <a:t>Enhanced Prompt</a:t>
            </a:r>
            <a:r>
              <a:rPr/>
              <a:t>: “You’ll act as a liberal political expert and as a conservative political expert and provide two answers for the question: ‘Which policies should be implemented to address inflation?’”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Referee Report</a:t>
            </a:r>
          </a:p>
        </p:txBody>
      </p:sp>
      <p:sp>
        <p:nvSpPr>
          <p:cNvPr id="3" name="Content Placeholder 2"/>
          <p:cNvSpPr>
            <a:spLocks noGrp="1"/>
          </p:cNvSpPr>
          <p:nvPr>
            <p:ph idx="1"/>
          </p:nvPr>
        </p:nvSpPr>
        <p:spPr/>
        <p:txBody>
          <a:bodyPr/>
          <a:lstStyle/>
          <a:p>
            <a:pPr lvl="0" indent="0" marL="0">
              <a:spcBef>
                <a:spcPts val="3000"/>
              </a:spcBef>
              <a:buNone/>
            </a:pPr>
            <a:r>
              <a:rPr b="1"/>
              <a:t>Can you draft a referee report for this paper for the Journal of Economic Literature? [Attachment: w30957.pdf ]</a:t>
            </a:r>
          </a:p>
          <a:p>
            <a:pPr lvl="0" indent="0" marL="0">
              <a:spcBef>
                <a:spcPts val="3000"/>
              </a:spcBef>
              <a:buNone/>
            </a:pPr>
            <a:r>
              <a:rPr b="1"/>
              <a:t>Would this paper be suitable for the American Economic Review?</a:t>
            </a:r>
          </a:p>
          <a:p>
            <a:pPr lvl="0" indent="0" marL="0">
              <a:spcBef>
                <a:spcPts val="3000"/>
              </a:spcBef>
              <a:buNone/>
            </a:pPr>
            <a:r>
              <a:rPr b="1"/>
              <a:t>Can you provide a detailed critique of this paper for the Journal of Economic Perspectives?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LLM Capabilities and Usefulness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b="1"/>
                        <a:t>Category</a:t>
                      </a:r>
                    </a:p>
                  </a:txBody>
                  <a:tcPr/>
                </a:tc>
                <a:tc>
                  <a:txBody>
                    <a:bodyPr/>
                    <a:lstStyle/>
                    <a:p>
                      <a:pPr lvl="0" indent="0" marL="0">
                        <a:buNone/>
                      </a:pPr>
                      <a:r>
                        <a:rPr b="1"/>
                        <a:t>Task</a:t>
                      </a:r>
                    </a:p>
                  </a:txBody>
                  <a:tcPr/>
                </a:tc>
                <a:tc>
                  <a:txBody>
                    <a:bodyPr/>
                    <a:lstStyle/>
                    <a:p>
                      <a:pPr lvl="0" indent="0" marL="0">
                        <a:buNone/>
                      </a:pPr>
                      <a:r>
                        <a:rPr b="1"/>
                        <a:t>Usefulness</a:t>
                      </a:r>
                    </a:p>
                  </a:txBody>
                  <a:tcPr/>
                </a:tc>
              </a:tr>
              <a:tr h="0">
                <a:tc>
                  <a:txBody>
                    <a:bodyPr/>
                    <a:lstStyle/>
                    <a:p>
                      <a:pPr lvl="0" indent="0" marL="0">
                        <a:buNone/>
                      </a:pPr>
                      <a:r>
                        <a:rPr b="1"/>
                        <a:t>Ideation and Feedback</a:t>
                      </a:r>
                    </a:p>
                  </a:txBody>
                </a:tc>
                <a:tc>
                  <a:txBody>
                    <a:bodyPr/>
                    <a:lstStyle/>
                    <a:p>
                      <a:pPr lvl="0" indent="0" marL="0">
                        <a:buNone/>
                      </a:pPr>
                      <a:r>
                        <a:rPr/>
                        <a:t>Brainstorming</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Feedback</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Providing counterarguments</a:t>
                      </a:r>
                    </a:p>
                  </a:txBody>
                </a:tc>
                <a:tc>
                  <a:txBody>
                    <a:bodyPr/>
                    <a:lstStyle/>
                    <a:p>
                      <a:pPr lvl="0" indent="0" marL="0">
                        <a:buNone/>
                      </a:pPr>
                      <a:r>
                        <a:rPr/>
                        <a:t>◑ Useful</a:t>
                      </a:r>
                    </a:p>
                  </a:txBody>
                </a:tc>
              </a:tr>
              <a:tr h="0">
                <a:tc>
                  <a:txBody>
                    <a:bodyPr/>
                    <a:lstStyle/>
                    <a:p>
                      <a:pPr lvl="0" indent="0" marL="0">
                        <a:buNone/>
                      </a:pPr>
                      <a:r>
                        <a:rPr b="1"/>
                        <a:t>Writing</a:t>
                      </a:r>
                    </a:p>
                  </a:txBody>
                </a:tc>
                <a:tc>
                  <a:txBody>
                    <a:bodyPr/>
                    <a:lstStyle/>
                    <a:p>
                      <a:pPr lvl="0" indent="0" marL="0">
                        <a:buNone/>
                      </a:pPr>
                      <a:r>
                        <a:rPr/>
                        <a:t>Synthesizing text</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Editing text</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Evaluating text</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Converting hand-written equations</a:t>
                      </a:r>
                    </a:p>
                  </a:txBody>
                </a:tc>
                <a:tc>
                  <a:txBody>
                    <a:bodyPr/>
                    <a:lstStyle/>
                    <a:p>
                      <a:pPr lvl="0" indent="0" marL="0">
                        <a:buNone/>
                      </a:pPr>
                      <a:r>
                        <a:rPr/>
                        <a:t>◯ Experimental</a:t>
                      </a:r>
                    </a:p>
                  </a:txBody>
                </a:tc>
              </a:tr>
              <a:tr h="0">
                <a:tc>
                  <a:txBody>
                    <a:bodyPr/>
                    <a:lstStyle/>
                    <a:p>
                      <a:endParaRPr/>
                    </a:p>
                  </a:txBody>
                </a:tc>
                <a:tc>
                  <a:txBody>
                    <a:bodyPr/>
                    <a:lstStyle/>
                    <a:p>
                      <a:pPr lvl="0" indent="0" marL="0">
                        <a:buNone/>
                      </a:pPr>
                      <a:r>
                        <a:rPr/>
                        <a:t>Generating catchy titles and headlines</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Generating tweets to promote a paper</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Generating presentation slides</a:t>
                      </a:r>
                    </a:p>
                  </a:txBody>
                </a:tc>
                <a:tc>
                  <a:txBody>
                    <a:bodyPr/>
                    <a:lstStyle/>
                    <a:p>
                      <a:pPr lvl="0" indent="0" marL="0">
                        <a:buNone/>
                      </a:pPr>
                      <a:r>
                        <a:rPr/>
                        <a:t>● Highly Useful</a:t>
                      </a:r>
                    </a:p>
                  </a:txBody>
                </a:tc>
              </a:tr>
              <a:tr h="0">
                <a:tc>
                  <a:txBody>
                    <a:bodyPr/>
                    <a:lstStyle/>
                    <a:p>
                      <a:pPr lvl="0" indent="0" marL="0">
                        <a:buNone/>
                      </a:pPr>
                      <a:r>
                        <a:rPr b="1"/>
                        <a:t>Background Research</a:t>
                      </a:r>
                    </a:p>
                  </a:txBody>
                </a:tc>
                <a:tc>
                  <a:txBody>
                    <a:bodyPr/>
                    <a:lstStyle/>
                    <a:p>
                      <a:pPr lvl="0" indent="0" marL="0">
                        <a:buNone/>
                      </a:pPr>
                      <a:r>
                        <a:rPr/>
                        <a:t>Summarization</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Literature Research</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Formatting References</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Translating Text</a:t>
                      </a:r>
                    </a:p>
                  </a:txBody>
                </a:tc>
                <a:tc>
                  <a:txBody>
                    <a:bodyPr/>
                    <a:lstStyle/>
                    <a:p>
                      <a:pPr lvl="0" indent="0" marL="0">
                        <a:buNone/>
                      </a:pPr>
                      <a:r>
                        <a:rPr/>
                        <a:t>● Highly Useful</a:t>
                      </a:r>
                    </a:p>
                  </a:txBody>
                </a:tc>
              </a:tr>
              <a:tr h="0">
                <a:tc>
                  <a:txBody>
                    <a:bodyPr/>
                    <a:lstStyle/>
                    <a:p>
                      <a:endParaRPr/>
                    </a:p>
                  </a:txBody>
                </a:tc>
                <a:tc>
                  <a:txBody>
                    <a:bodyPr/>
                    <a:lstStyle/>
                    <a:p>
                      <a:pPr lvl="0" indent="0" marL="0">
                        <a:buNone/>
                      </a:pPr>
                      <a:r>
                        <a:rPr/>
                        <a:t>Explaining Concepts</a:t>
                      </a:r>
                    </a:p>
                  </a:txBody>
                </a:tc>
                <a:tc>
                  <a:txBody>
                    <a:bodyPr/>
                    <a:lstStyle/>
                    <a:p>
                      <a:pPr lvl="0" indent="0" marL="0">
                        <a:buNone/>
                      </a:pPr>
                      <a:r>
                        <a:rPr/>
                        <a:t>◑ Useful</a:t>
                      </a:r>
                    </a:p>
                  </a:txBody>
                </a:tc>
              </a:tr>
              <a:tr h="0">
                <a:tc>
                  <a:txBody>
                    <a:bodyPr/>
                    <a:lstStyle/>
                    <a:p>
                      <a:pPr lvl="0" indent="0" marL="0">
                        <a:buNone/>
                      </a:pPr>
                      <a:r>
                        <a:rPr b="1"/>
                        <a:t>Coding</a:t>
                      </a:r>
                    </a:p>
                  </a:txBody>
                </a:tc>
                <a:tc>
                  <a:txBody>
                    <a:bodyPr/>
                    <a:lstStyle/>
                    <a:p>
                      <a:pPr lvl="0" indent="0" marL="0">
                        <a:buNone/>
                      </a:pPr>
                      <a:r>
                        <a:rPr/>
                        <a:t>Writing code</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Explaining code</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Translating code</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Debugging code</a:t>
                      </a:r>
                    </a:p>
                  </a:txBody>
                </a:tc>
                <a:tc>
                  <a:txBody>
                    <a:bodyPr/>
                    <a:lstStyle/>
                    <a:p>
                      <a:pPr lvl="0" indent="0" marL="0">
                        <a:buNone/>
                      </a:pPr>
                      <a:r>
                        <a:rPr/>
                        <a:t>◑ Useful</a:t>
                      </a:r>
                    </a:p>
                  </a:txBody>
                </a:tc>
              </a:tr>
              <a:tr h="0">
                <a:tc>
                  <a:txBody>
                    <a:bodyPr/>
                    <a:lstStyle/>
                    <a:p>
                      <a:pPr lvl="0" indent="0" marL="0">
                        <a:buNone/>
                      </a:pPr>
                      <a:r>
                        <a:rPr b="1"/>
                        <a:t>Data Analysis</a:t>
                      </a:r>
                    </a:p>
                  </a:txBody>
                </a:tc>
                <a:tc>
                  <a:txBody>
                    <a:bodyPr/>
                    <a:lstStyle/>
                    <a:p>
                      <a:pPr lvl="0" indent="0" marL="0">
                        <a:buNone/>
                      </a:pPr>
                      <a:r>
                        <a:rPr/>
                        <a:t>Locating data sources</a:t>
                      </a:r>
                    </a:p>
                  </a:txBody>
                </a:tc>
                <a:tc>
                  <a:txBody>
                    <a:bodyPr/>
                    <a:lstStyle/>
                    <a:p>
                      <a:pPr lvl="0" indent="0" marL="0">
                        <a:buNone/>
                      </a:pPr>
                      <a:r>
                        <a:rPr/>
                        <a:t>◑ Useful</a:t>
                      </a:r>
                    </a:p>
                  </a:txBody>
                </a:tc>
              </a:tr>
              <a:tr h="0">
                <a:tc>
                  <a:txBody>
                    <a:bodyPr/>
                    <a:lstStyle/>
                    <a:p>
                      <a:endParaRPr/>
                    </a:p>
                  </a:txBody>
                </a:tc>
                <a:tc>
                  <a:txBody>
                    <a:bodyPr/>
                    <a:lstStyle/>
                    <a:p>
                      <a:pPr lvl="0" indent="0" marL="0">
                        <a:buNone/>
                      </a:pPr>
                      <a:r>
                        <a:rPr/>
                        <a:t>Creating figure</a:t>
                      </a:r>
                    </a:p>
                  </a:txBody>
                </a:tc>
                <a:tc>
                  <a:txBody>
                    <a:bodyPr/>
                    <a:lstStyle/>
                    <a:p>
                      <a:endParaRP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LLMs in Data Analysis</a:t>
            </a:r>
          </a:p>
        </p:txBody>
      </p:sp>
      <p:sp>
        <p:nvSpPr>
          <p:cNvPr id="3" name="Content Placeholder 2"/>
          <p:cNvSpPr>
            <a:spLocks noGrp="1"/>
          </p:cNvSpPr>
          <p:nvPr>
            <p:ph idx="1"/>
          </p:nvPr>
        </p:nvSpPr>
        <p:spPr/>
        <p:txBody>
          <a:bodyPr/>
          <a:lstStyle/>
          <a:p>
            <a:pPr lvl="0" indent="0" marL="0">
              <a:buNone/>
            </a:pPr>
            <a:r>
              <a:rPr b="1"/>
              <a:t>Capabilities</a:t>
            </a:r>
            <a:r>
              <a:rPr/>
              <a:t>:</a:t>
            </a:r>
          </a:p>
          <a:p>
            <a:pPr lvl="0"/>
            <a:r>
              <a:rPr/>
              <a:t>Locating Data Sources (◐)</a:t>
            </a:r>
          </a:p>
          <a:p>
            <a:pPr lvl="0"/>
            <a:r>
              <a:rPr/>
              <a:t>Creating Figures (◐)</a:t>
            </a:r>
          </a:p>
          <a:p>
            <a:pPr lvl="0"/>
            <a:r>
              <a:rPr/>
              <a:t>Extracting Data from Text (●)</a:t>
            </a:r>
          </a:p>
          <a:p>
            <a:pPr lvl="0"/>
            <a:r>
              <a:rPr/>
              <a:t>Sentiment Analysis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LLMs and Mathematical Derivations</a:t>
            </a:r>
          </a:p>
        </p:txBody>
      </p:sp>
      <p:sp>
        <p:nvSpPr>
          <p:cNvPr id="3" name="Content Placeholder 2"/>
          <p:cNvSpPr>
            <a:spLocks noGrp="1"/>
          </p:cNvSpPr>
          <p:nvPr>
            <p:ph idx="1"/>
          </p:nvPr>
        </p:nvSpPr>
        <p:spPr/>
        <p:txBody>
          <a:bodyPr/>
          <a:lstStyle/>
          <a:p>
            <a:pPr lvl="0" indent="0" marL="0">
              <a:buNone/>
            </a:pPr>
            <a:r>
              <a:rPr b="1"/>
              <a:t>Applications</a:t>
            </a:r>
            <a:r>
              <a:rPr/>
              <a:t>:</a:t>
            </a:r>
          </a:p>
          <a:p>
            <a:pPr lvl="0"/>
            <a:r>
              <a:rPr/>
              <a:t>Setting Up Models (◐)</a:t>
            </a:r>
          </a:p>
          <a:p>
            <a:pPr lvl="0"/>
            <a:r>
              <a:rPr/>
              <a:t>Deriving Equations (○)</a:t>
            </a:r>
          </a:p>
          <a:p>
            <a:pPr lvl="0"/>
            <a:r>
              <a:rPr/>
              <a:t>Explaining Models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LLMs in Economics</a:t>
            </a:r>
          </a:p>
        </p:txBody>
      </p:sp>
      <p:sp>
        <p:nvSpPr>
          <p:cNvPr id="3" name="Content Placeholder 2"/>
          <p:cNvSpPr>
            <a:spLocks noGrp="1"/>
          </p:cNvSpPr>
          <p:nvPr>
            <p:ph idx="1"/>
          </p:nvPr>
        </p:nvSpPr>
        <p:spPr/>
        <p:txBody>
          <a:bodyPr/>
          <a:lstStyle/>
          <a:p>
            <a:pPr lvl="0" indent="0" marL="0">
              <a:buNone/>
            </a:pPr>
            <a:r>
              <a:rPr/>
              <a:t>The advent of large language models (LLMs) that automate a plethora of cognitive tasks presents a significant paradigm shift that academic economists should be cognizant of, given the cognitive nature of our work, which includes tasks such as data analysis, economic forecasting, and policy recommendation. The rapid advancements in language models could potentially disrupt our profession, necessitating a proactive approach to this emerging technology.</a:t>
            </a:r>
          </a:p>
          <a:p>
            <a:pPr lvl="0" indent="0" marL="0">
              <a:buNone/>
            </a:pPr>
            <a:r>
              <a:rPr/>
              <a:t>In the short term, these models can augment our productivity by automating routine tasks, thereby allowing us to focus on more complex and nuanced aspects of economic research. However, in the long run, there is a substantial likelihood that these models could displace human economists, as they become increasingly adept at performing complex cognitive tasks. Consequently, it is incumbent upon us to prepare for this eventuality. This could involve developing a deeper understanding of these models to leverage their capabilities effectively, diversifying our skill sets to include areas not easily automated, and advocating for policies that ensure a just transition for those potentially displaced by these technological advancements.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a:r>
              <a:rPr>
                <a:hlinkClick r:id="rId2"/>
              </a:rPr>
              <a:t>YouTube Playlist</a:t>
            </a:r>
          </a:p>
          <a:p>
            <a:pPr lvl="0"/>
            <a:r>
              <a:rPr>
                <a:hlinkClick r:id="rId3"/>
              </a:rPr>
              <a:t>AI for Economists: Prompts &amp; Resources</a:t>
            </a:r>
          </a:p>
          <a:p>
            <a:pPr lvl="0"/>
            <a:r>
              <a:rPr>
                <a:hlinkClick r:id="rId4"/>
              </a:rPr>
              <a:t>Causal Inference Substack</a:t>
            </a:r>
          </a:p>
          <a:p>
            <a:pPr lvl="0"/>
            <a:r>
              <a:rPr>
                <a:hlinkClick r:id="rId5"/>
              </a:rPr>
              <a:t>One Useful Thing</a:t>
            </a:r>
          </a:p>
          <a:p>
            <a:pPr lvl="0"/>
            <a:r>
              <a:rPr>
                <a:hlinkClick r:id="rId6"/>
              </a:rPr>
              <a:t>Understanding AI</a:t>
            </a:r>
          </a:p>
          <a:p>
            <a:pPr lvl="0" indent="0" marL="0">
              <a:buNone/>
            </a:pPr>
            <a:r>
              <a:rPr b="1"/>
              <a:t>Other AI sites:</a:t>
            </a:r>
          </a:p>
          <a:p>
            <a:pPr lvl="0"/>
            <a:r>
              <a:rPr>
                <a:hlinkClick r:id="rId7"/>
              </a:rPr>
              <a:t>ChatPDF</a:t>
            </a:r>
          </a:p>
          <a:p>
            <a:pPr lvl="0"/>
            <a:r>
              <a:rPr>
                <a:hlinkClick r:id="rId8"/>
              </a:rPr>
              <a:t>Reeder AI</a:t>
            </a:r>
          </a:p>
          <a:p>
            <a:pPr lvl="0"/>
            <a:r>
              <a:rPr>
                <a:hlinkClick r:id="rId9"/>
              </a:rPr>
              <a:t>Unriddle AI</a:t>
            </a:r>
          </a:p>
          <a:p>
            <a:pPr lvl="0"/>
            <a:r>
              <a:rPr>
                <a:hlinkClick r:id="rId10"/>
              </a:rPr>
              <a:t>Magic School AI</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Key takeaways</a:t>
            </a:r>
          </a:p>
        </p:txBody>
      </p:sp>
      <p:sp>
        <p:nvSpPr>
          <p:cNvPr id="3" name="Content Placeholder 2"/>
          <p:cNvSpPr>
            <a:spLocks noGrp="1"/>
          </p:cNvSpPr>
          <p:nvPr>
            <p:ph idx="1"/>
          </p:nvPr>
        </p:nvSpPr>
        <p:spPr/>
        <p:txBody>
          <a:bodyPr/>
          <a:lstStyle/>
          <a:p>
            <a:pPr lvl="0" indent="0" marL="0">
              <a:buNone/>
            </a:pPr>
            <a:r>
              <a:rPr/>
              <a:t>The article provides a framework for experimentation when integrating AI into government work, emphasising the balance between innovation and ethical considerations. Key takeaways (as summarised by ChatGPT) include:</a:t>
            </a:r>
          </a:p>
          <a:p>
            <a:pPr lvl="0"/>
            <a:r>
              <a:rPr/>
              <a:t>AI as an assistant: AI should be seen as a decision-making assistant rather than a decision-maker, emphasising the importance of human oversight and ethical responsibility in its use.</a:t>
            </a:r>
          </a:p>
          <a:p>
            <a:pPr lvl="0"/>
            <a:r>
              <a:rPr/>
              <a:t>Balancing efficiency and compliance: While it’s important to follow guidelines, caution shouldn’t prevent experimentation with AI.</a:t>
            </a:r>
          </a:p>
          <a:p>
            <a:pPr lvl="0"/>
            <a:r>
              <a:rPr/>
              <a:t>Creative potential: AI can act as an “extra brain” or “extra hands,” helping with tasks like summarising documents and providing diverse perspectives, offering a creative avenue for public servants.</a:t>
            </a:r>
          </a:p>
          <a:p>
            <a:pPr lvl="0"/>
            <a:r>
              <a:rPr/>
              <a:t>Ethical considerations: Public servants should prioritise ethics, avoid using sensitive information, and ensure AI use aligns with public service principles.</a:t>
            </a:r>
          </a:p>
          <a:p>
            <a:pPr lvl="0"/>
            <a:r>
              <a:rPr/>
              <a:t>Informed experimentation: Staying informed without being overwhelmed and experimenting in safe environments can enhance creativity and learning.</a:t>
            </a:r>
          </a:p>
          <a:p>
            <a:pPr lvl="0"/>
            <a:r>
              <a:rPr/>
              <a:t>Transparency: Transparency is crucial; always disclose when AI is being used.</a:t>
            </a:r>
          </a:p>
          <a:p>
            <a:pPr lvl="0"/>
            <a:r>
              <a:rPr/>
              <a:t>Quick wins with AI: AI can boost productivity in areas like drafting documents, summarising information, and analysing data, but rules and regulations must still be adhered to.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 Terminology</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b="1"/>
                        <a:t>Term</a:t>
                      </a:r>
                    </a:p>
                  </a:txBody>
                  <a:tcPr/>
                </a:tc>
                <a:tc>
                  <a:txBody>
                    <a:bodyPr/>
                    <a:lstStyle/>
                    <a:p>
                      <a:pPr lvl="0" indent="0" marL="0">
                        <a:buNone/>
                      </a:pPr>
                      <a:r>
                        <a:rPr b="1"/>
                        <a:t>Definition</a:t>
                      </a:r>
                    </a:p>
                  </a:txBody>
                  <a:tcPr/>
                </a:tc>
              </a:tr>
              <a:tr h="0">
                <a:tc>
                  <a:txBody>
                    <a:bodyPr/>
                    <a:lstStyle/>
                    <a:p>
                      <a:pPr lvl="0" indent="0" marL="0">
                        <a:buNone/>
                      </a:pPr>
                      <a:r>
                        <a:rPr/>
                        <a:t>Data augmentation</a:t>
                      </a:r>
                    </a:p>
                  </a:txBody>
                </a:tc>
                <a:tc>
                  <a:txBody>
                    <a:bodyPr/>
                    <a:lstStyle/>
                    <a:p>
                      <a:pPr lvl="0" indent="0" marL="0">
                        <a:buNone/>
                      </a:pPr>
                      <a:r>
                        <a:rPr/>
                        <a:t>A technique used in machine learning and deep learning to increase the diversity and amount of training data.</a:t>
                      </a:r>
                    </a:p>
                  </a:txBody>
                </a:tc>
              </a:tr>
              <a:tr h="0">
                <a:tc>
                  <a:txBody>
                    <a:bodyPr/>
                    <a:lstStyle/>
                    <a:p>
                      <a:pPr lvl="0" indent="0" marL="0">
                        <a:buNone/>
                      </a:pPr>
                      <a:r>
                        <a:rPr/>
                        <a:t>Deep learning</a:t>
                      </a:r>
                    </a:p>
                  </a:txBody>
                </a:tc>
                <a:tc>
                  <a:txBody>
                    <a:bodyPr/>
                    <a:lstStyle/>
                    <a:p>
                      <a:pPr lvl="0" indent="0" marL="0">
                        <a:buNone/>
                      </a:pPr>
                      <a:r>
                        <a:rPr/>
                        <a:t>A subset of machine learning that focuses on training computers to perform tasks by learning from data, using neural networks.</a:t>
                      </a:r>
                    </a:p>
                  </a:txBody>
                </a:tc>
              </a:tr>
              <a:tr h="0">
                <a:tc>
                  <a:txBody>
                    <a:bodyPr/>
                    <a:lstStyle/>
                    <a:p>
                      <a:pPr lvl="0" indent="0" marL="0">
                        <a:buNone/>
                      </a:pPr>
                      <a:r>
                        <a:rPr/>
                        <a:t>Diffusion model</a:t>
                      </a:r>
                    </a:p>
                  </a:txBody>
                </a:tc>
                <a:tc>
                  <a:txBody>
                    <a:bodyPr/>
                    <a:lstStyle/>
                    <a:p>
                      <a:pPr lvl="0" indent="0" marL="0">
                        <a:buNone/>
                      </a:pPr>
                      <a:r>
                        <a:rPr/>
                        <a:t>A generative model used for generating high-quality samples and tasks, such as image synthesis.</a:t>
                      </a:r>
                    </a:p>
                  </a:txBody>
                </a:tc>
              </a:tr>
              <a:tr h="0">
                <a:tc>
                  <a:txBody>
                    <a:bodyPr/>
                    <a:lstStyle/>
                    <a:p>
                      <a:pPr lvl="0" indent="0" marL="0">
                        <a:buNone/>
                      </a:pPr>
                      <a:r>
                        <a:rPr/>
                        <a:t>Discriminative AI</a:t>
                      </a:r>
                    </a:p>
                  </a:txBody>
                </a:tc>
                <a:tc>
                  <a:txBody>
                    <a:bodyPr/>
                    <a:lstStyle/>
                    <a:p>
                      <a:pPr lvl="0" indent="0" marL="0">
                        <a:buNone/>
                      </a:pPr>
                      <a:r>
                        <a:rPr/>
                        <a:t>Artificial intelligence that distinguishes between different classes of data.</a:t>
                      </a:r>
                    </a:p>
                  </a:txBody>
                </a:tc>
              </a:tr>
              <a:tr h="0">
                <a:tc>
                  <a:txBody>
                    <a:bodyPr/>
                    <a:lstStyle/>
                    <a:p>
                      <a:pPr lvl="0" indent="0" marL="0">
                        <a:buNone/>
                      </a:pPr>
                      <a:r>
                        <a:rPr/>
                        <a:t>Discriminative AI models</a:t>
                      </a:r>
                    </a:p>
                  </a:txBody>
                </a:tc>
                <a:tc>
                  <a:txBody>
                    <a:bodyPr/>
                    <a:lstStyle/>
                    <a:p>
                      <a:pPr lvl="0" indent="0" marL="0">
                        <a:buNone/>
                      </a:pPr>
                      <a:r>
                        <a:rPr/>
                        <a:t>Models that identify and classify patterns in data, commonly used for prediction and classification tasks.</a:t>
                      </a:r>
                    </a:p>
                  </a:txBody>
                </a:tc>
              </a:tr>
              <a:tr h="0">
                <a:tc>
                  <a:txBody>
                    <a:bodyPr/>
                    <a:lstStyle/>
                    <a:p>
                      <a:pPr lvl="0" indent="0" marL="0">
                        <a:buNone/>
                      </a:pPr>
                      <a:r>
                        <a:rPr/>
                        <a:t>Foundation models</a:t>
                      </a:r>
                    </a:p>
                  </a:txBody>
                </a:tc>
                <a:tc>
                  <a:txBody>
                    <a:bodyPr/>
                    <a:lstStyle/>
                    <a:p>
                      <a:pPr lvl="0" indent="0" marL="0">
                        <a:buNone/>
                      </a:pPr>
                      <a:r>
                        <a:rPr/>
                        <a:t>Broad AI models that can be adapted to create more specialized models or tools for specific use cases.</a:t>
                      </a:r>
                    </a:p>
                  </a:txBody>
                </a:tc>
              </a:tr>
              <a:tr h="0">
                <a:tc>
                  <a:txBody>
                    <a:bodyPr/>
                    <a:lstStyle/>
                    <a:p>
                      <a:pPr lvl="0" indent="0" marL="0">
                        <a:buNone/>
                      </a:pPr>
                      <a:r>
                        <a:rPr/>
                        <a:t>Generative adversarial network (GAN)</a:t>
                      </a:r>
                    </a:p>
                  </a:txBody>
                </a:tc>
                <a:tc>
                  <a:txBody>
                    <a:bodyPr/>
                    <a:lstStyle/>
                    <a:p>
                      <a:pPr lvl="0" indent="0" marL="0">
                        <a:buNone/>
                      </a:pPr>
                      <a:r>
                        <a:rPr/>
                        <a:t>A type of generative model with two neural networks (generator and discriminator) where the generator creates samples and the discriminator evaluates them.</a:t>
                      </a:r>
                    </a:p>
                  </a:txBody>
                </a:tc>
              </a:tr>
              <a:tr h="0">
                <a:tc>
                  <a:txBody>
                    <a:bodyPr/>
                    <a:lstStyle/>
                    <a:p>
                      <a:pPr lvl="0" indent="0" marL="0">
                        <a:buNone/>
                      </a:pPr>
                      <a:r>
                        <a:rPr/>
                        <a:t>Generative AI</a:t>
                      </a:r>
                    </a:p>
                  </a:txBody>
                </a:tc>
                <a:tc>
                  <a:txBody>
                    <a:bodyPr/>
                    <a:lstStyle/>
                    <a:p>
                      <a:pPr lvl="0" indent="0" marL="0">
                        <a:buNone/>
                      </a:pPr>
                      <a:r>
                        <a:rPr/>
                        <a:t>AI that can create new content such as text, images, audio, and video.</a:t>
                      </a:r>
                    </a:p>
                  </a:txBody>
                </a:tc>
              </a:tr>
              <a:tr h="0">
                <a:tc>
                  <a:txBody>
                    <a:bodyPr/>
                    <a:lstStyle/>
                    <a:p>
                      <a:pPr lvl="0" indent="0" marL="0">
                        <a:buNone/>
                      </a:pPr>
                      <a:r>
                        <a:rPr/>
                        <a:t>Generative AI models</a:t>
                      </a:r>
                    </a:p>
                  </a:txBody>
                </a:tc>
                <a:tc>
                  <a:txBody>
                    <a:bodyPr/>
                    <a:lstStyle/>
                    <a:p>
                      <a:pPr lvl="0" indent="0" marL="0">
                        <a:buNone/>
                      </a:pPr>
                      <a:r>
                        <a:rPr/>
                        <a:t>Models that generate new content by understanding the context of the input. Used for automated content creation and communication.</a:t>
                      </a:r>
                    </a:p>
                  </a:txBody>
                </a:tc>
              </a:tr>
              <a:tr h="0">
                <a:tc>
                  <a:txBody>
                    <a:bodyPr/>
                    <a:lstStyle/>
                    <a:p>
                      <a:pPr lvl="0" indent="0" marL="0">
                        <a:buNone/>
                      </a:pPr>
                      <a:r>
                        <a:rPr/>
                        <a:t>Generative pre-trained transformer (GPT)</a:t>
                      </a:r>
                    </a:p>
                  </a:txBody>
                </a:tc>
                <a:tc>
                  <a:txBody>
                    <a:bodyPr/>
                    <a:lstStyle/>
                    <a:p>
                      <a:pPr lvl="0" indent="0" marL="0">
                        <a:buNone/>
                      </a:pPr>
                      <a:r>
                        <a:rPr/>
                        <a:t>A type of large language model developed by OpenAI that uses transformers to understand and generate text.</a:t>
                      </a:r>
                    </a:p>
                  </a:txBody>
                </a:tc>
              </a:tr>
              <a:tr h="0">
                <a:tc>
                  <a:txBody>
                    <a:bodyPr/>
                    <a:lstStyle/>
                    <a:p>
                      <a:pPr lvl="0" indent="0" marL="0">
                        <a:buNone/>
                      </a:pPr>
                      <a:r>
                        <a:rPr/>
                        <a:t>Large language models (LLMs)</a:t>
                      </a:r>
                    </a:p>
                  </a:txBody>
                </a:tc>
                <a:tc>
                  <a:txBody>
                    <a:bodyPr/>
                    <a:lstStyle/>
                    <a:p>
                      <a:pPr lvl="0" indent="0" marL="0">
                        <a:buNone/>
                      </a:pPr>
                      <a:r>
                        <a:rPr/>
                        <a:t>Deep learning models trained on massive text datasets to learn language patterns and structures.</a:t>
                      </a:r>
                    </a:p>
                  </a:txBody>
                </a:tc>
              </a:tr>
              <a:tr h="0">
                <a:tc>
                  <a:txBody>
                    <a:bodyPr/>
                    <a:lstStyle/>
                    <a:p>
                      <a:pPr lvl="0" indent="0" marL="0">
                        <a:buNone/>
                      </a:pPr>
                      <a:r>
                        <a:rPr/>
                        <a:t>Machine learning</a:t>
                      </a:r>
                    </a:p>
                  </a:txBody>
                </a:tc>
                <a:tc>
                  <a:txBody>
                    <a:bodyPr/>
                    <a:lstStyle/>
                    <a:p>
                      <a:pPr lvl="0" indent="0" marL="0">
                        <a:buNone/>
                      </a:pPr>
                      <a:r>
                        <a:rPr/>
                        <a:t>AI focused on creating algorithms and models that enable computers to learn and make predictions or decisions from data.</a:t>
                      </a:r>
                    </a:p>
                  </a:txBody>
                </a:tc>
              </a:tr>
              <a:tr h="0">
                <a:tc>
                  <a:txBody>
                    <a:bodyPr/>
                    <a:lstStyle/>
                    <a:p>
                      <a:pPr lvl="0" indent="0" marL="0">
                        <a:buNone/>
                      </a:pPr>
                      <a:r>
                        <a:rPr/>
                        <a:t>Natural language processing (NLP)</a:t>
                      </a:r>
                    </a:p>
                  </a:txBody>
                </a:tc>
                <a:tc>
                  <a:txBody>
                    <a:bodyPr/>
                    <a:lstStyle/>
                    <a:p>
                      <a:pPr lvl="0" indent="0" marL="0">
                        <a:buNone/>
                      </a:pPr>
                      <a:r>
                        <a:rPr/>
                        <a:t>AI that enables computers to understand, manipulate, and generate human language.</a:t>
                      </a:r>
                    </a:p>
                  </a:txBody>
                </a:tc>
              </a:tr>
              <a:tr h="0">
                <a:tc>
                  <a:txBody>
                    <a:bodyPr/>
                    <a:lstStyle/>
                    <a:p>
                      <a:pPr lvl="0" indent="0" marL="0">
                        <a:buNone/>
                      </a:pPr>
                      <a:r>
                        <a:rPr/>
                        <a:t>Neural networks</a:t>
                      </a:r>
                    </a:p>
                  </a:txBody>
                </a:tc>
                <a:tc>
                  <a:txBody>
                    <a:bodyPr/>
                    <a:lstStyle/>
                    <a:p>
                      <a:pPr lvl="0" indent="0" marL="0">
                        <a:buNone/>
                      </a:pPr>
                      <a:r>
                        <a:rPr/>
                        <a:t>Computational models inspired by the human brain, essential in deep learning and AI.</a:t>
                      </a:r>
                    </a:p>
                  </a:txBody>
                </a:tc>
              </a:tr>
              <a:tr h="0">
                <a:tc>
                  <a:txBody>
                    <a:bodyPr/>
                    <a:lstStyle/>
                    <a:p>
                      <a:pPr lvl="0" indent="0" marL="0">
                        <a:buNone/>
                      </a:pPr>
                      <a:r>
                        <a:rPr/>
                        <a:t>Prompt</a:t>
                      </a:r>
                    </a:p>
                  </a:txBody>
                </a:tc>
                <a:tc>
                  <a:txBody>
                    <a:bodyPr/>
                    <a:lstStyle/>
                    <a:p>
                      <a:pPr lvl="0" indent="0" marL="0">
                        <a:buNone/>
                      </a:pPr>
                      <a:r>
                        <a:rPr/>
                        <a:t>Instructions or questions given to a generative AI model to generate new content.</a:t>
                      </a:r>
                    </a:p>
                  </a:txBody>
                </a:tc>
              </a:tr>
              <a:tr h="0">
                <a:tc>
                  <a:txBody>
                    <a:bodyPr/>
                    <a:lstStyle/>
                    <a:p>
                      <a:pPr lvl="0" indent="0" marL="0">
                        <a:buNone/>
                      </a:pPr>
                      <a:r>
                        <a:rPr/>
                        <a:t>Training data</a:t>
                      </a:r>
                    </a:p>
                  </a:txBody>
                </a:tc>
                <a:tc>
                  <a:txBody>
                    <a:bodyPr/>
                    <a:lstStyle/>
                    <a:p>
                      <a:pPr lvl="0" indent="0" marL="0">
                        <a:buNone/>
                      </a:pPr>
                      <a:r>
                        <a:rPr/>
                        <a:t>Data used to teach a machine learning model, often containing labeled examples.</a:t>
                      </a:r>
                    </a:p>
                  </a:txBody>
                </a:tc>
              </a:tr>
              <a:tr h="0">
                <a:tc>
                  <a:txBody>
                    <a:bodyPr/>
                    <a:lstStyle/>
                    <a:p>
                      <a:pPr lvl="0" indent="0" marL="0">
                        <a:buNone/>
                      </a:pPr>
                      <a:r>
                        <a:rPr/>
                        <a:t>Transformers</a:t>
                      </a:r>
                    </a:p>
                  </a:txBody>
                </a:tc>
                <a:tc>
                  <a:txBody>
                    <a:bodyPr/>
                    <a:lstStyle/>
                    <a:p>
                      <a:pPr lvl="0" indent="0" marL="0">
                        <a:buNone/>
                      </a:pPr>
                      <a:r>
                        <a:rPr/>
                        <a:t>A deep learning architecture that uses encoders and decoders to generate contextually relevant text.</a:t>
                      </a:r>
                    </a:p>
                  </a:txBody>
                </a:tc>
              </a:tr>
              <a:tr h="0">
                <a:tc>
                  <a:txBody>
                    <a:bodyPr/>
                    <a:lstStyle/>
                    <a:p>
                      <a:pPr lvl="0" indent="0" marL="0">
                        <a:buNone/>
                      </a:pPr>
                      <a:r>
                        <a:rPr/>
                        <a:t>Variational autoencoder (VAE)</a:t>
                      </a:r>
                    </a:p>
                  </a:txBody>
                </a:tc>
                <a:tc>
                  <a:txBody>
                    <a:bodyPr/>
                    <a:lstStyle/>
                    <a:p>
                      <a:pPr lvl="0" indent="0" marL="0">
                        <a:buNone/>
                      </a:pPr>
                      <a:r>
                        <a:rPr/>
                        <a:t>A generative model that encodes input data into a smaller space and then decodes it back to its original form.</a:t>
                      </a:r>
                    </a:p>
                  </a:txBody>
                </a:tc>
              </a:tr>
            </a:tbl>
          </a:graphicData>
        </a:graphic>
      </p:graphicFrame>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Prompt Overview</a:t>
            </a:r>
          </a:p>
        </p:txBody>
      </p:sp>
      <p:sp>
        <p:nvSpPr>
          <p:cNvPr id="3" name="Content Placeholder 2"/>
          <p:cNvSpPr>
            <a:spLocks noGrp="1"/>
          </p:cNvSpPr>
          <p:nvPr>
            <p:ph idx="1"/>
          </p:nvPr>
        </p:nvSpPr>
        <p:spPr/>
        <p:txBody>
          <a:bodyPr/>
          <a:lstStyle/>
          <a:p>
            <a:pPr lvl="0"/>
            <a:r>
              <a:rPr/>
              <a:t>A prompt is any input or series of instructions used to produce a desired output.</a:t>
            </a:r>
          </a:p>
          <a:p>
            <a:pPr lvl="0"/>
            <a:r>
              <a:rPr/>
              <a:t>These instructions help in directing the creativity of a generative model.</a:t>
            </a:r>
          </a:p>
          <a:p>
            <a:pPr lvl="0"/>
            <a:r>
              <a:rPr/>
              <a:t>Building blocks of a well-structured prompt include instruction, context, input data, and output indicators.</a:t>
            </a:r>
          </a:p>
          <a:p>
            <a:pPr lvl="0"/>
            <a:r>
              <a:rPr/>
              <a:t>These elements help the model comprehend our necessities and generate relevant responses.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Prompt Engineering?</a:t>
            </a:r>
          </a:p>
        </p:txBody>
      </p:sp>
      <p:sp>
        <p:nvSpPr>
          <p:cNvPr id="3" name="Content Placeholder 2"/>
          <p:cNvSpPr>
            <a:spLocks noGrp="1"/>
          </p:cNvSpPr>
          <p:nvPr>
            <p:ph idx="1"/>
          </p:nvPr>
        </p:nvSpPr>
        <p:spPr/>
        <p:txBody>
          <a:bodyPr/>
          <a:lstStyle/>
          <a:p>
            <a:pPr lvl="0"/>
            <a:r>
              <a:rPr b="1"/>
              <a:t>Define Prompt Engineering</a:t>
            </a:r>
            <a:r>
              <a:rPr/>
              <a:t>:</a:t>
            </a:r>
          </a:p>
          <a:p>
            <a:pPr lvl="1"/>
            <a:r>
              <a:rPr/>
              <a:t>The practice of designing and refining prompts to guide generative models in producing desired outputs.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Prompt Engineering</a:t>
            </a:r>
          </a:p>
        </p:txBody>
      </p:sp>
      <p:sp>
        <p:nvSpPr>
          <p:cNvPr id="3" name="Content Placeholder 2"/>
          <p:cNvSpPr>
            <a:spLocks noGrp="1"/>
          </p:cNvSpPr>
          <p:nvPr>
            <p:ph idx="1"/>
          </p:nvPr>
        </p:nvSpPr>
        <p:spPr/>
        <p:txBody>
          <a:bodyPr/>
          <a:lstStyle/>
          <a:p>
            <a:pPr lvl="0"/>
            <a:r>
              <a:rPr b="1"/>
              <a:t>Relevance and Importance</a:t>
            </a:r>
            <a:r>
              <a:rPr/>
              <a:t>:</a:t>
            </a:r>
          </a:p>
          <a:p>
            <a:pPr lvl="1"/>
            <a:r>
              <a:rPr/>
              <a:t>Prompt engineering is crucial for improving the accuracy, creativity, and relevance of AI-generated responses.</a:t>
            </a:r>
          </a:p>
          <a:p>
            <a:pPr lvl="1"/>
            <a:r>
              <a:rPr/>
              <a:t>It helps AI systems understand the user’s intention and produce better, more aligned results.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Write Effective Prompts</a:t>
            </a:r>
          </a:p>
        </p:txBody>
      </p:sp>
      <p:sp>
        <p:nvSpPr>
          <p:cNvPr id="3" name="Content Placeholder 2"/>
          <p:cNvSpPr>
            <a:spLocks noGrp="1"/>
          </p:cNvSpPr>
          <p:nvPr>
            <p:ph idx="1"/>
          </p:nvPr>
        </p:nvSpPr>
        <p:spPr/>
        <p:txBody>
          <a:bodyPr/>
          <a:lstStyle/>
          <a:p>
            <a:pPr lvl="0"/>
            <a:r>
              <a:rPr b="1"/>
              <a:t>Writing Effective Prompts</a:t>
            </a:r>
            <a:r>
              <a:rPr/>
              <a:t>:</a:t>
            </a:r>
          </a:p>
          <a:p>
            <a:pPr lvl="1"/>
            <a:r>
              <a:rPr/>
              <a:t>Effective prompts are clear, context-rich, and structured to help AI understand what is expected.</a:t>
            </a:r>
          </a:p>
          <a:p>
            <a:pPr lvl="1"/>
            <a:r>
              <a:rPr/>
              <a:t>The process involves defining the instruction, providing necessary context, and outlining the desired output.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Prompt engineering is a blend of critical analysis, creativity, and technical acumen. It is not limited to asking the right question. It includes framing the question in the right context with the right information and your expectation of desired outcomes to elicit the most appropriate response.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for Writing Effective Prompts {.fragment .fade-up}</a:t>
            </a:r>
          </a:p>
        </p:txBody>
      </p:sp>
      <p:sp>
        <p:nvSpPr>
          <p:cNvPr id="3" name="Content Placeholder 2"/>
          <p:cNvSpPr>
            <a:spLocks noGrp="1"/>
          </p:cNvSpPr>
          <p:nvPr>
            <p:ph idx="1"/>
          </p:nvPr>
        </p:nvSpPr>
        <p:spPr/>
        <p:txBody>
          <a:bodyPr/>
          <a:lstStyle/>
          <a:p>
            <a:pPr lvl="0" indent="0" marL="0">
              <a:buNone/>
            </a:pPr>
            <a:r>
              <a:rPr/>
              <a:t>Key Dimensions:</a:t>
            </a:r>
          </a:p>
          <a:p>
            <a:pPr lvl="0"/>
            <a:r>
              <a:rPr b="1"/>
              <a:t>Clarity</a:t>
            </a:r>
            <a:r>
              <a:rPr/>
              <a:t>:</a:t>
            </a:r>
          </a:p>
          <a:p>
            <a:pPr lvl="1"/>
            <a:r>
              <a:rPr/>
              <a:t>Use simple and concise language.</a:t>
            </a:r>
          </a:p>
          <a:p>
            <a:pPr lvl="1"/>
            <a:r>
              <a:rPr/>
              <a:t>Avoid ambiguity and vagueness.</a:t>
            </a:r>
          </a:p>
          <a:p>
            <a:pPr lvl="0"/>
            <a:r>
              <a:rPr b="1"/>
              <a:t>Context</a:t>
            </a:r>
            <a:r>
              <a:rPr/>
              <a:t>:</a:t>
            </a:r>
          </a:p>
          <a:p>
            <a:pPr lvl="1"/>
            <a:r>
              <a:rPr/>
              <a:t>Provide background and necessary details.</a:t>
            </a:r>
          </a:p>
          <a:p>
            <a:pPr lvl="1"/>
            <a:r>
              <a:rPr/>
              <a:t>Help the model understand the situation.</a:t>
            </a:r>
          </a:p>
          <a:p>
            <a:pPr lvl="0"/>
            <a:r>
              <a:rPr b="1"/>
              <a:t>Precision</a:t>
            </a:r>
            <a:r>
              <a:rPr/>
              <a:t>:</a:t>
            </a:r>
          </a:p>
          <a:p>
            <a:pPr lvl="1"/>
            <a:r>
              <a:rPr/>
              <a:t>Be specific and give examples.</a:t>
            </a:r>
          </a:p>
          <a:p>
            <a:pPr lvl="1"/>
            <a:r>
              <a:rPr/>
              <a:t>Clearly define the scope and expectations.</a:t>
            </a:r>
          </a:p>
          <a:p>
            <a:pPr lvl="0"/>
            <a:r>
              <a:rPr b="1"/>
              <a:t>Role-play</a:t>
            </a:r>
            <a:r>
              <a:rPr/>
              <a:t>:</a:t>
            </a:r>
          </a:p>
          <a:p>
            <a:pPr lvl="1"/>
            <a:r>
              <a:rPr/>
              <a:t>Assume a persona to enhance the response.</a:t>
            </a:r>
          </a:p>
          <a:p>
            <a:pPr lvl="1"/>
            <a:r>
              <a:rPr/>
              <a:t>Offer relevant context for better understanding.</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Prompt Engineering Techniques</a:t>
            </a:r>
          </a:p>
        </p:txBody>
      </p:sp>
      <p:sp>
        <p:nvSpPr>
          <p:cNvPr id="3" name="Content Placeholder 2"/>
          <p:cNvSpPr>
            <a:spLocks noGrp="1"/>
          </p:cNvSpPr>
          <p:nvPr>
            <p:ph idx="1"/>
          </p:nvPr>
        </p:nvSpPr>
        <p:spPr/>
        <p:txBody>
          <a:bodyPr/>
          <a:lstStyle/>
          <a:p>
            <a:pPr lvl="0" indent="0" marL="0">
              <a:buNone/>
            </a:pPr>
            <a:r>
              <a:rPr/>
              <a:t>At this point, you have learned the techniques for skillfully crafting prompts that effectively steer generative AI models. You now know the various prompt engineering approaches that optimize the response of generative AI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Cases of LLMs in Economics Research</a:t>
            </a:r>
          </a:p>
        </p:txBody>
      </p:sp>
      <p:sp>
        <p:nvSpPr>
          <p:cNvPr id="3" name="Content Placeholder 2"/>
          <p:cNvSpPr>
            <a:spLocks noGrp="1"/>
          </p:cNvSpPr>
          <p:nvPr>
            <p:ph idx="1"/>
          </p:nvPr>
        </p:nvSpPr>
        <p:spPr/>
        <p:txBody>
          <a:bodyPr/>
          <a:lstStyle/>
          <a:p>
            <a:pPr lvl="0" indent="0" marL="0">
              <a:buNone/>
            </a:pPr>
            <a:r>
              <a:rPr b="1"/>
              <a:t>Domains</a:t>
            </a:r>
            <a:r>
              <a:rPr/>
              <a:t>:</a:t>
            </a:r>
          </a:p>
          <a:p>
            <a:pPr lvl="0"/>
            <a:r>
              <a:rPr/>
              <a:t>Ideation &amp; Feedback</a:t>
            </a:r>
          </a:p>
          <a:p>
            <a:pPr lvl="0"/>
            <a:r>
              <a:rPr/>
              <a:t>Writing &amp; Editing</a:t>
            </a:r>
          </a:p>
          <a:p>
            <a:pPr lvl="0"/>
            <a:r>
              <a:rPr/>
              <a:t>Background Research</a:t>
            </a:r>
          </a:p>
          <a:p>
            <a:pPr lvl="0"/>
            <a:r>
              <a:rPr/>
              <a:t>Coding</a:t>
            </a:r>
          </a:p>
          <a:p>
            <a:pPr lvl="0"/>
            <a:r>
              <a:rPr/>
              <a:t>Data Analysis</a:t>
            </a:r>
          </a:p>
          <a:p>
            <a:pPr lvl="0"/>
            <a:r>
              <a:rPr/>
              <a:t>Mathematical Derivations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Ideation and Feedback</a:t>
            </a:r>
          </a:p>
        </p:txBody>
      </p:sp>
      <p:sp>
        <p:nvSpPr>
          <p:cNvPr id="3" name="Content Placeholder 2"/>
          <p:cNvSpPr>
            <a:spLocks noGrp="1"/>
          </p:cNvSpPr>
          <p:nvPr>
            <p:ph idx="1"/>
          </p:nvPr>
        </p:nvSpPr>
        <p:spPr/>
        <p:txBody>
          <a:bodyPr/>
          <a:lstStyle/>
          <a:p>
            <a:pPr lvl="0" indent="0" marL="0">
              <a:spcBef>
                <a:spcPts val="3000"/>
              </a:spcBef>
              <a:buNone/>
            </a:pPr>
            <a:r>
              <a:rPr b="1"/>
              <a:t>Brainstorming</a:t>
            </a:r>
          </a:p>
          <a:p>
            <a:pPr lvl="0"/>
            <a:r>
              <a:rPr/>
              <a:t>Can you brainstorm 20 channels through which AI may increase inequality? Limit your response to 10 words (I am restricting) for each point.</a:t>
            </a:r>
          </a:p>
          <a:p>
            <a:pPr lvl="0"/>
            <a:r>
              <a:rPr/>
              <a:t>I am an economist working on AI and inequality. Can you brainstorm an outline on [insert topic]? (put any of above mentioned: like AI and inequality)</a:t>
            </a:r>
          </a:p>
          <a:p>
            <a:pPr lvl="0"/>
            <a:r>
              <a:rPr/>
              <a:t>I am an economist working on AI and inequality. Can you brainstorm five potential paper topics and describe each in one sentence?</a:t>
            </a:r>
          </a:p>
          <a:p>
            <a:pPr lvl="0"/>
            <a:r>
              <a:rPr/>
              <a:t>I am an economist working on an academic paper on [insert topic]. Can you brainstorm a research plan for me?</a:t>
            </a:r>
          </a:p>
          <a:p>
            <a:pPr lvl="0"/>
            <a:r>
              <a:rPr/>
              <a:t>What are the top three pros and cons of working on the economics of AGI?</a:t>
            </a:r>
          </a:p>
          <a:p>
            <a:pPr lvl="0"/>
            <a:r>
              <a:rPr/>
              <a:t>Can you suggest ways to improve this paper? (I am attaching economic_update_August_2024.pdf) [Attachment: w30957.pdf] (Korinek 2023 paper)</a:t>
            </a:r>
          </a:p>
          <a:p>
            <a:pPr lvl="0"/>
            <a:r>
              <a:rPr/>
              <a:t>Can you draft a referee report for this paper for the </a:t>
            </a:r>
            <a:r>
              <a:rPr i="1"/>
              <a:t>Journal of Economic Literature</a:t>
            </a:r>
            <a:r>
              <a:rPr/>
              <a:t>? [Attachment: w30957.pdf]</a:t>
            </a:r>
          </a:p>
          <a:p>
            <a:pPr lvl="0"/>
            <a:r>
              <a:rPr/>
              <a:t>Would this paper be suitable for the </a:t>
            </a:r>
            <a:r>
              <a:rPr i="1"/>
              <a:t>American Economic Review</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Providing Counterarguments</a:t>
            </a:r>
          </a:p>
          <a:p>
            <a:pPr lvl="0"/>
            <a:r>
              <a:rPr/>
              <a:t>I am working on an economic model that predicts that cognitive automation will increase inequality. What are the top five counterarguments? One line each.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Writing and Editing</a:t>
            </a:r>
          </a:p>
        </p:txBody>
      </p:sp>
      <p:sp>
        <p:nvSpPr>
          <p:cNvPr id="3" name="Content Placeholder 2"/>
          <p:cNvSpPr>
            <a:spLocks noGrp="1"/>
          </p:cNvSpPr>
          <p:nvPr>
            <p:ph idx="1"/>
          </p:nvPr>
        </p:nvSpPr>
        <p:spPr/>
        <p:txBody>
          <a:bodyPr/>
          <a:lstStyle/>
          <a:p>
            <a:pPr lvl="0" indent="0" marL="0">
              <a:buNone/>
            </a:pPr>
            <a:r>
              <a:rPr/>
              <a:t>Write a paragraph in the style of an academic economist that integrates the following points. Include a topic sentence:</a:t>
            </a:r>
          </a:p>
          <a:p>
            <a:pPr lvl="0"/>
            <a:r>
              <a:rPr/>
              <a:t>Large language models (LLMs) automate many cognitive tasks.</a:t>
            </a:r>
          </a:p>
          <a:p>
            <a:pPr lvl="0"/>
            <a:r>
              <a:rPr/>
              <a:t>The work of academic economists is largely cognitive [add examples].</a:t>
            </a:r>
          </a:p>
          <a:p>
            <a:pPr lvl="0"/>
            <a:r>
              <a:rPr/>
              <a:t>We economists should therefore worry about recent progress in language models.</a:t>
            </a:r>
          </a:p>
          <a:p>
            <a:pPr lvl="0"/>
            <a:r>
              <a:rPr/>
              <a:t>In the short run, these models can help us be more productive.</a:t>
            </a:r>
          </a:p>
          <a:p>
            <a:pPr lvl="0"/>
            <a:r>
              <a:rPr/>
              <a:t>In the long run, there is a good likelihood that they will displace human economists.</a:t>
            </a:r>
          </a:p>
          <a:p>
            <a:pPr lvl="0"/>
            <a:r>
              <a:rPr/>
              <a:t>We should think about how to prepare [offer solutions].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Editing</a:t>
            </a:r>
          </a:p>
        </p:txBody>
      </p:sp>
      <p:sp>
        <p:nvSpPr>
          <p:cNvPr id="3" name="Content Placeholder 2"/>
          <p:cNvSpPr>
            <a:spLocks noGrp="1"/>
          </p:cNvSpPr>
          <p:nvPr>
            <p:ph idx="1"/>
          </p:nvPr>
        </p:nvSpPr>
        <p:spPr/>
        <p:txBody>
          <a:bodyPr/>
          <a:lstStyle/>
          <a:p>
            <a:pPr lvl="0" indent="0" marL="0">
              <a:buNone/>
            </a:pPr>
            <a:r>
              <a:rPr/>
              <a:t>Can you correct the following sentence? </a:t>
            </a:r>
            <a:r>
              <a:rPr i="1"/>
              <a:t>These paper describe six domain in which large language models (LLMs) displays emergant capbilities that are useful to the economic research.</a:t>
            </a:r>
          </a:p>
          <a:p>
            <a:pPr lvl="0" indent="0" marL="0">
              <a:buNone/>
            </a:pPr>
            <a:r>
              <a:rPr b="1"/>
              <a:t>Corrections</a:t>
            </a:r>
            <a:r>
              <a:rPr/>
              <a:t>:</a:t>
            </a:r>
          </a:p>
          <a:p>
            <a:pPr lvl="0"/>
            <a:r>
              <a:rPr/>
              <a:t>Changed </a:t>
            </a:r>
            <a:r>
              <a:rPr i="1"/>
              <a:t>These paper</a:t>
            </a:r>
            <a:r>
              <a:rPr/>
              <a:t> to </a:t>
            </a:r>
            <a:r>
              <a:rPr i="1"/>
              <a:t>These papers</a:t>
            </a:r>
            <a:r>
              <a:rPr/>
              <a:t> for subject-verb agreement.</a:t>
            </a:r>
          </a:p>
          <a:p>
            <a:pPr lvl="0"/>
            <a:r>
              <a:rPr/>
              <a:t>Corrected </a:t>
            </a:r>
            <a:r>
              <a:rPr i="1"/>
              <a:t>domain</a:t>
            </a:r>
            <a:r>
              <a:rPr/>
              <a:t> to </a:t>
            </a:r>
            <a:r>
              <a:rPr i="1"/>
              <a:t>domains</a:t>
            </a:r>
            <a:r>
              <a:rPr/>
              <a:t> for plural consistency.</a:t>
            </a:r>
          </a:p>
          <a:p>
            <a:pPr lvl="0"/>
            <a:r>
              <a:rPr/>
              <a:t>Changed </a:t>
            </a:r>
            <a:r>
              <a:rPr i="1"/>
              <a:t>emergant</a:t>
            </a:r>
            <a:r>
              <a:rPr/>
              <a:t> to </a:t>
            </a:r>
            <a:r>
              <a:rPr i="1"/>
              <a:t>emergent</a:t>
            </a:r>
            <a:r>
              <a:rPr/>
              <a:t>.</a:t>
            </a:r>
          </a:p>
          <a:p>
            <a:pPr lvl="0"/>
            <a:r>
              <a:rPr/>
              <a:t>Corrected </a:t>
            </a:r>
            <a:r>
              <a:rPr i="1"/>
              <a:t>displays</a:t>
            </a:r>
            <a:r>
              <a:rPr/>
              <a:t> to </a:t>
            </a:r>
            <a:r>
              <a:rPr i="1"/>
              <a:t>display</a:t>
            </a:r>
            <a:r>
              <a:rPr/>
              <a:t> for plural subject agreement.</a:t>
            </a:r>
          </a:p>
          <a:p>
            <a:pPr lvl="0"/>
            <a:r>
              <a:rPr/>
              <a:t>Added </a:t>
            </a:r>
            <a:r>
              <a:rPr i="1"/>
              <a:t>the</a:t>
            </a:r>
            <a:r>
              <a:rPr/>
              <a:t> before </a:t>
            </a:r>
            <a:r>
              <a:rPr i="1"/>
              <a:t>economic research</a:t>
            </a:r>
            <a:r>
              <a:rPr/>
              <a:t> to improve clarity.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 research</a:t>
            </a:r>
          </a:p>
        </p:txBody>
      </p:sp>
      <p:sp>
        <p:nvSpPr>
          <p:cNvPr id="3" name="Content Placeholder 2"/>
          <p:cNvSpPr>
            <a:spLocks noGrp="1"/>
          </p:cNvSpPr>
          <p:nvPr>
            <p:ph idx="1"/>
          </p:nvPr>
        </p:nvSpPr>
        <p:spPr/>
        <p:txBody>
          <a:bodyPr/>
          <a:lstStyle/>
          <a:p>
            <a:pPr lvl="0" indent="-342900" marL="342900">
              <a:buAutoNum type="arabicPeriod"/>
            </a:pPr>
            <a:r>
              <a:rPr/>
              <a:t>Give a concise list of the top five stylistic shortcomings of the following abstract: [abstract here]</a:t>
            </a:r>
          </a:p>
          <a:p>
            <a:pPr lvl="0" indent="-342900" marL="342900">
              <a:buAutoNum type="arabicPeriod"/>
            </a:pPr>
            <a:r>
              <a:rPr/>
              <a:t>Rewrite the abstract to correct these shortcomings.</a:t>
            </a:r>
          </a:p>
          <a:p>
            <a:pPr lvl="0" indent="0" marL="0">
              <a:spcBef>
                <a:spcPts val="3000"/>
              </a:spcBef>
              <a:buNone/>
            </a:pPr>
            <a:r>
              <a:rPr b="1"/>
              <a:t>Brainstorming</a:t>
            </a:r>
          </a:p>
          <a:p>
            <a:pPr lvl="0" indent="0" marL="0">
              <a:buNone/>
            </a:pPr>
            <a:r>
              <a:rPr/>
              <a:t>Brainstorm two or three catchy titles for a paper with the following abstract: [Abstract from chat inserted]:</a:t>
            </a:r>
          </a:p>
          <a:p>
            <a:pPr lvl="0"/>
            <a:r>
              <a:rPr/>
              <a:t>“Revolutionizing Economic Research: The Power of Generative AI and Large Language Models”</a:t>
            </a:r>
          </a:p>
          <a:p>
            <a:pPr lvl="0"/>
            <a:r>
              <a:rPr/>
              <a:t>“Unleashing AI in Economics: A Comprehensive Guide to Utilizing Large Language Models”</a:t>
            </a:r>
          </a:p>
          <a:p>
            <a:pPr lvl="0"/>
            <a:r>
              <a:rPr/>
              <a:t>“The Future of Economic Research: Harnessing the Potential of Generative AI and Large Language Models”</a:t>
            </a:r>
          </a:p>
          <a:p>
            <a:pPr lvl="0" indent="0" marL="0">
              <a:buNone/>
            </a:pPr>
            <a:r>
              <a:rPr/>
              <a:t>Make them a bit more sober and keep them short.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Zahid Asghar</dc:creator>
  <cp:keywords/>
  <dcterms:created xsi:type="dcterms:W3CDTF">2024-09-24T10:38:15Z</dcterms:created>
  <dcterms:modified xsi:type="dcterms:W3CDTF">2024-09-24T10:38:15Z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halkboard">
    <vt:lpwstr>True</vt:lpwstr>
  </property>
  <property fmtid="{D5CDD505-2E9C-101B-9397-08002B2CF9AE}" pid="6" name="date">
    <vt:lpwstr>2024-09-24</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logo">
    <vt:lpwstr>images/qau1.jpg</vt:lpwstr>
  </property>
  <property fmtid="{D5CDD505-2E9C-101B-9397-08002B2CF9AE}" pid="13" name="slideNumber">
    <vt:lpwstr>c/t</vt:lpwstr>
  </property>
  <property fmtid="{D5CDD505-2E9C-101B-9397-08002B2CF9AE}" pid="14" name="theme">
    <vt:lpwstr/>
  </property>
  <property fmtid="{D5CDD505-2E9C-101B-9397-08002B2CF9AE}" pid="15" name="title-slide-attributes">
    <vt:lpwstr/>
  </property>
  <property fmtid="{D5CDD505-2E9C-101B-9397-08002B2CF9AE}" pid="16" name="toc-title">
    <vt:lpwstr>Table of contents</vt:lpwstr>
  </property>
</Properties>
</file>