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cma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USAID’s Khyber Pakhtukhwa Revenue Mobilization (KPRM)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 i="1"/>
              <a:t>Zahid Asghar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26 September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ARIMA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Series: cement$Output 
## ARIMA(4,1,1) with drift 
## 
## Coefficients:
##         ar1     ar2    ar3     ar4    ma1  drift
##       0.137  -0.106  0.082  -0.169  -0.83  10.54
## s.e.  0.064   0.059  0.059   0.057   0.04   2.67
## 
## sigma^2 = 100902:  log likelihood = -2661
## AIC=5337   AICc=5337   BIC=5364
## 
## Training set error measures:
##                  ME RMSE MAE   MPE MAPE  MASE     ACF1
## Training set -0.403  315 202 -2.99 10.1 0.811 -0.00574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Seasonal Plot</a:t>
            </a:r>
          </a:p>
        </p:txBody>
      </p:sp>
      <p:pic>
        <p:nvPicPr>
          <p:cNvPr descr="ceme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Monthly Analysis</a:t>
            </a:r>
          </a:p>
        </p:txBody>
      </p:sp>
      <p:pic>
        <p:nvPicPr>
          <p:cNvPr descr="ceme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Lag Plots</a:t>
            </a:r>
          </a:p>
        </p:txBody>
      </p:sp>
      <p:pic>
        <p:nvPicPr>
          <p:cNvPr descr="ceme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Shiny Interactive View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Cement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have data from </a:t>
            </a:r>
            <a:r>
              <a:rPr>
                <a:hlinkClick r:id="rId2"/>
              </a:rPr>
              <a:t>Cement Manufacturers Association</a:t>
            </a:r>
            <a:r>
              <a:rPr/>
              <a:t>. Lets explore this data as follows: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 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1,116
## Columns: 6
## $ Date                         &lt;chr&gt; "07/1991", "07/1991", "07/1991", "08…
## $ `Series Name`                &lt;chr&gt; "Total Cement Sales", "Domestic Ceme…
## $ Output                       &lt;dbl&gt; 599, 599, NA, 632, 632, NA, 633, 633…
## $ Unit                         &lt;chr&gt; "Thousand Metric Ton", "Thousand Met…
## $ `Observation Status`         &lt;chr&gt; "Normal", "Normal", "Missing value",…
## $ `Observation Status Comment` &lt;lgl&gt; NA, NA, NA, NA, NA, NA, NA, NA, NA, 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Selecting and Renaming variables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372 × 6
##    Date       Category           Output Unit                Obser…¹ Obser…²
##    &lt;date&gt;     &lt;chr&gt;               &lt;dbl&gt; &lt;chr&gt;               &lt;chr&gt;   &lt;lgl&gt;  
##  1 1991-07-01 Total Cement Sales   599. Thousand Metric Ton Normal  NA     
##  2 1991-08-01 Total Cement Sales   632. Thousand Metric Ton Normal  NA     
##  3 1991-09-01 Total Cement Sales   633  Thousand Metric Ton Normal  NA     
##  4 1991-10-01 Total Cement Sales   701. Thousand Metric Ton Normal  NA     
##  5 1991-11-01 Total Cement Sales   635. Thousand Metric Ton Normal  NA     
##  6 1991-12-01 Total Cement Sales   689. Thousand Metric Ton Normal  NA     
##  7 1992-01-01 Total Cement Sales   580. Thousand Metric Ton Normal  NA     
##  8 1992-02-01 Total Cement Sales   612. Thousand Metric Ton Normal  NA     
##  9 1992-03-01 Total Cement Sales   725. Thousand Metric Ton Normal  NA     
## 10 1992-04-01 Total Cement Sales   641. Thousand Metric Ton Normal  NA     
## # … with 362 more rows, and abbreviated variable names
## #   ¹​`Observation Status`, ²​`Observation Status Comment`
## # ℹ Use `print(n = ...)` to see more rows
## # A tibble: 372 × 7
##    Date       Category           Output Unit          Obser…¹ Obser…²  year
##    &lt;date&gt;     &lt;chr&gt;               &lt;dbl&gt; &lt;chr&gt;         &lt;chr&gt;   &lt;lgl&gt;   &lt;dbl&gt;
##  1 1991-07-01 Total Cement Sales   599. Thousand Met… Normal  NA       1991
##  2 1991-08-01 Total Cement Sales   632. Thousand Met… Normal  NA       1991
##  3 1991-09-01 Total Cement Sales   633  Thousand Met… Normal  NA       1991
##  4 1991-10-01 Total Cement Sales   701. Thousand Met… Normal  NA       1991
##  5 1991-11-01 Total Cement Sales   635. Thousand Met… Normal  NA       1991
##  6 1991-12-01 Total Cement Sales   689. Thousand Met… Normal  NA       1991
##  7 1992-01-01 Total Cement Sales   580. Thousand Met… Normal  NA       1992
##  8 1992-02-01 Total Cement Sales   612. Thousand Met… Normal  NA       1992
##  9 1992-03-01 Total Cement Sales   725. Thousand Met… Normal  NA       1992
## 10 1992-04-01 Total Cement Sales   641. Thousand Met… Normal  NA       1992
## # … with 362 more rows, and abbreviated variable names
## #   ¹​`Observation Status`, ²​`Observation Status Comment`
## # ℹ Use `print(n = ...)` to see more rows
## # A tibble: 31 × 2
##     year prod_yr
##    &lt;dbl&gt;   &lt;dbl&gt;
##  1  1991   3890.
##  2  1992   7504.
##  3  1993   8092.
##  4  1994   7746.
##  5  1995   8992.
##  6  1996   9658.
##  7  1997   9519.
##  8  1998   9324.
##  9  1999   9585 
## 10  2000   9882.
## # … with 21 more rows
## # ℹ Use `print(n = ...)` to see more rows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Annual cement sale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happens if year 2022 is included?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annual is less informative?</a:t>
            </a:r>
          </a:p>
        </p:txBody>
      </p:sp>
      <p:pic>
        <p:nvPicPr>
          <p:cNvPr descr="ceme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ment_files/figure-pptx/unnamed-chunk-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Monthly cement production</a:t>
            </a:r>
          </a:p>
        </p:txBody>
      </p:sp>
      <p:pic>
        <p:nvPicPr>
          <p:cNvPr descr="ceme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Labels, data source, theme</a:t>
            </a:r>
          </a:p>
        </p:txBody>
      </p:sp>
      <p:pic>
        <p:nvPicPr>
          <p:cNvPr descr="ceme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me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Last 10 years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# A tibble: 144 × 7
##    Date       Category           Output Unit          Obser…¹ Obser…²  year
##    &lt;date&gt;     &lt;chr&gt;               &lt;dbl&gt; &lt;chr&gt;         &lt;chr&gt;   &lt;lgl&gt;   &lt;dbl&gt;
##  1 2010-07-01 Total Cement Sales  2524. Thousand Met… Normal  NA       2010
##  2 2010-08-01 Total Cement Sales  2383. Thousand Met… Normal  NA       2010
##  3 2010-09-01 Total Cement Sales  2002. Thousand Met… Normal  NA       2010
##  4 2010-10-01 Total Cement Sales  2920. Thousand Met… Normal  NA       2010
##  5 2010-11-01 Total Cement Sales  2416. Thousand Met… Normal  NA       2010
##  6 2010-12-01 Total Cement Sales  2493. Thousand Met… Normal  NA       2010
##  7 2011-01-01 Total Cement Sales  2473. Thousand Met… Normal  NA       2011
##  8 2011-02-01 Total Cement Sales  2488. Thousand Met… Normal  NA       2011
##  9 2011-03-01 Total Cement Sales  3043. Thousand Met… Normal  NA       2011
## 10 2011-04-01 Total Cement Sales  2980. Thousand Met… Normal  NA       2011
## # … with 134 more rows, and abbreviated variable names
## #   ¹​`Observation Status`, ²​`Observation Status Comment`
## # ℹ Use `print(n = ...)` to see more rows</a:t>
            </a:r>
          </a:p>
        </p:txBody>
      </p:sp>
      <p:pic>
        <p:nvPicPr>
          <p:cNvPr descr="ceme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Forecasting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series seems reversed? This is because date is placed in reverse order. So lets use a verb for sorting date in ascending order by </a:t>
            </a:r>
            <a:r>
              <a:rPr>
                <a:latin typeface="Courier"/>
              </a:rPr>
              <a:t>sort</a:t>
            </a:r>
          </a:p>
        </p:txBody>
      </p:sp>
      <p:pic>
        <p:nvPicPr>
          <p:cNvPr descr="ceme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USAID’s Khyber Pakhtukhwa Revenue Mobilization (KPRM) Activity</dc:title>
  <dc:creator>Zahid Asghar</dc:creator>
  <cp:keywords/>
  <dcterms:created xsi:type="dcterms:W3CDTF">2022-09-26T12:59:44Z</dcterms:created>
  <dcterms:modified xsi:type="dcterms:W3CDTF">2022-09-26T12:59:44Z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chalkboard">
    <vt:lpwstr>False</vt:lpwstr>
  </property>
  <property fmtid="{D5CDD505-2E9C-101B-9397-08002B2CF9AE}" pid="4" name="date">
    <vt:lpwstr>26 September 2022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ogo">
    <vt:lpwstr>USAID1.jpg</vt:lpwstr>
  </property>
  <property fmtid="{D5CDD505-2E9C-101B-9397-08002B2CF9AE}" pid="10" name="slide-number">
    <vt:lpwstr>True</vt:lpwstr>
  </property>
  <property fmtid="{D5CDD505-2E9C-101B-9397-08002B2CF9AE}" pid="11" name="theme">
    <vt:lpwstr/>
  </property>
  <property fmtid="{D5CDD505-2E9C-101B-9397-08002B2CF9AE}" pid="12" name="title-slide-attributes">
    <vt:lpwstr/>
  </property>
  <property fmtid="{D5CDD505-2E9C-101B-9397-08002B2CF9AE}" pid="13" name="toc-title">
    <vt:lpwstr>Table of contents</vt:lpwstr>
  </property>
</Properties>
</file>