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6" autoAdjust="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B787-1110-4360-96B7-6B449D5444A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256F2-6F0D-4361-9875-5887B37CD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8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256F2-6F0D-4361-9875-5887B37CD9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2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256F2-6F0D-4361-9875-5887B37CD9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CC8-D0D2-FECE-9CBE-AE17E213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6D0CC-CF11-8523-7DE6-F9BB03F20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E4BB-C008-21F2-DA99-FD026CD2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8BC2-2DC1-2730-BB65-1101667F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E6BD-9F2E-3520-CA58-30E2996B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4D8-83E5-8094-4265-078B08B3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E8F3-DAC9-4D38-9DA6-8A66AB76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AC21-1A75-BB32-184B-C1081D3A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12EF-AC9F-140C-9F5C-95E2DE83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DA85-29F5-530F-5298-34346C7B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4777-21F9-CDC9-1C68-FD3C6BB9F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759C5-2256-08A7-3196-C19ACB6EB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FF24-757F-A5DA-A554-BC5E995E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1471-B5AD-E723-12DC-5A49F25F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E3B1-8F3B-6C0A-79EE-E72127BC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E82-E6B3-4236-F7D1-0FEBB132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62A1-9C04-3B2F-2A71-D205C036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E4C56-A55B-5DAD-D331-30420D34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2BFD-FA48-0541-D910-0BD9DFCA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2A0F-D035-4BAA-EBF9-9C2CECAA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77E-56B0-D823-E5AF-FE55056B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0440-36DE-3F40-9D9E-FC900759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90B-C7FF-D986-07E8-72930CBB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CF4B-E816-353F-2168-FB33860D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33E6-E45B-FCAC-0247-E8993AFC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0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83F8-C177-6E1D-0034-D50CF336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3D6B-BEE6-ACE0-10B1-ADAE8160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C0BE-507D-67CA-ED90-5638EFF2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EB39-7DCA-B62D-5DA3-DEE24F8E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90763-2355-A513-18BC-1E9B9F06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56-C52E-065E-1450-37C4DF95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A88D-D035-FB00-9628-68373DD6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4666-D918-C277-A430-2024717C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753D9-101D-3C81-ACAA-950CFB71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E0145-0A32-0B32-8A2D-C975DE475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5A77D-AB20-87CD-1088-AE91B6915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1854A-78F4-78A5-C7F6-BC0DDAF9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2A7EF-15F0-CCA1-A3FF-BADA9F9F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ACAEF-455D-A072-3038-DD7600BE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6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7C30-7C70-3595-8B21-701D4FF6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A5B76-507B-8F89-B51F-40620583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528E7-C115-749F-D7B5-E1F3E63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45C98-35A6-B388-D6C2-7B20718D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DBFAD-DFDA-CA05-BFB7-A71124F8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9563E-92F6-CA15-361C-E6AEA902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A532-340C-4170-BA58-4D0DFCB2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1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73BC-6B95-4F2C-F451-4D4E63DF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F68-2560-179A-A2D2-93BC4B9B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FC5B-F35E-AD8E-F4C9-8C2C38E4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F2BAA-BA80-A4E4-5CAE-448927F0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E38A-B671-15B2-2185-62281744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9AF65-5320-45F2-6717-B1EFAF2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569F-3C08-5A62-412D-FF9911DB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4C29C-C95E-3994-5D75-19B399859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2CF51-6E9B-8831-1873-B6D8EA54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691C-EB53-ACD4-012B-BECB4377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D36F-F37B-559E-B1D7-3C37A2A0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48F6-AD80-3734-093E-234E5128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793C-ED33-0A4E-6B1E-12F0FE9F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56EF-A36B-3125-26A5-1398E85C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C688-173F-01DA-223B-61224F5FB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F548-3B5D-4A51-B55A-2F0104109B9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EDBE-6D19-9245-9A52-3928180A7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D98A-921A-DFB1-A8BA-7FCE83536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61DB-4DE2-4A5F-B4D8-E8E4A0D21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97D3-3B54-3F7D-DC66-AED5BFF78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55812-6F64-FE5A-86D1-1AD7D57C2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MARKETING ANALYTICS 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22011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7E915D-EE9F-8BC1-5CD2-18A11861C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60031"/>
            <a:ext cx="6842124" cy="532453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A03CF21-1A9D-8ECC-C56D-D8F48D0F3E64}"/>
              </a:ext>
            </a:extLst>
          </p:cNvPr>
          <p:cNvSpPr/>
          <p:nvPr/>
        </p:nvSpPr>
        <p:spPr>
          <a:xfrm>
            <a:off x="7643814" y="757238"/>
            <a:ext cx="1400174" cy="1257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1422E-1D9D-EF3D-B29C-A8055AE06982}"/>
              </a:ext>
            </a:extLst>
          </p:cNvPr>
          <p:cNvSpPr txBox="1"/>
          <p:nvPr/>
        </p:nvSpPr>
        <p:spPr>
          <a:xfrm>
            <a:off x="583565" y="98366"/>
            <a:ext cx="180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D9F17-6C4F-790A-AFED-2E1FFE26DF76}"/>
              </a:ext>
            </a:extLst>
          </p:cNvPr>
          <p:cNvSpPr txBox="1"/>
          <p:nvPr/>
        </p:nvSpPr>
        <p:spPr>
          <a:xfrm>
            <a:off x="0" y="757238"/>
            <a:ext cx="5568157" cy="51090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Decreased Conversion Rates</a:t>
            </a: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</a:p>
          <a:p>
            <a:pPr lvl="1"/>
            <a:endParaRPr lang="en-IN" sz="1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conversion rates demonstrated a strong 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rebound in December, reaching 10.3 %, despite a 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notable dip to 5.1% in October.</a:t>
            </a:r>
          </a:p>
          <a:p>
            <a:pPr lvl="1"/>
            <a:endParaRPr lang="en-IN" sz="13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Reduced Customer Engagement :   </a:t>
            </a:r>
          </a:p>
          <a:p>
            <a:pPr lvl="1"/>
            <a:endParaRPr lang="en-IN" sz="13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 is a decline in overall social media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engagement, with views dropping throughout 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the year.</a:t>
            </a:r>
          </a:p>
          <a:p>
            <a:pPr lvl="2"/>
            <a:endParaRPr lang="en-IN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While clicks and likes are low compared to views,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the click-through rate stands at 15.3% meaning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that engaged users are still interacting effectively.</a:t>
            </a:r>
          </a:p>
          <a:p>
            <a:pPr lvl="2"/>
            <a:endParaRPr lang="en-IN" sz="13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Feedback Analysis :   </a:t>
            </a:r>
          </a:p>
          <a:p>
            <a:pPr lvl="1"/>
            <a:endParaRPr lang="en-IN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 ratings have remained consistent with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averaging around 3.7 throughout the year.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Although stable the average rating is below the target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of 4.0, suggesting a need for focused improvements</a:t>
            </a:r>
          </a:p>
          <a:p>
            <a:pPr lvl="2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in customer satisfaction for products below 3.5</a:t>
            </a:r>
            <a:r>
              <a:rPr lang="en-IN" sz="13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</a:t>
            </a:r>
          </a:p>
          <a:p>
            <a:pPr lvl="1"/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3D2CC-417D-1472-84F2-672606AA3F85}"/>
              </a:ext>
            </a:extLst>
          </p:cNvPr>
          <p:cNvCxnSpPr>
            <a:cxnSpLocks/>
          </p:cNvCxnSpPr>
          <p:nvPr/>
        </p:nvCxnSpPr>
        <p:spPr>
          <a:xfrm>
            <a:off x="10744200" y="2870200"/>
            <a:ext cx="1125538" cy="352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D261C-90C1-39A9-AA71-1C102458A575}"/>
              </a:ext>
            </a:extLst>
          </p:cNvPr>
          <p:cNvSpPr/>
          <p:nvPr/>
        </p:nvSpPr>
        <p:spPr>
          <a:xfrm>
            <a:off x="7643814" y="4591080"/>
            <a:ext cx="1400174" cy="1000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7E983-475E-CEE7-F718-FE5A0C16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1397000"/>
            <a:ext cx="6104288" cy="3682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E1E5F-ACEE-18D7-FBB8-4DC72314F4B3}"/>
              </a:ext>
            </a:extLst>
          </p:cNvPr>
          <p:cNvSpPr txBox="1"/>
          <p:nvPr/>
        </p:nvSpPr>
        <p:spPr>
          <a:xfrm>
            <a:off x="505710" y="203111"/>
            <a:ext cx="478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Decreased Conversion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A38DB-31C8-C03C-F977-55B5F27C04CE}"/>
              </a:ext>
            </a:extLst>
          </p:cNvPr>
          <p:cNvSpPr txBox="1"/>
          <p:nvPr/>
        </p:nvSpPr>
        <p:spPr>
          <a:xfrm>
            <a:off x="505710" y="1130300"/>
            <a:ext cx="5272790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General Conversion Trend:</a:t>
            </a:r>
          </a:p>
          <a:p>
            <a:endParaRPr lang="en-IN" sz="1400" b="1" dirty="0">
              <a:latin typeface="Aptos" panose="020B0004020202020204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Throughout the year the conversion Rates varied, 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with a higher number of products converting Successfully in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months like January, July, September, and December. This 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suggests that while some products have strong seasonal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peaks, there is potential to improve conversion rates in 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lower-performing months through targeted interventions.</a:t>
            </a:r>
          </a:p>
          <a:p>
            <a:pPr lvl="1"/>
            <a:endParaRPr lang="en-IN" sz="13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 sz="13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Lowest Conversion Months:</a:t>
            </a:r>
          </a:p>
          <a:p>
            <a:endParaRPr lang="en-IN" sz="13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May experienced the lowest overall conversion rates at 4.5%,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with no products standing out significantly in terms of conversion.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This indicates a potential need to revisit the marketing strategies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or promotions during the period to boost performance.</a:t>
            </a:r>
          </a:p>
          <a:p>
            <a:pPr lvl="1"/>
            <a:r>
              <a:rPr lang="en-IN" sz="13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Highest Conversion Rates:</a:t>
            </a:r>
          </a:p>
          <a:p>
            <a:endParaRPr lang="en-IN" sz="13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January recorded the highest overall conversion rates at 19.6%, 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Driven significantly by Ski Boots with a remarkable 150% 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Conversions. This indicates a strong start to the year, likely</a:t>
            </a:r>
          </a:p>
          <a:p>
            <a:pPr lvl="1"/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  <a:r>
              <a:rPr lang="en-IN" sz="1200" dirty="0" err="1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fueled</a:t>
            </a:r>
            <a:r>
              <a:rPr lang="en-IN" sz="12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by seasonal demands and effective marketing strategies</a:t>
            </a:r>
            <a:r>
              <a:rPr lang="en-IN" sz="13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/>
            <a:endParaRPr lang="en-IN" sz="13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IN" sz="13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3BF89-1BEA-D74B-EB2E-912EB02BAA30}"/>
              </a:ext>
            </a:extLst>
          </p:cNvPr>
          <p:cNvSpPr/>
          <p:nvPr/>
        </p:nvSpPr>
        <p:spPr>
          <a:xfrm>
            <a:off x="6794500" y="1282700"/>
            <a:ext cx="469900" cy="4038600"/>
          </a:xfrm>
          <a:prstGeom prst="rect">
            <a:avLst/>
          </a:prstGeom>
          <a:noFill/>
          <a:ln w="38100">
            <a:solidFill>
              <a:srgbClr val="2296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177F6-B884-61FD-DA8A-7CABE6EB04A2}"/>
              </a:ext>
            </a:extLst>
          </p:cNvPr>
          <p:cNvSpPr/>
          <p:nvPr/>
        </p:nvSpPr>
        <p:spPr>
          <a:xfrm>
            <a:off x="8445500" y="1282700"/>
            <a:ext cx="469900" cy="403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1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4D8D0D-04FB-4D37-B8E5-81EB169D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218008"/>
            <a:ext cx="4561118" cy="218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E26E5-E832-482D-1634-24A5D3265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952499"/>
            <a:ext cx="4561118" cy="2189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A5E89-FADA-D5CE-98A9-38691484DB28}"/>
              </a:ext>
            </a:extLst>
          </p:cNvPr>
          <p:cNvSpPr txBox="1"/>
          <p:nvPr/>
        </p:nvSpPr>
        <p:spPr>
          <a:xfrm>
            <a:off x="564456" y="1271321"/>
            <a:ext cx="54426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Declining Views: </a:t>
            </a:r>
          </a:p>
          <a:p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Views peaked in March and May but declined From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august and on, indicating reduced audience engagement</a:t>
            </a:r>
          </a:p>
          <a:p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     in later half of the year.</a:t>
            </a:r>
          </a:p>
          <a:p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Low Interaction Rates:</a:t>
            </a:r>
          </a:p>
          <a:p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Clicks and likes remained consistently low compared to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views, suggesting the need for more engaging content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or stronger calls to action.</a:t>
            </a:r>
          </a:p>
          <a:p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Content Type Performance: </a:t>
            </a:r>
          </a:p>
          <a:p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Blog content drove the most views, especially in March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and May, while social media and video content maintained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steady but slightly lower engagement</a:t>
            </a:r>
          </a:p>
          <a:p>
            <a:pPr lvl="1"/>
            <a:r>
              <a:rPr lang="en-IN" sz="13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7E917-9A18-8E10-2066-F7E3D8E364A1}"/>
              </a:ext>
            </a:extLst>
          </p:cNvPr>
          <p:cNvSpPr txBox="1"/>
          <p:nvPr/>
        </p:nvSpPr>
        <p:spPr>
          <a:xfrm>
            <a:off x="564456" y="224136"/>
            <a:ext cx="541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Reduced Customer Engagement</a:t>
            </a:r>
          </a:p>
        </p:txBody>
      </p:sp>
    </p:spTree>
    <p:extLst>
      <p:ext uri="{BB962C8B-B14F-4D97-AF65-F5344CB8AC3E}">
        <p14:creationId xmlns:p14="http://schemas.microsoft.com/office/powerpoint/2010/main" val="95784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A55D6-7110-094A-9175-1EC25D32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76600"/>
            <a:ext cx="3505200" cy="201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509FB-11FF-E60F-98D1-D3E17F7BF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034598"/>
            <a:ext cx="3505200" cy="201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63105-5FDE-E2D8-7DBB-F13916749E07}"/>
              </a:ext>
            </a:extLst>
          </p:cNvPr>
          <p:cNvSpPr txBox="1"/>
          <p:nvPr/>
        </p:nvSpPr>
        <p:spPr>
          <a:xfrm>
            <a:off x="523754" y="165100"/>
            <a:ext cx="481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Feedback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154F8-E08D-5AF9-7943-EF154A3ECFF2}"/>
              </a:ext>
            </a:extLst>
          </p:cNvPr>
          <p:cNvSpPr txBox="1"/>
          <p:nvPr/>
        </p:nvSpPr>
        <p:spPr>
          <a:xfrm>
            <a:off x="523754" y="1041192"/>
            <a:ext cx="6531853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Ratings Distribution: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majority of customer reviews are in the higher ratings, with 140 reviews at 4 stars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and 135 reviews at 5 stars, indicating overall positive feedback.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Lower ratings (1-2 stars) account for smaller proportions with 26 reviews at 1 star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and 57 reviews at 2 stars.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Sentiment 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Positive sentiment dominates with 275 reviews, reflecting a generally satisfied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customer base. Negative sentiments is present in 82 reviews with a smaller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number of Mixed and neutral sentiments , suggesting some areas for improvement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but overall strong customer approval.</a:t>
            </a:r>
          </a:p>
          <a:p>
            <a:endParaRPr lang="en-I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Opportunity for Improvement: </a:t>
            </a:r>
          </a:p>
          <a:p>
            <a:endParaRPr lang="en-IN" sz="1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presence of Mixed positive and Mixed negative Sentiments suggest that there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are opportunities to convert those mixed experiences into more clearly positive ones,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potentially boosting overall ratings. Addressing the concerns in mixed reviews could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elevate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187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695ED-792D-E68B-B67E-7DF506251BFF}"/>
              </a:ext>
            </a:extLst>
          </p:cNvPr>
          <p:cNvSpPr txBox="1"/>
          <p:nvPr/>
        </p:nvSpPr>
        <p:spPr>
          <a:xfrm>
            <a:off x="762000" y="161863"/>
            <a:ext cx="275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Goals &amp; 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55B62-A3B9-3EA8-4A32-2C1E36B37B57}"/>
              </a:ext>
            </a:extLst>
          </p:cNvPr>
          <p:cNvSpPr txBox="1"/>
          <p:nvPr/>
        </p:nvSpPr>
        <p:spPr>
          <a:xfrm>
            <a:off x="762000" y="794891"/>
            <a:ext cx="827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4615D-11FE-0C83-7F49-90C307D47329}"/>
              </a:ext>
            </a:extLst>
          </p:cNvPr>
          <p:cNvSpPr txBox="1"/>
          <p:nvPr/>
        </p:nvSpPr>
        <p:spPr>
          <a:xfrm>
            <a:off x="6096000" y="794891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C3D6D-A92F-D127-02F9-11B787322C6C}"/>
              </a:ext>
            </a:extLst>
          </p:cNvPr>
          <p:cNvSpPr txBox="1"/>
          <p:nvPr/>
        </p:nvSpPr>
        <p:spPr>
          <a:xfrm>
            <a:off x="762000" y="1368170"/>
            <a:ext cx="4776308" cy="515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Increase Conversion Rates:</a:t>
            </a:r>
          </a:p>
          <a:p>
            <a:endParaRPr lang="en-IN" sz="1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Goal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Identify the factors impacting conversion rates and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provide recommendations to improve it.</a:t>
            </a:r>
          </a:p>
          <a:p>
            <a:pPr lvl="1"/>
            <a:endParaRPr lang="en-IN" sz="1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 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Highlight key stages where visitors drop off and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suggest improvements to optimize the conversion funnel.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Enhance Customer Engagement:</a:t>
            </a:r>
          </a:p>
          <a:p>
            <a:endParaRPr lang="en-IN" sz="1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Goal 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Determine which type of content drives the highest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engagement.</a:t>
            </a:r>
          </a:p>
          <a:p>
            <a:pPr lvl="1"/>
            <a:endParaRPr lang="en-IN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IN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nsight </a:t>
            </a:r>
            <a:r>
              <a:rPr lang="en-IN" sz="1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Analyse the interaction levels with different types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of marketing content to inform better content strategies.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 Customer Feedback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Goal 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 common themes in customer reviews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and provide actionable insights.</a:t>
            </a:r>
          </a:p>
          <a:p>
            <a:pPr lvl="1"/>
            <a:endParaRPr lang="en-IN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 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recurring positive and negative feedback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to guide product and service improvements.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93268-58E7-99FF-477A-1DF2E6F8752F}"/>
              </a:ext>
            </a:extLst>
          </p:cNvPr>
          <p:cNvSpPr txBox="1"/>
          <p:nvPr/>
        </p:nvSpPr>
        <p:spPr>
          <a:xfrm>
            <a:off x="6037141" y="1368170"/>
            <a:ext cx="615485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Increase Conversion Rates:</a:t>
            </a:r>
          </a:p>
          <a:p>
            <a:endParaRPr lang="en-IN" sz="12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Target High-Performing Product Categories </a:t>
            </a:r>
            <a:r>
              <a:rPr lang="en-IN" sz="1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Focus marketing efforts on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product that demonstrated high conversion rates, such as Kayaks,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Ski Boots and Baseball Gloves. Implement seasonal promotions or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personalized campaigns during peak months(e.g. such as January and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September) to capitalize on these trends.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Enhance Customer Engagement: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3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Revitalize Content Strategy 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turn around declining views and low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interaction rates, experiment with more engaging content formats,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such as interactive videos of user-generated content. Additionally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boost engagement by optimizing call-to-action placement in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social media and blog content, particularly during historically lower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engagement months(e.g. August to December).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 Customer Feedback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Address Mixed and Negative feedback : </a:t>
            </a:r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 a feedback loop where 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mixed and negative reviews are analysed to identify common issues. Develop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improvement plans to address these concerns. Consider following up with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dissatisfied customers to resolve issues and encourage re-rating, aiming</a:t>
            </a:r>
          </a:p>
          <a:p>
            <a:pPr lvl="1"/>
            <a:r>
              <a:rPr lang="en-IN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to move average ratings closer to the 4.0 target.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88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858</Words>
  <Application>Microsoft Office PowerPoint</Application>
  <PresentationFormat>Widescreen</PresentationFormat>
  <Paragraphs>146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Segoe UI Light</vt:lpstr>
      <vt:lpstr>Segoe UI Semibold</vt:lpstr>
      <vt:lpstr>Segoe UI Semilight</vt:lpstr>
      <vt:lpstr>Office Theme</vt:lpstr>
      <vt:lpstr>DATA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Zaheen Ayesha</dc:creator>
  <cp:lastModifiedBy>Zaheen Ayesha</cp:lastModifiedBy>
  <cp:revision>1</cp:revision>
  <dcterms:created xsi:type="dcterms:W3CDTF">2025-01-28T10:00:11Z</dcterms:created>
  <dcterms:modified xsi:type="dcterms:W3CDTF">2025-01-28T18:46:25Z</dcterms:modified>
</cp:coreProperties>
</file>