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DB4BC7-BF17-43D5-B016-6D4270B4AB64}" v="12" dt="2024-08-28T17:19:20.7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1" autoAdjust="0"/>
    <p:restoredTop sz="94660"/>
  </p:normalViewPr>
  <p:slideViewPr>
    <p:cSldViewPr snapToGrid="0">
      <p:cViewPr varScale="1">
        <p:scale>
          <a:sx n="65" d="100"/>
          <a:sy n="65" d="100"/>
        </p:scale>
        <p:origin x="7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79A7-94C2-7144-CABB-8D0FC8DAE0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20B2BB-95CE-D643-A53A-277E2AFE45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6F1F52-88E2-58FB-E454-4D2E7C39D067}"/>
              </a:ext>
            </a:extLst>
          </p:cNvPr>
          <p:cNvSpPr>
            <a:spLocks noGrp="1"/>
          </p:cNvSpPr>
          <p:nvPr>
            <p:ph type="dt" sz="half" idx="10"/>
          </p:nvPr>
        </p:nvSpPr>
        <p:spPr/>
        <p:txBody>
          <a:bodyPr/>
          <a:lstStyle/>
          <a:p>
            <a:fld id="{EE3FB1BE-7D77-4DA8-935E-BF8D0A5EA43C}" type="datetimeFigureOut">
              <a:rPr lang="en-IN" smtClean="0"/>
              <a:t>29-08-2024</a:t>
            </a:fld>
            <a:endParaRPr lang="en-IN"/>
          </a:p>
        </p:txBody>
      </p:sp>
      <p:sp>
        <p:nvSpPr>
          <p:cNvPr id="5" name="Footer Placeholder 4">
            <a:extLst>
              <a:ext uri="{FF2B5EF4-FFF2-40B4-BE49-F238E27FC236}">
                <a16:creationId xmlns:a16="http://schemas.microsoft.com/office/drawing/2014/main" id="{A21F4E64-19DF-539E-2C2E-F40119E617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57A90C-AE1B-F32E-239F-F73DFA6BC930}"/>
              </a:ext>
            </a:extLst>
          </p:cNvPr>
          <p:cNvSpPr>
            <a:spLocks noGrp="1"/>
          </p:cNvSpPr>
          <p:nvPr>
            <p:ph type="sldNum" sz="quarter" idx="12"/>
          </p:nvPr>
        </p:nvSpPr>
        <p:spPr/>
        <p:txBody>
          <a:bodyPr/>
          <a:lstStyle/>
          <a:p>
            <a:fld id="{44E5201A-6325-44DA-B9F2-E15C2F62844C}" type="slidenum">
              <a:rPr lang="en-IN" smtClean="0"/>
              <a:t>‹#›</a:t>
            </a:fld>
            <a:endParaRPr lang="en-IN"/>
          </a:p>
        </p:txBody>
      </p:sp>
    </p:spTree>
    <p:extLst>
      <p:ext uri="{BB962C8B-B14F-4D97-AF65-F5344CB8AC3E}">
        <p14:creationId xmlns:p14="http://schemas.microsoft.com/office/powerpoint/2010/main" val="935966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AD66E-D5C7-4EB6-4B68-A3F79C8BC8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564C24-2353-396E-6368-E6DAEE2D74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CCB3BE-E541-4293-5436-90D360264D4A}"/>
              </a:ext>
            </a:extLst>
          </p:cNvPr>
          <p:cNvSpPr>
            <a:spLocks noGrp="1"/>
          </p:cNvSpPr>
          <p:nvPr>
            <p:ph type="dt" sz="half" idx="10"/>
          </p:nvPr>
        </p:nvSpPr>
        <p:spPr/>
        <p:txBody>
          <a:bodyPr/>
          <a:lstStyle/>
          <a:p>
            <a:fld id="{EE3FB1BE-7D77-4DA8-935E-BF8D0A5EA43C}" type="datetimeFigureOut">
              <a:rPr lang="en-IN" smtClean="0"/>
              <a:t>29-08-2024</a:t>
            </a:fld>
            <a:endParaRPr lang="en-IN"/>
          </a:p>
        </p:txBody>
      </p:sp>
      <p:sp>
        <p:nvSpPr>
          <p:cNvPr id="5" name="Footer Placeholder 4">
            <a:extLst>
              <a:ext uri="{FF2B5EF4-FFF2-40B4-BE49-F238E27FC236}">
                <a16:creationId xmlns:a16="http://schemas.microsoft.com/office/drawing/2014/main" id="{73B19CB7-1BAE-BAB1-D630-900BEAACD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91B05-231C-9DCB-44B2-A0AF721BCFB3}"/>
              </a:ext>
            </a:extLst>
          </p:cNvPr>
          <p:cNvSpPr>
            <a:spLocks noGrp="1"/>
          </p:cNvSpPr>
          <p:nvPr>
            <p:ph type="sldNum" sz="quarter" idx="12"/>
          </p:nvPr>
        </p:nvSpPr>
        <p:spPr/>
        <p:txBody>
          <a:bodyPr/>
          <a:lstStyle/>
          <a:p>
            <a:fld id="{44E5201A-6325-44DA-B9F2-E15C2F62844C}" type="slidenum">
              <a:rPr lang="en-IN" smtClean="0"/>
              <a:t>‹#›</a:t>
            </a:fld>
            <a:endParaRPr lang="en-IN"/>
          </a:p>
        </p:txBody>
      </p:sp>
    </p:spTree>
    <p:extLst>
      <p:ext uri="{BB962C8B-B14F-4D97-AF65-F5344CB8AC3E}">
        <p14:creationId xmlns:p14="http://schemas.microsoft.com/office/powerpoint/2010/main" val="340789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674F45-A2D0-6355-5691-A94A074EB5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712F6-22D4-29DB-B0B1-BBB0EBD49A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9A2471-18D5-1FD1-4C52-3AB136086F02}"/>
              </a:ext>
            </a:extLst>
          </p:cNvPr>
          <p:cNvSpPr>
            <a:spLocks noGrp="1"/>
          </p:cNvSpPr>
          <p:nvPr>
            <p:ph type="dt" sz="half" idx="10"/>
          </p:nvPr>
        </p:nvSpPr>
        <p:spPr/>
        <p:txBody>
          <a:bodyPr/>
          <a:lstStyle/>
          <a:p>
            <a:fld id="{EE3FB1BE-7D77-4DA8-935E-BF8D0A5EA43C}" type="datetimeFigureOut">
              <a:rPr lang="en-IN" smtClean="0"/>
              <a:t>29-08-2024</a:t>
            </a:fld>
            <a:endParaRPr lang="en-IN"/>
          </a:p>
        </p:txBody>
      </p:sp>
      <p:sp>
        <p:nvSpPr>
          <p:cNvPr id="5" name="Footer Placeholder 4">
            <a:extLst>
              <a:ext uri="{FF2B5EF4-FFF2-40B4-BE49-F238E27FC236}">
                <a16:creationId xmlns:a16="http://schemas.microsoft.com/office/drawing/2014/main" id="{6CA4E6A6-5DF9-EB0C-F3E8-7BE58CB05C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694FAB-6293-6B4D-C6BF-17F359F8E708}"/>
              </a:ext>
            </a:extLst>
          </p:cNvPr>
          <p:cNvSpPr>
            <a:spLocks noGrp="1"/>
          </p:cNvSpPr>
          <p:nvPr>
            <p:ph type="sldNum" sz="quarter" idx="12"/>
          </p:nvPr>
        </p:nvSpPr>
        <p:spPr/>
        <p:txBody>
          <a:bodyPr/>
          <a:lstStyle/>
          <a:p>
            <a:fld id="{44E5201A-6325-44DA-B9F2-E15C2F62844C}" type="slidenum">
              <a:rPr lang="en-IN" smtClean="0"/>
              <a:t>‹#›</a:t>
            </a:fld>
            <a:endParaRPr lang="en-IN"/>
          </a:p>
        </p:txBody>
      </p:sp>
    </p:spTree>
    <p:extLst>
      <p:ext uri="{BB962C8B-B14F-4D97-AF65-F5344CB8AC3E}">
        <p14:creationId xmlns:p14="http://schemas.microsoft.com/office/powerpoint/2010/main" val="349529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AFBE-1ED6-D16C-2A8F-4CAFA8F4C2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CD8CFC-2A89-B8F3-FB99-9C303C3A4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173F55-23F4-E2AC-E198-6039B3FD4C1A}"/>
              </a:ext>
            </a:extLst>
          </p:cNvPr>
          <p:cNvSpPr>
            <a:spLocks noGrp="1"/>
          </p:cNvSpPr>
          <p:nvPr>
            <p:ph type="dt" sz="half" idx="10"/>
          </p:nvPr>
        </p:nvSpPr>
        <p:spPr/>
        <p:txBody>
          <a:bodyPr/>
          <a:lstStyle/>
          <a:p>
            <a:fld id="{EE3FB1BE-7D77-4DA8-935E-BF8D0A5EA43C}" type="datetimeFigureOut">
              <a:rPr lang="en-IN" smtClean="0"/>
              <a:t>29-08-2024</a:t>
            </a:fld>
            <a:endParaRPr lang="en-IN"/>
          </a:p>
        </p:txBody>
      </p:sp>
      <p:sp>
        <p:nvSpPr>
          <p:cNvPr id="5" name="Footer Placeholder 4">
            <a:extLst>
              <a:ext uri="{FF2B5EF4-FFF2-40B4-BE49-F238E27FC236}">
                <a16:creationId xmlns:a16="http://schemas.microsoft.com/office/drawing/2014/main" id="{1B84DAA3-3559-6301-0DF9-4B5F479DAF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1851F1-1106-4835-4431-4CD45404627D}"/>
              </a:ext>
            </a:extLst>
          </p:cNvPr>
          <p:cNvSpPr>
            <a:spLocks noGrp="1"/>
          </p:cNvSpPr>
          <p:nvPr>
            <p:ph type="sldNum" sz="quarter" idx="12"/>
          </p:nvPr>
        </p:nvSpPr>
        <p:spPr/>
        <p:txBody>
          <a:bodyPr/>
          <a:lstStyle/>
          <a:p>
            <a:fld id="{44E5201A-6325-44DA-B9F2-E15C2F62844C}" type="slidenum">
              <a:rPr lang="en-IN" smtClean="0"/>
              <a:t>‹#›</a:t>
            </a:fld>
            <a:endParaRPr lang="en-IN"/>
          </a:p>
        </p:txBody>
      </p:sp>
    </p:spTree>
    <p:extLst>
      <p:ext uri="{BB962C8B-B14F-4D97-AF65-F5344CB8AC3E}">
        <p14:creationId xmlns:p14="http://schemas.microsoft.com/office/powerpoint/2010/main" val="266155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4DC0-6E65-2E30-5EC2-A9E8BF6DFB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9BD3DF-E247-CF8E-3D9F-A9EA884A26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057522-AB8C-CB5E-33F1-3B0DF2C419A0}"/>
              </a:ext>
            </a:extLst>
          </p:cNvPr>
          <p:cNvSpPr>
            <a:spLocks noGrp="1"/>
          </p:cNvSpPr>
          <p:nvPr>
            <p:ph type="dt" sz="half" idx="10"/>
          </p:nvPr>
        </p:nvSpPr>
        <p:spPr/>
        <p:txBody>
          <a:bodyPr/>
          <a:lstStyle/>
          <a:p>
            <a:fld id="{EE3FB1BE-7D77-4DA8-935E-BF8D0A5EA43C}" type="datetimeFigureOut">
              <a:rPr lang="en-IN" smtClean="0"/>
              <a:t>29-08-2024</a:t>
            </a:fld>
            <a:endParaRPr lang="en-IN"/>
          </a:p>
        </p:txBody>
      </p:sp>
      <p:sp>
        <p:nvSpPr>
          <p:cNvPr id="5" name="Footer Placeholder 4">
            <a:extLst>
              <a:ext uri="{FF2B5EF4-FFF2-40B4-BE49-F238E27FC236}">
                <a16:creationId xmlns:a16="http://schemas.microsoft.com/office/drawing/2014/main" id="{D4F42D29-B0CC-96B9-9A1C-5D6C2ED2E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56C00-9FF0-83E9-2516-8C95DE151E86}"/>
              </a:ext>
            </a:extLst>
          </p:cNvPr>
          <p:cNvSpPr>
            <a:spLocks noGrp="1"/>
          </p:cNvSpPr>
          <p:nvPr>
            <p:ph type="sldNum" sz="quarter" idx="12"/>
          </p:nvPr>
        </p:nvSpPr>
        <p:spPr/>
        <p:txBody>
          <a:bodyPr/>
          <a:lstStyle/>
          <a:p>
            <a:fld id="{44E5201A-6325-44DA-B9F2-E15C2F62844C}" type="slidenum">
              <a:rPr lang="en-IN" smtClean="0"/>
              <a:t>‹#›</a:t>
            </a:fld>
            <a:endParaRPr lang="en-IN"/>
          </a:p>
        </p:txBody>
      </p:sp>
    </p:spTree>
    <p:extLst>
      <p:ext uri="{BB962C8B-B14F-4D97-AF65-F5344CB8AC3E}">
        <p14:creationId xmlns:p14="http://schemas.microsoft.com/office/powerpoint/2010/main" val="3144593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AFD3-D4F0-1001-4EB2-CE246A52DE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104D7E-937F-CFA8-A3A7-09A5D8A07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9BE828-C4A9-C485-ED1B-ED2AED38CA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427673-1B2C-3432-3F0A-0555C27F5AF1}"/>
              </a:ext>
            </a:extLst>
          </p:cNvPr>
          <p:cNvSpPr>
            <a:spLocks noGrp="1"/>
          </p:cNvSpPr>
          <p:nvPr>
            <p:ph type="dt" sz="half" idx="10"/>
          </p:nvPr>
        </p:nvSpPr>
        <p:spPr/>
        <p:txBody>
          <a:bodyPr/>
          <a:lstStyle/>
          <a:p>
            <a:fld id="{EE3FB1BE-7D77-4DA8-935E-BF8D0A5EA43C}" type="datetimeFigureOut">
              <a:rPr lang="en-IN" smtClean="0"/>
              <a:t>29-08-2024</a:t>
            </a:fld>
            <a:endParaRPr lang="en-IN"/>
          </a:p>
        </p:txBody>
      </p:sp>
      <p:sp>
        <p:nvSpPr>
          <p:cNvPr id="6" name="Footer Placeholder 5">
            <a:extLst>
              <a:ext uri="{FF2B5EF4-FFF2-40B4-BE49-F238E27FC236}">
                <a16:creationId xmlns:a16="http://schemas.microsoft.com/office/drawing/2014/main" id="{7C7409D6-4550-4A87-BCCC-AE050D800B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F111F0-64C1-AC93-6007-78777323D63F}"/>
              </a:ext>
            </a:extLst>
          </p:cNvPr>
          <p:cNvSpPr>
            <a:spLocks noGrp="1"/>
          </p:cNvSpPr>
          <p:nvPr>
            <p:ph type="sldNum" sz="quarter" idx="12"/>
          </p:nvPr>
        </p:nvSpPr>
        <p:spPr/>
        <p:txBody>
          <a:bodyPr/>
          <a:lstStyle/>
          <a:p>
            <a:fld id="{44E5201A-6325-44DA-B9F2-E15C2F62844C}" type="slidenum">
              <a:rPr lang="en-IN" smtClean="0"/>
              <a:t>‹#›</a:t>
            </a:fld>
            <a:endParaRPr lang="en-IN"/>
          </a:p>
        </p:txBody>
      </p:sp>
    </p:spTree>
    <p:extLst>
      <p:ext uri="{BB962C8B-B14F-4D97-AF65-F5344CB8AC3E}">
        <p14:creationId xmlns:p14="http://schemas.microsoft.com/office/powerpoint/2010/main" val="586090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2E92-33EE-90C9-2BAD-DF9DF25F04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51D149-548F-1824-3887-DA582D1DE1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64654D-3D8A-DACD-DBF7-CC2F7FEADA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60E746-E56A-09B4-DD02-34B3FA05B0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0CD425-C30B-868D-C05D-B8EBE0C169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356DB6-2BCE-3684-0353-E2245A1524AC}"/>
              </a:ext>
            </a:extLst>
          </p:cNvPr>
          <p:cNvSpPr>
            <a:spLocks noGrp="1"/>
          </p:cNvSpPr>
          <p:nvPr>
            <p:ph type="dt" sz="half" idx="10"/>
          </p:nvPr>
        </p:nvSpPr>
        <p:spPr/>
        <p:txBody>
          <a:bodyPr/>
          <a:lstStyle/>
          <a:p>
            <a:fld id="{EE3FB1BE-7D77-4DA8-935E-BF8D0A5EA43C}" type="datetimeFigureOut">
              <a:rPr lang="en-IN" smtClean="0"/>
              <a:t>29-08-2024</a:t>
            </a:fld>
            <a:endParaRPr lang="en-IN"/>
          </a:p>
        </p:txBody>
      </p:sp>
      <p:sp>
        <p:nvSpPr>
          <p:cNvPr id="8" name="Footer Placeholder 7">
            <a:extLst>
              <a:ext uri="{FF2B5EF4-FFF2-40B4-BE49-F238E27FC236}">
                <a16:creationId xmlns:a16="http://schemas.microsoft.com/office/drawing/2014/main" id="{83F05A81-EC66-96BF-F610-AA7DF63BC1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B5F790-994E-274A-8450-E63FED691374}"/>
              </a:ext>
            </a:extLst>
          </p:cNvPr>
          <p:cNvSpPr>
            <a:spLocks noGrp="1"/>
          </p:cNvSpPr>
          <p:nvPr>
            <p:ph type="sldNum" sz="quarter" idx="12"/>
          </p:nvPr>
        </p:nvSpPr>
        <p:spPr/>
        <p:txBody>
          <a:bodyPr/>
          <a:lstStyle/>
          <a:p>
            <a:fld id="{44E5201A-6325-44DA-B9F2-E15C2F62844C}" type="slidenum">
              <a:rPr lang="en-IN" smtClean="0"/>
              <a:t>‹#›</a:t>
            </a:fld>
            <a:endParaRPr lang="en-IN"/>
          </a:p>
        </p:txBody>
      </p:sp>
    </p:spTree>
    <p:extLst>
      <p:ext uri="{BB962C8B-B14F-4D97-AF65-F5344CB8AC3E}">
        <p14:creationId xmlns:p14="http://schemas.microsoft.com/office/powerpoint/2010/main" val="296552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E666-9CAC-4408-6F3B-33B274702B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327671-40FC-FCAF-4FEB-D1E27546ED1B}"/>
              </a:ext>
            </a:extLst>
          </p:cNvPr>
          <p:cNvSpPr>
            <a:spLocks noGrp="1"/>
          </p:cNvSpPr>
          <p:nvPr>
            <p:ph type="dt" sz="half" idx="10"/>
          </p:nvPr>
        </p:nvSpPr>
        <p:spPr/>
        <p:txBody>
          <a:bodyPr/>
          <a:lstStyle/>
          <a:p>
            <a:fld id="{EE3FB1BE-7D77-4DA8-935E-BF8D0A5EA43C}" type="datetimeFigureOut">
              <a:rPr lang="en-IN" smtClean="0"/>
              <a:t>29-08-2024</a:t>
            </a:fld>
            <a:endParaRPr lang="en-IN"/>
          </a:p>
        </p:txBody>
      </p:sp>
      <p:sp>
        <p:nvSpPr>
          <p:cNvPr id="4" name="Footer Placeholder 3">
            <a:extLst>
              <a:ext uri="{FF2B5EF4-FFF2-40B4-BE49-F238E27FC236}">
                <a16:creationId xmlns:a16="http://schemas.microsoft.com/office/drawing/2014/main" id="{F8113AB7-43D4-C06A-09BC-7E4FFBC709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35FAD9-3B05-0E90-81B2-B7B080099855}"/>
              </a:ext>
            </a:extLst>
          </p:cNvPr>
          <p:cNvSpPr>
            <a:spLocks noGrp="1"/>
          </p:cNvSpPr>
          <p:nvPr>
            <p:ph type="sldNum" sz="quarter" idx="12"/>
          </p:nvPr>
        </p:nvSpPr>
        <p:spPr/>
        <p:txBody>
          <a:bodyPr/>
          <a:lstStyle/>
          <a:p>
            <a:fld id="{44E5201A-6325-44DA-B9F2-E15C2F62844C}" type="slidenum">
              <a:rPr lang="en-IN" smtClean="0"/>
              <a:t>‹#›</a:t>
            </a:fld>
            <a:endParaRPr lang="en-IN"/>
          </a:p>
        </p:txBody>
      </p:sp>
    </p:spTree>
    <p:extLst>
      <p:ext uri="{BB962C8B-B14F-4D97-AF65-F5344CB8AC3E}">
        <p14:creationId xmlns:p14="http://schemas.microsoft.com/office/powerpoint/2010/main" val="3244370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7F6FE0-E8D9-5C37-4867-FF52423E4508}"/>
              </a:ext>
            </a:extLst>
          </p:cNvPr>
          <p:cNvSpPr>
            <a:spLocks noGrp="1"/>
          </p:cNvSpPr>
          <p:nvPr>
            <p:ph type="dt" sz="half" idx="10"/>
          </p:nvPr>
        </p:nvSpPr>
        <p:spPr/>
        <p:txBody>
          <a:bodyPr/>
          <a:lstStyle/>
          <a:p>
            <a:fld id="{EE3FB1BE-7D77-4DA8-935E-BF8D0A5EA43C}" type="datetimeFigureOut">
              <a:rPr lang="en-IN" smtClean="0"/>
              <a:t>29-08-2024</a:t>
            </a:fld>
            <a:endParaRPr lang="en-IN"/>
          </a:p>
        </p:txBody>
      </p:sp>
      <p:sp>
        <p:nvSpPr>
          <p:cNvPr id="3" name="Footer Placeholder 2">
            <a:extLst>
              <a:ext uri="{FF2B5EF4-FFF2-40B4-BE49-F238E27FC236}">
                <a16:creationId xmlns:a16="http://schemas.microsoft.com/office/drawing/2014/main" id="{F95D9A25-468F-4622-AC8B-5B4FBA0E3E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402A8E-7093-CA81-3207-08CAC3239965}"/>
              </a:ext>
            </a:extLst>
          </p:cNvPr>
          <p:cNvSpPr>
            <a:spLocks noGrp="1"/>
          </p:cNvSpPr>
          <p:nvPr>
            <p:ph type="sldNum" sz="quarter" idx="12"/>
          </p:nvPr>
        </p:nvSpPr>
        <p:spPr/>
        <p:txBody>
          <a:bodyPr/>
          <a:lstStyle/>
          <a:p>
            <a:fld id="{44E5201A-6325-44DA-B9F2-E15C2F62844C}" type="slidenum">
              <a:rPr lang="en-IN" smtClean="0"/>
              <a:t>‹#›</a:t>
            </a:fld>
            <a:endParaRPr lang="en-IN"/>
          </a:p>
        </p:txBody>
      </p:sp>
    </p:spTree>
    <p:extLst>
      <p:ext uri="{BB962C8B-B14F-4D97-AF65-F5344CB8AC3E}">
        <p14:creationId xmlns:p14="http://schemas.microsoft.com/office/powerpoint/2010/main" val="2085437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BB1F-102E-FC67-3294-CB4DBB28D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693E43-1CC8-0328-C783-EB62A7852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B70638-0599-4A0F-A36C-5A7719D6F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69392-584D-B741-8688-608BF0AF0EE4}"/>
              </a:ext>
            </a:extLst>
          </p:cNvPr>
          <p:cNvSpPr>
            <a:spLocks noGrp="1"/>
          </p:cNvSpPr>
          <p:nvPr>
            <p:ph type="dt" sz="half" idx="10"/>
          </p:nvPr>
        </p:nvSpPr>
        <p:spPr/>
        <p:txBody>
          <a:bodyPr/>
          <a:lstStyle/>
          <a:p>
            <a:fld id="{EE3FB1BE-7D77-4DA8-935E-BF8D0A5EA43C}" type="datetimeFigureOut">
              <a:rPr lang="en-IN" smtClean="0"/>
              <a:t>29-08-2024</a:t>
            </a:fld>
            <a:endParaRPr lang="en-IN"/>
          </a:p>
        </p:txBody>
      </p:sp>
      <p:sp>
        <p:nvSpPr>
          <p:cNvPr id="6" name="Footer Placeholder 5">
            <a:extLst>
              <a:ext uri="{FF2B5EF4-FFF2-40B4-BE49-F238E27FC236}">
                <a16:creationId xmlns:a16="http://schemas.microsoft.com/office/drawing/2014/main" id="{548B5806-58FA-9445-7B69-27CD10226A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9CC0C8-529F-3BC3-F574-1E3B9397FA90}"/>
              </a:ext>
            </a:extLst>
          </p:cNvPr>
          <p:cNvSpPr>
            <a:spLocks noGrp="1"/>
          </p:cNvSpPr>
          <p:nvPr>
            <p:ph type="sldNum" sz="quarter" idx="12"/>
          </p:nvPr>
        </p:nvSpPr>
        <p:spPr/>
        <p:txBody>
          <a:bodyPr/>
          <a:lstStyle/>
          <a:p>
            <a:fld id="{44E5201A-6325-44DA-B9F2-E15C2F62844C}" type="slidenum">
              <a:rPr lang="en-IN" smtClean="0"/>
              <a:t>‹#›</a:t>
            </a:fld>
            <a:endParaRPr lang="en-IN"/>
          </a:p>
        </p:txBody>
      </p:sp>
    </p:spTree>
    <p:extLst>
      <p:ext uri="{BB962C8B-B14F-4D97-AF65-F5344CB8AC3E}">
        <p14:creationId xmlns:p14="http://schemas.microsoft.com/office/powerpoint/2010/main" val="504612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5C92E-3185-1B52-C3C9-6C1DAF331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3E50CD-246E-F2A7-0C17-B5CBC677E2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7DD53B-480E-871E-E030-742953E70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82903E-9BAF-046D-99E3-5897ED6D5B69}"/>
              </a:ext>
            </a:extLst>
          </p:cNvPr>
          <p:cNvSpPr>
            <a:spLocks noGrp="1"/>
          </p:cNvSpPr>
          <p:nvPr>
            <p:ph type="dt" sz="half" idx="10"/>
          </p:nvPr>
        </p:nvSpPr>
        <p:spPr/>
        <p:txBody>
          <a:bodyPr/>
          <a:lstStyle/>
          <a:p>
            <a:fld id="{EE3FB1BE-7D77-4DA8-935E-BF8D0A5EA43C}" type="datetimeFigureOut">
              <a:rPr lang="en-IN" smtClean="0"/>
              <a:t>29-08-2024</a:t>
            </a:fld>
            <a:endParaRPr lang="en-IN"/>
          </a:p>
        </p:txBody>
      </p:sp>
      <p:sp>
        <p:nvSpPr>
          <p:cNvPr id="6" name="Footer Placeholder 5">
            <a:extLst>
              <a:ext uri="{FF2B5EF4-FFF2-40B4-BE49-F238E27FC236}">
                <a16:creationId xmlns:a16="http://schemas.microsoft.com/office/drawing/2014/main" id="{309B7793-8146-30A6-5CDF-6BA00B531B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CF926E-C626-5CB8-2365-B539E034B644}"/>
              </a:ext>
            </a:extLst>
          </p:cNvPr>
          <p:cNvSpPr>
            <a:spLocks noGrp="1"/>
          </p:cNvSpPr>
          <p:nvPr>
            <p:ph type="sldNum" sz="quarter" idx="12"/>
          </p:nvPr>
        </p:nvSpPr>
        <p:spPr/>
        <p:txBody>
          <a:bodyPr/>
          <a:lstStyle/>
          <a:p>
            <a:fld id="{44E5201A-6325-44DA-B9F2-E15C2F62844C}" type="slidenum">
              <a:rPr lang="en-IN" smtClean="0"/>
              <a:t>‹#›</a:t>
            </a:fld>
            <a:endParaRPr lang="en-IN"/>
          </a:p>
        </p:txBody>
      </p:sp>
    </p:spTree>
    <p:extLst>
      <p:ext uri="{BB962C8B-B14F-4D97-AF65-F5344CB8AC3E}">
        <p14:creationId xmlns:p14="http://schemas.microsoft.com/office/powerpoint/2010/main" val="746810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97A86B-5851-F589-D76D-A412612098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DFE262-CC87-4715-E257-ED27A16B1D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142E4B-DD07-9BF1-9952-7BD5C03200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3FB1BE-7D77-4DA8-935E-BF8D0A5EA43C}" type="datetimeFigureOut">
              <a:rPr lang="en-IN" smtClean="0"/>
              <a:t>29-08-2024</a:t>
            </a:fld>
            <a:endParaRPr lang="en-IN"/>
          </a:p>
        </p:txBody>
      </p:sp>
      <p:sp>
        <p:nvSpPr>
          <p:cNvPr id="5" name="Footer Placeholder 4">
            <a:extLst>
              <a:ext uri="{FF2B5EF4-FFF2-40B4-BE49-F238E27FC236}">
                <a16:creationId xmlns:a16="http://schemas.microsoft.com/office/drawing/2014/main" id="{B23DF65A-D730-6EA1-33BC-AE4FA3BB19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913F3B9-E814-8DE5-7932-26ED4EF424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E5201A-6325-44DA-B9F2-E15C2F62844C}" type="slidenum">
              <a:rPr lang="en-IN" smtClean="0"/>
              <a:t>‹#›</a:t>
            </a:fld>
            <a:endParaRPr lang="en-IN"/>
          </a:p>
        </p:txBody>
      </p:sp>
    </p:spTree>
    <p:extLst>
      <p:ext uri="{BB962C8B-B14F-4D97-AF65-F5344CB8AC3E}">
        <p14:creationId xmlns:p14="http://schemas.microsoft.com/office/powerpoint/2010/main" val="284378796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7507-8E02-8B27-6F5A-0788709CEC6D}"/>
              </a:ext>
            </a:extLst>
          </p:cNvPr>
          <p:cNvSpPr>
            <a:spLocks noGrp="1"/>
          </p:cNvSpPr>
          <p:nvPr>
            <p:ph type="ctrTitle"/>
          </p:nvPr>
        </p:nvSpPr>
        <p:spPr>
          <a:xfrm>
            <a:off x="956186" y="811161"/>
            <a:ext cx="10279626" cy="2831690"/>
          </a:xfrm>
        </p:spPr>
        <p:txBody>
          <a:bodyPr>
            <a:normAutofit fontScale="90000"/>
          </a:bodyPr>
          <a:lstStyle/>
          <a:p>
            <a:r>
              <a:rPr lang="en-IN" sz="4900" b="1" kern="100" dirty="0">
                <a:effectLst/>
                <a:ea typeface="Aptos" panose="020B0004020202020204" pitchFamily="34" charset="0"/>
                <a:cs typeface="Times New Roman" panose="02020603050405020304" pitchFamily="18" charset="0"/>
              </a:rPr>
              <a:t>INTERNSHIP</a:t>
            </a:r>
            <a:br>
              <a:rPr lang="en-IN" sz="2400" b="1" kern="100" dirty="0">
                <a:effectLst/>
                <a:latin typeface="Times New Roman" panose="02020603050405020304" pitchFamily="18" charset="0"/>
                <a:ea typeface="Aptos" panose="020B0004020202020204" pitchFamily="34" charset="0"/>
                <a:cs typeface="Times New Roman" panose="02020603050405020304" pitchFamily="18" charset="0"/>
              </a:rPr>
            </a:br>
            <a:br>
              <a:rPr lang="en-IN" sz="2400" b="1" kern="100" dirty="0">
                <a:effectLst/>
                <a:latin typeface="Times New Roman" panose="02020603050405020304" pitchFamily="18" charset="0"/>
                <a:ea typeface="Aptos" panose="020B0004020202020204" pitchFamily="34" charset="0"/>
                <a:cs typeface="Times New Roman" panose="02020603050405020304" pitchFamily="18" charset="0"/>
              </a:rPr>
            </a:br>
            <a:br>
              <a:rPr lang="en-IN" sz="2400" b="1" kern="100" dirty="0">
                <a:effectLst/>
                <a:latin typeface="Times New Roman" panose="02020603050405020304" pitchFamily="18" charset="0"/>
                <a:ea typeface="Aptos" panose="020B0004020202020204" pitchFamily="34" charset="0"/>
                <a:cs typeface="Times New Roman" panose="02020603050405020304" pitchFamily="18" charset="0"/>
              </a:rPr>
            </a:br>
            <a:r>
              <a:rPr lang="en-IN" sz="4000" b="1" kern="100" dirty="0">
                <a:effectLst/>
                <a:latin typeface="+mn-lt"/>
                <a:ea typeface="Aptos" panose="020B0004020202020204" pitchFamily="34" charset="0"/>
                <a:cs typeface="Times New Roman" panose="02020603050405020304" pitchFamily="18" charset="0"/>
              </a:rPr>
              <a:t>ANALYTICAL MODELING OF HgCdTe HOMOJUNCTION PHOTODETECTOR FOR LWIR FREE SPACE OPTICAL COMMUNICATION SYSTEM</a:t>
            </a:r>
            <a:br>
              <a:rPr lang="en-IN" sz="3100" kern="100" dirty="0">
                <a:effectLst/>
                <a:latin typeface="Aptos" panose="020B0004020202020204" pitchFamily="34" charset="0"/>
                <a:ea typeface="Aptos" panose="020B0004020202020204" pitchFamily="34" charset="0"/>
                <a:cs typeface="Times New Roman" panose="02020603050405020304" pitchFamily="18" charset="0"/>
              </a:rPr>
            </a:br>
            <a:endParaRPr lang="en-IN" sz="3100" dirty="0"/>
          </a:p>
        </p:txBody>
      </p:sp>
      <p:sp>
        <p:nvSpPr>
          <p:cNvPr id="3" name="Subtitle 2">
            <a:extLst>
              <a:ext uri="{FF2B5EF4-FFF2-40B4-BE49-F238E27FC236}">
                <a16:creationId xmlns:a16="http://schemas.microsoft.com/office/drawing/2014/main" id="{02B2E420-6727-4911-82A8-DA4A45787652}"/>
              </a:ext>
            </a:extLst>
          </p:cNvPr>
          <p:cNvSpPr>
            <a:spLocks noGrp="1"/>
          </p:cNvSpPr>
          <p:nvPr>
            <p:ph type="subTitle" idx="1"/>
          </p:nvPr>
        </p:nvSpPr>
        <p:spPr>
          <a:xfrm>
            <a:off x="462117" y="4866966"/>
            <a:ext cx="4109884" cy="1614949"/>
          </a:xfrm>
        </p:spPr>
        <p:txBody>
          <a:bodyPr/>
          <a:lstStyle/>
          <a:p>
            <a:r>
              <a:rPr lang="en-IN" dirty="0"/>
              <a:t>Name: Mohmad Zaheer                        </a:t>
            </a:r>
          </a:p>
          <a:p>
            <a:r>
              <a:rPr lang="en-IN" dirty="0"/>
              <a:t>Class: E4 – C1</a:t>
            </a:r>
          </a:p>
          <a:p>
            <a:r>
              <a:rPr lang="en-IN" dirty="0"/>
              <a:t>ID: B192091</a:t>
            </a:r>
          </a:p>
        </p:txBody>
      </p:sp>
      <p:sp>
        <p:nvSpPr>
          <p:cNvPr id="4" name="TextBox 3">
            <a:extLst>
              <a:ext uri="{FF2B5EF4-FFF2-40B4-BE49-F238E27FC236}">
                <a16:creationId xmlns:a16="http://schemas.microsoft.com/office/drawing/2014/main" id="{4F46C8DF-12DD-B28F-4461-70A6952A0846}"/>
              </a:ext>
            </a:extLst>
          </p:cNvPr>
          <p:cNvSpPr txBox="1"/>
          <p:nvPr/>
        </p:nvSpPr>
        <p:spPr>
          <a:xfrm>
            <a:off x="7620001" y="4747934"/>
            <a:ext cx="4395020" cy="1569660"/>
          </a:xfrm>
          <a:prstGeom prst="rect">
            <a:avLst/>
          </a:prstGeom>
          <a:noFill/>
        </p:spPr>
        <p:txBody>
          <a:bodyPr wrap="square" rtlCol="0">
            <a:spAutoFit/>
          </a:bodyPr>
          <a:lstStyle/>
          <a:p>
            <a:r>
              <a:rPr lang="en-IN" sz="2400" dirty="0">
                <a:cs typeface="Times New Roman" panose="02020603050405020304" pitchFamily="18" charset="0"/>
              </a:rPr>
              <a:t>Under the guidance of</a:t>
            </a:r>
          </a:p>
          <a:p>
            <a:r>
              <a:rPr lang="en-IN" sz="2400" dirty="0">
                <a:cs typeface="Times New Roman" panose="02020603050405020304" pitchFamily="18" charset="0"/>
              </a:rPr>
              <a:t>Dr. Vijaya Kumar Devarakonda</a:t>
            </a:r>
          </a:p>
          <a:p>
            <a:r>
              <a:rPr lang="en-IN" sz="2400" dirty="0">
                <a:cs typeface="Times New Roman" panose="02020603050405020304" pitchFamily="18" charset="0"/>
              </a:rPr>
              <a:t>Assistant Professor</a:t>
            </a:r>
          </a:p>
          <a:p>
            <a:r>
              <a:rPr lang="en-IN" sz="2400" dirty="0">
                <a:cs typeface="Times New Roman" panose="02020603050405020304" pitchFamily="18" charset="0"/>
              </a:rPr>
              <a:t>IIITDM, Kurnool</a:t>
            </a:r>
          </a:p>
        </p:txBody>
      </p:sp>
      <p:cxnSp>
        <p:nvCxnSpPr>
          <p:cNvPr id="6" name="Straight Connector 5">
            <a:extLst>
              <a:ext uri="{FF2B5EF4-FFF2-40B4-BE49-F238E27FC236}">
                <a16:creationId xmlns:a16="http://schemas.microsoft.com/office/drawing/2014/main" id="{140D0DA1-8C87-8063-6B36-557F9F5DEB3D}"/>
              </a:ext>
            </a:extLst>
          </p:cNvPr>
          <p:cNvCxnSpPr/>
          <p:nvPr/>
        </p:nvCxnSpPr>
        <p:spPr>
          <a:xfrm>
            <a:off x="4178709" y="988142"/>
            <a:ext cx="3834581"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52266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FF238-5FD0-CA74-2322-23C5F6E52EBA}"/>
              </a:ext>
            </a:extLst>
          </p:cNvPr>
          <p:cNvSpPr>
            <a:spLocks noGrp="1"/>
          </p:cNvSpPr>
          <p:nvPr>
            <p:ph idx="1"/>
          </p:nvPr>
        </p:nvSpPr>
        <p:spPr>
          <a:xfrm>
            <a:off x="162231" y="132734"/>
            <a:ext cx="11857703" cy="6577781"/>
          </a:xfrm>
        </p:spPr>
        <p:txBody>
          <a:bodyPr/>
          <a:lstStyle/>
          <a:p>
            <a:pPr marL="0" indent="0">
              <a:buNone/>
            </a:pPr>
            <a:r>
              <a:rPr lang="en-IN" dirty="0"/>
              <a:t>2. </a:t>
            </a:r>
            <a:r>
              <a:rPr lang="en-IN" b="1" dirty="0"/>
              <a:t>Diffusion Current</a:t>
            </a:r>
            <a:r>
              <a:rPr lang="en-IN" dirty="0"/>
              <a:t>:</a:t>
            </a:r>
          </a:p>
          <a:p>
            <a:pPr marL="0" indent="0">
              <a:buNone/>
            </a:pPr>
            <a:r>
              <a:rPr lang="en-IN" sz="2400" dirty="0">
                <a:ea typeface="Aptos" panose="020B0004020202020204" pitchFamily="34" charset="0"/>
              </a:rPr>
              <a:t>T</a:t>
            </a:r>
            <a:r>
              <a:rPr lang="en-IN" sz="2400" dirty="0">
                <a:effectLst/>
                <a:ea typeface="Aptos" panose="020B0004020202020204" pitchFamily="34" charset="0"/>
              </a:rPr>
              <a:t>he diffusion of minority carriers from both P</a:t>
            </a:r>
            <a:r>
              <a:rPr lang="en-IN" sz="2400" baseline="30000" dirty="0">
                <a:effectLst/>
                <a:ea typeface="Aptos" panose="020B0004020202020204" pitchFamily="34" charset="0"/>
              </a:rPr>
              <a:t>+</a:t>
            </a:r>
            <a:r>
              <a:rPr lang="en-IN" sz="2400" dirty="0">
                <a:effectLst/>
                <a:ea typeface="Aptos" panose="020B0004020202020204" pitchFamily="34" charset="0"/>
              </a:rPr>
              <a:t> and N regions, contribute diffusion current. The minority carrier diffusion current under application of a bias voltage, V can be obtained by solving 1-D diffusion equation under appropriate boundary conditions. Diffusion current density due to holes injected from P</a:t>
            </a:r>
            <a:r>
              <a:rPr lang="en-IN" sz="2400" baseline="30000" dirty="0">
                <a:effectLst/>
                <a:ea typeface="Aptos" panose="020B0004020202020204" pitchFamily="34" charset="0"/>
              </a:rPr>
              <a:t>+</a:t>
            </a:r>
            <a:r>
              <a:rPr lang="en-IN" sz="2400" dirty="0">
                <a:effectLst/>
                <a:ea typeface="Aptos" panose="020B0004020202020204" pitchFamily="34" charset="0"/>
              </a:rPr>
              <a:t> region in N-Hg</a:t>
            </a:r>
            <a:r>
              <a:rPr lang="en-IN" sz="2400" baseline="-25000" dirty="0">
                <a:effectLst/>
                <a:ea typeface="Aptos" panose="020B0004020202020204" pitchFamily="34" charset="0"/>
              </a:rPr>
              <a:t>0.78 </a:t>
            </a:r>
            <a:r>
              <a:rPr lang="en-IN" sz="2400" dirty="0">
                <a:effectLst/>
                <a:ea typeface="Aptos" panose="020B0004020202020204" pitchFamily="34" charset="0"/>
              </a:rPr>
              <a:t>Cd</a:t>
            </a:r>
            <a:r>
              <a:rPr lang="en-IN" sz="2400" baseline="-25000" dirty="0">
                <a:effectLst/>
                <a:ea typeface="Aptos" panose="020B0004020202020204" pitchFamily="34" charset="0"/>
              </a:rPr>
              <a:t>0.22</a:t>
            </a:r>
            <a:r>
              <a:rPr lang="en-IN" sz="2400" dirty="0">
                <a:effectLst/>
                <a:ea typeface="Aptos" panose="020B0004020202020204" pitchFamily="34" charset="0"/>
              </a:rPr>
              <a:t>Te region is modelled as</a:t>
            </a:r>
          </a:p>
          <a:p>
            <a:pPr marL="0" indent="0">
              <a:buNone/>
            </a:pPr>
            <a:r>
              <a:rPr lang="en-IN" sz="2400" dirty="0">
                <a:effectLst/>
                <a:ea typeface="Aptos" panose="020B0004020202020204" pitchFamily="34" charset="0"/>
              </a:rPr>
              <a:t> </a:t>
            </a:r>
          </a:p>
          <a:p>
            <a:pPr marL="0" indent="0">
              <a:buNone/>
            </a:pPr>
            <a:endParaRPr lang="en-IN" sz="2400" dirty="0">
              <a:ea typeface="Aptos" panose="020B0004020202020204" pitchFamily="34" charset="0"/>
            </a:endParaRPr>
          </a:p>
          <a:p>
            <a:pPr marL="0" indent="0">
              <a:buNone/>
            </a:pPr>
            <a:endParaRPr lang="en-IN" sz="2400" dirty="0">
              <a:effectLst/>
              <a:ea typeface="Aptos" panose="020B0004020202020204" pitchFamily="34" charset="0"/>
            </a:endParaRPr>
          </a:p>
          <a:p>
            <a:pPr marL="0" indent="0">
              <a:buNone/>
            </a:pPr>
            <a:endParaRPr lang="en-IN" sz="2400" dirty="0">
              <a:effectLst/>
              <a:ea typeface="Aptos" panose="020B0004020202020204" pitchFamily="34" charset="0"/>
            </a:endParaRPr>
          </a:p>
          <a:p>
            <a:pPr marL="0" indent="0">
              <a:buNone/>
            </a:pPr>
            <a:r>
              <a:rPr lang="en-IN" sz="2400" dirty="0">
                <a:effectLst/>
                <a:ea typeface="Aptos" panose="020B0004020202020204" pitchFamily="34" charset="0"/>
              </a:rPr>
              <a:t>Diffusion current density due to electrons injected from intrinsic N region in P</a:t>
            </a:r>
            <a:r>
              <a:rPr lang="en-IN" sz="2400" baseline="30000" dirty="0">
                <a:effectLst/>
                <a:ea typeface="Aptos" panose="020B0004020202020204" pitchFamily="34" charset="0"/>
              </a:rPr>
              <a:t>+</a:t>
            </a:r>
            <a:r>
              <a:rPr lang="en-IN" sz="2400" dirty="0">
                <a:effectLst/>
                <a:ea typeface="Aptos" panose="020B0004020202020204" pitchFamily="34" charset="0"/>
              </a:rPr>
              <a:t> -Hg</a:t>
            </a:r>
            <a:r>
              <a:rPr lang="en-IN" sz="2400" baseline="-25000" dirty="0">
                <a:effectLst/>
                <a:ea typeface="Aptos" panose="020B0004020202020204" pitchFamily="34" charset="0"/>
              </a:rPr>
              <a:t>0.78</a:t>
            </a:r>
            <a:r>
              <a:rPr lang="en-IN" sz="2400" dirty="0">
                <a:effectLst/>
                <a:ea typeface="Aptos" panose="020B0004020202020204" pitchFamily="34" charset="0"/>
              </a:rPr>
              <a:t> Cd</a:t>
            </a:r>
            <a:r>
              <a:rPr lang="en-IN" sz="2400" baseline="-25000" dirty="0">
                <a:effectLst/>
                <a:ea typeface="Aptos" panose="020B0004020202020204" pitchFamily="34" charset="0"/>
              </a:rPr>
              <a:t>0</a:t>
            </a:r>
            <a:r>
              <a:rPr lang="en-IN" sz="2400" dirty="0">
                <a:effectLst/>
                <a:ea typeface="Aptos" panose="020B0004020202020204" pitchFamily="34" charset="0"/>
              </a:rPr>
              <a:t>.</a:t>
            </a:r>
            <a:r>
              <a:rPr lang="en-IN" sz="2400" baseline="-25000" dirty="0">
                <a:effectLst/>
                <a:ea typeface="Aptos" panose="020B0004020202020204" pitchFamily="34" charset="0"/>
              </a:rPr>
              <a:t>22</a:t>
            </a:r>
            <a:r>
              <a:rPr lang="en-IN" sz="2400" dirty="0">
                <a:effectLst/>
                <a:ea typeface="Aptos" panose="020B0004020202020204" pitchFamily="34" charset="0"/>
              </a:rPr>
              <a:t>Te region is modelled.</a:t>
            </a:r>
            <a:r>
              <a:rPr lang="en-IN" sz="2400" dirty="0"/>
              <a:t> </a:t>
            </a:r>
          </a:p>
        </p:txBody>
      </p:sp>
      <p:pic>
        <p:nvPicPr>
          <p:cNvPr id="10" name="Picture 9">
            <a:extLst>
              <a:ext uri="{FF2B5EF4-FFF2-40B4-BE49-F238E27FC236}">
                <a16:creationId xmlns:a16="http://schemas.microsoft.com/office/drawing/2014/main" id="{3DEA1BBF-5B10-FAF6-AA58-328D8B79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497" y="2408021"/>
            <a:ext cx="5840361" cy="1629002"/>
          </a:xfrm>
          <a:prstGeom prst="rect">
            <a:avLst/>
          </a:prstGeom>
        </p:spPr>
      </p:pic>
      <p:pic>
        <p:nvPicPr>
          <p:cNvPr id="12" name="Picture 11">
            <a:extLst>
              <a:ext uri="{FF2B5EF4-FFF2-40B4-BE49-F238E27FC236}">
                <a16:creationId xmlns:a16="http://schemas.microsoft.com/office/drawing/2014/main" id="{F988600C-D98B-2B51-3890-CE3F2F61D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5498" y="5081514"/>
            <a:ext cx="5840360" cy="1629002"/>
          </a:xfrm>
          <a:prstGeom prst="rect">
            <a:avLst/>
          </a:prstGeom>
        </p:spPr>
      </p:pic>
    </p:spTree>
    <p:extLst>
      <p:ext uri="{BB962C8B-B14F-4D97-AF65-F5344CB8AC3E}">
        <p14:creationId xmlns:p14="http://schemas.microsoft.com/office/powerpoint/2010/main" val="2452894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8B6679-544A-E778-D547-C1A6D146B0FC}"/>
                  </a:ext>
                </a:extLst>
              </p:cNvPr>
              <p:cNvSpPr>
                <a:spLocks noGrp="1"/>
              </p:cNvSpPr>
              <p:nvPr>
                <p:ph idx="1"/>
              </p:nvPr>
            </p:nvSpPr>
            <p:spPr>
              <a:xfrm>
                <a:off x="339213" y="265471"/>
                <a:ext cx="11651226" cy="6400800"/>
              </a:xfrm>
            </p:spPr>
            <p:txBody>
              <a:bodyPr>
                <a:normAutofit/>
              </a:bodyPr>
              <a:lstStyle/>
              <a:p>
                <a:pPr algn="just">
                  <a:lnSpc>
                    <a:spcPct val="115000"/>
                  </a:lnSpc>
                  <a:spcAft>
                    <a:spcPts val="800"/>
                  </a:spcAf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N</a:t>
                </a:r>
                <a:r>
                  <a:rPr lang="en-IN" sz="2400" kern="100" baseline="-25000" dirty="0">
                    <a:effectLst/>
                    <a:latin typeface="Times New Roman" panose="02020603050405020304" pitchFamily="18" charset="0"/>
                    <a:ea typeface="Aptos" panose="020B0004020202020204" pitchFamily="34" charset="0"/>
                    <a:cs typeface="Times New Roman" panose="02020603050405020304" pitchFamily="18" charset="0"/>
                  </a:rPr>
                  <a:t>i</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is the intrinsic carrier concentration of HgCdTe, N</a:t>
                </a:r>
                <a:r>
                  <a:rPr lang="en-IN" sz="2400" kern="100" baseline="-25000" dirty="0">
                    <a:effectLst/>
                    <a:latin typeface="Times New Roman" panose="02020603050405020304" pitchFamily="18" charset="0"/>
                    <a:ea typeface="Aptos" panose="020B0004020202020204" pitchFamily="34" charset="0"/>
                    <a:cs typeface="Times New Roman" panose="02020603050405020304" pitchFamily="18" charset="0"/>
                  </a:rPr>
                  <a:t>A </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and N</a:t>
                </a:r>
                <a:r>
                  <a:rPr lang="en-IN" sz="2400" kern="100" baseline="-25000" dirty="0">
                    <a:effectLst/>
                    <a:latin typeface="Times New Roman" panose="02020603050405020304" pitchFamily="18" charset="0"/>
                    <a:ea typeface="Aptos" panose="020B0004020202020204" pitchFamily="34" charset="0"/>
                    <a:cs typeface="Times New Roman" panose="02020603050405020304" pitchFamily="18" charset="0"/>
                  </a:rPr>
                  <a:t>D</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are the acceptor and donor concentrations in P and N regions respectively, q is the electronic charge, μ</a:t>
                </a:r>
                <a:r>
                  <a:rPr lang="en-IN" sz="2400" kern="100" baseline="-25000" dirty="0">
                    <a:effectLst/>
                    <a:latin typeface="Times New Roman" panose="02020603050405020304" pitchFamily="18" charset="0"/>
                    <a:ea typeface="Aptos" panose="020B0004020202020204" pitchFamily="34" charset="0"/>
                    <a:cs typeface="Times New Roman" panose="02020603050405020304" pitchFamily="18" charset="0"/>
                  </a:rPr>
                  <a:t>h</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and μ</a:t>
                </a:r>
                <a:r>
                  <a:rPr lang="en-IN" sz="2400" kern="100" baseline="-25000" dirty="0">
                    <a:effectLst/>
                    <a:latin typeface="Times New Roman" panose="02020603050405020304" pitchFamily="18" charset="0"/>
                    <a:ea typeface="Aptos" panose="020B0004020202020204" pitchFamily="34" charset="0"/>
                    <a:cs typeface="Times New Roman" panose="02020603050405020304" pitchFamily="18" charset="0"/>
                  </a:rPr>
                  <a:t>n</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are the hole and electron mobility respectively, </a:t>
                </a:r>
                <a:r>
                  <a:rPr lang="en-IN" sz="2400" kern="100" dirty="0" err="1">
                    <a:effectLst/>
                    <a:latin typeface="Times New Roman" panose="02020603050405020304" pitchFamily="18" charset="0"/>
                    <a:ea typeface="Aptos" panose="020B0004020202020204" pitchFamily="34" charset="0"/>
                    <a:cs typeface="Times New Roman" panose="02020603050405020304" pitchFamily="18" charset="0"/>
                  </a:rPr>
                  <a:t>τ­</a:t>
                </a:r>
                <a:r>
                  <a:rPr lang="en-IN" sz="2400" kern="100" baseline="-25000" dirty="0" err="1">
                    <a:effectLst/>
                    <a:latin typeface="Times New Roman" panose="02020603050405020304" pitchFamily="18" charset="0"/>
                    <a:ea typeface="Aptos" panose="020B0004020202020204" pitchFamily="34" charset="0"/>
                    <a:cs typeface="Times New Roman" panose="02020603050405020304" pitchFamily="18" charset="0"/>
                  </a:rPr>
                  <a:t>h</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and τ</a:t>
                </a:r>
                <a:r>
                  <a:rPr lang="en-IN" sz="2400" kern="100" baseline="-25000" dirty="0">
                    <a:effectLst/>
                    <a:latin typeface="Times New Roman" panose="02020603050405020304" pitchFamily="18" charset="0"/>
                    <a:ea typeface="Aptos" panose="020B0004020202020204" pitchFamily="34" charset="0"/>
                    <a:cs typeface="Times New Roman" panose="02020603050405020304" pitchFamily="18" charset="0"/>
                  </a:rPr>
                  <a:t>n</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are hole and electron life time’s respectively, S</a:t>
                </a:r>
                <a:r>
                  <a:rPr lang="en-IN" sz="2400" kern="100" baseline="-25000" dirty="0">
                    <a:effectLst/>
                    <a:latin typeface="Times New Roman" panose="02020603050405020304" pitchFamily="18" charset="0"/>
                    <a:ea typeface="Aptos" panose="020B0004020202020204" pitchFamily="34" charset="0"/>
                    <a:cs typeface="Times New Roman" panose="02020603050405020304" pitchFamily="18" charset="0"/>
                  </a:rPr>
                  <a:t>p</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and S</a:t>
                </a:r>
                <a:r>
                  <a:rPr lang="en-IN" sz="2400" kern="100" baseline="-25000" dirty="0">
                    <a:effectLst/>
                    <a:latin typeface="Times New Roman" panose="02020603050405020304" pitchFamily="18" charset="0"/>
                    <a:ea typeface="Aptos" panose="020B0004020202020204" pitchFamily="34" charset="0"/>
                    <a:cs typeface="Times New Roman" panose="02020603050405020304" pitchFamily="18" charset="0"/>
                  </a:rPr>
                  <a:t>n</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are the surface recombination velocities of holes at P-HgCdTe/metal interface and electrons at HgCdTe/CdZnTe hetero-interface and L</a:t>
                </a:r>
                <a:r>
                  <a:rPr lang="en-IN" sz="2400" kern="100" baseline="-25000" dirty="0">
                    <a:effectLst/>
                    <a:latin typeface="Times New Roman" panose="02020603050405020304" pitchFamily="18" charset="0"/>
                    <a:ea typeface="Aptos" panose="020B0004020202020204" pitchFamily="34" charset="0"/>
                    <a:cs typeface="Times New Roman" panose="02020603050405020304" pitchFamily="18" charset="0"/>
                  </a:rPr>
                  <a:t>p </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and L</a:t>
                </a:r>
                <a:r>
                  <a:rPr lang="en-IN" sz="2400" kern="100" baseline="-25000" dirty="0">
                    <a:effectLst/>
                    <a:latin typeface="Times New Roman" panose="02020603050405020304" pitchFamily="18" charset="0"/>
                    <a:ea typeface="Aptos" panose="020B0004020202020204" pitchFamily="34" charset="0"/>
                    <a:cs typeface="Times New Roman" panose="02020603050405020304" pitchFamily="18" charset="0"/>
                  </a:rPr>
                  <a:t>n</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are respective diffusion lengths of holes and electrons on N and P-side respectively. Were t and d being the thickness of P</a:t>
                </a:r>
                <a:r>
                  <a:rPr lang="en-IN" sz="2400" kern="100" baseline="300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 HgCdTe and N-HgCdTe regions respectively, X</a:t>
                </a:r>
                <a:r>
                  <a:rPr lang="en-IN" sz="2400" kern="100" baseline="-25000" dirty="0">
                    <a:effectLst/>
                    <a:latin typeface="Times New Roman" panose="02020603050405020304" pitchFamily="18" charset="0"/>
                    <a:ea typeface="Aptos" panose="020B0004020202020204" pitchFamily="34" charset="0"/>
                    <a:cs typeface="Times New Roman" panose="02020603050405020304" pitchFamily="18" charset="0"/>
                  </a:rPr>
                  <a:t>p </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and X</a:t>
                </a:r>
                <a:r>
                  <a:rPr lang="en-IN" sz="2400" kern="100" baseline="-25000" dirty="0">
                    <a:effectLst/>
                    <a:latin typeface="Times New Roman" panose="02020603050405020304" pitchFamily="18" charset="0"/>
                    <a:ea typeface="Aptos" panose="020B0004020202020204" pitchFamily="34" charset="0"/>
                    <a:cs typeface="Times New Roman" panose="02020603050405020304" pitchFamily="18" charset="0"/>
                  </a:rPr>
                  <a:t>n</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are respectively the width of the depletion regions in P and N regions and A is the junction area, V is the applied voltage. The total diffusion current can be written as </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J</a:t>
                </a:r>
                <a:r>
                  <a:rPr lang="en-IN" sz="2400" kern="100" baseline="-25000" dirty="0">
                    <a:effectLst/>
                    <a:latin typeface="Times New Roman" panose="02020603050405020304" pitchFamily="18" charset="0"/>
                    <a:ea typeface="Aptos" panose="020B0004020202020204" pitchFamily="34" charset="0"/>
                    <a:cs typeface="Times New Roman" panose="02020603050405020304" pitchFamily="18" charset="0"/>
                  </a:rPr>
                  <a:t>DIFF  </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(J</a:t>
                </a:r>
                <a:r>
                  <a:rPr lang="en-IN" sz="2400" kern="100" baseline="-25000" dirty="0">
                    <a:effectLst/>
                    <a:latin typeface="Times New Roman" panose="02020603050405020304" pitchFamily="18" charset="0"/>
                    <a:ea typeface="Aptos" panose="020B0004020202020204" pitchFamily="34" charset="0"/>
                    <a:cs typeface="Times New Roman" panose="02020603050405020304" pitchFamily="18" charset="0"/>
                  </a:rPr>
                  <a:t>SN</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 J</a:t>
                </a:r>
                <a:r>
                  <a:rPr lang="en-IN" sz="2400" kern="100" baseline="-25000" dirty="0">
                    <a:effectLst/>
                    <a:latin typeface="Times New Roman" panose="02020603050405020304" pitchFamily="18" charset="0"/>
                    <a:ea typeface="Aptos" panose="020B0004020202020204" pitchFamily="34" charset="0"/>
                    <a:cs typeface="Times New Roman" panose="02020603050405020304" pitchFamily="18" charset="0"/>
                  </a:rPr>
                  <a:t>SP</a:t>
                </a: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 (exp (</a:t>
                </a:r>
                <a14:m>
                  <m:oMath xmlns:m="http://schemas.openxmlformats.org/officeDocument/2006/math">
                    <m:f>
                      <m:fPr>
                        <m:ctrlPr>
                          <a:rPr lang="en-IN" sz="24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IN" sz="2400" i="1" kern="100">
                            <a:effectLst/>
                            <a:latin typeface="Cambria Math" panose="02040503050406030204" pitchFamily="18" charset="0"/>
                            <a:ea typeface="Aptos" panose="020B0004020202020204" pitchFamily="34" charset="0"/>
                            <a:cs typeface="Times New Roman" panose="02020603050405020304" pitchFamily="18" charset="0"/>
                          </a:rPr>
                          <m:t>𝑞</m:t>
                        </m:r>
                        <m:r>
                          <a:rPr lang="en-IN" sz="2400" i="1" kern="100">
                            <a:effectLst/>
                            <a:latin typeface="Cambria Math" panose="02040503050406030204" pitchFamily="18" charset="0"/>
                            <a:ea typeface="Aptos" panose="020B0004020202020204" pitchFamily="34" charset="0"/>
                            <a:cs typeface="Times New Roman" panose="02020603050405020304" pitchFamily="18" charset="0"/>
                          </a:rPr>
                          <m:t>∗</m:t>
                        </m:r>
                        <m:r>
                          <a:rPr lang="en-IN" sz="2400" i="1" kern="100">
                            <a:effectLst/>
                            <a:latin typeface="Cambria Math" panose="02040503050406030204" pitchFamily="18" charset="0"/>
                            <a:ea typeface="Aptos" panose="020B0004020202020204" pitchFamily="34" charset="0"/>
                            <a:cs typeface="Times New Roman" panose="02020603050405020304" pitchFamily="18" charset="0"/>
                          </a:rPr>
                          <m:t>𝑉</m:t>
                        </m:r>
                      </m:num>
                      <m:den>
                        <m:r>
                          <a:rPr lang="en-IN" sz="2400" i="1" kern="100">
                            <a:effectLst/>
                            <a:latin typeface="Cambria Math" panose="02040503050406030204" pitchFamily="18" charset="0"/>
                            <a:ea typeface="Aptos" panose="020B0004020202020204" pitchFamily="34" charset="0"/>
                            <a:cs typeface="Times New Roman" panose="02020603050405020304" pitchFamily="18" charset="0"/>
                          </a:rPr>
                          <m:t>𝐾</m:t>
                        </m:r>
                        <m:r>
                          <a:rPr lang="en-IN" sz="2400" i="1" kern="100">
                            <a:effectLst/>
                            <a:latin typeface="Cambria Math" panose="02040503050406030204" pitchFamily="18" charset="0"/>
                            <a:ea typeface="Aptos" panose="020B0004020202020204" pitchFamily="34" charset="0"/>
                            <a:cs typeface="Times New Roman" panose="02020603050405020304" pitchFamily="18" charset="0"/>
                          </a:rPr>
                          <m:t>∗</m:t>
                        </m:r>
                        <m:r>
                          <a:rPr lang="en-IN" sz="2400" i="1" kern="100">
                            <a:effectLst/>
                            <a:latin typeface="Cambria Math" panose="02040503050406030204" pitchFamily="18" charset="0"/>
                            <a:ea typeface="Aptos" panose="020B0004020202020204" pitchFamily="34" charset="0"/>
                            <a:cs typeface="Times New Roman" panose="02020603050405020304" pitchFamily="18" charset="0"/>
                          </a:rPr>
                          <m:t>𝑇</m:t>
                        </m:r>
                      </m:den>
                    </m:f>
                    <m:r>
                      <a:rPr lang="en-IN" sz="2400" i="1" kern="100">
                        <a:effectLst/>
                        <a:latin typeface="Cambria Math" panose="02040503050406030204" pitchFamily="18" charset="0"/>
                        <a:ea typeface="Aptos" panose="020B0004020202020204" pitchFamily="34" charset="0"/>
                        <a:cs typeface="Times New Roman" panose="02020603050405020304" pitchFamily="18" charset="0"/>
                      </a:rPr>
                      <m:t>)−1)</m:t>
                    </m:r>
                  </m:oMath>
                </a14:m>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2400" dirty="0"/>
              </a:p>
            </p:txBody>
          </p:sp>
        </mc:Choice>
        <mc:Fallback>
          <p:sp>
            <p:nvSpPr>
              <p:cNvPr id="3" name="Content Placeholder 2">
                <a:extLst>
                  <a:ext uri="{FF2B5EF4-FFF2-40B4-BE49-F238E27FC236}">
                    <a16:creationId xmlns:a16="http://schemas.microsoft.com/office/drawing/2014/main" id="{AF8B6679-544A-E778-D547-C1A6D146B0FC}"/>
                  </a:ext>
                </a:extLst>
              </p:cNvPr>
              <p:cNvSpPr>
                <a:spLocks noGrp="1" noRot="1" noChangeAspect="1" noMove="1" noResize="1" noEditPoints="1" noAdjustHandles="1" noChangeArrowheads="1" noChangeShapeType="1" noTextEdit="1"/>
              </p:cNvSpPr>
              <p:nvPr>
                <p:ph idx="1"/>
              </p:nvPr>
            </p:nvSpPr>
            <p:spPr>
              <a:xfrm>
                <a:off x="339213" y="265471"/>
                <a:ext cx="11651226" cy="6400800"/>
              </a:xfrm>
              <a:blipFill>
                <a:blip r:embed="rId2"/>
                <a:stretch>
                  <a:fillRect l="-733" t="-381" r="-785"/>
                </a:stretch>
              </a:blipFill>
            </p:spPr>
            <p:txBody>
              <a:bodyPr/>
              <a:lstStyle/>
              <a:p>
                <a:r>
                  <a:rPr lang="en-IN">
                    <a:noFill/>
                  </a:rPr>
                  <a:t> </a:t>
                </a:r>
              </a:p>
            </p:txBody>
          </p:sp>
        </mc:Fallback>
      </mc:AlternateContent>
    </p:spTree>
    <p:extLst>
      <p:ext uri="{BB962C8B-B14F-4D97-AF65-F5344CB8AC3E}">
        <p14:creationId xmlns:p14="http://schemas.microsoft.com/office/powerpoint/2010/main" val="60484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7B3B26-4A4F-08D5-F17D-27B6A596200B}"/>
              </a:ext>
            </a:extLst>
          </p:cNvPr>
          <p:cNvSpPr>
            <a:spLocks noGrp="1"/>
          </p:cNvSpPr>
          <p:nvPr>
            <p:ph idx="1"/>
          </p:nvPr>
        </p:nvSpPr>
        <p:spPr>
          <a:xfrm>
            <a:off x="221226" y="191729"/>
            <a:ext cx="11724968" cy="6533536"/>
          </a:xfrm>
        </p:spPr>
        <p:txBody>
          <a:bodyPr>
            <a:normAutofit/>
          </a:bodyPr>
          <a:lstStyle/>
          <a:p>
            <a:pPr marL="0" indent="0">
              <a:buNone/>
            </a:pPr>
            <a:r>
              <a:rPr lang="en-IN" sz="2400" dirty="0"/>
              <a:t>3. </a:t>
            </a:r>
            <a:r>
              <a:rPr lang="en-IN" sz="2400" b="1" dirty="0"/>
              <a:t>Generation – Recombination:</a:t>
            </a:r>
          </a:p>
          <a:p>
            <a:pPr marL="0" indent="0" algn="just">
              <a:buNone/>
            </a:pPr>
            <a:r>
              <a:rPr lang="en-IN" sz="2400" dirty="0">
                <a:effectLst/>
                <a:ea typeface="Aptos" panose="020B0004020202020204" pitchFamily="34" charset="0"/>
              </a:rPr>
              <a:t>The generation-recombination current component arises due to impurities and defects within the depletion region that acts as intermediate states for the thermal generation and recombination of carriers. These intermediate states are known as Shockley-Read-Hall centres. This current could be important than diffusion current, although depletion region is much less than the minority carrier’s diffusion length, especially at low temperature. The generation-recombination component of current density and associated resistance area product can be approximated as </a:t>
            </a:r>
            <a:r>
              <a:rPr lang="en-IN" sz="2400" kern="100" dirty="0">
                <a:effectLst/>
                <a:ea typeface="Aptos" panose="020B0004020202020204" pitchFamily="34" charset="0"/>
                <a:cs typeface="Times New Roman" panose="02020603050405020304" pitchFamily="18" charset="0"/>
              </a:rPr>
              <a:t>Where m</a:t>
            </a:r>
            <a:r>
              <a:rPr lang="en-IN" sz="2400" kern="100" baseline="30000" dirty="0">
                <a:effectLst/>
                <a:ea typeface="Aptos" panose="020B0004020202020204" pitchFamily="34" charset="0"/>
                <a:cs typeface="Times New Roman" panose="02020603050405020304" pitchFamily="18" charset="0"/>
              </a:rPr>
              <a:t>*</a:t>
            </a:r>
            <a:r>
              <a:rPr lang="en-IN" sz="2400" kern="100" baseline="-25000" dirty="0">
                <a:effectLst/>
                <a:ea typeface="Aptos" panose="020B0004020202020204" pitchFamily="34" charset="0"/>
                <a:cs typeface="Times New Roman" panose="02020603050405020304" pitchFamily="18" charset="0"/>
              </a:rPr>
              <a:t>nn</a:t>
            </a:r>
            <a:r>
              <a:rPr lang="en-IN" sz="2400" kern="100" dirty="0">
                <a:effectLst/>
                <a:ea typeface="Aptos" panose="020B0004020202020204" pitchFamily="34" charset="0"/>
                <a:cs typeface="Times New Roman" panose="02020603050405020304" pitchFamily="18" charset="0"/>
              </a:rPr>
              <a:t> and m</a:t>
            </a:r>
            <a:r>
              <a:rPr lang="en-IN" sz="2400" kern="100" baseline="30000" dirty="0">
                <a:effectLst/>
                <a:ea typeface="Aptos" panose="020B0004020202020204" pitchFamily="34" charset="0"/>
                <a:cs typeface="Times New Roman" panose="02020603050405020304" pitchFamily="18" charset="0"/>
              </a:rPr>
              <a:t>*</a:t>
            </a:r>
            <a:r>
              <a:rPr lang="en-IN" sz="2400" kern="100" baseline="-25000" dirty="0">
                <a:effectLst/>
                <a:ea typeface="Aptos" panose="020B0004020202020204" pitchFamily="34" charset="0"/>
                <a:cs typeface="Times New Roman" panose="02020603050405020304" pitchFamily="18" charset="0"/>
              </a:rPr>
              <a:t>pp</a:t>
            </a:r>
            <a:r>
              <a:rPr lang="en-IN" sz="2400" kern="100" dirty="0">
                <a:effectLst/>
                <a:ea typeface="Aptos" panose="020B0004020202020204" pitchFamily="34" charset="0"/>
                <a:cs typeface="Times New Roman" panose="02020603050405020304" pitchFamily="18" charset="0"/>
              </a:rPr>
              <a:t> are the effective masses of electrons and holes in the N and P regions, respectively.</a:t>
            </a:r>
          </a:p>
          <a:p>
            <a:pPr marL="0" indent="0" algn="just">
              <a:buNone/>
            </a:pPr>
            <a:endParaRPr lang="en-IN" sz="2400" b="1" dirty="0"/>
          </a:p>
        </p:txBody>
      </p:sp>
      <p:pic>
        <p:nvPicPr>
          <p:cNvPr id="4" name="Picture 3" descr="A math equations with numbers and symbols&#10;&#10;Description automatically generated with medium confidence">
            <a:extLst>
              <a:ext uri="{FF2B5EF4-FFF2-40B4-BE49-F238E27FC236}">
                <a16:creationId xmlns:a16="http://schemas.microsoft.com/office/drawing/2014/main" id="{3BCF51E6-DE6E-322A-A314-762F4EF77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408" y="3797362"/>
            <a:ext cx="5666411" cy="1158096"/>
          </a:xfrm>
          <a:prstGeom prst="rect">
            <a:avLst/>
          </a:prstGeom>
        </p:spPr>
      </p:pic>
    </p:spTree>
    <p:extLst>
      <p:ext uri="{BB962C8B-B14F-4D97-AF65-F5344CB8AC3E}">
        <p14:creationId xmlns:p14="http://schemas.microsoft.com/office/powerpoint/2010/main" val="1830914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1FD93E-4A6C-B08B-282B-72BBFAE4E5EA}"/>
              </a:ext>
            </a:extLst>
          </p:cNvPr>
          <p:cNvSpPr>
            <a:spLocks noGrp="1"/>
          </p:cNvSpPr>
          <p:nvPr>
            <p:ph idx="1"/>
          </p:nvPr>
        </p:nvSpPr>
        <p:spPr>
          <a:xfrm>
            <a:off x="221225" y="206477"/>
            <a:ext cx="11783961" cy="6533536"/>
          </a:xfrm>
        </p:spPr>
        <p:txBody>
          <a:bodyPr>
            <a:normAutofit/>
          </a:bodyPr>
          <a:lstStyle/>
          <a:p>
            <a:pPr marL="0" lvl="0" indent="0" algn="just">
              <a:lnSpc>
                <a:spcPct val="115000"/>
              </a:lnSpc>
              <a:spcAft>
                <a:spcPts val="800"/>
              </a:spcAft>
              <a:buSzPts val="1400"/>
              <a:buNone/>
            </a:pPr>
            <a:r>
              <a:rPr lang="en-IN" sz="2400" dirty="0"/>
              <a:t>4. </a:t>
            </a:r>
            <a:r>
              <a:rPr lang="en-IN" sz="2400" b="1" kern="100" dirty="0">
                <a:effectLst/>
                <a:ea typeface="Aptos" panose="020B0004020202020204" pitchFamily="34" charset="0"/>
                <a:cs typeface="Times New Roman" panose="02020603050405020304" pitchFamily="18" charset="0"/>
              </a:rPr>
              <a:t>Trap Assisted Tunnelling Current:</a:t>
            </a:r>
            <a:endParaRPr lang="en-IN" sz="2400" b="1" kern="100" dirty="0">
              <a:ea typeface="Aptos" panose="020B0004020202020204" pitchFamily="34" charset="0"/>
              <a:cs typeface="Times New Roman" panose="02020603050405020304" pitchFamily="18" charset="0"/>
            </a:endParaRPr>
          </a:p>
          <a:p>
            <a:pPr marL="0" lvl="0" indent="0" algn="just">
              <a:lnSpc>
                <a:spcPct val="115000"/>
              </a:lnSpc>
              <a:spcAft>
                <a:spcPts val="800"/>
              </a:spcAft>
              <a:buSzPts val="1400"/>
              <a:buNone/>
            </a:pPr>
            <a:r>
              <a:rPr lang="en-IN" sz="2400" kern="100" dirty="0">
                <a:effectLst/>
                <a:ea typeface="Aptos" panose="020B0004020202020204" pitchFamily="34" charset="0"/>
                <a:cs typeface="Times New Roman" panose="02020603050405020304" pitchFamily="18" charset="0"/>
              </a:rPr>
              <a:t>In this case the minority carriers may tunnel from the occupied trap states on the quasi-neutral side to the empty band states on the other side of the junction or through the trap sites present in the depletion region of the junction. In the P</a:t>
            </a:r>
            <a:r>
              <a:rPr lang="en-IN" sz="2400" kern="100" baseline="30000" dirty="0">
                <a:effectLst/>
                <a:ea typeface="Aptos" panose="020B0004020202020204" pitchFamily="34" charset="0"/>
                <a:cs typeface="Times New Roman" panose="02020603050405020304" pitchFamily="18" charset="0"/>
              </a:rPr>
              <a:t>+</a:t>
            </a:r>
            <a:r>
              <a:rPr lang="en-IN" sz="2400" kern="100" dirty="0">
                <a:effectLst/>
                <a:ea typeface="Aptos" panose="020B0004020202020204" pitchFamily="34" charset="0"/>
                <a:cs typeface="Times New Roman" panose="02020603050405020304" pitchFamily="18" charset="0"/>
              </a:rPr>
              <a:t>- junctions, the major contribution of TAT may be due to tunnelling of electrons, via trap levels to the conduction band on the n side. This trap-assisted tunnelling current density can be calculated as. where X</a:t>
            </a:r>
            <a:r>
              <a:rPr lang="en-IN" sz="2400" kern="100" baseline="-25000" dirty="0">
                <a:effectLst/>
                <a:ea typeface="Aptos" panose="020B0004020202020204" pitchFamily="34" charset="0"/>
                <a:cs typeface="Times New Roman" panose="02020603050405020304" pitchFamily="18" charset="0"/>
              </a:rPr>
              <a:t>w</a:t>
            </a:r>
            <a:r>
              <a:rPr lang="en-IN" sz="2400" kern="100" dirty="0">
                <a:effectLst/>
                <a:ea typeface="Aptos" panose="020B0004020202020204" pitchFamily="34" charset="0"/>
                <a:cs typeface="Times New Roman" panose="02020603050405020304" pitchFamily="18" charset="0"/>
              </a:rPr>
              <a:t> is the total width of the depletion region, m</a:t>
            </a:r>
            <a:r>
              <a:rPr lang="en-IN" sz="2400" kern="100" baseline="30000" dirty="0">
                <a:effectLst/>
                <a:ea typeface="Aptos" panose="020B0004020202020204" pitchFamily="34" charset="0"/>
                <a:cs typeface="Times New Roman" panose="02020603050405020304" pitchFamily="18" charset="0"/>
              </a:rPr>
              <a:t>*</a:t>
            </a:r>
            <a:r>
              <a:rPr lang="en-IN" sz="2400" kern="100" baseline="-25000" dirty="0">
                <a:effectLst/>
                <a:ea typeface="Aptos" panose="020B0004020202020204" pitchFamily="34" charset="0"/>
                <a:cs typeface="Times New Roman" panose="02020603050405020304" pitchFamily="18" charset="0"/>
              </a:rPr>
              <a:t>pp </a:t>
            </a:r>
            <a:r>
              <a:rPr lang="en-IN" sz="2400" kern="100" dirty="0">
                <a:effectLst/>
                <a:ea typeface="Aptos" panose="020B0004020202020204" pitchFamily="34" charset="0"/>
                <a:cs typeface="Times New Roman" panose="02020603050405020304" pitchFamily="18" charset="0"/>
              </a:rPr>
              <a:t>is the effective mass of holes in the valence band, M is the matrix element associated with the trap potential, E is the electric field across the depletion region, and N</a:t>
            </a:r>
            <a:r>
              <a:rPr lang="en-IN" sz="2400" kern="100" baseline="-25000" dirty="0">
                <a:effectLst/>
                <a:ea typeface="Aptos" panose="020B0004020202020204" pitchFamily="34" charset="0"/>
                <a:cs typeface="Times New Roman" panose="02020603050405020304" pitchFamily="18" charset="0"/>
              </a:rPr>
              <a:t>t</a:t>
            </a:r>
            <a:r>
              <a:rPr lang="en-IN" sz="2400" kern="100" dirty="0">
                <a:effectLst/>
                <a:ea typeface="Aptos" panose="020B0004020202020204" pitchFamily="34" charset="0"/>
                <a:cs typeface="Times New Roman" panose="02020603050405020304" pitchFamily="18" charset="0"/>
              </a:rPr>
              <a:t> is the trap density responsible for trap assisted tunnelling, which is different from the SRH trap density. E</a:t>
            </a:r>
            <a:r>
              <a:rPr lang="en-IN" sz="2400" kern="100" baseline="-25000" dirty="0">
                <a:effectLst/>
                <a:ea typeface="Aptos" panose="020B0004020202020204" pitchFamily="34" charset="0"/>
                <a:cs typeface="Times New Roman" panose="02020603050405020304" pitchFamily="18" charset="0"/>
              </a:rPr>
              <a:t>t</a:t>
            </a:r>
            <a:r>
              <a:rPr lang="en-IN" sz="2400" kern="100" dirty="0">
                <a:effectLst/>
                <a:ea typeface="Aptos" panose="020B0004020202020204" pitchFamily="34" charset="0"/>
                <a:cs typeface="Times New Roman" panose="02020603050405020304" pitchFamily="18" charset="0"/>
              </a:rPr>
              <a:t> is the position of the trap levels in the bandgap measured from the top of the valence band.</a:t>
            </a:r>
          </a:p>
          <a:p>
            <a:pPr marL="0" indent="0">
              <a:buNone/>
            </a:pPr>
            <a:endParaRPr lang="en-IN" sz="2400" dirty="0"/>
          </a:p>
        </p:txBody>
      </p:sp>
      <p:pic>
        <p:nvPicPr>
          <p:cNvPr id="4" name="Picture 3">
            <a:extLst>
              <a:ext uri="{FF2B5EF4-FFF2-40B4-BE49-F238E27FC236}">
                <a16:creationId xmlns:a16="http://schemas.microsoft.com/office/drawing/2014/main" id="{92836CFF-1433-62D9-A07D-7B6340C8F3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6503" y="5672292"/>
            <a:ext cx="6341807" cy="979231"/>
          </a:xfrm>
          <a:prstGeom prst="rect">
            <a:avLst/>
          </a:prstGeom>
          <a:noFill/>
          <a:ln>
            <a:noFill/>
          </a:ln>
        </p:spPr>
      </p:pic>
    </p:spTree>
    <p:extLst>
      <p:ext uri="{BB962C8B-B14F-4D97-AF65-F5344CB8AC3E}">
        <p14:creationId xmlns:p14="http://schemas.microsoft.com/office/powerpoint/2010/main" val="4091035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A13BD-4C33-E47A-2F6B-FC524F23FE2D}"/>
              </a:ext>
            </a:extLst>
          </p:cNvPr>
          <p:cNvSpPr>
            <a:spLocks noGrp="1"/>
          </p:cNvSpPr>
          <p:nvPr>
            <p:ph idx="1"/>
          </p:nvPr>
        </p:nvSpPr>
        <p:spPr>
          <a:xfrm>
            <a:off x="191729" y="162232"/>
            <a:ext cx="11828206" cy="6563033"/>
          </a:xfrm>
        </p:spPr>
        <p:txBody>
          <a:bodyPr>
            <a:normAutofit/>
          </a:bodyPr>
          <a:lstStyle/>
          <a:p>
            <a:pPr marL="0" lvl="0" indent="0" algn="just">
              <a:lnSpc>
                <a:spcPct val="115000"/>
              </a:lnSpc>
              <a:spcAft>
                <a:spcPts val="800"/>
              </a:spcAft>
              <a:buSzPts val="1400"/>
              <a:buNone/>
            </a:pPr>
            <a:r>
              <a:rPr lang="en-IN" sz="2400" b="1" kern="100" dirty="0">
                <a:effectLst/>
                <a:ea typeface="Aptos" panose="020B0004020202020204" pitchFamily="34" charset="0"/>
                <a:cs typeface="Times New Roman" panose="02020603050405020304" pitchFamily="18" charset="0"/>
              </a:rPr>
              <a:t>5. Band-To-Band Tunnelling Current:</a:t>
            </a:r>
            <a:endParaRPr lang="en-IN" sz="2400" kern="100" dirty="0">
              <a:effectLst/>
              <a:ea typeface="Aptos" panose="020B0004020202020204" pitchFamily="34" charset="0"/>
              <a:cs typeface="Times New Roman" panose="02020603050405020304" pitchFamily="18" charset="0"/>
            </a:endParaRPr>
          </a:p>
          <a:p>
            <a:pPr algn="just">
              <a:lnSpc>
                <a:spcPct val="115000"/>
              </a:lnSpc>
              <a:spcAft>
                <a:spcPts val="800"/>
              </a:spcAft>
            </a:pPr>
            <a:r>
              <a:rPr lang="en-IN" sz="2400" kern="100" dirty="0">
                <a:effectLst/>
                <a:ea typeface="Aptos" panose="020B0004020202020204" pitchFamily="34" charset="0"/>
                <a:cs typeface="Times New Roman" panose="02020603050405020304" pitchFamily="18" charset="0"/>
              </a:rPr>
              <a:t>At relatively higher bias voltage, the electrons from the filled in states in the valence band on the P</a:t>
            </a:r>
            <a:r>
              <a:rPr lang="en-IN" sz="2400" kern="100" baseline="30000" dirty="0">
                <a:effectLst/>
                <a:ea typeface="Aptos" panose="020B0004020202020204" pitchFamily="34" charset="0"/>
                <a:cs typeface="Times New Roman" panose="02020603050405020304" pitchFamily="18" charset="0"/>
              </a:rPr>
              <a:t>+</a:t>
            </a:r>
            <a:r>
              <a:rPr lang="en-IN" sz="2400" kern="100" dirty="0">
                <a:effectLst/>
                <a:ea typeface="Aptos" panose="020B0004020202020204" pitchFamily="34" charset="0"/>
                <a:cs typeface="Times New Roman" panose="02020603050405020304" pitchFamily="18" charset="0"/>
              </a:rPr>
              <a:t> side tunnel to the conduction band on the n side. This band-to-band current density can be obtained as.</a:t>
            </a:r>
            <a:r>
              <a:rPr lang="en-IN" sz="2400" dirty="0">
                <a:effectLst/>
                <a:ea typeface="Aptos" panose="020B0004020202020204" pitchFamily="34" charset="0"/>
              </a:rPr>
              <a:t> V is the applied voltage, m</a:t>
            </a:r>
            <a:r>
              <a:rPr lang="en-IN" sz="2400" baseline="30000" dirty="0">
                <a:effectLst/>
                <a:ea typeface="Aptos" panose="020B0004020202020204" pitchFamily="34" charset="0"/>
              </a:rPr>
              <a:t>*</a:t>
            </a:r>
            <a:r>
              <a:rPr lang="en-IN" sz="2400" baseline="-25000" dirty="0">
                <a:effectLst/>
                <a:ea typeface="Aptos" panose="020B0004020202020204" pitchFamily="34" charset="0"/>
              </a:rPr>
              <a:t>pp</a:t>
            </a:r>
            <a:r>
              <a:rPr lang="en-IN" sz="2400" dirty="0">
                <a:effectLst/>
                <a:ea typeface="Aptos" panose="020B0004020202020204" pitchFamily="34" charset="0"/>
              </a:rPr>
              <a:t> is the effective mass of holes in the valence band, E is the electric field across the depletion region, and ħ=h/2π, h being Planck’s constant</a:t>
            </a:r>
            <a:endParaRPr lang="en-IN" sz="2400" kern="100" dirty="0">
              <a:effectLst/>
              <a:ea typeface="Aptos" panose="020B0004020202020204" pitchFamily="34" charset="0"/>
              <a:cs typeface="Times New Roman" panose="02020603050405020304" pitchFamily="18" charset="0"/>
            </a:endParaRPr>
          </a:p>
          <a:p>
            <a:pPr marL="0" indent="0">
              <a:buNone/>
            </a:pPr>
            <a:endParaRPr lang="en-IN" sz="3600" dirty="0"/>
          </a:p>
        </p:txBody>
      </p:sp>
      <p:pic>
        <p:nvPicPr>
          <p:cNvPr id="6" name="Picture 5">
            <a:extLst>
              <a:ext uri="{FF2B5EF4-FFF2-40B4-BE49-F238E27FC236}">
                <a16:creationId xmlns:a16="http://schemas.microsoft.com/office/drawing/2014/main" id="{E346AF57-9E52-3A07-4F42-9CF9E6D578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4122" y="2979174"/>
            <a:ext cx="5249659" cy="1080299"/>
          </a:xfrm>
          <a:prstGeom prst="rect">
            <a:avLst/>
          </a:prstGeom>
          <a:noFill/>
          <a:ln>
            <a:noFill/>
          </a:ln>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F74F6E7-55D4-502D-73B6-79AFA5F75AD1}"/>
                  </a:ext>
                </a:extLst>
              </p:cNvPr>
              <p:cNvSpPr txBox="1"/>
              <p:nvPr/>
            </p:nvSpPr>
            <p:spPr>
              <a:xfrm>
                <a:off x="191729" y="4419426"/>
                <a:ext cx="11808542" cy="1766766"/>
              </a:xfrm>
              <a:prstGeom prst="rect">
                <a:avLst/>
              </a:prstGeom>
              <a:noFill/>
            </p:spPr>
            <p:txBody>
              <a:bodyPr wrap="square">
                <a:spAutoFit/>
              </a:bodyPr>
              <a:lstStyle/>
              <a:p>
                <a:pPr lvl="0" algn="just">
                  <a:lnSpc>
                    <a:spcPct val="115000"/>
                  </a:lnSpc>
                  <a:spcAft>
                    <a:spcPts val="800"/>
                  </a:spcAft>
                  <a:buSzPts val="1400"/>
                </a:pPr>
                <a:r>
                  <a:rPr lang="en-IN" sz="2400" b="1" kern="100" dirty="0">
                    <a:ea typeface="Aptos" panose="020B0004020202020204" pitchFamily="34" charset="0"/>
                    <a:cs typeface="Times New Roman" panose="02020603050405020304" pitchFamily="18" charset="0"/>
                  </a:rPr>
                  <a:t>6. </a:t>
                </a:r>
                <a:r>
                  <a:rPr lang="en-IN" sz="2400" b="1" kern="100" dirty="0">
                    <a:effectLst/>
                    <a:ea typeface="Aptos" panose="020B0004020202020204" pitchFamily="34" charset="0"/>
                    <a:cs typeface="Times New Roman" panose="02020603050405020304" pitchFamily="18" charset="0"/>
                  </a:rPr>
                  <a:t>Responsivity:</a:t>
                </a:r>
                <a:endParaRPr lang="en-IN" sz="2400" kern="100" dirty="0">
                  <a:effectLst/>
                  <a:ea typeface="Aptos" panose="020B0004020202020204" pitchFamily="34" charset="0"/>
                  <a:cs typeface="Times New Roman" panose="02020603050405020304" pitchFamily="18" charset="0"/>
                </a:endParaRPr>
              </a:p>
              <a:p>
                <a:pPr algn="just">
                  <a:lnSpc>
                    <a:spcPct val="115000"/>
                  </a:lnSpc>
                  <a:spcAft>
                    <a:spcPts val="800"/>
                  </a:spcAft>
                </a:pPr>
                <a:r>
                  <a:rPr lang="en-IN" sz="2400" kern="100" dirty="0">
                    <a:effectLst/>
                    <a:ea typeface="Aptos" panose="020B0004020202020204" pitchFamily="34" charset="0"/>
                    <a:cs typeface="Times New Roman" panose="02020603050405020304" pitchFamily="18" charset="0"/>
                  </a:rPr>
                  <a:t>The current responsivity (R) of the photodetector is given as</a:t>
                </a:r>
              </a:p>
              <a:p>
                <a:pPr algn="just">
                  <a:lnSpc>
                    <a:spcPct val="115000"/>
                  </a:lnSpc>
                  <a:spcAft>
                    <a:spcPts val="800"/>
                  </a:spcAft>
                </a:pPr>
                <a:r>
                  <a:rPr lang="en-IN" sz="2400" kern="100" dirty="0">
                    <a:effectLst/>
                    <a:ea typeface="Aptos" panose="020B0004020202020204" pitchFamily="34" charset="0"/>
                    <a:cs typeface="Times New Roman" panose="02020603050405020304" pitchFamily="18" charset="0"/>
                  </a:rPr>
                  <a:t>                                      R = </a:t>
                </a:r>
                <a14:m>
                  <m:oMath xmlns:m="http://schemas.openxmlformats.org/officeDocument/2006/math">
                    <m:f>
                      <m:fPr>
                        <m:ctrlPr>
                          <a:rPr lang="en-IN" sz="2400" i="1" kern="100">
                            <a:effectLst/>
                            <a:ea typeface="Aptos" panose="020B0004020202020204" pitchFamily="34" charset="0"/>
                            <a:cs typeface="Times New Roman" panose="02020603050405020304" pitchFamily="18" charset="0"/>
                          </a:rPr>
                        </m:ctrlPr>
                      </m:fPr>
                      <m:num>
                        <m:r>
                          <m:rPr>
                            <m:sty m:val="p"/>
                          </m:rPr>
                          <a:rPr lang="en-IN" sz="2400" kern="100">
                            <a:effectLst/>
                            <a:ea typeface="Aptos" panose="020B0004020202020204" pitchFamily="34" charset="0"/>
                            <a:cs typeface="Times New Roman" panose="02020603050405020304" pitchFamily="18" charset="0"/>
                          </a:rPr>
                          <m:t>ηqλ</m:t>
                        </m:r>
                        <m:r>
                          <a:rPr lang="en-IN" sz="2400" kern="100">
                            <a:effectLst/>
                            <a:ea typeface="Aptos" panose="020B0004020202020204" pitchFamily="34" charset="0"/>
                            <a:cs typeface="Times New Roman" panose="02020603050405020304" pitchFamily="18" charset="0"/>
                          </a:rPr>
                          <m:t> </m:t>
                        </m:r>
                      </m:num>
                      <m:den>
                        <m:r>
                          <m:rPr>
                            <m:sty m:val="p"/>
                          </m:rPr>
                          <a:rPr lang="en-IN" sz="2400" kern="100">
                            <a:effectLst/>
                            <a:ea typeface="Aptos" panose="020B0004020202020204" pitchFamily="34" charset="0"/>
                            <a:cs typeface="Times New Roman" panose="02020603050405020304" pitchFamily="18" charset="0"/>
                          </a:rPr>
                          <m:t>hc</m:t>
                        </m:r>
                      </m:den>
                    </m:f>
                  </m:oMath>
                </a14:m>
                <a:r>
                  <a:rPr lang="en-IN" sz="2400" kern="100" dirty="0">
                    <a:effectLst/>
                    <a:ea typeface="Aptos" panose="020B0004020202020204" pitchFamily="34" charset="0"/>
                    <a:cs typeface="Times New Roman" panose="02020603050405020304" pitchFamily="18" charset="0"/>
                  </a:rPr>
                  <a:t> </a:t>
                </a:r>
              </a:p>
            </p:txBody>
          </p:sp>
        </mc:Choice>
        <mc:Fallback>
          <p:sp>
            <p:nvSpPr>
              <p:cNvPr id="8" name="TextBox 7">
                <a:extLst>
                  <a:ext uri="{FF2B5EF4-FFF2-40B4-BE49-F238E27FC236}">
                    <a16:creationId xmlns:a16="http://schemas.microsoft.com/office/drawing/2014/main" id="{CF74F6E7-55D4-502D-73B6-79AFA5F75AD1}"/>
                  </a:ext>
                </a:extLst>
              </p:cNvPr>
              <p:cNvSpPr txBox="1">
                <a:spLocks noRot="1" noChangeAspect="1" noMove="1" noResize="1" noEditPoints="1" noAdjustHandles="1" noChangeArrowheads="1" noChangeShapeType="1" noTextEdit="1"/>
              </p:cNvSpPr>
              <p:nvPr/>
            </p:nvSpPr>
            <p:spPr>
              <a:xfrm>
                <a:off x="191729" y="4419426"/>
                <a:ext cx="11808542" cy="1766766"/>
              </a:xfrm>
              <a:prstGeom prst="rect">
                <a:avLst/>
              </a:prstGeom>
              <a:blipFill>
                <a:blip r:embed="rId3"/>
                <a:stretch>
                  <a:fillRect l="-774" t="-690" b="-3103"/>
                </a:stretch>
              </a:blipFill>
            </p:spPr>
            <p:txBody>
              <a:bodyPr/>
              <a:lstStyle/>
              <a:p>
                <a:r>
                  <a:rPr lang="en-IN">
                    <a:noFill/>
                  </a:rPr>
                  <a:t> </a:t>
                </a:r>
              </a:p>
            </p:txBody>
          </p:sp>
        </mc:Fallback>
      </mc:AlternateContent>
    </p:spTree>
    <p:extLst>
      <p:ext uri="{BB962C8B-B14F-4D97-AF65-F5344CB8AC3E}">
        <p14:creationId xmlns:p14="http://schemas.microsoft.com/office/powerpoint/2010/main" val="1748581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1F7EBC-334D-12FA-F8B1-60E6D84F5331}"/>
              </a:ext>
            </a:extLst>
          </p:cNvPr>
          <p:cNvSpPr>
            <a:spLocks noGrp="1"/>
          </p:cNvSpPr>
          <p:nvPr>
            <p:ph idx="1"/>
          </p:nvPr>
        </p:nvSpPr>
        <p:spPr>
          <a:xfrm>
            <a:off x="176981" y="176980"/>
            <a:ext cx="11887200" cy="6533535"/>
          </a:xfrm>
        </p:spPr>
        <p:txBody>
          <a:bodyPr>
            <a:normAutofit/>
          </a:bodyPr>
          <a:lstStyle/>
          <a:p>
            <a:pPr marL="0" lvl="0" indent="0" algn="just">
              <a:lnSpc>
                <a:spcPct val="115000"/>
              </a:lnSpc>
              <a:spcAft>
                <a:spcPts val="800"/>
              </a:spcAft>
              <a:buSzPts val="1400"/>
              <a:buNone/>
            </a:pPr>
            <a:r>
              <a:rPr lang="en-IN" sz="2400" b="1" kern="100" dirty="0">
                <a:effectLst/>
                <a:ea typeface="Aptos" panose="020B0004020202020204" pitchFamily="34" charset="0"/>
                <a:cs typeface="Times New Roman" panose="02020603050405020304" pitchFamily="18" charset="0"/>
              </a:rPr>
              <a:t>7. Carrier Lifetime:</a:t>
            </a:r>
            <a:endParaRPr lang="en-IN" sz="2400" kern="100" dirty="0">
              <a:effectLst/>
              <a:ea typeface="Aptos" panose="020B0004020202020204" pitchFamily="34" charset="0"/>
              <a:cs typeface="Times New Roman" panose="02020603050405020304" pitchFamily="18" charset="0"/>
            </a:endParaRPr>
          </a:p>
          <a:p>
            <a:pPr algn="just"/>
            <a:r>
              <a:rPr lang="en-IN" sz="2400" dirty="0">
                <a:effectLst/>
                <a:ea typeface="Aptos" panose="020B0004020202020204" pitchFamily="34" charset="0"/>
              </a:rPr>
              <a:t>In the present lifetime modelling, we have considered bulk recombination processes in HgCdTe to involve radiative recombination and two non-radiative recombination mechanisms. The direct band-to-band photon assisted recombination is radiative recombination and the phonon assisted recombination processes consists of Auger and Shockley-Read-Hall (SRH) recombination mechanisms which are non-radiative recombination processes. The modelling of the radiative recombination process is straightforward. For direct bandgap HgCdTe semiconductors, the lifetime of carriers due to radiative recombination for low level injection can be approximated. The non-radiative Auger recombination is quite complex. It is an important mechanism in determining the performance of light-emitting devices and infrared detectors made from narrow-gap semiconductors. A semiconductor with a single conduction band and heavy-hole and light-hole valence band there can be at least ten different types of Auger transitions occur. Out of these transitions, the two most significant transitions that occur at the minimum threshold energy (E</a:t>
            </a:r>
            <a:r>
              <a:rPr lang="en-IN" sz="2400" baseline="-25000" dirty="0">
                <a:effectLst/>
                <a:ea typeface="Aptos" panose="020B0004020202020204" pitchFamily="34" charset="0"/>
              </a:rPr>
              <a:t>T</a:t>
            </a:r>
            <a:r>
              <a:rPr lang="en-IN" sz="2400" dirty="0">
                <a:effectLst/>
                <a:ea typeface="Aptos" panose="020B0004020202020204" pitchFamily="34" charset="0"/>
              </a:rPr>
              <a:t>≈E</a:t>
            </a:r>
            <a:r>
              <a:rPr lang="en-IN" sz="2400" baseline="-25000" dirty="0">
                <a:effectLst/>
                <a:ea typeface="Aptos" panose="020B0004020202020204" pitchFamily="34" charset="0"/>
              </a:rPr>
              <a:t>g</a:t>
            </a:r>
            <a:r>
              <a:rPr lang="en-IN" sz="2400" dirty="0">
                <a:effectLst/>
                <a:ea typeface="Aptos" panose="020B0004020202020204" pitchFamily="34" charset="0"/>
              </a:rPr>
              <a:t>) are the Auger-1 or CHCC (involving two conduction band electrons and a heavy hole) and Auger-7 or CHLH (involving one conduction band electron and one heavy hole and one light hole).</a:t>
            </a:r>
            <a:endParaRPr lang="en-IN" sz="3600" dirty="0"/>
          </a:p>
        </p:txBody>
      </p:sp>
    </p:spTree>
    <p:extLst>
      <p:ext uri="{BB962C8B-B14F-4D97-AF65-F5344CB8AC3E}">
        <p14:creationId xmlns:p14="http://schemas.microsoft.com/office/powerpoint/2010/main" val="1831100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E9EC36-F5EC-04E1-ED2C-41F9C25F1213}"/>
                  </a:ext>
                </a:extLst>
              </p:cNvPr>
              <p:cNvSpPr>
                <a:spLocks noGrp="1"/>
              </p:cNvSpPr>
              <p:nvPr>
                <p:ph idx="1"/>
              </p:nvPr>
            </p:nvSpPr>
            <p:spPr>
              <a:xfrm>
                <a:off x="162232" y="117987"/>
                <a:ext cx="11887200" cy="6607277"/>
              </a:xfrm>
            </p:spPr>
            <p:txBody>
              <a:bodyPr>
                <a:normAutofit fontScale="85000" lnSpcReduction="10000"/>
              </a:bodyPr>
              <a:lstStyle/>
              <a:p>
                <a:pPr algn="just">
                  <a:lnSpc>
                    <a:spcPct val="115000"/>
                  </a:lnSpc>
                  <a:spcAft>
                    <a:spcPts val="800"/>
                  </a:spcAft>
                </a:pPr>
                <a:r>
                  <a:rPr lang="en-IN" kern="100" dirty="0">
                    <a:effectLst/>
                    <a:ea typeface="Aptos" panose="020B0004020202020204" pitchFamily="34" charset="0"/>
                    <a:cs typeface="Times New Roman" panose="02020603050405020304" pitchFamily="18" charset="0"/>
                  </a:rPr>
                  <a:t>The former is generally dominant in n-type material and the later in p-type material. The net Auger recombination lifetime of the carriers can thus be written. The Auger-1 recombination process involves the direct band-to-band recombination of a conduction band electron with a heavy hole and excitation of another electron in conduction band, dominant in n-type HgCdTe material. The lifetime of carriers due to Shockley-Read-Hall recombination can be modelled in terms of trap density and capture cross-section as</a:t>
                </a:r>
              </a:p>
              <a:p>
                <a:pPr marL="0" indent="0" algn="just">
                  <a:lnSpc>
                    <a:spcPct val="115000"/>
                  </a:lnSpc>
                  <a:spcAft>
                    <a:spcPts val="800"/>
                  </a:spcAft>
                  <a:buNone/>
                </a:pPr>
                <a:r>
                  <a:rPr lang="en-IN" sz="3900" kern="100" dirty="0">
                    <a:effectLst/>
                    <a:ea typeface="Aptos" panose="020B0004020202020204" pitchFamily="34" charset="0"/>
                    <a:cs typeface="Times New Roman" panose="02020603050405020304" pitchFamily="18" charset="0"/>
                  </a:rPr>
                  <a:t>                               τ</a:t>
                </a:r>
                <a:r>
                  <a:rPr lang="en-IN" sz="3900" kern="100" baseline="-25000" dirty="0">
                    <a:effectLst/>
                    <a:ea typeface="Aptos" panose="020B0004020202020204" pitchFamily="34" charset="0"/>
                    <a:cs typeface="Times New Roman" panose="02020603050405020304" pitchFamily="18" charset="0"/>
                  </a:rPr>
                  <a:t>SRH = </a:t>
                </a:r>
                <a14:m>
                  <m:oMath xmlns:m="http://schemas.openxmlformats.org/officeDocument/2006/math">
                    <m:f>
                      <m:fPr>
                        <m:ctrlPr>
                          <a:rPr lang="en-IN" sz="3900" i="1" kern="100" baseline="-25000">
                            <a:effectLst/>
                            <a:ea typeface="Aptos" panose="020B0004020202020204" pitchFamily="34" charset="0"/>
                            <a:cs typeface="Times New Roman" panose="02020603050405020304" pitchFamily="18" charset="0"/>
                          </a:rPr>
                        </m:ctrlPr>
                      </m:fPr>
                      <m:num>
                        <m:r>
                          <a:rPr lang="en-IN" sz="3900" i="1" kern="100" baseline="-25000">
                            <a:effectLst/>
                            <a:ea typeface="Aptos" panose="020B0004020202020204" pitchFamily="34" charset="0"/>
                            <a:cs typeface="Times New Roman" panose="02020603050405020304" pitchFamily="18" charset="0"/>
                          </a:rPr>
                          <m:t>1</m:t>
                        </m:r>
                      </m:num>
                      <m:den>
                        <m:r>
                          <a:rPr lang="en-IN" sz="3900" i="1" kern="100" baseline="-25000">
                            <a:effectLst/>
                            <a:ea typeface="Aptos" panose="020B0004020202020204" pitchFamily="34" charset="0"/>
                            <a:cs typeface="Times New Roman" panose="02020603050405020304" pitchFamily="18" charset="0"/>
                          </a:rPr>
                          <m:t>𝜎</m:t>
                        </m:r>
                        <m:r>
                          <a:rPr lang="en-IN" sz="3900" i="1" kern="100" baseline="-25000">
                            <a:effectLst/>
                            <a:ea typeface="Aptos" panose="020B0004020202020204" pitchFamily="34" charset="0"/>
                            <a:cs typeface="Times New Roman" panose="02020603050405020304" pitchFamily="18" charset="0"/>
                          </a:rPr>
                          <m:t>∗</m:t>
                        </m:r>
                        <m:r>
                          <a:rPr lang="en-IN" sz="3900" i="1" kern="100" baseline="-25000">
                            <a:effectLst/>
                            <a:ea typeface="Aptos" panose="020B0004020202020204" pitchFamily="34" charset="0"/>
                            <a:cs typeface="Times New Roman" panose="02020603050405020304" pitchFamily="18" charset="0"/>
                          </a:rPr>
                          <m:t>𝑁𝑡</m:t>
                        </m:r>
                        <m:r>
                          <a:rPr lang="en-IN" sz="3900" i="1" kern="100" baseline="-25000">
                            <a:effectLst/>
                            <a:ea typeface="Aptos" panose="020B0004020202020204" pitchFamily="34" charset="0"/>
                            <a:cs typeface="Times New Roman" panose="02020603050405020304" pitchFamily="18" charset="0"/>
                          </a:rPr>
                          <m:t>∗</m:t>
                        </m:r>
                        <m:r>
                          <a:rPr lang="en-IN" sz="3900" i="1" kern="100" baseline="-25000">
                            <a:effectLst/>
                            <a:ea typeface="Aptos" panose="020B0004020202020204" pitchFamily="34" charset="0"/>
                            <a:cs typeface="Times New Roman" panose="02020603050405020304" pitchFamily="18" charset="0"/>
                          </a:rPr>
                          <m:t>𝑉𝑡h</m:t>
                        </m:r>
                      </m:den>
                    </m:f>
                  </m:oMath>
                </a14:m>
                <a:r>
                  <a:rPr lang="en-IN" sz="3900" kern="100" dirty="0">
                    <a:effectLst/>
                    <a:ea typeface="Aptos" panose="020B0004020202020204" pitchFamily="34" charset="0"/>
                    <a:cs typeface="Times New Roman" panose="02020603050405020304" pitchFamily="18" charset="0"/>
                  </a:rPr>
                  <a:t>     </a:t>
                </a:r>
                <a:r>
                  <a:rPr lang="en-IN" sz="2000" kern="100" dirty="0">
                    <a:effectLst/>
                    <a:ea typeface="Aptos" panose="020B0004020202020204" pitchFamily="34" charset="0"/>
                    <a:cs typeface="Times New Roman" panose="02020603050405020304" pitchFamily="18" charset="0"/>
                  </a:rPr>
                  <a:t>                            </a:t>
                </a:r>
              </a:p>
              <a:p>
                <a:pPr algn="just">
                  <a:lnSpc>
                    <a:spcPct val="115000"/>
                  </a:lnSpc>
                  <a:spcAft>
                    <a:spcPts val="800"/>
                  </a:spcAft>
                </a:pPr>
                <a:endParaRPr lang="en-IN" kern="100" dirty="0">
                  <a:effectLst/>
                  <a:ea typeface="Aptos" panose="020B0004020202020204" pitchFamily="34" charset="0"/>
                  <a:cs typeface="Times New Roman" panose="02020603050405020304" pitchFamily="18" charset="0"/>
                </a:endParaRPr>
              </a:p>
              <a:p>
                <a:pPr algn="just">
                  <a:lnSpc>
                    <a:spcPct val="115000"/>
                  </a:lnSpc>
                  <a:spcAft>
                    <a:spcPts val="800"/>
                  </a:spcAft>
                </a:pPr>
                <a:r>
                  <a:rPr lang="en-IN" kern="100" dirty="0">
                    <a:effectLst/>
                    <a:ea typeface="Aptos" panose="020B0004020202020204" pitchFamily="34" charset="0"/>
                    <a:cs typeface="Times New Roman" panose="02020603050405020304" pitchFamily="18" charset="0"/>
                  </a:rPr>
                  <a:t>Where N</a:t>
                </a:r>
                <a:r>
                  <a:rPr lang="en-IN" kern="100" baseline="-25000" dirty="0">
                    <a:effectLst/>
                    <a:ea typeface="Aptos" panose="020B0004020202020204" pitchFamily="34" charset="0"/>
                    <a:cs typeface="Times New Roman" panose="02020603050405020304" pitchFamily="18" charset="0"/>
                  </a:rPr>
                  <a:t>T</a:t>
                </a:r>
                <a:r>
                  <a:rPr lang="en-IN" kern="100" dirty="0">
                    <a:effectLst/>
                    <a:ea typeface="Aptos" panose="020B0004020202020204" pitchFamily="34" charset="0"/>
                    <a:cs typeface="Times New Roman" panose="02020603050405020304" pitchFamily="18" charset="0"/>
                  </a:rPr>
                  <a:t> is the SRH trap density, </a:t>
                </a:r>
                <a:r>
                  <a:rPr lang="en-IN" kern="100" dirty="0">
                    <a:effectLst/>
                    <a:ea typeface="Aptos" panose="020B0004020202020204" pitchFamily="34" charset="0"/>
                    <a:cs typeface="Times New Roman" panose="02020603050405020304" pitchFamily="18" charset="0"/>
                    <a:sym typeface="Symbol" panose="05050102010706020507" pitchFamily="18" charset="2"/>
                  </a:rPr>
                  <a:t></a:t>
                </a:r>
                <a:r>
                  <a:rPr lang="en-IN" kern="100" dirty="0">
                    <a:effectLst/>
                    <a:ea typeface="Aptos" panose="020B0004020202020204" pitchFamily="34" charset="0"/>
                    <a:cs typeface="Times New Roman" panose="02020603050405020304" pitchFamily="18" charset="0"/>
                  </a:rPr>
                  <a:t> is the capture cross-section and V</a:t>
                </a:r>
                <a:r>
                  <a:rPr lang="en-IN" kern="100" baseline="-25000" dirty="0">
                    <a:effectLst/>
                    <a:ea typeface="Aptos" panose="020B0004020202020204" pitchFamily="34" charset="0"/>
                    <a:cs typeface="Times New Roman" panose="02020603050405020304" pitchFamily="18" charset="0"/>
                  </a:rPr>
                  <a:t>th</a:t>
                </a:r>
                <a:r>
                  <a:rPr lang="en-IN" kern="100" dirty="0">
                    <a:effectLst/>
                    <a:ea typeface="Aptos" panose="020B0004020202020204" pitchFamily="34" charset="0"/>
                    <a:cs typeface="Times New Roman" panose="02020603050405020304" pitchFamily="18" charset="0"/>
                  </a:rPr>
                  <a:t> is the thermal velocity of the minority carriers in the active region, given by</a:t>
                </a:r>
              </a:p>
              <a:p>
                <a:pPr marL="0" indent="0" algn="just">
                  <a:lnSpc>
                    <a:spcPct val="115000"/>
                  </a:lnSpc>
                  <a:spcAft>
                    <a:spcPts val="800"/>
                  </a:spcAft>
                  <a:buNone/>
                </a:pPr>
                <a:r>
                  <a:rPr lang="en-IN" sz="2900" kern="100" dirty="0">
                    <a:effectLst/>
                    <a:ea typeface="Aptos" panose="020B0004020202020204" pitchFamily="34" charset="0"/>
                    <a:cs typeface="Times New Roman" panose="02020603050405020304" pitchFamily="18" charset="0"/>
                  </a:rPr>
                  <a:t>                                                          V</a:t>
                </a:r>
                <a:r>
                  <a:rPr lang="en-IN" sz="2900" kern="100" baseline="-25000" dirty="0">
                    <a:effectLst/>
                    <a:ea typeface="Aptos" panose="020B0004020202020204" pitchFamily="34" charset="0"/>
                    <a:cs typeface="Times New Roman" panose="02020603050405020304" pitchFamily="18" charset="0"/>
                  </a:rPr>
                  <a:t>TH </a:t>
                </a:r>
                <a:r>
                  <a:rPr lang="en-IN" sz="2900" b="1" kern="100" dirty="0">
                    <a:effectLst/>
                    <a:ea typeface="Aptos" panose="020B0004020202020204" pitchFamily="34" charset="0"/>
                    <a:cs typeface="Times New Roman" panose="02020603050405020304" pitchFamily="18" charset="0"/>
                  </a:rPr>
                  <a:t>= </a:t>
                </a:r>
                <a14:m>
                  <m:oMath xmlns:m="http://schemas.openxmlformats.org/officeDocument/2006/math">
                    <m:rad>
                      <m:radPr>
                        <m:degHide m:val="on"/>
                        <m:ctrlPr>
                          <a:rPr lang="en-IN" sz="2900" b="1" i="1" kern="100">
                            <a:effectLst/>
                            <a:ea typeface="Aptos" panose="020B0004020202020204" pitchFamily="34" charset="0"/>
                            <a:cs typeface="Times New Roman" panose="02020603050405020304" pitchFamily="18" charset="0"/>
                          </a:rPr>
                        </m:ctrlPr>
                      </m:radPr>
                      <m:deg/>
                      <m:e>
                        <m:r>
                          <a:rPr lang="en-IN" sz="2900" b="1" i="1" kern="100">
                            <a:effectLst/>
                            <a:ea typeface="Aptos" panose="020B0004020202020204" pitchFamily="34" charset="0"/>
                            <a:cs typeface="Times New Roman" panose="02020603050405020304" pitchFamily="18" charset="0"/>
                          </a:rPr>
                          <m:t>𝟑</m:t>
                        </m:r>
                        <m:f>
                          <m:fPr>
                            <m:ctrlPr>
                              <a:rPr lang="en-IN" sz="2900" b="1" i="1" kern="100">
                                <a:effectLst/>
                                <a:ea typeface="Aptos" panose="020B0004020202020204" pitchFamily="34" charset="0"/>
                                <a:cs typeface="Times New Roman" panose="02020603050405020304" pitchFamily="18" charset="0"/>
                              </a:rPr>
                            </m:ctrlPr>
                          </m:fPr>
                          <m:num>
                            <m:r>
                              <a:rPr lang="en-IN" sz="2900" b="1" i="1" kern="100">
                                <a:effectLst/>
                                <a:ea typeface="Aptos" panose="020B0004020202020204" pitchFamily="34" charset="0"/>
                                <a:cs typeface="Times New Roman" panose="02020603050405020304" pitchFamily="18" charset="0"/>
                              </a:rPr>
                              <m:t>𝑲</m:t>
                            </m:r>
                            <m:r>
                              <a:rPr lang="en-IN" sz="2900" b="1" i="1" kern="100">
                                <a:effectLst/>
                                <a:ea typeface="Aptos" panose="020B0004020202020204" pitchFamily="34" charset="0"/>
                                <a:cs typeface="Times New Roman" panose="02020603050405020304" pitchFamily="18" charset="0"/>
                              </a:rPr>
                              <m:t>∗</m:t>
                            </m:r>
                            <m:r>
                              <a:rPr lang="en-IN" sz="2900" b="1" i="1" kern="100">
                                <a:effectLst/>
                                <a:ea typeface="Aptos" panose="020B0004020202020204" pitchFamily="34" charset="0"/>
                                <a:cs typeface="Times New Roman" panose="02020603050405020304" pitchFamily="18" charset="0"/>
                              </a:rPr>
                              <m:t>𝑻</m:t>
                            </m:r>
                          </m:num>
                          <m:den>
                            <m:r>
                              <a:rPr lang="en-IN" sz="2900" b="1" i="1" kern="100">
                                <a:effectLst/>
                                <a:ea typeface="Aptos" panose="020B0004020202020204" pitchFamily="34" charset="0"/>
                                <a:cs typeface="Times New Roman" panose="02020603050405020304" pitchFamily="18" charset="0"/>
                              </a:rPr>
                              <m:t>𝑴</m:t>
                            </m:r>
                            <m:sSup>
                              <m:sSupPr>
                                <m:ctrlPr>
                                  <a:rPr lang="en-IN" sz="2900" b="1" i="1" kern="100">
                                    <a:effectLst/>
                                    <a:ea typeface="Aptos" panose="020B0004020202020204" pitchFamily="34" charset="0"/>
                                    <a:cs typeface="Times New Roman" panose="02020603050405020304" pitchFamily="18" charset="0"/>
                                  </a:rPr>
                                </m:ctrlPr>
                              </m:sSupPr>
                              <m:e>
                                <m:r>
                                  <a:rPr lang="en-IN" sz="2900" b="1" i="1" kern="100">
                                    <a:effectLst/>
                                    <a:ea typeface="Aptos" panose="020B0004020202020204" pitchFamily="34" charset="0"/>
                                    <a:cs typeface="Times New Roman" panose="02020603050405020304" pitchFamily="18" charset="0"/>
                                  </a:rPr>
                                  <m:t>𝒏</m:t>
                                </m:r>
                              </m:e>
                              <m:sup>
                                <m:r>
                                  <a:rPr lang="en-IN" sz="2900" b="1" i="1" kern="100">
                                    <a:effectLst/>
                                    <a:ea typeface="Aptos" panose="020B0004020202020204" pitchFamily="34" charset="0"/>
                                    <a:cs typeface="Times New Roman" panose="02020603050405020304" pitchFamily="18" charset="0"/>
                                  </a:rPr>
                                  <m:t>∗</m:t>
                                </m:r>
                              </m:sup>
                            </m:sSup>
                          </m:den>
                        </m:f>
                      </m:e>
                    </m:rad>
                  </m:oMath>
                </a14:m>
                <a:endParaRPr lang="en-IN" sz="2000" kern="100" dirty="0">
                  <a:effectLst/>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en-IN" sz="2000" kern="100" dirty="0">
                    <a:effectLst/>
                    <a:ea typeface="Aptos" panose="020B0004020202020204" pitchFamily="34" charset="0"/>
                    <a:cs typeface="Times New Roman" panose="02020603050405020304" pitchFamily="18" charset="0"/>
                  </a:rPr>
                  <a:t>	</a:t>
                </a:r>
              </a:p>
              <a:p>
                <a:pPr marL="0" indent="0">
                  <a:buNone/>
                </a:pPr>
                <a:endParaRPr lang="en-IN" sz="3200" dirty="0"/>
              </a:p>
            </p:txBody>
          </p:sp>
        </mc:Choice>
        <mc:Fallback>
          <p:sp>
            <p:nvSpPr>
              <p:cNvPr id="3" name="Content Placeholder 2">
                <a:extLst>
                  <a:ext uri="{FF2B5EF4-FFF2-40B4-BE49-F238E27FC236}">
                    <a16:creationId xmlns:a16="http://schemas.microsoft.com/office/drawing/2014/main" id="{3DE9EC36-F5EC-04E1-ED2C-41F9C25F1213}"/>
                  </a:ext>
                </a:extLst>
              </p:cNvPr>
              <p:cNvSpPr>
                <a:spLocks noGrp="1" noRot="1" noChangeAspect="1" noMove="1" noResize="1" noEditPoints="1" noAdjustHandles="1" noChangeArrowheads="1" noChangeShapeType="1" noTextEdit="1"/>
              </p:cNvSpPr>
              <p:nvPr>
                <p:ph idx="1"/>
              </p:nvPr>
            </p:nvSpPr>
            <p:spPr>
              <a:xfrm>
                <a:off x="162232" y="117987"/>
                <a:ext cx="11887200" cy="6607277"/>
              </a:xfrm>
              <a:blipFill>
                <a:blip r:embed="rId2"/>
                <a:stretch>
                  <a:fillRect l="-718" t="-646" r="-769"/>
                </a:stretch>
              </a:blipFill>
            </p:spPr>
            <p:txBody>
              <a:bodyPr/>
              <a:lstStyle/>
              <a:p>
                <a:r>
                  <a:rPr lang="en-IN">
                    <a:noFill/>
                  </a:rPr>
                  <a:t> </a:t>
                </a:r>
              </a:p>
            </p:txBody>
          </p:sp>
        </mc:Fallback>
      </mc:AlternateContent>
    </p:spTree>
    <p:extLst>
      <p:ext uri="{BB962C8B-B14F-4D97-AF65-F5344CB8AC3E}">
        <p14:creationId xmlns:p14="http://schemas.microsoft.com/office/powerpoint/2010/main" val="2623139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96C9FD-E794-34F8-FB19-DFF6DC9B61AD}"/>
                  </a:ext>
                </a:extLst>
              </p:cNvPr>
              <p:cNvSpPr>
                <a:spLocks noGrp="1"/>
              </p:cNvSpPr>
              <p:nvPr>
                <p:ph idx="1"/>
              </p:nvPr>
            </p:nvSpPr>
            <p:spPr>
              <a:xfrm>
                <a:off x="132735" y="147483"/>
                <a:ext cx="11901949" cy="6563033"/>
              </a:xfrm>
            </p:spPr>
            <p:txBody>
              <a:bodyPr>
                <a:normAutofit/>
              </a:bodyPr>
              <a:lstStyle/>
              <a:p>
                <a:pPr algn="just">
                  <a:lnSpc>
                    <a:spcPct val="115000"/>
                  </a:lnSpc>
                  <a:spcAft>
                    <a:spcPts val="800"/>
                  </a:spcAft>
                </a:pPr>
                <a:r>
                  <a:rPr lang="en-IN" sz="2400" kern="100" dirty="0">
                    <a:effectLst/>
                    <a:ea typeface="Aptos" panose="020B0004020202020204" pitchFamily="34" charset="0"/>
                    <a:cs typeface="Times New Roman" panose="02020603050405020304" pitchFamily="18" charset="0"/>
                  </a:rPr>
                  <a:t>m</a:t>
                </a:r>
                <a:r>
                  <a:rPr lang="en-IN" sz="2400" kern="100" baseline="-25000" dirty="0">
                    <a:effectLst/>
                    <a:ea typeface="Aptos" panose="020B0004020202020204" pitchFamily="34" charset="0"/>
                    <a:cs typeface="Times New Roman" panose="02020603050405020304" pitchFamily="18" charset="0"/>
                  </a:rPr>
                  <a:t>n</a:t>
                </a:r>
                <a:r>
                  <a:rPr lang="en-IN" sz="2400" kern="100" dirty="0">
                    <a:effectLst/>
                    <a:ea typeface="Aptos" panose="020B0004020202020204" pitchFamily="34" charset="0"/>
                    <a:cs typeface="Times New Roman" panose="02020603050405020304" pitchFamily="18" charset="0"/>
                  </a:rPr>
                  <a:t> is the effective mass of electrons in the active region. The effective lifetime of the carriers in the active region can be obtained as</a:t>
                </a:r>
              </a:p>
              <a:p>
                <a:pPr marL="0" indent="0" algn="just">
                  <a:lnSpc>
                    <a:spcPct val="115000"/>
                  </a:lnSpc>
                  <a:spcAft>
                    <a:spcPts val="800"/>
                  </a:spcAft>
                  <a:buNone/>
                </a:pPr>
                <a14:m>
                  <m:oMathPara xmlns:m="http://schemas.openxmlformats.org/officeDocument/2006/math">
                    <m:oMathParaPr>
                      <m:jc m:val="centerGroup"/>
                    </m:oMathParaPr>
                    <m:oMath xmlns:m="http://schemas.openxmlformats.org/officeDocument/2006/math">
                      <m:f>
                        <m:fPr>
                          <m:ctrlPr>
                            <a:rPr lang="en-IN" sz="24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IN" sz="2400" i="1" kern="100">
                              <a:effectLst/>
                              <a:latin typeface="Cambria Math" panose="02040503050406030204" pitchFamily="18" charset="0"/>
                              <a:ea typeface="Aptos" panose="020B0004020202020204" pitchFamily="34" charset="0"/>
                              <a:cs typeface="Times New Roman" panose="02020603050405020304" pitchFamily="18" charset="0"/>
                            </a:rPr>
                            <m:t>1</m:t>
                          </m:r>
                        </m:num>
                        <m:den>
                          <m:r>
                            <a:rPr lang="en-IN" sz="2400" i="1" kern="100">
                              <a:effectLst/>
                              <a:latin typeface="Cambria Math" panose="02040503050406030204" pitchFamily="18" charset="0"/>
                              <a:ea typeface="Aptos" panose="020B0004020202020204" pitchFamily="34" charset="0"/>
                              <a:cs typeface="Times New Roman" panose="02020603050405020304" pitchFamily="18" charset="0"/>
                            </a:rPr>
                            <m:t>𝜏</m:t>
                          </m:r>
                          <m:r>
                            <a:rPr lang="en-IN" sz="2400" i="1" kern="100">
                              <a:effectLst/>
                              <a:latin typeface="Cambria Math" panose="02040503050406030204" pitchFamily="18" charset="0"/>
                              <a:ea typeface="Aptos" panose="020B0004020202020204" pitchFamily="34" charset="0"/>
                              <a:cs typeface="Times New Roman" panose="02020603050405020304" pitchFamily="18" charset="0"/>
                            </a:rPr>
                            <m:t>𝑒𝑓𝑓</m:t>
                          </m:r>
                        </m:den>
                      </m:f>
                      <m:r>
                        <a:rPr lang="en-IN" sz="2400" i="1" kern="100">
                          <a:effectLst/>
                          <a:latin typeface="Cambria Math" panose="02040503050406030204" pitchFamily="18" charset="0"/>
                          <a:ea typeface="Aptos" panose="020B0004020202020204" pitchFamily="34" charset="0"/>
                          <a:cs typeface="Times New Roman" panose="02020603050405020304" pitchFamily="18" charset="0"/>
                        </a:rPr>
                        <m:t>= </m:t>
                      </m:r>
                      <m:f>
                        <m:fPr>
                          <m:ctrlPr>
                            <a:rPr lang="en-IN" sz="24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IN" sz="2400" i="1" kern="100">
                              <a:effectLst/>
                              <a:latin typeface="Cambria Math" panose="02040503050406030204" pitchFamily="18" charset="0"/>
                              <a:ea typeface="Aptos" panose="020B0004020202020204" pitchFamily="34" charset="0"/>
                              <a:cs typeface="Times New Roman" panose="02020603050405020304" pitchFamily="18" charset="0"/>
                            </a:rPr>
                            <m:t>1</m:t>
                          </m:r>
                        </m:num>
                        <m:den>
                          <m:r>
                            <a:rPr lang="en-IN" sz="2400" i="1" kern="100">
                              <a:effectLst/>
                              <a:latin typeface="Cambria Math" panose="02040503050406030204" pitchFamily="18" charset="0"/>
                              <a:ea typeface="Aptos" panose="020B0004020202020204" pitchFamily="34" charset="0"/>
                              <a:cs typeface="Times New Roman" panose="02020603050405020304" pitchFamily="18" charset="0"/>
                            </a:rPr>
                            <m:t>𝜏</m:t>
                          </m:r>
                          <m:r>
                            <a:rPr lang="en-IN" sz="2400" i="1" kern="100">
                              <a:effectLst/>
                              <a:latin typeface="Cambria Math" panose="02040503050406030204" pitchFamily="18" charset="0"/>
                              <a:ea typeface="Aptos" panose="020B0004020202020204" pitchFamily="34" charset="0"/>
                              <a:cs typeface="Times New Roman" panose="02020603050405020304" pitchFamily="18" charset="0"/>
                            </a:rPr>
                            <m:t>𝑟𝑎𝑑</m:t>
                          </m:r>
                        </m:den>
                      </m:f>
                      <m:r>
                        <a:rPr lang="en-IN" sz="2400" i="1" kern="100">
                          <a:effectLst/>
                          <a:latin typeface="Cambria Math" panose="02040503050406030204" pitchFamily="18" charset="0"/>
                          <a:ea typeface="Aptos" panose="020B0004020202020204" pitchFamily="34" charset="0"/>
                          <a:cs typeface="Times New Roman" panose="02020603050405020304" pitchFamily="18" charset="0"/>
                        </a:rPr>
                        <m:t>+ </m:t>
                      </m:r>
                      <m:f>
                        <m:fPr>
                          <m:ctrlPr>
                            <a:rPr lang="en-IN" sz="24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IN" sz="2400" i="1" kern="100">
                              <a:effectLst/>
                              <a:latin typeface="Cambria Math" panose="02040503050406030204" pitchFamily="18" charset="0"/>
                              <a:ea typeface="Aptos" panose="020B0004020202020204" pitchFamily="34" charset="0"/>
                              <a:cs typeface="Times New Roman" panose="02020603050405020304" pitchFamily="18" charset="0"/>
                            </a:rPr>
                            <m:t>1</m:t>
                          </m:r>
                        </m:num>
                        <m:den>
                          <m:r>
                            <a:rPr lang="en-IN" sz="2400" i="1" kern="100">
                              <a:effectLst/>
                              <a:latin typeface="Cambria Math" panose="02040503050406030204" pitchFamily="18" charset="0"/>
                              <a:ea typeface="Aptos" panose="020B0004020202020204" pitchFamily="34" charset="0"/>
                              <a:cs typeface="Times New Roman" panose="02020603050405020304" pitchFamily="18" charset="0"/>
                            </a:rPr>
                            <m:t>𝜏</m:t>
                          </m:r>
                          <m:r>
                            <a:rPr lang="en-IN" sz="2400" i="1" kern="100">
                              <a:effectLst/>
                              <a:latin typeface="Cambria Math" panose="02040503050406030204" pitchFamily="18" charset="0"/>
                              <a:ea typeface="Aptos" panose="020B0004020202020204" pitchFamily="34" charset="0"/>
                              <a:cs typeface="Times New Roman" panose="02020603050405020304" pitchFamily="18" charset="0"/>
                            </a:rPr>
                            <m:t>𝑎𝑢</m:t>
                          </m:r>
                        </m:den>
                      </m:f>
                      <m:r>
                        <a:rPr lang="en-IN" sz="2400" i="1" kern="100">
                          <a:effectLst/>
                          <a:latin typeface="Cambria Math" panose="02040503050406030204" pitchFamily="18" charset="0"/>
                          <a:ea typeface="Aptos" panose="020B0004020202020204" pitchFamily="34" charset="0"/>
                          <a:cs typeface="Times New Roman" panose="02020603050405020304" pitchFamily="18" charset="0"/>
                        </a:rPr>
                        <m:t>+</m:t>
                      </m:r>
                      <m:f>
                        <m:fPr>
                          <m:ctrlPr>
                            <a:rPr lang="en-IN" sz="24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IN" sz="2400" i="1" kern="100">
                              <a:effectLst/>
                              <a:latin typeface="Cambria Math" panose="02040503050406030204" pitchFamily="18" charset="0"/>
                              <a:ea typeface="Aptos" panose="020B0004020202020204" pitchFamily="34" charset="0"/>
                              <a:cs typeface="Times New Roman" panose="02020603050405020304" pitchFamily="18" charset="0"/>
                            </a:rPr>
                            <m:t>1</m:t>
                          </m:r>
                        </m:num>
                        <m:den>
                          <m:r>
                            <a:rPr lang="en-IN" sz="2400" i="1" kern="100">
                              <a:effectLst/>
                              <a:latin typeface="Cambria Math" panose="02040503050406030204" pitchFamily="18" charset="0"/>
                              <a:ea typeface="Aptos" panose="020B0004020202020204" pitchFamily="34" charset="0"/>
                              <a:cs typeface="Times New Roman" panose="02020603050405020304" pitchFamily="18" charset="0"/>
                            </a:rPr>
                            <m:t>𝜏</m:t>
                          </m:r>
                          <m:r>
                            <a:rPr lang="en-IN" sz="2400" i="1" kern="100">
                              <a:effectLst/>
                              <a:latin typeface="Cambria Math" panose="02040503050406030204" pitchFamily="18" charset="0"/>
                              <a:ea typeface="Aptos" panose="020B0004020202020204" pitchFamily="34" charset="0"/>
                              <a:cs typeface="Times New Roman" panose="02020603050405020304" pitchFamily="18" charset="0"/>
                            </a:rPr>
                            <m:t>𝑠𝑟h</m:t>
                          </m:r>
                        </m:den>
                      </m:f>
                    </m:oMath>
                  </m:oMathPara>
                </a14:m>
                <a:endParaRPr lang="en-IN" sz="2400" kern="100" dirty="0">
                  <a:effectLst/>
                  <a:ea typeface="Aptos" panose="020B0004020202020204" pitchFamily="34" charset="0"/>
                  <a:cs typeface="Times New Roman" panose="02020603050405020304" pitchFamily="18" charset="0"/>
                </a:endParaRPr>
              </a:p>
              <a:p>
                <a:pPr marL="0" indent="0" algn="just">
                  <a:lnSpc>
                    <a:spcPct val="115000"/>
                  </a:lnSpc>
                  <a:spcAft>
                    <a:spcPts val="800"/>
                  </a:spcAft>
                  <a:buNone/>
                  <a:tabLst>
                    <a:tab pos="3190875" algn="l"/>
                  </a:tabLst>
                </a:pPr>
                <a:r>
                  <a:rPr lang="en-IN" sz="2400" kern="100" dirty="0">
                    <a:effectLst/>
                    <a:ea typeface="Aptos" panose="020B0004020202020204" pitchFamily="34" charset="0"/>
                    <a:cs typeface="Times New Roman" panose="02020603050405020304" pitchFamily="18" charset="0"/>
                  </a:rPr>
                  <a:t>                                                     R</a:t>
                </a:r>
                <a:r>
                  <a:rPr lang="en-IN" sz="2400" kern="100" baseline="-25000" dirty="0">
                    <a:effectLst/>
                    <a:ea typeface="Aptos" panose="020B0004020202020204" pitchFamily="34" charset="0"/>
                    <a:cs typeface="Times New Roman" panose="02020603050405020304" pitchFamily="18" charset="0"/>
                  </a:rPr>
                  <a:t>aug</a:t>
                </a:r>
                <a:r>
                  <a:rPr lang="en-IN" sz="2400" kern="100" dirty="0">
                    <a:effectLst/>
                    <a:ea typeface="Aptos" panose="020B0004020202020204" pitchFamily="34" charset="0"/>
                    <a:cs typeface="Times New Roman" panose="02020603050405020304" pitchFamily="18" charset="0"/>
                  </a:rPr>
                  <a:t> = C</a:t>
                </a:r>
                <a:r>
                  <a:rPr lang="en-IN" sz="2400" kern="100" baseline="-25000" dirty="0">
                    <a:effectLst/>
                    <a:ea typeface="Aptos" panose="020B0004020202020204" pitchFamily="34" charset="0"/>
                    <a:cs typeface="Times New Roman" panose="02020603050405020304" pitchFamily="18" charset="0"/>
                  </a:rPr>
                  <a:t>n </a:t>
                </a:r>
                <a:r>
                  <a:rPr lang="en-IN" sz="2400" kern="100" dirty="0">
                    <a:effectLst/>
                    <a:ea typeface="Aptos" panose="020B0004020202020204" pitchFamily="34" charset="0"/>
                    <a:cs typeface="Times New Roman" panose="02020603050405020304" pitchFamily="18" charset="0"/>
                  </a:rPr>
                  <a:t>* (pn</a:t>
                </a:r>
                <a:r>
                  <a:rPr lang="en-IN" sz="2400" kern="100" baseline="30000" dirty="0">
                    <a:effectLst/>
                    <a:ea typeface="Aptos" panose="020B0004020202020204" pitchFamily="34" charset="0"/>
                    <a:cs typeface="Times New Roman" panose="02020603050405020304" pitchFamily="18" charset="0"/>
                  </a:rPr>
                  <a:t>2</a:t>
                </a:r>
                <a:r>
                  <a:rPr lang="en-IN" sz="2400" kern="100" dirty="0">
                    <a:effectLst/>
                    <a:ea typeface="Aptos" panose="020B0004020202020204" pitchFamily="34" charset="0"/>
                    <a:cs typeface="Times New Roman" panose="02020603050405020304" pitchFamily="18" charset="0"/>
                  </a:rPr>
                  <a:t> - nn</a:t>
                </a:r>
                <a:r>
                  <a:rPr lang="en-IN" sz="2400" kern="100" baseline="-25000" dirty="0">
                    <a:effectLst/>
                    <a:ea typeface="Aptos" panose="020B0004020202020204" pitchFamily="34" charset="0"/>
                    <a:cs typeface="Times New Roman" panose="02020603050405020304" pitchFamily="18" charset="0"/>
                  </a:rPr>
                  <a:t>i</a:t>
                </a:r>
                <a:r>
                  <a:rPr lang="en-IN" sz="2400" kern="100" baseline="30000" dirty="0">
                    <a:effectLst/>
                    <a:ea typeface="Aptos" panose="020B0004020202020204" pitchFamily="34" charset="0"/>
                    <a:cs typeface="Times New Roman" panose="02020603050405020304" pitchFamily="18" charset="0"/>
                  </a:rPr>
                  <a:t>2</a:t>
                </a:r>
                <a:r>
                  <a:rPr lang="en-IN" sz="2400" kern="100" dirty="0">
                    <a:effectLst/>
                    <a:ea typeface="Aptos" panose="020B0004020202020204" pitchFamily="34" charset="0"/>
                    <a:cs typeface="Times New Roman" panose="02020603050405020304" pitchFamily="18" charset="0"/>
                  </a:rPr>
                  <a:t>) + C</a:t>
                </a:r>
                <a:r>
                  <a:rPr lang="en-IN" sz="2400" kern="100" baseline="-25000" dirty="0">
                    <a:effectLst/>
                    <a:ea typeface="Aptos" panose="020B0004020202020204" pitchFamily="34" charset="0"/>
                    <a:cs typeface="Times New Roman" panose="02020603050405020304" pitchFamily="18" charset="0"/>
                  </a:rPr>
                  <a:t>p </a:t>
                </a:r>
                <a:r>
                  <a:rPr lang="en-IN" sz="2400" kern="100" dirty="0">
                    <a:effectLst/>
                    <a:ea typeface="Aptos" panose="020B0004020202020204" pitchFamily="34" charset="0"/>
                    <a:cs typeface="Times New Roman" panose="02020603050405020304" pitchFamily="18" charset="0"/>
                  </a:rPr>
                  <a:t>* (p</a:t>
                </a:r>
                <a:r>
                  <a:rPr lang="en-IN" sz="2400" kern="100" baseline="30000" dirty="0">
                    <a:effectLst/>
                    <a:ea typeface="Aptos" panose="020B0004020202020204" pitchFamily="34" charset="0"/>
                    <a:cs typeface="Times New Roman" panose="02020603050405020304" pitchFamily="18" charset="0"/>
                  </a:rPr>
                  <a:t>2</a:t>
                </a:r>
                <a:r>
                  <a:rPr lang="en-IN" sz="2400" kern="100" dirty="0">
                    <a:effectLst/>
                    <a:ea typeface="Aptos" panose="020B0004020202020204" pitchFamily="34" charset="0"/>
                    <a:cs typeface="Times New Roman" panose="02020603050405020304" pitchFamily="18" charset="0"/>
                  </a:rPr>
                  <a:t>n – pn</a:t>
                </a:r>
                <a:r>
                  <a:rPr lang="en-IN" sz="2400" kern="100" baseline="-25000" dirty="0">
                    <a:effectLst/>
                    <a:ea typeface="Aptos" panose="020B0004020202020204" pitchFamily="34" charset="0"/>
                    <a:cs typeface="Times New Roman" panose="02020603050405020304" pitchFamily="18" charset="0"/>
                  </a:rPr>
                  <a:t>i</a:t>
                </a:r>
                <a:r>
                  <a:rPr lang="en-IN" sz="2400" kern="100" baseline="30000" dirty="0">
                    <a:effectLst/>
                    <a:ea typeface="Aptos" panose="020B0004020202020204" pitchFamily="34" charset="0"/>
                    <a:cs typeface="Times New Roman" panose="02020603050405020304" pitchFamily="18" charset="0"/>
                  </a:rPr>
                  <a:t>2</a:t>
                </a:r>
                <a:r>
                  <a:rPr lang="en-IN" sz="2400" kern="100" dirty="0">
                    <a:effectLst/>
                    <a:ea typeface="Aptos" panose="020B0004020202020204" pitchFamily="34" charset="0"/>
                    <a:cs typeface="Times New Roman" panose="02020603050405020304" pitchFamily="18" charset="0"/>
                  </a:rPr>
                  <a:t>)</a:t>
                </a:r>
              </a:p>
              <a:p>
                <a:pPr marL="0" indent="0" algn="just">
                  <a:lnSpc>
                    <a:spcPct val="115000"/>
                  </a:lnSpc>
                  <a:spcAft>
                    <a:spcPts val="800"/>
                  </a:spcAft>
                  <a:buNone/>
                  <a:tabLst>
                    <a:tab pos="3190875" algn="l"/>
                  </a:tabLst>
                </a:pPr>
                <a:r>
                  <a:rPr lang="en-IN" sz="2400" b="1" kern="100" dirty="0">
                    <a:latin typeface="Times New Roman" panose="02020603050405020304" pitchFamily="18" charset="0"/>
                    <a:ea typeface="Aptos" panose="020B0004020202020204" pitchFamily="34" charset="0"/>
                    <a:cs typeface="Times New Roman" panose="02020603050405020304" pitchFamily="18" charset="0"/>
                  </a:rPr>
                  <a:t>8. </a:t>
                </a:r>
                <a:r>
                  <a:rPr lang="en-IN" sz="2400" b="1" kern="100" dirty="0">
                    <a:effectLst/>
                    <a:latin typeface="Times New Roman" panose="02020603050405020304" pitchFamily="18" charset="0"/>
                    <a:ea typeface="Aptos" panose="020B0004020202020204" pitchFamily="34" charset="0"/>
                    <a:cs typeface="Times New Roman" panose="02020603050405020304" pitchFamily="18" charset="0"/>
                  </a:rPr>
                  <a:t>Noise Equivalent Power:</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The variation of noise equivalent power (NEP) with wavelength can be written as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                                      NEP =   </a:t>
                </a:r>
                <a14:m>
                  <m:oMath xmlns:m="http://schemas.openxmlformats.org/officeDocument/2006/math">
                    <m:f>
                      <m:fPr>
                        <m:ctrlPr>
                          <a:rPr lang="en-IN" sz="24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IN" sz="2400" i="1" kern="100">
                            <a:effectLst/>
                            <a:latin typeface="Cambria Math" panose="02040503050406030204" pitchFamily="18" charset="0"/>
                            <a:ea typeface="Aptos" panose="020B0004020202020204" pitchFamily="34" charset="0"/>
                            <a:cs typeface="Times New Roman" panose="02020603050405020304" pitchFamily="18" charset="0"/>
                          </a:rPr>
                          <m:t>         </m:t>
                        </m:r>
                        <m:r>
                          <a:rPr lang="en-IN" sz="2400" kern="100">
                            <a:effectLst/>
                            <a:latin typeface="Cambria Math" panose="02040503050406030204" pitchFamily="18" charset="0"/>
                            <a:ea typeface="Aptos" panose="020B0004020202020204" pitchFamily="34" charset="0"/>
                            <a:cs typeface="Times New Roman" panose="02020603050405020304" pitchFamily="18" charset="0"/>
                          </a:rPr>
                          <m:t>(</m:t>
                        </m:r>
                        <m:r>
                          <m:rPr>
                            <m:sty m:val="p"/>
                          </m:rPr>
                          <a:rPr lang="en-IN" sz="2400" kern="100">
                            <a:effectLst/>
                            <a:latin typeface="Cambria Math" panose="02040503050406030204" pitchFamily="18" charset="0"/>
                            <a:ea typeface="Aptos" panose="020B0004020202020204" pitchFamily="34" charset="0"/>
                            <a:cs typeface="Times New Roman" panose="02020603050405020304" pitchFamily="18" charset="0"/>
                          </a:rPr>
                          <m:t>A</m:t>
                        </m:r>
                        <m:r>
                          <a:rPr lang="en-IN" sz="2400" kern="100" baseline="30000">
                            <a:effectLst/>
                            <a:latin typeface="Cambria Math" panose="02040503050406030204" pitchFamily="18" charset="0"/>
                            <a:ea typeface="Aptos" panose="020B0004020202020204" pitchFamily="34" charset="0"/>
                            <a:cs typeface="Times New Roman" panose="02020603050405020304" pitchFamily="18" charset="0"/>
                          </a:rPr>
                          <m:t>1/2 </m:t>
                        </m:r>
                        <m:r>
                          <a:rPr lang="en-IN" sz="2400" i="1" kern="100">
                            <a:effectLst/>
                            <a:latin typeface="Cambria Math" panose="02040503050406030204" pitchFamily="18" charset="0"/>
                            <a:ea typeface="Aptos" panose="020B0004020202020204" pitchFamily="34" charset="0"/>
                            <a:cs typeface="Times New Roman" panose="02020603050405020304" pitchFamily="18" charset="0"/>
                          </a:rPr>
                          <m:t>∗</m:t>
                        </m:r>
                        <m:r>
                          <a:rPr lang="en-IN" sz="2400" kern="100">
                            <a:effectLst/>
                            <a:latin typeface="Cambria Math" panose="02040503050406030204" pitchFamily="18" charset="0"/>
                            <a:ea typeface="Aptos" panose="020B0004020202020204" pitchFamily="34" charset="0"/>
                            <a:cs typeface="Times New Roman" panose="02020603050405020304" pitchFamily="18" charset="0"/>
                          </a:rPr>
                          <m:t> </m:t>
                        </m:r>
                        <m:r>
                          <m:rPr>
                            <m:sty m:val="p"/>
                          </m:rPr>
                          <a:rPr lang="en-IN" sz="2400" kern="100">
                            <a:effectLst/>
                            <a:latin typeface="Cambria Math" panose="02040503050406030204" pitchFamily="18" charset="0"/>
                            <a:ea typeface="Aptos" panose="020B0004020202020204" pitchFamily="34" charset="0"/>
                            <a:cs typeface="Times New Roman" panose="02020603050405020304" pitchFamily="18" charset="0"/>
                          </a:rPr>
                          <m:t>B</m:t>
                        </m:r>
                        <m:r>
                          <a:rPr lang="en-IN" sz="2400" kern="100" baseline="30000">
                            <a:effectLst/>
                            <a:latin typeface="Cambria Math" panose="02040503050406030204" pitchFamily="18" charset="0"/>
                            <a:ea typeface="Aptos" panose="020B0004020202020204" pitchFamily="34" charset="0"/>
                            <a:cs typeface="Times New Roman" panose="02020603050405020304" pitchFamily="18" charset="0"/>
                          </a:rPr>
                          <m:t>1/2</m:t>
                        </m:r>
                        <m:r>
                          <a:rPr lang="en-IN" sz="2400" kern="100">
                            <a:effectLst/>
                            <a:latin typeface="Cambria Math" panose="02040503050406030204" pitchFamily="18" charset="0"/>
                            <a:ea typeface="Aptos" panose="020B0004020202020204" pitchFamily="34" charset="0"/>
                            <a:cs typeface="Times New Roman" panose="02020603050405020304" pitchFamily="18" charset="0"/>
                          </a:rPr>
                          <m:t>) </m:t>
                        </m:r>
                      </m:num>
                      <m:den>
                        <m:r>
                          <m:rPr>
                            <m:sty m:val="p"/>
                          </m:rPr>
                          <a:rPr lang="en-IN" sz="2400" kern="100">
                            <a:effectLst/>
                            <a:latin typeface="Cambria Math" panose="02040503050406030204" pitchFamily="18" charset="0"/>
                            <a:ea typeface="Aptos" panose="020B0004020202020204" pitchFamily="34" charset="0"/>
                            <a:cs typeface="Times New Roman" panose="02020603050405020304" pitchFamily="18" charset="0"/>
                          </a:rPr>
                          <m:t>D</m:t>
                        </m:r>
                        <m:r>
                          <a:rPr lang="en-IN" sz="2400" i="1" kern="100" baseline="30000">
                            <a:effectLst/>
                            <a:latin typeface="Cambria Math" panose="02040503050406030204" pitchFamily="18" charset="0"/>
                            <a:ea typeface="Aptos" panose="020B0004020202020204" pitchFamily="34" charset="0"/>
                            <a:cs typeface="Times New Roman" panose="02020603050405020304" pitchFamily="18" charset="0"/>
                          </a:rPr>
                          <m:t>∗</m:t>
                        </m:r>
                      </m:den>
                    </m:f>
                  </m:oMath>
                </a14:m>
                <a:r>
                  <a:rPr lang="en-IN" sz="2400" b="1"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Where A is the area of the detector and B is the bandwidth, here NEP is calculated at unity bandwidth (B=1Hz).</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tabLst>
                    <a:tab pos="3190875" algn="l"/>
                  </a:tabLst>
                </a:pPr>
                <a:endParaRPr lang="en-IN" sz="2400" dirty="0"/>
              </a:p>
            </p:txBody>
          </p:sp>
        </mc:Choice>
        <mc:Fallback>
          <p:sp>
            <p:nvSpPr>
              <p:cNvPr id="3" name="Content Placeholder 2">
                <a:extLst>
                  <a:ext uri="{FF2B5EF4-FFF2-40B4-BE49-F238E27FC236}">
                    <a16:creationId xmlns:a16="http://schemas.microsoft.com/office/drawing/2014/main" id="{5D96C9FD-E794-34F8-FB19-DFF6DC9B61AD}"/>
                  </a:ext>
                </a:extLst>
              </p:cNvPr>
              <p:cNvSpPr>
                <a:spLocks noGrp="1" noRot="1" noChangeAspect="1" noMove="1" noResize="1" noEditPoints="1" noAdjustHandles="1" noChangeArrowheads="1" noChangeShapeType="1" noTextEdit="1"/>
              </p:cNvSpPr>
              <p:nvPr>
                <p:ph idx="1"/>
              </p:nvPr>
            </p:nvSpPr>
            <p:spPr>
              <a:xfrm>
                <a:off x="132735" y="147483"/>
                <a:ext cx="11901949" cy="6563033"/>
              </a:xfrm>
              <a:blipFill>
                <a:blip r:embed="rId2"/>
                <a:stretch>
                  <a:fillRect l="-820" t="-186" r="-768"/>
                </a:stretch>
              </a:blipFill>
            </p:spPr>
            <p:txBody>
              <a:bodyPr/>
              <a:lstStyle/>
              <a:p>
                <a:r>
                  <a:rPr lang="en-IN">
                    <a:noFill/>
                  </a:rPr>
                  <a:t> </a:t>
                </a:r>
              </a:p>
            </p:txBody>
          </p:sp>
        </mc:Fallback>
      </mc:AlternateContent>
    </p:spTree>
    <p:extLst>
      <p:ext uri="{BB962C8B-B14F-4D97-AF65-F5344CB8AC3E}">
        <p14:creationId xmlns:p14="http://schemas.microsoft.com/office/powerpoint/2010/main" val="1914289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AB040-B849-9D1C-CA9E-7744B86E4F3C}"/>
              </a:ext>
            </a:extLst>
          </p:cNvPr>
          <p:cNvSpPr>
            <a:spLocks noGrp="1"/>
          </p:cNvSpPr>
          <p:nvPr>
            <p:ph idx="1"/>
          </p:nvPr>
        </p:nvSpPr>
        <p:spPr>
          <a:xfrm>
            <a:off x="265471" y="176981"/>
            <a:ext cx="11665974" cy="6489290"/>
          </a:xfrm>
        </p:spPr>
        <p:txBody>
          <a:bodyPr/>
          <a:lstStyle/>
          <a:p>
            <a:pPr marL="0" lvl="0" indent="0" algn="just">
              <a:lnSpc>
                <a:spcPct val="115000"/>
              </a:lnSpc>
              <a:spcAft>
                <a:spcPts val="800"/>
              </a:spcAft>
              <a:buSzPts val="1400"/>
              <a:buNone/>
            </a:pPr>
            <a:r>
              <a:rPr lang="en-IN" dirty="0"/>
              <a:t>9. </a:t>
            </a:r>
            <a:r>
              <a:rPr lang="en-IN" sz="2400" b="1" kern="100" dirty="0">
                <a:effectLst/>
                <a:ea typeface="Aptos" panose="020B0004020202020204" pitchFamily="34" charset="0"/>
                <a:cs typeface="Times New Roman" panose="02020603050405020304" pitchFamily="18" charset="0"/>
              </a:rPr>
              <a:t>Quantum Efficiency:</a:t>
            </a:r>
            <a:endParaRPr lang="en-IN" sz="2400" kern="100" dirty="0">
              <a:effectLst/>
              <a:ea typeface="Aptos" panose="020B0004020202020204" pitchFamily="34" charset="0"/>
              <a:cs typeface="Times New Roman" panose="02020603050405020304" pitchFamily="18" charset="0"/>
            </a:endParaRPr>
          </a:p>
          <a:p>
            <a:pPr algn="just">
              <a:lnSpc>
                <a:spcPct val="115000"/>
              </a:lnSpc>
              <a:spcAft>
                <a:spcPts val="800"/>
              </a:spcAft>
            </a:pPr>
            <a:r>
              <a:rPr lang="en-IN" sz="2400" kern="100" dirty="0">
                <a:effectLst/>
                <a:ea typeface="Aptos" panose="020B0004020202020204" pitchFamily="34" charset="0"/>
                <a:cs typeface="Times New Roman" panose="02020603050405020304" pitchFamily="18" charset="0"/>
              </a:rPr>
              <a:t>The quantum efficiency (</a:t>
            </a:r>
            <a:r>
              <a:rPr lang="en-IN" sz="2400" kern="100" dirty="0">
                <a:effectLst/>
                <a:ea typeface="Aptos" panose="020B0004020202020204" pitchFamily="34" charset="0"/>
                <a:cs typeface="Times New Roman" panose="02020603050405020304" pitchFamily="18" charset="0"/>
                <a:sym typeface="Symbol" panose="05050102010706020507" pitchFamily="18" charset="2"/>
              </a:rPr>
              <a:t></a:t>
            </a:r>
            <a:r>
              <a:rPr lang="en-IN" sz="2400" kern="100" dirty="0">
                <a:effectLst/>
                <a:ea typeface="Aptos" panose="020B0004020202020204" pitchFamily="34" charset="0"/>
                <a:cs typeface="Times New Roman" panose="02020603050405020304" pitchFamily="18" charset="0"/>
              </a:rPr>
              <a:t>) of a P-N junction photodetector has generally three major components. These components arise from the contribution of the three regions e.g., neutral N-region (</a:t>
            </a:r>
            <a:r>
              <a:rPr lang="en-IN" sz="2400" kern="100" dirty="0">
                <a:effectLst/>
                <a:ea typeface="Aptos" panose="020B0004020202020204" pitchFamily="34" charset="0"/>
                <a:cs typeface="Times New Roman" panose="02020603050405020304" pitchFamily="18" charset="0"/>
                <a:sym typeface="Symbol" panose="05050102010706020507" pitchFamily="18" charset="2"/>
              </a:rPr>
              <a:t></a:t>
            </a:r>
            <a:r>
              <a:rPr lang="en-IN" sz="2400" kern="100" baseline="-25000" dirty="0">
                <a:effectLst/>
                <a:ea typeface="Aptos" panose="020B0004020202020204" pitchFamily="34" charset="0"/>
                <a:cs typeface="Times New Roman" panose="02020603050405020304" pitchFamily="18" charset="0"/>
              </a:rPr>
              <a:t>n</a:t>
            </a:r>
            <a:r>
              <a:rPr lang="en-IN" sz="2400" kern="100" dirty="0">
                <a:effectLst/>
                <a:ea typeface="Aptos" panose="020B0004020202020204" pitchFamily="34" charset="0"/>
                <a:cs typeface="Times New Roman" panose="02020603050405020304" pitchFamily="18" charset="0"/>
              </a:rPr>
              <a:t>), neutral p-region (</a:t>
            </a:r>
            <a:r>
              <a:rPr lang="en-IN" sz="2400" kern="100" dirty="0">
                <a:effectLst/>
                <a:ea typeface="Aptos" panose="020B0004020202020204" pitchFamily="34" charset="0"/>
                <a:cs typeface="Times New Roman" panose="02020603050405020304" pitchFamily="18" charset="0"/>
                <a:sym typeface="Symbol" panose="05050102010706020507" pitchFamily="18" charset="2"/>
              </a:rPr>
              <a:t></a:t>
            </a:r>
            <a:r>
              <a:rPr lang="en-IN" sz="2400" kern="100" baseline="-25000" dirty="0">
                <a:effectLst/>
                <a:ea typeface="Aptos" panose="020B0004020202020204" pitchFamily="34" charset="0"/>
                <a:cs typeface="Times New Roman" panose="02020603050405020304" pitchFamily="18" charset="0"/>
              </a:rPr>
              <a:t>p</a:t>
            </a:r>
            <a:r>
              <a:rPr lang="en-IN" sz="2400" kern="100" dirty="0">
                <a:effectLst/>
                <a:ea typeface="Aptos" panose="020B0004020202020204" pitchFamily="34" charset="0"/>
                <a:cs typeface="Times New Roman" panose="02020603050405020304" pitchFamily="18" charset="0"/>
              </a:rPr>
              <a:t>) and the depletion region (</a:t>
            </a:r>
            <a:r>
              <a:rPr lang="en-IN" sz="2400" kern="100" dirty="0">
                <a:effectLst/>
                <a:ea typeface="Aptos" panose="020B0004020202020204" pitchFamily="34" charset="0"/>
                <a:cs typeface="Times New Roman" panose="02020603050405020304" pitchFamily="18" charset="0"/>
                <a:sym typeface="Symbol" panose="05050102010706020507" pitchFamily="18" charset="2"/>
              </a:rPr>
              <a:t></a:t>
            </a:r>
            <a:r>
              <a:rPr lang="en-IN" sz="2400" kern="100" baseline="-25000" dirty="0">
                <a:effectLst/>
                <a:ea typeface="Aptos" panose="020B0004020202020204" pitchFamily="34" charset="0"/>
                <a:cs typeface="Times New Roman" panose="02020603050405020304" pitchFamily="18" charset="0"/>
              </a:rPr>
              <a:t>dep</a:t>
            </a:r>
            <a:r>
              <a:rPr lang="en-IN" sz="2400" kern="100" dirty="0">
                <a:effectLst/>
                <a:ea typeface="Aptos" panose="020B0004020202020204" pitchFamily="34" charset="0"/>
                <a:cs typeface="Times New Roman" panose="02020603050405020304" pitchFamily="18" charset="0"/>
              </a:rPr>
              <a:t>). The optical generation rate of electron-hole pairs, as a function of distance x from the surface can be written as</a:t>
            </a:r>
          </a:p>
          <a:p>
            <a:pPr marL="0" indent="0">
              <a:buNone/>
            </a:pPr>
            <a:endParaRPr lang="en-IN" dirty="0"/>
          </a:p>
        </p:txBody>
      </p:sp>
      <p:pic>
        <p:nvPicPr>
          <p:cNvPr id="4" name="Picture 3">
            <a:extLst>
              <a:ext uri="{FF2B5EF4-FFF2-40B4-BE49-F238E27FC236}">
                <a16:creationId xmlns:a16="http://schemas.microsoft.com/office/drawing/2014/main" id="{3A462EB9-29EA-61ED-DDA8-9E05052B82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9961" y="3143250"/>
            <a:ext cx="5486400" cy="1414002"/>
          </a:xfrm>
          <a:prstGeom prst="rect">
            <a:avLst/>
          </a:prstGeom>
          <a:noFill/>
          <a:ln>
            <a:noFill/>
          </a:ln>
        </p:spPr>
      </p:pic>
      <p:sp>
        <p:nvSpPr>
          <p:cNvPr id="6" name="TextBox 5">
            <a:extLst>
              <a:ext uri="{FF2B5EF4-FFF2-40B4-BE49-F238E27FC236}">
                <a16:creationId xmlns:a16="http://schemas.microsoft.com/office/drawing/2014/main" id="{C252A7B3-DCD8-39C2-38D6-D6E25EEE7CDB}"/>
              </a:ext>
            </a:extLst>
          </p:cNvPr>
          <p:cNvSpPr txBox="1"/>
          <p:nvPr/>
        </p:nvSpPr>
        <p:spPr>
          <a:xfrm>
            <a:off x="260555" y="4895978"/>
            <a:ext cx="11665974" cy="1770293"/>
          </a:xfrm>
          <a:prstGeom prst="rect">
            <a:avLst/>
          </a:prstGeom>
          <a:noFill/>
        </p:spPr>
        <p:txBody>
          <a:bodyPr wrap="square">
            <a:spAutoFit/>
          </a:bodyPr>
          <a:lstStyle/>
          <a:p>
            <a:pPr algn="just">
              <a:lnSpc>
                <a:spcPct val="115000"/>
              </a:lnSpc>
              <a:spcAft>
                <a:spcPts val="800"/>
              </a:spcAft>
            </a:pPr>
            <a:r>
              <a:rPr lang="en-IN" sz="2400" kern="100" dirty="0">
                <a:effectLst/>
                <a:ea typeface="Aptos" panose="020B0004020202020204" pitchFamily="34" charset="0"/>
                <a:cs typeface="Times New Roman" panose="02020603050405020304" pitchFamily="18" charset="0"/>
              </a:rPr>
              <a:t>Where </a:t>
            </a:r>
            <a:r>
              <a:rPr lang="en-IN" sz="2400" kern="100" dirty="0">
                <a:effectLst/>
                <a:ea typeface="Aptos" panose="020B0004020202020204" pitchFamily="34" charset="0"/>
                <a:cs typeface="Times New Roman" panose="02020603050405020304" pitchFamily="18" charset="0"/>
                <a:sym typeface="Symbol" panose="05050102010706020507" pitchFamily="18" charset="2"/>
              </a:rPr>
              <a:t></a:t>
            </a:r>
            <a:r>
              <a:rPr lang="en-IN" sz="2400" kern="100" dirty="0">
                <a:effectLst/>
                <a:ea typeface="Aptos" panose="020B0004020202020204" pitchFamily="34" charset="0"/>
                <a:cs typeface="Times New Roman" panose="02020603050405020304" pitchFamily="18" charset="0"/>
              </a:rPr>
              <a:t>(</a:t>
            </a:r>
            <a:r>
              <a:rPr lang="en-IN" sz="2400" kern="100" dirty="0">
                <a:effectLst/>
                <a:ea typeface="Aptos" panose="020B0004020202020204" pitchFamily="34" charset="0"/>
                <a:cs typeface="Times New Roman" panose="02020603050405020304" pitchFamily="18" charset="0"/>
                <a:sym typeface="Symbol" panose="05050102010706020507" pitchFamily="18" charset="2"/>
              </a:rPr>
              <a:t></a:t>
            </a:r>
            <a:r>
              <a:rPr lang="en-IN" sz="2400" kern="100" dirty="0">
                <a:effectLst/>
                <a:ea typeface="Aptos" panose="020B0004020202020204" pitchFamily="34" charset="0"/>
                <a:cs typeface="Times New Roman" panose="02020603050405020304" pitchFamily="18" charset="0"/>
              </a:rPr>
              <a:t>) is the optical absorption coefficient of the material, which is a function of wavelength λ, R is the Fresnel reflection coefficient at the entrance, P</a:t>
            </a:r>
            <a:r>
              <a:rPr lang="en-IN" sz="2400" kern="100" baseline="-25000" dirty="0">
                <a:effectLst/>
                <a:ea typeface="Aptos" panose="020B0004020202020204" pitchFamily="34" charset="0"/>
                <a:cs typeface="Times New Roman" panose="02020603050405020304" pitchFamily="18" charset="0"/>
              </a:rPr>
              <a:t>opt</a:t>
            </a:r>
            <a:r>
              <a:rPr lang="en-IN" sz="2400" kern="100" dirty="0">
                <a:effectLst/>
                <a:ea typeface="Aptos" panose="020B0004020202020204" pitchFamily="34" charset="0"/>
                <a:cs typeface="Times New Roman" panose="02020603050405020304" pitchFamily="18" charset="0"/>
              </a:rPr>
              <a:t> is the incident optical power, </a:t>
            </a:r>
            <a:r>
              <a:rPr lang="en-IN" sz="2400" kern="100" dirty="0">
                <a:effectLst/>
                <a:ea typeface="Aptos" panose="020B0004020202020204" pitchFamily="34" charset="0"/>
                <a:cs typeface="Times New Roman" panose="02020603050405020304" pitchFamily="18" charset="0"/>
                <a:sym typeface="Symbol" panose="05050102010706020507" pitchFamily="18" charset="2"/>
              </a:rPr>
              <a:t></a:t>
            </a:r>
            <a:r>
              <a:rPr lang="en-IN" sz="2400" kern="100" dirty="0">
                <a:effectLst/>
                <a:ea typeface="Aptos" panose="020B0004020202020204" pitchFamily="34" charset="0"/>
                <a:cs typeface="Times New Roman" panose="02020603050405020304" pitchFamily="18" charset="0"/>
              </a:rPr>
              <a:t> is the frequency of radiation and A is the device area. The quantum efficiency components can be obtained as</a:t>
            </a:r>
          </a:p>
        </p:txBody>
      </p:sp>
    </p:spTree>
    <p:extLst>
      <p:ext uri="{BB962C8B-B14F-4D97-AF65-F5344CB8AC3E}">
        <p14:creationId xmlns:p14="http://schemas.microsoft.com/office/powerpoint/2010/main" val="2103096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1743A14-ABA8-C5EE-FB6E-C3D45FFB9DC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6903" y="170836"/>
            <a:ext cx="7942000" cy="1436737"/>
          </a:xfrm>
          <a:prstGeom prst="rect">
            <a:avLst/>
          </a:prstGeom>
          <a:noFill/>
          <a:ln>
            <a:noFill/>
          </a:ln>
        </p:spPr>
      </p:pic>
      <p:pic>
        <p:nvPicPr>
          <p:cNvPr id="5" name="Picture 4">
            <a:extLst>
              <a:ext uri="{FF2B5EF4-FFF2-40B4-BE49-F238E27FC236}">
                <a16:creationId xmlns:a16="http://schemas.microsoft.com/office/drawing/2014/main" id="{80A04BA0-F71A-D61F-5CE5-B1103D890B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6903" y="1992263"/>
            <a:ext cx="7942000" cy="1436737"/>
          </a:xfrm>
          <a:prstGeom prst="rect">
            <a:avLst/>
          </a:prstGeom>
          <a:noFill/>
          <a:ln>
            <a:noFill/>
          </a:ln>
        </p:spPr>
      </p:pic>
      <p:sp>
        <p:nvSpPr>
          <p:cNvPr id="7" name="TextBox 6">
            <a:extLst>
              <a:ext uri="{FF2B5EF4-FFF2-40B4-BE49-F238E27FC236}">
                <a16:creationId xmlns:a16="http://schemas.microsoft.com/office/drawing/2014/main" id="{548D00E3-0CEA-3D96-BC30-996F84D5D103}"/>
              </a:ext>
            </a:extLst>
          </p:cNvPr>
          <p:cNvSpPr txBox="1"/>
          <p:nvPr/>
        </p:nvSpPr>
        <p:spPr>
          <a:xfrm>
            <a:off x="170838" y="4392945"/>
            <a:ext cx="11850323" cy="2294218"/>
          </a:xfrm>
          <a:prstGeom prst="rect">
            <a:avLst/>
          </a:prstGeom>
          <a:noFill/>
        </p:spPr>
        <p:txBody>
          <a:bodyPr wrap="square">
            <a:spAutoFit/>
          </a:bodyPr>
          <a:lstStyle/>
          <a:p>
            <a:pPr algn="just">
              <a:lnSpc>
                <a:spcPct val="115000"/>
              </a:lnSpc>
              <a:spcAft>
                <a:spcPts val="800"/>
              </a:spcAft>
            </a:pPr>
            <a:r>
              <a:rPr lang="en-IN" sz="2400" kern="100" dirty="0">
                <a:effectLst/>
                <a:ea typeface="Aptos" panose="020B0004020202020204" pitchFamily="34" charset="0"/>
                <a:cs typeface="Times New Roman" panose="02020603050405020304" pitchFamily="18" charset="0"/>
              </a:rPr>
              <a:t>Where L</a:t>
            </a:r>
            <a:r>
              <a:rPr lang="en-IN" sz="2400" kern="100" baseline="-25000" dirty="0">
                <a:effectLst/>
                <a:ea typeface="Aptos" panose="020B0004020202020204" pitchFamily="34" charset="0"/>
                <a:cs typeface="Times New Roman" panose="02020603050405020304" pitchFamily="18" charset="0"/>
              </a:rPr>
              <a:t>p</a:t>
            </a:r>
            <a:r>
              <a:rPr lang="en-IN" sz="2400" kern="100" dirty="0">
                <a:effectLst/>
                <a:ea typeface="Aptos" panose="020B0004020202020204" pitchFamily="34" charset="0"/>
                <a:cs typeface="Times New Roman" panose="02020603050405020304" pitchFamily="18" charset="0"/>
              </a:rPr>
              <a:t> and L</a:t>
            </a:r>
            <a:r>
              <a:rPr lang="en-IN" sz="2400" kern="100" baseline="-25000" dirty="0">
                <a:effectLst/>
                <a:ea typeface="Aptos" panose="020B0004020202020204" pitchFamily="34" charset="0"/>
                <a:cs typeface="Times New Roman" panose="02020603050405020304" pitchFamily="18" charset="0"/>
              </a:rPr>
              <a:t>n</a:t>
            </a:r>
            <a:r>
              <a:rPr lang="en-IN" sz="2400" kern="100" dirty="0">
                <a:effectLst/>
                <a:ea typeface="Aptos" panose="020B0004020202020204" pitchFamily="34" charset="0"/>
                <a:cs typeface="Times New Roman" panose="02020603050405020304" pitchFamily="18" charset="0"/>
              </a:rPr>
              <a:t> are the hole and electron diffusion lengths in n and p regions respectively.     </a:t>
            </a:r>
            <a:r>
              <a:rPr lang="en-IN" sz="2400" kern="100" dirty="0">
                <a:effectLst/>
                <a:ea typeface="Aptos" panose="020B0004020202020204" pitchFamily="34" charset="0"/>
                <a:cs typeface="Times New Roman" panose="02020603050405020304" pitchFamily="18" charset="0"/>
                <a:sym typeface="Symbol" panose="05050102010706020507" pitchFamily="18" charset="2"/>
              </a:rPr>
              <a:t></a:t>
            </a:r>
            <a:r>
              <a:rPr lang="en-IN" sz="2400" kern="100" baseline="-25000" dirty="0">
                <a:effectLst/>
                <a:ea typeface="Aptos" panose="020B0004020202020204" pitchFamily="34" charset="0"/>
                <a:cs typeface="Times New Roman" panose="02020603050405020304" pitchFamily="18" charset="0"/>
              </a:rPr>
              <a:t>n</a:t>
            </a:r>
            <a:r>
              <a:rPr lang="en-IN" sz="2400" kern="100" dirty="0">
                <a:effectLst/>
                <a:ea typeface="Aptos" panose="020B0004020202020204" pitchFamily="34" charset="0"/>
                <a:cs typeface="Times New Roman" panose="02020603050405020304" pitchFamily="18" charset="0"/>
              </a:rPr>
              <a:t> </a:t>
            </a:r>
            <a:r>
              <a:rPr lang="en-IN" sz="2400" kern="100" dirty="0">
                <a:effectLst/>
                <a:ea typeface="Aptos" panose="020B0004020202020204" pitchFamily="34" charset="0"/>
                <a:cs typeface="Times New Roman" panose="02020603050405020304" pitchFamily="18" charset="0"/>
                <a:sym typeface="Symbol" panose="05050102010706020507" pitchFamily="18" charset="2"/>
              </a:rPr>
              <a:t></a:t>
            </a:r>
            <a:r>
              <a:rPr lang="en-IN" sz="2400" kern="100" dirty="0">
                <a:effectLst/>
                <a:ea typeface="Aptos" panose="020B0004020202020204" pitchFamily="34" charset="0"/>
                <a:cs typeface="Times New Roman" panose="02020603050405020304" pitchFamily="18" charset="0"/>
              </a:rPr>
              <a:t> S</a:t>
            </a:r>
            <a:r>
              <a:rPr lang="en-IN" sz="2400" kern="100" baseline="-25000" dirty="0">
                <a:effectLst/>
                <a:ea typeface="Aptos" panose="020B0004020202020204" pitchFamily="34" charset="0"/>
                <a:cs typeface="Times New Roman" panose="02020603050405020304" pitchFamily="18" charset="0"/>
              </a:rPr>
              <a:t>n</a:t>
            </a:r>
            <a:r>
              <a:rPr lang="en-IN" sz="2400" kern="100" dirty="0">
                <a:effectLst/>
                <a:ea typeface="Aptos" panose="020B0004020202020204" pitchFamily="34" charset="0"/>
                <a:cs typeface="Times New Roman" panose="02020603050405020304" pitchFamily="18" charset="0"/>
              </a:rPr>
              <a:t>L</a:t>
            </a:r>
            <a:r>
              <a:rPr lang="en-IN" sz="2400" kern="100" baseline="-25000" dirty="0">
                <a:effectLst/>
                <a:ea typeface="Aptos" panose="020B0004020202020204" pitchFamily="34" charset="0"/>
                <a:cs typeface="Times New Roman" panose="02020603050405020304" pitchFamily="18" charset="0"/>
              </a:rPr>
              <a:t>n</a:t>
            </a:r>
            <a:r>
              <a:rPr lang="en-IN" sz="2400" kern="100" dirty="0">
                <a:effectLst/>
                <a:ea typeface="Aptos" panose="020B0004020202020204" pitchFamily="34" charset="0"/>
                <a:cs typeface="Times New Roman" panose="02020603050405020304" pitchFamily="18" charset="0"/>
              </a:rPr>
              <a:t>/D</a:t>
            </a:r>
            <a:r>
              <a:rPr lang="en-IN" sz="2400" kern="100" baseline="-25000" dirty="0">
                <a:effectLst/>
                <a:ea typeface="Aptos" panose="020B0004020202020204" pitchFamily="34" charset="0"/>
                <a:cs typeface="Times New Roman" panose="02020603050405020304" pitchFamily="18" charset="0"/>
              </a:rPr>
              <a:t>n  </a:t>
            </a:r>
            <a:r>
              <a:rPr lang="en-IN" sz="2400" kern="100" dirty="0">
                <a:effectLst/>
                <a:ea typeface="Aptos" panose="020B0004020202020204" pitchFamily="34" charset="0"/>
                <a:cs typeface="Times New Roman" panose="02020603050405020304" pitchFamily="18" charset="0"/>
              </a:rPr>
              <a:t>and </a:t>
            </a:r>
            <a:r>
              <a:rPr lang="en-IN" sz="2400" kern="100" dirty="0">
                <a:effectLst/>
                <a:ea typeface="Aptos" panose="020B0004020202020204" pitchFamily="34" charset="0"/>
                <a:cs typeface="Times New Roman" panose="02020603050405020304" pitchFamily="18" charset="0"/>
                <a:sym typeface="Symbol" panose="05050102010706020507" pitchFamily="18" charset="2"/>
              </a:rPr>
              <a:t></a:t>
            </a:r>
            <a:r>
              <a:rPr lang="en-IN" sz="2400" kern="100" baseline="-25000" dirty="0">
                <a:effectLst/>
                <a:ea typeface="Aptos" panose="020B0004020202020204" pitchFamily="34" charset="0"/>
                <a:cs typeface="Times New Roman" panose="02020603050405020304" pitchFamily="18" charset="0"/>
              </a:rPr>
              <a:t>p</a:t>
            </a:r>
            <a:r>
              <a:rPr lang="en-IN" sz="2400" kern="100" dirty="0">
                <a:effectLst/>
                <a:ea typeface="Aptos" panose="020B0004020202020204" pitchFamily="34" charset="0"/>
                <a:cs typeface="Times New Roman" panose="02020603050405020304" pitchFamily="18" charset="0"/>
              </a:rPr>
              <a:t> </a:t>
            </a:r>
            <a:r>
              <a:rPr lang="en-IN" sz="2400" kern="100" dirty="0">
                <a:effectLst/>
                <a:ea typeface="Aptos" panose="020B0004020202020204" pitchFamily="34" charset="0"/>
                <a:cs typeface="Times New Roman" panose="02020603050405020304" pitchFamily="18" charset="0"/>
                <a:sym typeface="Symbol" panose="05050102010706020507" pitchFamily="18" charset="2"/>
              </a:rPr>
              <a:t></a:t>
            </a:r>
            <a:r>
              <a:rPr lang="en-IN" sz="2400" kern="100" dirty="0">
                <a:effectLst/>
                <a:ea typeface="Aptos" panose="020B0004020202020204" pitchFamily="34" charset="0"/>
                <a:cs typeface="Times New Roman" panose="02020603050405020304" pitchFamily="18" charset="0"/>
              </a:rPr>
              <a:t> S</a:t>
            </a:r>
            <a:r>
              <a:rPr lang="en-IN" sz="2400" kern="100" baseline="-25000" dirty="0">
                <a:effectLst/>
                <a:ea typeface="Aptos" panose="020B0004020202020204" pitchFamily="34" charset="0"/>
                <a:cs typeface="Times New Roman" panose="02020603050405020304" pitchFamily="18" charset="0"/>
              </a:rPr>
              <a:t>p</a:t>
            </a:r>
            <a:r>
              <a:rPr lang="en-IN" sz="2400" kern="100" dirty="0">
                <a:effectLst/>
                <a:ea typeface="Aptos" panose="020B0004020202020204" pitchFamily="34" charset="0"/>
                <a:cs typeface="Times New Roman" panose="02020603050405020304" pitchFamily="18" charset="0"/>
              </a:rPr>
              <a:t>L</a:t>
            </a:r>
            <a:r>
              <a:rPr lang="en-IN" sz="2400" kern="100" baseline="-25000" dirty="0">
                <a:effectLst/>
                <a:ea typeface="Aptos" panose="020B0004020202020204" pitchFamily="34" charset="0"/>
                <a:cs typeface="Times New Roman" panose="02020603050405020304" pitchFamily="18" charset="0"/>
              </a:rPr>
              <a:t>p</a:t>
            </a:r>
            <a:r>
              <a:rPr lang="en-IN" sz="2400" kern="100" dirty="0">
                <a:effectLst/>
                <a:ea typeface="Aptos" panose="020B0004020202020204" pitchFamily="34" charset="0"/>
                <a:cs typeface="Times New Roman" panose="02020603050405020304" pitchFamily="18" charset="0"/>
              </a:rPr>
              <a:t>/D</a:t>
            </a:r>
            <a:r>
              <a:rPr lang="en-IN" sz="2400" kern="100" baseline="-25000" dirty="0">
                <a:effectLst/>
                <a:ea typeface="Aptos" panose="020B0004020202020204" pitchFamily="34" charset="0"/>
                <a:cs typeface="Times New Roman" panose="02020603050405020304" pitchFamily="18" charset="0"/>
              </a:rPr>
              <a:t>p</a:t>
            </a:r>
            <a:r>
              <a:rPr lang="en-IN" sz="2400" kern="100" dirty="0">
                <a:effectLst/>
                <a:ea typeface="Aptos" panose="020B0004020202020204" pitchFamily="34" charset="0"/>
                <a:cs typeface="Times New Roman" panose="02020603050405020304" pitchFamily="18" charset="0"/>
              </a:rPr>
              <a:t> are the ratio of surface to bulk recombination velocity in p and n regions respectively. The contribution of the photo-generated carriers in the depletion region to the total quantum efficiency can be obtained as</a:t>
            </a:r>
          </a:p>
          <a:p>
            <a:pPr algn="just">
              <a:lnSpc>
                <a:spcPct val="115000"/>
              </a:lnSpc>
              <a:spcAft>
                <a:spcPts val="800"/>
              </a:spcAft>
            </a:pPr>
            <a:r>
              <a:rPr lang="en-IN" sz="2400" kern="100" dirty="0">
                <a:effectLst/>
                <a:ea typeface="Aptos" panose="020B0004020202020204" pitchFamily="34" charset="0"/>
                <a:cs typeface="Times New Roman" panose="02020603050405020304" pitchFamily="18" charset="0"/>
              </a:rPr>
              <a:t>                                        𝜂</a:t>
            </a:r>
            <a:r>
              <a:rPr lang="en-IN" sz="2400" kern="100" baseline="-25000" dirty="0">
                <a:effectLst/>
                <a:ea typeface="Aptos" panose="020B0004020202020204" pitchFamily="34" charset="0"/>
                <a:cs typeface="Times New Roman" panose="02020603050405020304" pitchFamily="18" charset="0"/>
              </a:rPr>
              <a:t>dep </a:t>
            </a:r>
            <a:r>
              <a:rPr lang="en-IN" sz="2400" kern="100" dirty="0">
                <a:effectLst/>
                <a:ea typeface="Aptos" panose="020B0004020202020204" pitchFamily="34" charset="0"/>
                <a:cs typeface="Times New Roman" panose="02020603050405020304" pitchFamily="18" charset="0"/>
              </a:rPr>
              <a:t>= (1- R) {exp (-𝛼 (t</a:t>
            </a:r>
            <a:r>
              <a:rPr lang="en-IN" sz="2400" kern="100" baseline="-25000" dirty="0">
                <a:effectLst/>
                <a:ea typeface="Aptos" panose="020B0004020202020204" pitchFamily="34" charset="0"/>
                <a:cs typeface="Times New Roman" panose="02020603050405020304" pitchFamily="18" charset="0"/>
              </a:rPr>
              <a:t>p</a:t>
            </a:r>
            <a:r>
              <a:rPr lang="en-IN" sz="2400" kern="100" dirty="0">
                <a:effectLst/>
                <a:ea typeface="Aptos" panose="020B0004020202020204" pitchFamily="34" charset="0"/>
                <a:cs typeface="Times New Roman" panose="02020603050405020304" pitchFamily="18" charset="0"/>
              </a:rPr>
              <a:t> – x</a:t>
            </a:r>
            <a:r>
              <a:rPr lang="en-IN" sz="2400" kern="100" baseline="-25000" dirty="0">
                <a:effectLst/>
                <a:ea typeface="Aptos" panose="020B0004020202020204" pitchFamily="34" charset="0"/>
                <a:cs typeface="Times New Roman" panose="02020603050405020304" pitchFamily="18" charset="0"/>
              </a:rPr>
              <a:t>p </a:t>
            </a:r>
            <a:r>
              <a:rPr lang="en-IN" sz="2400" kern="100" dirty="0">
                <a:effectLst/>
                <a:ea typeface="Aptos" panose="020B0004020202020204" pitchFamily="34" charset="0"/>
                <a:cs typeface="Times New Roman" panose="02020603050405020304" pitchFamily="18" charset="0"/>
              </a:rPr>
              <a:t>)) – exp ( -𝛼 (t</a:t>
            </a:r>
            <a:r>
              <a:rPr lang="en-IN" sz="2400" kern="100" baseline="-25000" dirty="0">
                <a:effectLst/>
                <a:ea typeface="Aptos" panose="020B0004020202020204" pitchFamily="34" charset="0"/>
                <a:cs typeface="Times New Roman" panose="02020603050405020304" pitchFamily="18" charset="0"/>
              </a:rPr>
              <a:t>p</a:t>
            </a:r>
            <a:r>
              <a:rPr lang="en-IN" sz="2400" kern="100" dirty="0">
                <a:effectLst/>
                <a:ea typeface="Aptos" panose="020B0004020202020204" pitchFamily="34" charset="0"/>
                <a:cs typeface="Times New Roman" panose="02020603050405020304" pitchFamily="18" charset="0"/>
              </a:rPr>
              <a:t> + x</a:t>
            </a:r>
            <a:r>
              <a:rPr lang="en-IN" sz="2400" kern="100" baseline="-25000" dirty="0">
                <a:effectLst/>
                <a:ea typeface="Aptos" panose="020B0004020202020204" pitchFamily="34" charset="0"/>
                <a:cs typeface="Times New Roman" panose="02020603050405020304" pitchFamily="18" charset="0"/>
              </a:rPr>
              <a:t>n</a:t>
            </a:r>
            <a:r>
              <a:rPr lang="en-IN" sz="2400" kern="100" dirty="0">
                <a:effectLst/>
                <a:ea typeface="Aptos" panose="020B0004020202020204" pitchFamily="34" charset="0"/>
                <a:cs typeface="Times New Roman" panose="02020603050405020304" pitchFamily="18" charset="0"/>
              </a:rPr>
              <a:t>))}</a:t>
            </a:r>
          </a:p>
        </p:txBody>
      </p:sp>
    </p:spTree>
    <p:extLst>
      <p:ext uri="{BB962C8B-B14F-4D97-AF65-F5344CB8AC3E}">
        <p14:creationId xmlns:p14="http://schemas.microsoft.com/office/powerpoint/2010/main" val="125499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86D5-6C9A-0D6E-FF24-3D5D6961003E}"/>
              </a:ext>
            </a:extLst>
          </p:cNvPr>
          <p:cNvSpPr>
            <a:spLocks noGrp="1"/>
          </p:cNvSpPr>
          <p:nvPr>
            <p:ph type="title"/>
          </p:nvPr>
        </p:nvSpPr>
        <p:spPr>
          <a:xfrm>
            <a:off x="838200" y="104058"/>
            <a:ext cx="10515600" cy="829494"/>
          </a:xfrm>
        </p:spPr>
        <p:txBody>
          <a:bodyPr>
            <a:normAutofit/>
          </a:bodyPr>
          <a:lstStyle/>
          <a:p>
            <a:pPr algn="ctr"/>
            <a:r>
              <a:rPr lang="en-IN" sz="3600" b="1" dirty="0"/>
              <a:t>TABLE OF CONTENT</a:t>
            </a:r>
          </a:p>
        </p:txBody>
      </p:sp>
      <p:sp>
        <p:nvSpPr>
          <p:cNvPr id="3" name="Content Placeholder 2">
            <a:extLst>
              <a:ext uri="{FF2B5EF4-FFF2-40B4-BE49-F238E27FC236}">
                <a16:creationId xmlns:a16="http://schemas.microsoft.com/office/drawing/2014/main" id="{18AEC9A4-67C6-5E18-3E18-900077E5D6FA}"/>
              </a:ext>
            </a:extLst>
          </p:cNvPr>
          <p:cNvSpPr>
            <a:spLocks noGrp="1"/>
          </p:cNvSpPr>
          <p:nvPr>
            <p:ph idx="1"/>
          </p:nvPr>
        </p:nvSpPr>
        <p:spPr>
          <a:xfrm>
            <a:off x="442452" y="1592826"/>
            <a:ext cx="11385754" cy="4584137"/>
          </a:xfrm>
        </p:spPr>
        <p:txBody>
          <a:bodyPr/>
          <a:lstStyle/>
          <a:p>
            <a:pPr marL="514350" indent="-514350">
              <a:buFont typeface="+mj-lt"/>
              <a:buAutoNum type="arabicPeriod"/>
            </a:pPr>
            <a:r>
              <a:rPr lang="en-IN" sz="2400" dirty="0"/>
              <a:t>INTRODUCTION</a:t>
            </a:r>
          </a:p>
          <a:p>
            <a:pPr marL="514350" indent="-514350">
              <a:buFont typeface="+mj-lt"/>
              <a:buAutoNum type="arabicPeriod"/>
            </a:pPr>
            <a:r>
              <a:rPr lang="en-IN" sz="2400" dirty="0"/>
              <a:t>APPLICATION OF LWIR</a:t>
            </a:r>
          </a:p>
          <a:p>
            <a:pPr marL="514350" indent="-514350">
              <a:buFont typeface="+mj-lt"/>
              <a:buAutoNum type="arabicPeriod"/>
            </a:pPr>
            <a:r>
              <a:rPr lang="en-IN" sz="2400" dirty="0"/>
              <a:t>STRUCTURE OF HgCdTe</a:t>
            </a:r>
          </a:p>
          <a:p>
            <a:pPr marL="514350" indent="-514350">
              <a:buFont typeface="+mj-lt"/>
              <a:buAutoNum type="arabicPeriod"/>
            </a:pPr>
            <a:r>
              <a:rPr lang="en-IN" sz="2400" dirty="0"/>
              <a:t>MODELLING</a:t>
            </a:r>
          </a:p>
          <a:p>
            <a:pPr marL="514350" indent="-514350">
              <a:buFont typeface="+mj-lt"/>
              <a:buAutoNum type="arabicPeriod"/>
            </a:pPr>
            <a:r>
              <a:rPr lang="en-IN" sz="2400" dirty="0"/>
              <a:t>ANALYTICAL MODELLING</a:t>
            </a:r>
          </a:p>
          <a:p>
            <a:pPr marL="514350" indent="-514350">
              <a:buFont typeface="+mj-lt"/>
              <a:buAutoNum type="arabicPeriod"/>
            </a:pPr>
            <a:r>
              <a:rPr lang="en-IN" sz="2400" dirty="0"/>
              <a:t>RESULTS</a:t>
            </a:r>
          </a:p>
          <a:p>
            <a:pPr marL="514350" indent="-514350">
              <a:buFont typeface="+mj-lt"/>
              <a:buAutoNum type="arabicPeriod"/>
            </a:pPr>
            <a:r>
              <a:rPr lang="en-IN" sz="2400" dirty="0"/>
              <a:t>CONCLUSION</a:t>
            </a:r>
            <a:endParaRPr lang="en-IN" dirty="0"/>
          </a:p>
        </p:txBody>
      </p:sp>
    </p:spTree>
    <p:extLst>
      <p:ext uri="{BB962C8B-B14F-4D97-AF65-F5344CB8AC3E}">
        <p14:creationId xmlns:p14="http://schemas.microsoft.com/office/powerpoint/2010/main" val="3836303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915164-1850-5014-7A8E-309B66AEC26A}"/>
              </a:ext>
            </a:extLst>
          </p:cNvPr>
          <p:cNvSpPr>
            <a:spLocks noGrp="1"/>
          </p:cNvSpPr>
          <p:nvPr>
            <p:ph idx="1"/>
          </p:nvPr>
        </p:nvSpPr>
        <p:spPr>
          <a:xfrm>
            <a:off x="221225" y="191729"/>
            <a:ext cx="11783962" cy="6548284"/>
          </a:xfrm>
        </p:spPr>
        <p:txBody>
          <a:bodyPr/>
          <a:lstStyle/>
          <a:p>
            <a:pPr marL="0" lvl="0" indent="0" algn="just">
              <a:lnSpc>
                <a:spcPct val="115000"/>
              </a:lnSpc>
              <a:spcAft>
                <a:spcPts val="800"/>
              </a:spcAft>
              <a:buSzPts val="1400"/>
              <a:buNone/>
            </a:pPr>
            <a:r>
              <a:rPr lang="en-IN" dirty="0"/>
              <a:t>10. </a:t>
            </a:r>
            <a:r>
              <a:rPr lang="en-IN" sz="2400" b="1" kern="100" dirty="0">
                <a:effectLst/>
                <a:ea typeface="Aptos" panose="020B0004020202020204" pitchFamily="34" charset="0"/>
                <a:cs typeface="Times New Roman" panose="02020603050405020304" pitchFamily="18" charset="0"/>
              </a:rPr>
              <a:t>Specific Detectivity:</a:t>
            </a:r>
            <a:endParaRPr lang="en-IN" sz="2400" kern="100" dirty="0">
              <a:effectLst/>
              <a:ea typeface="Aptos" panose="020B0004020202020204" pitchFamily="34" charset="0"/>
              <a:cs typeface="Times New Roman" panose="02020603050405020304" pitchFamily="18" charset="0"/>
            </a:endParaRPr>
          </a:p>
          <a:p>
            <a:pPr algn="just">
              <a:lnSpc>
                <a:spcPct val="115000"/>
              </a:lnSpc>
              <a:spcAft>
                <a:spcPts val="800"/>
              </a:spcAft>
            </a:pPr>
            <a:r>
              <a:rPr lang="en-IN" sz="2400" kern="100" dirty="0">
                <a:effectLst/>
                <a:ea typeface="Aptos" panose="020B0004020202020204" pitchFamily="34" charset="0"/>
                <a:cs typeface="Times New Roman" panose="02020603050405020304" pitchFamily="18" charset="0"/>
              </a:rPr>
              <a:t>The most important figure of merit of the photodetector for use in optical communication is the specific detectivity D*, which depends on the wavelength of incident light λ, the quantum efficiency η and zero bias resistance area product, R</a:t>
            </a:r>
            <a:r>
              <a:rPr lang="en-IN" sz="2400" kern="100" baseline="-25000" dirty="0">
                <a:effectLst/>
                <a:ea typeface="Aptos" panose="020B0004020202020204" pitchFamily="34" charset="0"/>
                <a:cs typeface="Times New Roman" panose="02020603050405020304" pitchFamily="18" charset="0"/>
              </a:rPr>
              <a:t>0</a:t>
            </a:r>
            <a:r>
              <a:rPr lang="en-IN" sz="2400" kern="100" dirty="0">
                <a:effectLst/>
                <a:ea typeface="Aptos" panose="020B0004020202020204" pitchFamily="34" charset="0"/>
                <a:cs typeface="Times New Roman" panose="02020603050405020304" pitchFamily="18" charset="0"/>
              </a:rPr>
              <a:t>A. As the dark current of the detector is contributed by three major components e.g., diffusion, generation-recombination and tunnelling (which includes trap assisted tunnelling (TAT) and band to band tunnelling (BTB)), the detectivity of the photodetector under consideration should be estimated from the net value of R</a:t>
            </a:r>
            <a:r>
              <a:rPr lang="en-IN" sz="2400" kern="100" baseline="-25000" dirty="0">
                <a:effectLst/>
                <a:ea typeface="Aptos" panose="020B0004020202020204" pitchFamily="34" charset="0"/>
                <a:cs typeface="Times New Roman" panose="02020603050405020304" pitchFamily="18" charset="0"/>
              </a:rPr>
              <a:t>0</a:t>
            </a:r>
            <a:r>
              <a:rPr lang="en-IN" sz="2400" kern="100" dirty="0">
                <a:effectLst/>
                <a:ea typeface="Aptos" panose="020B0004020202020204" pitchFamily="34" charset="0"/>
                <a:cs typeface="Times New Roman" panose="02020603050405020304" pitchFamily="18" charset="0"/>
              </a:rPr>
              <a:t>A product arising out of this mechanism. The specific detectivity of the photodetector which is a function of the applied voltage can be written as</a:t>
            </a:r>
          </a:p>
          <a:p>
            <a:pPr marL="0" indent="0">
              <a:buNone/>
            </a:pPr>
            <a:endParaRPr lang="en-IN" dirty="0"/>
          </a:p>
        </p:txBody>
      </p:sp>
      <p:pic>
        <p:nvPicPr>
          <p:cNvPr id="4" name="Picture 3">
            <a:extLst>
              <a:ext uri="{FF2B5EF4-FFF2-40B4-BE49-F238E27FC236}">
                <a16:creationId xmlns:a16="http://schemas.microsoft.com/office/drawing/2014/main" id="{24F3DA34-2D4D-D00D-6BCB-9D6E4D03D1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5368" y="4984955"/>
            <a:ext cx="4911213" cy="1139005"/>
          </a:xfrm>
          <a:prstGeom prst="rect">
            <a:avLst/>
          </a:prstGeom>
          <a:noFill/>
          <a:ln>
            <a:noFill/>
          </a:ln>
        </p:spPr>
      </p:pic>
    </p:spTree>
    <p:extLst>
      <p:ext uri="{BB962C8B-B14F-4D97-AF65-F5344CB8AC3E}">
        <p14:creationId xmlns:p14="http://schemas.microsoft.com/office/powerpoint/2010/main" val="1825715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0482-8B32-D4F3-089F-C693414259F7}"/>
              </a:ext>
            </a:extLst>
          </p:cNvPr>
          <p:cNvSpPr>
            <a:spLocks noGrp="1"/>
          </p:cNvSpPr>
          <p:nvPr>
            <p:ph type="title"/>
          </p:nvPr>
        </p:nvSpPr>
        <p:spPr>
          <a:xfrm>
            <a:off x="646471" y="-133708"/>
            <a:ext cx="10515600" cy="814745"/>
          </a:xfrm>
        </p:spPr>
        <p:txBody>
          <a:bodyPr>
            <a:normAutofit/>
          </a:bodyPr>
          <a:lstStyle/>
          <a:p>
            <a:pPr algn="ctr"/>
            <a:r>
              <a:rPr lang="en-IN" sz="3600" b="1"/>
              <a:t>RESULTS</a:t>
            </a:r>
            <a:endParaRPr lang="en-IN" sz="3600" b="1" dirty="0"/>
          </a:p>
        </p:txBody>
      </p:sp>
      <p:pic>
        <p:nvPicPr>
          <p:cNvPr id="4" name="Content Placeholder 3">
            <a:extLst>
              <a:ext uri="{FF2B5EF4-FFF2-40B4-BE49-F238E27FC236}">
                <a16:creationId xmlns:a16="http://schemas.microsoft.com/office/drawing/2014/main" id="{88AD73E3-6C78-BCA3-1D5A-CB0A64F8F7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6471" y="681038"/>
            <a:ext cx="3615814" cy="2747962"/>
          </a:xfrm>
          <a:prstGeom prst="rect">
            <a:avLst/>
          </a:prstGeom>
          <a:noFill/>
        </p:spPr>
      </p:pic>
      <p:pic>
        <p:nvPicPr>
          <p:cNvPr id="6" name="Picture 5">
            <a:extLst>
              <a:ext uri="{FF2B5EF4-FFF2-40B4-BE49-F238E27FC236}">
                <a16:creationId xmlns:a16="http://schemas.microsoft.com/office/drawing/2014/main" id="{39EA1E50-3C55-85EC-7ACC-FEBE654FFD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8523" y="400817"/>
            <a:ext cx="3615814" cy="2747963"/>
          </a:xfrm>
          <a:prstGeom prst="rect">
            <a:avLst/>
          </a:prstGeom>
          <a:noFill/>
        </p:spPr>
      </p:pic>
      <p:pic>
        <p:nvPicPr>
          <p:cNvPr id="7" name="Picture 6">
            <a:extLst>
              <a:ext uri="{FF2B5EF4-FFF2-40B4-BE49-F238E27FC236}">
                <a16:creationId xmlns:a16="http://schemas.microsoft.com/office/drawing/2014/main" id="{0A274B56-92E0-D75E-CF23-66DD090CF9C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6471" y="3571875"/>
            <a:ext cx="3615814" cy="3286125"/>
          </a:xfrm>
          <a:prstGeom prst="rect">
            <a:avLst/>
          </a:prstGeom>
          <a:noFill/>
        </p:spPr>
      </p:pic>
      <p:pic>
        <p:nvPicPr>
          <p:cNvPr id="8" name="Picture 7">
            <a:extLst>
              <a:ext uri="{FF2B5EF4-FFF2-40B4-BE49-F238E27FC236}">
                <a16:creationId xmlns:a16="http://schemas.microsoft.com/office/drawing/2014/main" id="{26B6BBF7-D0B3-B8E5-94B6-E46E063D3E4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28524" y="3429001"/>
            <a:ext cx="3615814" cy="3429000"/>
          </a:xfrm>
          <a:prstGeom prst="rect">
            <a:avLst/>
          </a:prstGeom>
          <a:noFill/>
        </p:spPr>
      </p:pic>
      <p:pic>
        <p:nvPicPr>
          <p:cNvPr id="10" name="Picture 9">
            <a:extLst>
              <a:ext uri="{FF2B5EF4-FFF2-40B4-BE49-F238E27FC236}">
                <a16:creationId xmlns:a16="http://schemas.microsoft.com/office/drawing/2014/main" id="{CD801E40-9AE6-B92B-9F6C-862FBD8F852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343579" y="1774798"/>
            <a:ext cx="3803650" cy="3404870"/>
          </a:xfrm>
          <a:prstGeom prst="rect">
            <a:avLst/>
          </a:prstGeom>
          <a:noFill/>
        </p:spPr>
      </p:pic>
    </p:spTree>
    <p:extLst>
      <p:ext uri="{BB962C8B-B14F-4D97-AF65-F5344CB8AC3E}">
        <p14:creationId xmlns:p14="http://schemas.microsoft.com/office/powerpoint/2010/main" val="2879491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9A5E-6E89-B382-D830-D4F94C76EAE7}"/>
              </a:ext>
            </a:extLst>
          </p:cNvPr>
          <p:cNvSpPr>
            <a:spLocks noGrp="1"/>
          </p:cNvSpPr>
          <p:nvPr>
            <p:ph type="title"/>
          </p:nvPr>
        </p:nvSpPr>
        <p:spPr>
          <a:xfrm>
            <a:off x="838200" y="354780"/>
            <a:ext cx="10515600" cy="652514"/>
          </a:xfrm>
        </p:spPr>
        <p:txBody>
          <a:bodyPr>
            <a:normAutofit/>
          </a:bodyPr>
          <a:lstStyle/>
          <a:p>
            <a:pPr algn="ctr"/>
            <a:r>
              <a:rPr lang="en-IN" sz="3600" b="1" dirty="0"/>
              <a:t>CONCLUSION</a:t>
            </a:r>
          </a:p>
        </p:txBody>
      </p:sp>
      <p:sp>
        <p:nvSpPr>
          <p:cNvPr id="3" name="Content Placeholder 2">
            <a:extLst>
              <a:ext uri="{FF2B5EF4-FFF2-40B4-BE49-F238E27FC236}">
                <a16:creationId xmlns:a16="http://schemas.microsoft.com/office/drawing/2014/main" id="{B753E7E1-7708-ACB2-13B8-1425B3F6C2B4}"/>
              </a:ext>
            </a:extLst>
          </p:cNvPr>
          <p:cNvSpPr>
            <a:spLocks noGrp="1"/>
          </p:cNvSpPr>
          <p:nvPr>
            <p:ph idx="1"/>
          </p:nvPr>
        </p:nvSpPr>
        <p:spPr>
          <a:xfrm>
            <a:off x="255638" y="1020455"/>
            <a:ext cx="11680723" cy="2399584"/>
          </a:xfrm>
        </p:spPr>
        <p:txBody>
          <a:bodyPr>
            <a:normAutofit/>
          </a:bodyPr>
          <a:lstStyle/>
          <a:p>
            <a:pPr marL="0" indent="0" algn="just">
              <a:buNone/>
            </a:pPr>
            <a:r>
              <a:rPr lang="en-IN" sz="2400" kern="100" dirty="0">
                <a:effectLst/>
                <a:ea typeface="Aptos" panose="020B0004020202020204" pitchFamily="34" charset="0"/>
                <a:cs typeface="Times New Roman" panose="02020603050405020304" pitchFamily="18" charset="0"/>
              </a:rPr>
              <a:t>The performance of the device has been examined by developing an analytical model for the dark current, quantum efficiency, responsivity and detectivity and results obtained from analytical model. The device exhibited a very low dark current of the order of 2×10</a:t>
            </a:r>
            <a:r>
              <a:rPr lang="en-IN" sz="2400" kern="100" baseline="30000" dirty="0">
                <a:effectLst/>
                <a:ea typeface="Aptos" panose="020B0004020202020204" pitchFamily="34" charset="0"/>
                <a:cs typeface="Times New Roman" panose="02020603050405020304" pitchFamily="18" charset="0"/>
              </a:rPr>
              <a:t>-11</a:t>
            </a:r>
            <a:r>
              <a:rPr lang="en-IN" sz="2400" kern="100" dirty="0">
                <a:effectLst/>
                <a:ea typeface="Aptos" panose="020B0004020202020204" pitchFamily="34" charset="0"/>
                <a:cs typeface="Times New Roman" panose="02020603050405020304" pitchFamily="18" charset="0"/>
              </a:rPr>
              <a:t>A, quantum efficiency ~50%, responsivity ~4.75A/W, detectivity~5×10</a:t>
            </a:r>
            <a:r>
              <a:rPr lang="en-IN" sz="2400" kern="100" baseline="30000" dirty="0">
                <a:effectLst/>
                <a:ea typeface="Aptos" panose="020B0004020202020204" pitchFamily="34" charset="0"/>
                <a:cs typeface="Times New Roman" panose="02020603050405020304" pitchFamily="18" charset="0"/>
              </a:rPr>
              <a:t>10 </a:t>
            </a:r>
            <a:r>
              <a:rPr lang="en-IN" sz="2400" kern="100" dirty="0">
                <a:effectLst/>
                <a:ea typeface="Aptos" panose="020B0004020202020204" pitchFamily="34" charset="0"/>
                <a:cs typeface="Times New Roman" panose="02020603050405020304" pitchFamily="18" charset="0"/>
              </a:rPr>
              <a:t>mHz</a:t>
            </a:r>
            <a:r>
              <a:rPr lang="en-IN" sz="2400" kern="100" baseline="30000" dirty="0">
                <a:effectLst/>
                <a:ea typeface="Aptos" panose="020B0004020202020204" pitchFamily="34" charset="0"/>
                <a:cs typeface="Times New Roman" panose="02020603050405020304" pitchFamily="18" charset="0"/>
              </a:rPr>
              <a:t>1/2</a:t>
            </a:r>
            <a:r>
              <a:rPr lang="en-IN" sz="2400" kern="100" dirty="0">
                <a:effectLst/>
                <a:ea typeface="Aptos" panose="020B0004020202020204" pitchFamily="34" charset="0"/>
                <a:cs typeface="Times New Roman" panose="02020603050405020304" pitchFamily="18" charset="0"/>
              </a:rPr>
              <a:t>W</a:t>
            </a:r>
            <a:r>
              <a:rPr lang="en-IN" sz="2400" kern="100" baseline="30000" dirty="0">
                <a:effectLst/>
                <a:ea typeface="Aptos" panose="020B0004020202020204" pitchFamily="34" charset="0"/>
                <a:cs typeface="Times New Roman" panose="02020603050405020304" pitchFamily="18" charset="0"/>
              </a:rPr>
              <a:t>-1</a:t>
            </a:r>
            <a:r>
              <a:rPr lang="en-IN" sz="2400" kern="100" dirty="0">
                <a:effectLst/>
                <a:ea typeface="Aptos" panose="020B0004020202020204" pitchFamily="34" charset="0"/>
                <a:cs typeface="Times New Roman" panose="02020603050405020304" pitchFamily="18" charset="0"/>
              </a:rPr>
              <a:t> and noise equivalent power (NEP) ~ 10</a:t>
            </a:r>
            <a:r>
              <a:rPr lang="en-IN" sz="2400" kern="100" baseline="30000" dirty="0">
                <a:effectLst/>
                <a:ea typeface="Aptos" panose="020B0004020202020204" pitchFamily="34" charset="0"/>
                <a:cs typeface="Times New Roman" panose="02020603050405020304" pitchFamily="18" charset="0"/>
              </a:rPr>
              <a:t>-16</a:t>
            </a:r>
            <a:r>
              <a:rPr lang="en-IN" sz="2400" kern="100" dirty="0">
                <a:effectLst/>
                <a:ea typeface="Aptos" panose="020B0004020202020204" pitchFamily="34" charset="0"/>
                <a:cs typeface="Times New Roman" panose="02020603050405020304" pitchFamily="18" charset="0"/>
              </a:rPr>
              <a:t> W at wavelength of operation 10.6 µm and bias voltage of 0.5V.</a:t>
            </a:r>
          </a:p>
          <a:p>
            <a:pPr marL="0" indent="0" algn="just">
              <a:buNone/>
            </a:pPr>
            <a:endParaRPr lang="en-IN" sz="3600" dirty="0"/>
          </a:p>
        </p:txBody>
      </p:sp>
      <p:sp>
        <p:nvSpPr>
          <p:cNvPr id="5" name="TextBox 4">
            <a:extLst>
              <a:ext uri="{FF2B5EF4-FFF2-40B4-BE49-F238E27FC236}">
                <a16:creationId xmlns:a16="http://schemas.microsoft.com/office/drawing/2014/main" id="{85DFDF0F-9CA1-F547-2E3A-3E254DDE8606}"/>
              </a:ext>
            </a:extLst>
          </p:cNvPr>
          <p:cNvSpPr txBox="1"/>
          <p:nvPr/>
        </p:nvSpPr>
        <p:spPr>
          <a:xfrm>
            <a:off x="511278" y="5307254"/>
            <a:ext cx="11680722" cy="1550746"/>
          </a:xfrm>
          <a:prstGeom prst="rect">
            <a:avLst/>
          </a:prstGeom>
          <a:noFill/>
        </p:spPr>
        <p:txBody>
          <a:bodyPr wrap="square">
            <a:spAutoFit/>
          </a:bodyPr>
          <a:lstStyle/>
          <a:p>
            <a:pPr algn="just">
              <a:lnSpc>
                <a:spcPct val="115000"/>
              </a:lnSpc>
              <a:spcAft>
                <a:spcPts val="800"/>
              </a:spcAft>
            </a:pPr>
            <a:r>
              <a:rPr lang="en-IN" sz="2400" b="1" kern="100" dirty="0">
                <a:effectLst/>
                <a:ea typeface="Aptos" panose="020B0004020202020204" pitchFamily="34" charset="0"/>
                <a:cs typeface="Times New Roman" panose="02020603050405020304" pitchFamily="18" charset="0"/>
              </a:rPr>
              <a:t>References:</a:t>
            </a:r>
            <a:endParaRPr lang="en-IN" sz="2400" kern="100" dirty="0">
              <a:effectLst/>
              <a:ea typeface="Aptos" panose="020B0004020202020204" pitchFamily="34" charset="0"/>
              <a:cs typeface="Times New Roman" panose="02020603050405020304" pitchFamily="18" charset="0"/>
            </a:endParaRPr>
          </a:p>
          <a:p>
            <a:pPr algn="just">
              <a:lnSpc>
                <a:spcPct val="115000"/>
              </a:lnSpc>
              <a:spcAft>
                <a:spcPts val="800"/>
              </a:spcAft>
            </a:pPr>
            <a:r>
              <a:rPr lang="en-IN" sz="2400" b="1" kern="100" dirty="0">
                <a:effectLst/>
                <a:ea typeface="Aptos" panose="020B0004020202020204" pitchFamily="34" charset="0"/>
                <a:cs typeface="Times New Roman" panose="02020603050405020304" pitchFamily="18" charset="0"/>
              </a:rPr>
              <a:t> 1. </a:t>
            </a:r>
            <a:r>
              <a:rPr lang="en-IN" sz="2400" kern="100" dirty="0">
                <a:effectLst/>
                <a:ea typeface="Aptos" panose="020B0004020202020204" pitchFamily="34" charset="0"/>
                <a:cs typeface="Times New Roman" panose="02020603050405020304" pitchFamily="18" charset="0"/>
              </a:rPr>
              <a:t>Physics of Semiconductor Devices.</a:t>
            </a:r>
            <a:endParaRPr lang="en-IN" sz="2400" kern="100" dirty="0">
              <a:ea typeface="Aptos" panose="020B0004020202020204" pitchFamily="34" charset="0"/>
              <a:cs typeface="Times New Roman" panose="02020603050405020304" pitchFamily="18" charset="0"/>
            </a:endParaRPr>
          </a:p>
          <a:p>
            <a:pPr algn="just">
              <a:lnSpc>
                <a:spcPct val="115000"/>
              </a:lnSpc>
              <a:spcAft>
                <a:spcPts val="800"/>
              </a:spcAft>
            </a:pPr>
            <a:r>
              <a:rPr lang="en-IN" sz="2400" kern="100" dirty="0">
                <a:effectLst/>
                <a:ea typeface="Aptos" panose="020B0004020202020204" pitchFamily="34" charset="0"/>
                <a:cs typeface="Times New Roman" panose="02020603050405020304" pitchFamily="18" charset="0"/>
              </a:rPr>
              <a:t>2. Solid State Electronic Devices, 6th Edition</a:t>
            </a:r>
          </a:p>
        </p:txBody>
      </p:sp>
    </p:spTree>
    <p:extLst>
      <p:ext uri="{BB962C8B-B14F-4D97-AF65-F5344CB8AC3E}">
        <p14:creationId xmlns:p14="http://schemas.microsoft.com/office/powerpoint/2010/main" val="2503399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56609-EEC5-C060-EE34-D4E509F46272}"/>
              </a:ext>
            </a:extLst>
          </p:cNvPr>
          <p:cNvSpPr>
            <a:spLocks noGrp="1"/>
          </p:cNvSpPr>
          <p:nvPr>
            <p:ph type="title"/>
          </p:nvPr>
        </p:nvSpPr>
        <p:spPr>
          <a:xfrm>
            <a:off x="838200" y="207297"/>
            <a:ext cx="10515600" cy="854588"/>
          </a:xfrm>
        </p:spPr>
        <p:txBody>
          <a:bodyPr>
            <a:normAutofit/>
          </a:bodyPr>
          <a:lstStyle/>
          <a:p>
            <a:pPr algn="ctr"/>
            <a:r>
              <a:rPr lang="en-IN" sz="3600" b="1" dirty="0"/>
              <a:t>INTRODUCTION</a:t>
            </a:r>
          </a:p>
        </p:txBody>
      </p:sp>
      <p:sp>
        <p:nvSpPr>
          <p:cNvPr id="5" name="Content Placeholder 4">
            <a:extLst>
              <a:ext uri="{FF2B5EF4-FFF2-40B4-BE49-F238E27FC236}">
                <a16:creationId xmlns:a16="http://schemas.microsoft.com/office/drawing/2014/main" id="{DA8EE5FD-7863-89FB-0E64-3131A9F427C0}"/>
              </a:ext>
            </a:extLst>
          </p:cNvPr>
          <p:cNvSpPr>
            <a:spLocks noGrp="1"/>
          </p:cNvSpPr>
          <p:nvPr>
            <p:ph idx="1"/>
          </p:nvPr>
        </p:nvSpPr>
        <p:spPr>
          <a:xfrm>
            <a:off x="589935" y="1268361"/>
            <a:ext cx="11120284" cy="4908602"/>
          </a:xfrm>
        </p:spPr>
        <p:txBody>
          <a:bodyPr>
            <a:normAutofit/>
          </a:bodyPr>
          <a:lstStyle/>
          <a:p>
            <a:pPr>
              <a:buFont typeface="Wingdings" panose="05000000000000000000" pitchFamily="2" charset="2"/>
              <a:buChar char="Ø"/>
            </a:pPr>
            <a:r>
              <a:rPr lang="en-IN" sz="2400" dirty="0"/>
              <a:t>Free space optical(FSO) system</a:t>
            </a:r>
          </a:p>
          <a:p>
            <a:pPr>
              <a:buFont typeface="Wingdings" panose="05000000000000000000" pitchFamily="2" charset="2"/>
              <a:buChar char="§"/>
            </a:pPr>
            <a:r>
              <a:rPr lang="en-IN" sz="2400" dirty="0"/>
              <a:t> FSO communication involves transmitting data via light through the atmosphere without physical mediums like </a:t>
            </a:r>
            <a:r>
              <a:rPr lang="en-IN" sz="2400" dirty="0" err="1"/>
              <a:t>fiber</a:t>
            </a:r>
            <a:r>
              <a:rPr lang="en-IN" sz="2400" dirty="0"/>
              <a:t> optics.</a:t>
            </a:r>
          </a:p>
          <a:p>
            <a:pPr>
              <a:buFont typeface="Wingdings" panose="05000000000000000000" pitchFamily="2" charset="2"/>
              <a:buChar char="§"/>
            </a:pPr>
            <a:r>
              <a:rPr lang="en-IN" sz="2400" dirty="0"/>
              <a:t>FSO systems are critical for high-speed, secure communication over long distances, especially where laying physical cables is impractical.</a:t>
            </a:r>
          </a:p>
          <a:p>
            <a:pPr marL="0" indent="0">
              <a:buNone/>
            </a:pPr>
            <a:endParaRPr lang="en-IN" sz="2400" dirty="0"/>
          </a:p>
          <a:p>
            <a:pPr>
              <a:buFont typeface="Wingdings" panose="05000000000000000000" pitchFamily="2" charset="2"/>
              <a:buChar char="Ø"/>
            </a:pPr>
            <a:r>
              <a:rPr lang="en-IN" sz="2400" dirty="0"/>
              <a:t>Significance of LWIR:</a:t>
            </a:r>
          </a:p>
          <a:p>
            <a:pPr>
              <a:buFont typeface="Wingdings" panose="05000000000000000000" pitchFamily="2" charset="2"/>
              <a:buChar char="§"/>
            </a:pPr>
            <a:r>
              <a:rPr lang="en-IN" sz="2400" dirty="0"/>
              <a:t>The long-wavelength infrared (LWIR) range (8-12 </a:t>
            </a:r>
            <a:r>
              <a:rPr lang="en-IN" sz="2400" dirty="0">
                <a:latin typeface="Cambria Math" panose="02040503050406030204" pitchFamily="18" charset="0"/>
                <a:ea typeface="Cambria Math" panose="02040503050406030204" pitchFamily="18" charset="0"/>
              </a:rPr>
              <a:t>𝜇-m) </a:t>
            </a:r>
            <a:r>
              <a:rPr lang="en-IN" sz="2400" dirty="0">
                <a:ea typeface="Cambria Math" panose="02040503050406030204" pitchFamily="18" charset="0"/>
              </a:rPr>
              <a:t>is crucial for FSO system due to its low atmospheric absorption, allowing effective data transmission even in adverse weather conditions</a:t>
            </a:r>
            <a:r>
              <a:rPr lang="en-IN" sz="2400" dirty="0">
                <a:latin typeface="Cambria Math" panose="02040503050406030204" pitchFamily="18" charset="0"/>
                <a:ea typeface="Cambria Math" panose="02040503050406030204" pitchFamily="18" charset="0"/>
              </a:rPr>
              <a:t>.</a:t>
            </a:r>
            <a:endParaRPr lang="en-IN" sz="2400" dirty="0"/>
          </a:p>
        </p:txBody>
      </p:sp>
    </p:spTree>
    <p:extLst>
      <p:ext uri="{BB962C8B-B14F-4D97-AF65-F5344CB8AC3E}">
        <p14:creationId xmlns:p14="http://schemas.microsoft.com/office/powerpoint/2010/main" val="3184646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F74AB-9E2F-1DB0-5281-4A5FA44AAD3B}"/>
              </a:ext>
            </a:extLst>
          </p:cNvPr>
          <p:cNvSpPr>
            <a:spLocks noGrp="1"/>
          </p:cNvSpPr>
          <p:nvPr>
            <p:ph type="title"/>
          </p:nvPr>
        </p:nvSpPr>
        <p:spPr>
          <a:xfrm>
            <a:off x="838200" y="129151"/>
            <a:ext cx="10515600" cy="814746"/>
          </a:xfrm>
        </p:spPr>
        <p:txBody>
          <a:bodyPr>
            <a:normAutofit/>
          </a:bodyPr>
          <a:lstStyle/>
          <a:p>
            <a:pPr algn="ctr"/>
            <a:r>
              <a:rPr lang="en-IN" sz="3600" b="1" dirty="0"/>
              <a:t>PHOTODECTORS</a:t>
            </a:r>
          </a:p>
        </p:txBody>
      </p:sp>
      <p:sp>
        <p:nvSpPr>
          <p:cNvPr id="3" name="Content Placeholder 2">
            <a:extLst>
              <a:ext uri="{FF2B5EF4-FFF2-40B4-BE49-F238E27FC236}">
                <a16:creationId xmlns:a16="http://schemas.microsoft.com/office/drawing/2014/main" id="{7A3293E5-48EB-9E7D-F028-D97970420762}"/>
              </a:ext>
            </a:extLst>
          </p:cNvPr>
          <p:cNvSpPr>
            <a:spLocks noGrp="1"/>
          </p:cNvSpPr>
          <p:nvPr>
            <p:ph idx="1"/>
          </p:nvPr>
        </p:nvSpPr>
        <p:spPr>
          <a:xfrm>
            <a:off x="471948" y="1106130"/>
            <a:ext cx="11415252" cy="5622719"/>
          </a:xfrm>
        </p:spPr>
        <p:txBody>
          <a:bodyPr>
            <a:normAutofit/>
          </a:bodyPr>
          <a:lstStyle/>
          <a:p>
            <a:pPr algn="just">
              <a:buFont typeface="Wingdings" panose="05000000000000000000" pitchFamily="2" charset="2"/>
              <a:buChar char="§"/>
            </a:pPr>
            <a:r>
              <a:rPr lang="en-IN" sz="2400" dirty="0"/>
              <a:t>A </a:t>
            </a:r>
            <a:r>
              <a:rPr lang="en-IN" sz="2400" b="1" dirty="0"/>
              <a:t>photodetector</a:t>
            </a:r>
            <a:r>
              <a:rPr lang="en-IN" sz="2400" dirty="0"/>
              <a:t> is an electronic device that converts light into an electrical signal. It works by absorbing photons (light particles) and generating a corresponding electrical current or voltage. Photodetectors are essential components in various applications, including optical communication systems, imaging devices, and sensors, where they detect and measure light intensity, wavelength, or other optical properties.</a:t>
            </a:r>
          </a:p>
          <a:p>
            <a:pPr algn="just">
              <a:buFont typeface="Wingdings" panose="05000000000000000000" pitchFamily="2" charset="2"/>
              <a:buChar char="Ø"/>
            </a:pPr>
            <a:r>
              <a:rPr lang="en-IN" sz="2400" dirty="0"/>
              <a:t>Types of photodetector</a:t>
            </a:r>
          </a:p>
          <a:p>
            <a:pPr marL="514350" indent="-514350" algn="just">
              <a:buAutoNum type="arabicPeriod"/>
            </a:pPr>
            <a:r>
              <a:rPr lang="en-IN" sz="2400" dirty="0"/>
              <a:t>Photodiode</a:t>
            </a:r>
          </a:p>
          <a:p>
            <a:pPr marL="514350" indent="-514350" algn="just">
              <a:buAutoNum type="arabicPeriod" startAt="2"/>
            </a:pPr>
            <a:r>
              <a:rPr lang="en-IN" sz="2400" dirty="0"/>
              <a:t>Phototransistors</a:t>
            </a:r>
          </a:p>
          <a:p>
            <a:pPr marL="514350" indent="-514350" algn="just">
              <a:buAutoNum type="arabicPeriod" startAt="2"/>
            </a:pPr>
            <a:r>
              <a:rPr lang="en-IN" sz="2400" dirty="0"/>
              <a:t>Photoconductors</a:t>
            </a:r>
          </a:p>
          <a:p>
            <a:pPr marL="514350" indent="-514350" algn="just">
              <a:buAutoNum type="arabicPeriod" startAt="2"/>
            </a:pPr>
            <a:r>
              <a:rPr lang="en-IN" sz="2400" dirty="0"/>
              <a:t>HgCdTe Photodetector</a:t>
            </a:r>
          </a:p>
          <a:p>
            <a:pPr marL="514350" indent="-514350" algn="just">
              <a:buAutoNum type="arabicPeriod" startAt="2"/>
            </a:pPr>
            <a:endParaRPr lang="en-IN" sz="2400" dirty="0"/>
          </a:p>
          <a:p>
            <a:pPr marL="514350" indent="-514350" algn="just">
              <a:buAutoNum type="arabicPeriod" startAt="2"/>
            </a:pPr>
            <a:endParaRPr lang="en-IN" sz="2400" dirty="0"/>
          </a:p>
          <a:p>
            <a:pPr marL="0" indent="0" algn="just">
              <a:buNone/>
            </a:pPr>
            <a:endParaRPr lang="en-IN" sz="2400" dirty="0"/>
          </a:p>
        </p:txBody>
      </p:sp>
    </p:spTree>
    <p:extLst>
      <p:ext uri="{BB962C8B-B14F-4D97-AF65-F5344CB8AC3E}">
        <p14:creationId xmlns:p14="http://schemas.microsoft.com/office/powerpoint/2010/main" val="63714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08B3-21C1-7F5F-8B6B-8E317AF5A988}"/>
              </a:ext>
            </a:extLst>
          </p:cNvPr>
          <p:cNvSpPr>
            <a:spLocks noGrp="1"/>
          </p:cNvSpPr>
          <p:nvPr>
            <p:ph type="title"/>
          </p:nvPr>
        </p:nvSpPr>
        <p:spPr>
          <a:xfrm>
            <a:off x="838200" y="129152"/>
            <a:ext cx="10515600" cy="873740"/>
          </a:xfrm>
        </p:spPr>
        <p:txBody>
          <a:bodyPr>
            <a:normAutofit/>
          </a:bodyPr>
          <a:lstStyle/>
          <a:p>
            <a:pPr algn="ctr"/>
            <a:r>
              <a:rPr lang="en-IN" sz="3600" b="1" dirty="0"/>
              <a:t>HgCdTe</a:t>
            </a:r>
          </a:p>
        </p:txBody>
      </p:sp>
      <p:sp>
        <p:nvSpPr>
          <p:cNvPr id="3" name="Content Placeholder 2">
            <a:extLst>
              <a:ext uri="{FF2B5EF4-FFF2-40B4-BE49-F238E27FC236}">
                <a16:creationId xmlns:a16="http://schemas.microsoft.com/office/drawing/2014/main" id="{0E436434-5BFD-F208-6C66-B0AD99A55EA0}"/>
              </a:ext>
            </a:extLst>
          </p:cNvPr>
          <p:cNvSpPr>
            <a:spLocks noGrp="1"/>
          </p:cNvSpPr>
          <p:nvPr>
            <p:ph idx="1"/>
          </p:nvPr>
        </p:nvSpPr>
        <p:spPr>
          <a:xfrm>
            <a:off x="383458" y="1002892"/>
            <a:ext cx="11488994" cy="5725956"/>
          </a:xfrm>
        </p:spPr>
        <p:txBody>
          <a:bodyPr>
            <a:normAutofit/>
          </a:bodyPr>
          <a:lstStyle/>
          <a:p>
            <a:r>
              <a:rPr lang="en-IN" sz="2400" dirty="0"/>
              <a:t>HgCdTe (Mercury Cadmium Telluride) is a versatile semiconductor material with a tunable bandgap, making it ideal for detecting different infrared wavelengths.</a:t>
            </a:r>
          </a:p>
          <a:p>
            <a:r>
              <a:rPr lang="en-IN" sz="2400" dirty="0"/>
              <a:t>By adjusting the cadmium concentration (x in </a:t>
            </a:r>
            <a:r>
              <a:rPr lang="en-IN" sz="2400" dirty="0">
                <a:effectLst/>
                <a:ea typeface="Aptos" panose="020B0004020202020204" pitchFamily="34" charset="0"/>
              </a:rPr>
              <a:t>Hg</a:t>
            </a:r>
            <a:r>
              <a:rPr lang="en-IN" sz="2400" baseline="-25000" dirty="0">
                <a:effectLst/>
                <a:ea typeface="Aptos" panose="020B0004020202020204" pitchFamily="34" charset="0"/>
              </a:rPr>
              <a:t>1-x</a:t>
            </a:r>
            <a:r>
              <a:rPr lang="en-IN" sz="2400" dirty="0">
                <a:effectLst/>
                <a:ea typeface="Aptos" panose="020B0004020202020204" pitchFamily="34" charset="0"/>
              </a:rPr>
              <a:t>Cd</a:t>
            </a:r>
            <a:r>
              <a:rPr lang="en-IN" sz="2400" baseline="-25000" dirty="0">
                <a:effectLst/>
                <a:ea typeface="Aptos" panose="020B0004020202020204" pitchFamily="34" charset="0"/>
              </a:rPr>
              <a:t>x</a:t>
            </a:r>
            <a:r>
              <a:rPr lang="en-IN" sz="2400" dirty="0">
                <a:effectLst/>
                <a:ea typeface="Aptos" panose="020B0004020202020204" pitchFamily="34" charset="0"/>
              </a:rPr>
              <a:t>Te ) , the bandgap can be tailored to specific wavelengths within the LWIR range.</a:t>
            </a:r>
          </a:p>
          <a:p>
            <a:endParaRPr lang="en-IN" sz="2400" dirty="0"/>
          </a:p>
          <a:p>
            <a:pPr>
              <a:buFont typeface="Wingdings" panose="05000000000000000000" pitchFamily="2" charset="2"/>
              <a:buChar char="Ø"/>
            </a:pPr>
            <a:r>
              <a:rPr lang="en-IN" sz="2400" dirty="0"/>
              <a:t>Properties:</a:t>
            </a:r>
          </a:p>
          <a:p>
            <a:pPr>
              <a:buFont typeface="Wingdings" panose="05000000000000000000" pitchFamily="2" charset="2"/>
              <a:buChar char="§"/>
            </a:pPr>
            <a:r>
              <a:rPr lang="en-IN" sz="2400" dirty="0"/>
              <a:t>Tunable Bandgap: Adjusting Cd concentration allows tunning for specific LWIR wavelengths.</a:t>
            </a:r>
          </a:p>
          <a:p>
            <a:pPr>
              <a:buFont typeface="Wingdings" panose="05000000000000000000" pitchFamily="2" charset="2"/>
              <a:buChar char="§"/>
            </a:pPr>
            <a:r>
              <a:rPr lang="en-IN" sz="2400" dirty="0"/>
              <a:t>High Quantum Efficiency: Efficient photon absorption and conversion to electrical signals.</a:t>
            </a:r>
          </a:p>
          <a:p>
            <a:pPr>
              <a:buFont typeface="Wingdings" panose="05000000000000000000" pitchFamily="2" charset="2"/>
              <a:buChar char="§"/>
            </a:pPr>
            <a:r>
              <a:rPr lang="en-IN" sz="2400" dirty="0"/>
              <a:t>Low Dark current: Minimizes noise improving the detector’s signal- to-noise ratio.</a:t>
            </a:r>
          </a:p>
        </p:txBody>
      </p:sp>
    </p:spTree>
    <p:extLst>
      <p:ext uri="{BB962C8B-B14F-4D97-AF65-F5344CB8AC3E}">
        <p14:creationId xmlns:p14="http://schemas.microsoft.com/office/powerpoint/2010/main" val="180615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FFC0-DFE3-4D4A-189E-F2AF78872726}"/>
              </a:ext>
            </a:extLst>
          </p:cNvPr>
          <p:cNvSpPr>
            <a:spLocks noGrp="1"/>
          </p:cNvSpPr>
          <p:nvPr>
            <p:ph type="title"/>
          </p:nvPr>
        </p:nvSpPr>
        <p:spPr>
          <a:xfrm>
            <a:off x="838200" y="132735"/>
            <a:ext cx="10515600" cy="929149"/>
          </a:xfrm>
        </p:spPr>
        <p:txBody>
          <a:bodyPr>
            <a:normAutofit/>
          </a:bodyPr>
          <a:lstStyle/>
          <a:p>
            <a:pPr algn="ctr"/>
            <a:r>
              <a:rPr lang="en-IN" sz="3600" b="1" dirty="0"/>
              <a:t>HOMOJUCTION PHOTODETECTOR</a:t>
            </a:r>
          </a:p>
        </p:txBody>
      </p:sp>
      <p:sp>
        <p:nvSpPr>
          <p:cNvPr id="3" name="Content Placeholder 2">
            <a:extLst>
              <a:ext uri="{FF2B5EF4-FFF2-40B4-BE49-F238E27FC236}">
                <a16:creationId xmlns:a16="http://schemas.microsoft.com/office/drawing/2014/main" id="{A9F16D65-17A0-6201-6FF3-FC98CB1A672D}"/>
              </a:ext>
            </a:extLst>
          </p:cNvPr>
          <p:cNvSpPr>
            <a:spLocks noGrp="1"/>
          </p:cNvSpPr>
          <p:nvPr>
            <p:ph idx="1"/>
          </p:nvPr>
        </p:nvSpPr>
        <p:spPr>
          <a:xfrm>
            <a:off x="358877" y="1460090"/>
            <a:ext cx="11474245" cy="5663381"/>
          </a:xfrm>
        </p:spPr>
        <p:txBody>
          <a:bodyPr>
            <a:normAutofit/>
          </a:bodyPr>
          <a:lstStyle/>
          <a:p>
            <a:pPr algn="just">
              <a:buFont typeface="Wingdings" panose="05000000000000000000" pitchFamily="2" charset="2"/>
              <a:buChar char="Ø"/>
            </a:pPr>
            <a:r>
              <a:rPr lang="en-IN" sz="2400" dirty="0"/>
              <a:t>Homojunction:</a:t>
            </a:r>
          </a:p>
          <a:p>
            <a:pPr marL="0" indent="0" algn="just">
              <a:buNone/>
            </a:pPr>
            <a:r>
              <a:rPr lang="en-IN" sz="2400" dirty="0"/>
              <a:t>A homojunction is a junction formed between regions of the same semiconductor material but with different doping levels or concentration.</a:t>
            </a:r>
          </a:p>
          <a:p>
            <a:pPr marL="0" indent="0" algn="just">
              <a:buNone/>
            </a:pPr>
            <a:endParaRPr lang="en-IN" sz="2400" dirty="0"/>
          </a:p>
          <a:p>
            <a:pPr algn="just">
              <a:buFont typeface="Wingdings" panose="05000000000000000000" pitchFamily="2" charset="2"/>
              <a:buChar char="Ø"/>
            </a:pPr>
            <a:r>
              <a:rPr lang="en-IN" sz="2400" dirty="0"/>
              <a:t>Application in HgCdTe:</a:t>
            </a:r>
          </a:p>
          <a:p>
            <a:pPr algn="just"/>
            <a:r>
              <a:rPr lang="en-IN" sz="2400" dirty="0"/>
              <a:t>In HgCdTe, homojunction are particularly effective for LWIR detection, offering advantages such as reduced surface recombination, lower dark current, and enhanced quantum efficiency.</a:t>
            </a:r>
          </a:p>
          <a:p>
            <a:pPr algn="just"/>
            <a:r>
              <a:rPr lang="en-IN" sz="2400" dirty="0">
                <a:effectLst/>
                <a:ea typeface="Aptos" panose="020B0004020202020204" pitchFamily="34" charset="0"/>
              </a:rPr>
              <a:t>HgCdTe is a direct energy band gap material, and it has a very sharp optical absorption characteristic. </a:t>
            </a:r>
            <a:endParaRPr lang="en-IN" sz="2400" dirty="0"/>
          </a:p>
        </p:txBody>
      </p:sp>
    </p:spTree>
    <p:extLst>
      <p:ext uri="{BB962C8B-B14F-4D97-AF65-F5344CB8AC3E}">
        <p14:creationId xmlns:p14="http://schemas.microsoft.com/office/powerpoint/2010/main" val="293397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33B2D-DBD2-D08A-9078-F205DCCAD3E2}"/>
              </a:ext>
            </a:extLst>
          </p:cNvPr>
          <p:cNvSpPr>
            <a:spLocks noGrp="1"/>
          </p:cNvSpPr>
          <p:nvPr>
            <p:ph type="title"/>
          </p:nvPr>
        </p:nvSpPr>
        <p:spPr>
          <a:xfrm>
            <a:off x="833284" y="186646"/>
            <a:ext cx="10515600" cy="855405"/>
          </a:xfrm>
        </p:spPr>
        <p:txBody>
          <a:bodyPr>
            <a:normAutofit fontScale="90000"/>
          </a:bodyPr>
          <a:lstStyle/>
          <a:p>
            <a:pPr algn="ctr"/>
            <a:r>
              <a:rPr lang="en-IN" sz="4000" b="1" kern="100" dirty="0">
                <a:effectLst/>
                <a:ea typeface="Aptos" panose="020B0004020202020204" pitchFamily="34" charset="0"/>
                <a:cs typeface="Times New Roman" panose="02020603050405020304" pitchFamily="18" charset="0"/>
              </a:rPr>
              <a:t>APPLICATION OF LWIR</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5A2C29E-C514-DA0B-CCC8-1BB84EE16B06}"/>
              </a:ext>
            </a:extLst>
          </p:cNvPr>
          <p:cNvSpPr>
            <a:spLocks noGrp="1"/>
          </p:cNvSpPr>
          <p:nvPr>
            <p:ph idx="1"/>
          </p:nvPr>
        </p:nvSpPr>
        <p:spPr>
          <a:xfrm>
            <a:off x="176981" y="648928"/>
            <a:ext cx="11828206" cy="6022426"/>
          </a:xfrm>
        </p:spPr>
        <p:txBody>
          <a:bodyPr>
            <a:noAutofit/>
          </a:bodyPr>
          <a:lstStyle/>
          <a:p>
            <a:pPr marL="0" lvl="0" indent="0" algn="just">
              <a:lnSpc>
                <a:spcPct val="100000"/>
              </a:lnSpc>
              <a:spcAft>
                <a:spcPts val="800"/>
              </a:spcAft>
              <a:buSzPts val="1400"/>
              <a:buNone/>
            </a:pPr>
            <a:r>
              <a:rPr lang="en-IN" sz="2400" b="1" kern="100" dirty="0">
                <a:effectLst/>
                <a:ea typeface="Aptos" panose="020B0004020202020204" pitchFamily="34" charset="0"/>
                <a:cs typeface="Times New Roman" panose="02020603050405020304" pitchFamily="18" charset="0"/>
              </a:rPr>
              <a:t>1. Thermal Imaging:</a:t>
            </a:r>
            <a:endParaRPr lang="en-IN" sz="2400" kern="100" dirty="0">
              <a:effectLst/>
              <a:ea typeface="Aptos" panose="020B0004020202020204" pitchFamily="34" charset="0"/>
              <a:cs typeface="Times New Roman" panose="02020603050405020304" pitchFamily="18" charset="0"/>
            </a:endParaRPr>
          </a:p>
          <a:p>
            <a:pPr marL="342900" lvl="0" indent="-342900" algn="just">
              <a:lnSpc>
                <a:spcPct val="100000"/>
              </a:lnSpc>
              <a:spcAft>
                <a:spcPts val="800"/>
              </a:spcAft>
              <a:buSzPts val="1400"/>
              <a:buFont typeface="Wingdings" panose="05000000000000000000" pitchFamily="2" charset="2"/>
              <a:buChar char=""/>
            </a:pPr>
            <a:r>
              <a:rPr lang="en-IN" sz="2400" kern="100" dirty="0">
                <a:effectLst/>
                <a:ea typeface="Aptos" panose="020B0004020202020204" pitchFamily="34" charset="0"/>
                <a:cs typeface="Times New Roman" panose="02020603050405020304" pitchFamily="18" charset="0"/>
              </a:rPr>
              <a:t>Surveillance and Security: LWIR cameras are widely used for night vision and surveillance, as they can detect heat from objects even in complete darkness.</a:t>
            </a:r>
          </a:p>
          <a:p>
            <a:pPr marL="342900" lvl="0" indent="-342900" algn="just">
              <a:lnSpc>
                <a:spcPct val="100000"/>
              </a:lnSpc>
              <a:spcAft>
                <a:spcPts val="800"/>
              </a:spcAft>
              <a:buSzPts val="1400"/>
              <a:buFont typeface="Wingdings" panose="05000000000000000000" pitchFamily="2" charset="2"/>
              <a:buChar char=""/>
            </a:pPr>
            <a:r>
              <a:rPr lang="en-IN" sz="2400" kern="100" dirty="0">
                <a:effectLst/>
                <a:ea typeface="Aptos" panose="020B0004020202020204" pitchFamily="34" charset="0"/>
                <a:cs typeface="Times New Roman" panose="02020603050405020304" pitchFamily="18" charset="0"/>
              </a:rPr>
              <a:t>Search and Rescue: Used to locate people and animals based on their body heat in low visibility conditions.</a:t>
            </a:r>
          </a:p>
          <a:p>
            <a:pPr marL="342900" lvl="0" indent="-342900" algn="just">
              <a:lnSpc>
                <a:spcPct val="100000"/>
              </a:lnSpc>
              <a:spcAft>
                <a:spcPts val="800"/>
              </a:spcAft>
              <a:buSzPts val="1400"/>
              <a:buFont typeface="Wingdings" panose="05000000000000000000" pitchFamily="2" charset="2"/>
              <a:buChar char=""/>
            </a:pPr>
            <a:r>
              <a:rPr lang="en-IN" sz="2400" kern="100" dirty="0">
                <a:effectLst/>
                <a:ea typeface="Aptos" panose="020B0004020202020204" pitchFamily="34" charset="0"/>
                <a:cs typeface="Times New Roman" panose="02020603050405020304" pitchFamily="18" charset="0"/>
              </a:rPr>
              <a:t>Building Inspections: Identifies heat leaks, insulation issues, and other thermal anomalies in structures.</a:t>
            </a:r>
          </a:p>
          <a:p>
            <a:pPr marL="0" lvl="0" indent="0" algn="just">
              <a:lnSpc>
                <a:spcPct val="100000"/>
              </a:lnSpc>
              <a:spcAft>
                <a:spcPts val="800"/>
              </a:spcAft>
              <a:buSzPts val="1400"/>
              <a:buNone/>
            </a:pPr>
            <a:r>
              <a:rPr lang="en-IN" sz="2400" b="1" kern="100" dirty="0">
                <a:effectLst/>
                <a:ea typeface="Aptos" panose="020B0004020202020204" pitchFamily="34" charset="0"/>
                <a:cs typeface="Times New Roman" panose="02020603050405020304" pitchFamily="18" charset="0"/>
              </a:rPr>
              <a:t>2. Environmental Monitoring:</a:t>
            </a:r>
            <a:endParaRPr lang="en-IN" sz="2400" kern="100" dirty="0">
              <a:effectLst/>
              <a:ea typeface="Aptos" panose="020B0004020202020204" pitchFamily="34" charset="0"/>
              <a:cs typeface="Times New Roman" panose="02020603050405020304" pitchFamily="18" charset="0"/>
            </a:endParaRPr>
          </a:p>
          <a:p>
            <a:pPr marL="342900" lvl="0" indent="-342900" algn="just">
              <a:lnSpc>
                <a:spcPct val="100000"/>
              </a:lnSpc>
              <a:spcAft>
                <a:spcPts val="800"/>
              </a:spcAft>
              <a:buFont typeface="Wingdings" panose="05000000000000000000" pitchFamily="2" charset="2"/>
              <a:buChar char=""/>
            </a:pPr>
            <a:r>
              <a:rPr lang="en-IN" sz="2400" kern="100" dirty="0">
                <a:effectLst/>
                <a:ea typeface="Aptos" panose="020B0004020202020204" pitchFamily="34" charset="0"/>
                <a:cs typeface="Times New Roman" panose="02020603050405020304" pitchFamily="18" charset="0"/>
              </a:rPr>
              <a:t>Climate Studies: LWIR is critical for studying Earth’s thermal radiation and understanding climate patterns.</a:t>
            </a:r>
          </a:p>
          <a:p>
            <a:pPr marL="342900" lvl="0" indent="-342900" algn="just">
              <a:lnSpc>
                <a:spcPct val="100000"/>
              </a:lnSpc>
              <a:spcAft>
                <a:spcPts val="800"/>
              </a:spcAft>
              <a:buFont typeface="Wingdings" panose="05000000000000000000" pitchFamily="2" charset="2"/>
              <a:buChar char=""/>
            </a:pPr>
            <a:r>
              <a:rPr lang="en-IN" sz="2400" kern="100" dirty="0">
                <a:effectLst/>
                <a:ea typeface="Aptos" panose="020B0004020202020204" pitchFamily="34" charset="0"/>
                <a:cs typeface="Times New Roman" panose="02020603050405020304" pitchFamily="18" charset="0"/>
              </a:rPr>
              <a:t>Pollution Detection: Measures the concentration of gases like CO₂ and water vapour in the atmosphere by detecting their unique absorption signatures in the LWIR range.</a:t>
            </a:r>
          </a:p>
        </p:txBody>
      </p:sp>
    </p:spTree>
    <p:extLst>
      <p:ext uri="{BB962C8B-B14F-4D97-AF65-F5344CB8AC3E}">
        <p14:creationId xmlns:p14="http://schemas.microsoft.com/office/powerpoint/2010/main" val="409322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54C8F-FADB-F1AC-6F64-778C32B9B4AF}"/>
              </a:ext>
            </a:extLst>
          </p:cNvPr>
          <p:cNvSpPr>
            <a:spLocks noGrp="1"/>
          </p:cNvSpPr>
          <p:nvPr>
            <p:ph idx="1"/>
          </p:nvPr>
        </p:nvSpPr>
        <p:spPr>
          <a:xfrm>
            <a:off x="191729" y="206476"/>
            <a:ext cx="11769213" cy="6489291"/>
          </a:xfrm>
        </p:spPr>
        <p:txBody>
          <a:bodyPr>
            <a:normAutofit/>
          </a:bodyPr>
          <a:lstStyle/>
          <a:p>
            <a:pPr marL="0" lvl="0" indent="0">
              <a:lnSpc>
                <a:spcPct val="115000"/>
              </a:lnSpc>
              <a:spcAft>
                <a:spcPts val="800"/>
              </a:spcAft>
              <a:buSzPts val="1400"/>
              <a:buNone/>
            </a:pPr>
            <a:r>
              <a:rPr lang="en-IN" sz="2400" b="1" kern="100" dirty="0">
                <a:effectLst/>
                <a:ea typeface="Aptos" panose="020B0004020202020204" pitchFamily="34" charset="0"/>
                <a:cs typeface="Times New Roman" panose="02020603050405020304" pitchFamily="18" charset="0"/>
              </a:rPr>
              <a:t>3. Industrial Applications:</a:t>
            </a:r>
            <a:endParaRPr lang="en-IN" sz="2400" kern="100" dirty="0">
              <a:effectLst/>
              <a:ea typeface="Aptos" panose="020B0004020202020204" pitchFamily="34"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IN" sz="2400" kern="100" dirty="0">
                <a:effectLst/>
                <a:ea typeface="Aptos" panose="020B0004020202020204" pitchFamily="34" charset="0"/>
                <a:cs typeface="Times New Roman" panose="02020603050405020304" pitchFamily="18" charset="0"/>
              </a:rPr>
              <a:t>Quality Control: LWIR imaging is used to monitor processes that involve heat, such as welding, casting, and drying, ensuring uniformity and quality.</a:t>
            </a:r>
          </a:p>
          <a:p>
            <a:pPr marL="342900" lvl="0" indent="-342900">
              <a:lnSpc>
                <a:spcPct val="115000"/>
              </a:lnSpc>
              <a:spcAft>
                <a:spcPts val="800"/>
              </a:spcAft>
              <a:buFont typeface="Wingdings" panose="05000000000000000000" pitchFamily="2" charset="2"/>
              <a:buChar char=""/>
            </a:pPr>
            <a:r>
              <a:rPr lang="en-IN" sz="2400" b="1" kern="100" dirty="0">
                <a:effectLst/>
                <a:ea typeface="Aptos" panose="020B0004020202020204" pitchFamily="34" charset="0"/>
                <a:cs typeface="Times New Roman" panose="02020603050405020304" pitchFamily="18" charset="0"/>
              </a:rPr>
              <a:t>Predictive Maintenance</a:t>
            </a:r>
            <a:r>
              <a:rPr lang="en-IN" sz="2400" kern="100" dirty="0">
                <a:effectLst/>
                <a:ea typeface="Aptos" panose="020B0004020202020204" pitchFamily="34" charset="0"/>
                <a:cs typeface="Times New Roman" panose="02020603050405020304" pitchFamily="18" charset="0"/>
              </a:rPr>
              <a:t>: Identifies overheating components in machinery and electrical systems before failure occurs.</a:t>
            </a:r>
          </a:p>
          <a:p>
            <a:pPr marL="0" lvl="0" indent="0">
              <a:lnSpc>
                <a:spcPct val="115000"/>
              </a:lnSpc>
              <a:spcAft>
                <a:spcPts val="800"/>
              </a:spcAft>
              <a:buNone/>
            </a:pPr>
            <a:r>
              <a:rPr lang="en-IN" sz="2400" b="1" kern="100" dirty="0">
                <a:effectLst/>
                <a:ea typeface="Aptos" panose="020B0004020202020204" pitchFamily="34" charset="0"/>
                <a:cs typeface="Times New Roman" panose="02020603050405020304" pitchFamily="18" charset="0"/>
              </a:rPr>
              <a:t>4. Medical and Biological Uses:</a:t>
            </a:r>
            <a:endParaRPr lang="en-IN" sz="2400" kern="100" dirty="0">
              <a:effectLst/>
              <a:ea typeface="Aptos" panose="020B0004020202020204" pitchFamily="34"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IN" sz="2400" b="1" kern="100" dirty="0">
                <a:effectLst/>
                <a:ea typeface="Aptos" panose="020B0004020202020204" pitchFamily="34" charset="0"/>
                <a:cs typeface="Times New Roman" panose="02020603050405020304" pitchFamily="18" charset="0"/>
              </a:rPr>
              <a:t>Thermography</a:t>
            </a:r>
            <a:r>
              <a:rPr lang="en-IN" sz="2400" kern="100" dirty="0">
                <a:effectLst/>
                <a:ea typeface="Aptos" panose="020B0004020202020204" pitchFamily="34" charset="0"/>
                <a:cs typeface="Times New Roman" panose="02020603050405020304" pitchFamily="18" charset="0"/>
              </a:rPr>
              <a:t>: Non-invasive imaging technique used to detect abnormal heat patterns in the human body, which can indicate conditions like inflammation or vascular issues.</a:t>
            </a:r>
          </a:p>
          <a:p>
            <a:pPr marL="0" lvl="0" indent="0">
              <a:lnSpc>
                <a:spcPct val="110000"/>
              </a:lnSpc>
              <a:spcAft>
                <a:spcPts val="800"/>
              </a:spcAft>
              <a:buSzPts val="1400"/>
              <a:buNone/>
            </a:pPr>
            <a:r>
              <a:rPr lang="en-IN" sz="2400" b="1" kern="100" dirty="0">
                <a:effectLst/>
                <a:ea typeface="Aptos" panose="020B0004020202020204" pitchFamily="34" charset="0"/>
                <a:cs typeface="Times New Roman" panose="02020603050405020304" pitchFamily="18" charset="0"/>
              </a:rPr>
              <a:t>5. Remote Sensing:</a:t>
            </a:r>
            <a:endParaRPr lang="en-IN" sz="2400" kern="100" dirty="0">
              <a:effectLst/>
              <a:ea typeface="Aptos" panose="020B0004020202020204" pitchFamily="34"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IN" sz="2400" b="1" kern="100" dirty="0">
                <a:effectLst/>
                <a:ea typeface="Aptos" panose="020B0004020202020204" pitchFamily="34" charset="0"/>
                <a:cs typeface="Times New Roman" panose="02020603050405020304" pitchFamily="18" charset="0"/>
              </a:rPr>
              <a:t>Agriculture</a:t>
            </a:r>
            <a:r>
              <a:rPr lang="en-IN" sz="2400" kern="100" dirty="0">
                <a:effectLst/>
                <a:ea typeface="Aptos" panose="020B0004020202020204" pitchFamily="34" charset="0"/>
                <a:cs typeface="Times New Roman" panose="02020603050405020304" pitchFamily="18" charset="0"/>
              </a:rPr>
              <a:t>: Monitors plant health by measuring surface temperature and detecting stress indicators in crops.</a:t>
            </a:r>
          </a:p>
        </p:txBody>
      </p:sp>
    </p:spTree>
    <p:extLst>
      <p:ext uri="{BB962C8B-B14F-4D97-AF65-F5344CB8AC3E}">
        <p14:creationId xmlns:p14="http://schemas.microsoft.com/office/powerpoint/2010/main" val="271947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78BE8-C72C-DACE-FB82-15CBFFA2FCB2}"/>
              </a:ext>
            </a:extLst>
          </p:cNvPr>
          <p:cNvSpPr>
            <a:spLocks noGrp="1"/>
          </p:cNvSpPr>
          <p:nvPr>
            <p:ph type="title"/>
          </p:nvPr>
        </p:nvSpPr>
        <p:spPr>
          <a:xfrm>
            <a:off x="734961" y="-387043"/>
            <a:ext cx="10515600" cy="1316191"/>
          </a:xfrm>
        </p:spPr>
        <p:txBody>
          <a:bodyPr>
            <a:normAutofit/>
          </a:bodyPr>
          <a:lstStyle/>
          <a:p>
            <a:pPr algn="ctr"/>
            <a:r>
              <a:rPr lang="en-IN" sz="3600" b="1" dirty="0"/>
              <a:t>MODELLING</a:t>
            </a:r>
          </a:p>
        </p:txBody>
      </p:sp>
      <p:sp>
        <p:nvSpPr>
          <p:cNvPr id="3" name="Content Placeholder 2">
            <a:extLst>
              <a:ext uri="{FF2B5EF4-FFF2-40B4-BE49-F238E27FC236}">
                <a16:creationId xmlns:a16="http://schemas.microsoft.com/office/drawing/2014/main" id="{A12F0835-5F18-5ABD-2203-481BD0693881}"/>
              </a:ext>
            </a:extLst>
          </p:cNvPr>
          <p:cNvSpPr>
            <a:spLocks noGrp="1"/>
          </p:cNvSpPr>
          <p:nvPr>
            <p:ph idx="1"/>
          </p:nvPr>
        </p:nvSpPr>
        <p:spPr>
          <a:xfrm>
            <a:off x="368709" y="781664"/>
            <a:ext cx="11665975" cy="5781367"/>
          </a:xfrm>
        </p:spPr>
        <p:txBody>
          <a:bodyPr>
            <a:normAutofit fontScale="85000" lnSpcReduction="20000"/>
          </a:bodyPr>
          <a:lstStyle/>
          <a:p>
            <a:pPr marL="0" lvl="0" indent="0" algn="just">
              <a:lnSpc>
                <a:spcPct val="115000"/>
              </a:lnSpc>
              <a:spcAft>
                <a:spcPts val="800"/>
              </a:spcAft>
              <a:buSzPts val="1400"/>
              <a:buNone/>
            </a:pPr>
            <a:r>
              <a:rPr lang="en-IN" b="1" kern="100" dirty="0">
                <a:effectLst/>
                <a:ea typeface="Aptos" panose="020B0004020202020204" pitchFamily="34" charset="0"/>
                <a:cs typeface="Times New Roman" panose="02020603050405020304" pitchFamily="18" charset="0"/>
              </a:rPr>
              <a:t>1. Dark Current:</a:t>
            </a:r>
            <a:endParaRPr lang="en-IN" kern="100" dirty="0">
              <a:effectLst/>
              <a:ea typeface="Aptos" panose="020B0004020202020204" pitchFamily="34" charset="0"/>
              <a:cs typeface="Times New Roman" panose="02020603050405020304" pitchFamily="18" charset="0"/>
            </a:endParaRPr>
          </a:p>
          <a:p>
            <a:pPr algn="just">
              <a:lnSpc>
                <a:spcPct val="115000"/>
              </a:lnSpc>
              <a:spcAft>
                <a:spcPts val="800"/>
              </a:spcAft>
            </a:pPr>
            <a:r>
              <a:rPr lang="en-IN" kern="100" dirty="0">
                <a:effectLst/>
                <a:ea typeface="Aptos" panose="020B0004020202020204" pitchFamily="34" charset="0"/>
                <a:cs typeface="Times New Roman" panose="02020603050405020304" pitchFamily="18" charset="0"/>
              </a:rPr>
              <a:t> The dark current of the P</a:t>
            </a:r>
            <a:r>
              <a:rPr lang="en-IN" kern="100" baseline="30000" dirty="0">
                <a:effectLst/>
                <a:ea typeface="Aptos" panose="020B0004020202020204" pitchFamily="34" charset="0"/>
                <a:cs typeface="Times New Roman" panose="02020603050405020304" pitchFamily="18" charset="0"/>
              </a:rPr>
              <a:t>+</a:t>
            </a:r>
            <a:r>
              <a:rPr lang="en-IN" kern="100" dirty="0">
                <a:effectLst/>
                <a:ea typeface="Aptos" panose="020B0004020202020204" pitchFamily="34" charset="0"/>
                <a:cs typeface="Times New Roman" panose="02020603050405020304" pitchFamily="18" charset="0"/>
              </a:rPr>
              <a:t> - N photodetector has been modelled here by considering </a:t>
            </a:r>
          </a:p>
          <a:p>
            <a:pPr marL="342900" lvl="0" indent="-342900" algn="just">
              <a:lnSpc>
                <a:spcPct val="115000"/>
              </a:lnSpc>
              <a:spcAft>
                <a:spcPts val="800"/>
              </a:spcAft>
              <a:buFont typeface="+mj-lt"/>
              <a:buAutoNum type="romanLcParenBoth"/>
            </a:pPr>
            <a:r>
              <a:rPr lang="en-IN" kern="100" dirty="0">
                <a:effectLst/>
                <a:ea typeface="Noto Serif CJK SC"/>
                <a:cs typeface="Times New Roman" panose="02020603050405020304" pitchFamily="18" charset="0"/>
              </a:rPr>
              <a:t>The diffusion of the thermally generated carriers from the neutral regions, J</a:t>
            </a:r>
            <a:r>
              <a:rPr lang="en-IN" kern="100" baseline="-25000" dirty="0">
                <a:effectLst/>
                <a:ea typeface="Noto Serif CJK SC"/>
                <a:cs typeface="Times New Roman" panose="02020603050405020304" pitchFamily="18" charset="0"/>
              </a:rPr>
              <a:t>DIFF</a:t>
            </a:r>
            <a:endParaRPr lang="en-IN" kern="100" dirty="0">
              <a:effectLst/>
              <a:ea typeface="Noto Serif CJK SC"/>
              <a:cs typeface="Times New Roman" panose="02020603050405020304" pitchFamily="18" charset="0"/>
            </a:endParaRPr>
          </a:p>
          <a:p>
            <a:pPr marL="342900" lvl="0" indent="-342900" algn="just">
              <a:lnSpc>
                <a:spcPct val="115000"/>
              </a:lnSpc>
              <a:spcAft>
                <a:spcPts val="800"/>
              </a:spcAft>
              <a:buFont typeface="+mj-lt"/>
              <a:buAutoNum type="romanLcParenBoth"/>
            </a:pPr>
            <a:r>
              <a:rPr lang="en-IN" kern="100" dirty="0">
                <a:effectLst/>
                <a:ea typeface="Noto Serif CJK SC"/>
                <a:cs typeface="Times New Roman" panose="02020603050405020304" pitchFamily="18" charset="0"/>
              </a:rPr>
              <a:t> generation-recombination of carriers in the depletion region, J</a:t>
            </a:r>
            <a:r>
              <a:rPr lang="en-IN" kern="100" baseline="-25000" dirty="0">
                <a:effectLst/>
                <a:ea typeface="Noto Serif CJK SC"/>
                <a:cs typeface="Times New Roman" panose="02020603050405020304" pitchFamily="18" charset="0"/>
              </a:rPr>
              <a:t>GR</a:t>
            </a:r>
            <a:r>
              <a:rPr lang="en-IN" kern="100" dirty="0">
                <a:effectLst/>
                <a:ea typeface="Noto Serif CJK SC"/>
                <a:cs typeface="Times New Roman" panose="02020603050405020304" pitchFamily="18" charset="0"/>
              </a:rPr>
              <a:t> </a:t>
            </a:r>
          </a:p>
          <a:p>
            <a:pPr marL="342900" lvl="0" indent="-342900" algn="just">
              <a:lnSpc>
                <a:spcPct val="115000"/>
              </a:lnSpc>
              <a:spcAft>
                <a:spcPts val="800"/>
              </a:spcAft>
              <a:buFont typeface="+mj-lt"/>
              <a:buAutoNum type="romanLcParenBoth"/>
            </a:pPr>
            <a:r>
              <a:rPr lang="en-IN" kern="100" dirty="0">
                <a:effectLst/>
                <a:ea typeface="Noto Serif CJK SC"/>
                <a:cs typeface="Times New Roman" panose="02020603050405020304" pitchFamily="18" charset="0"/>
              </a:rPr>
              <a:t> Tunnelling of carriers through the barrier, J</a:t>
            </a:r>
            <a:r>
              <a:rPr lang="en-IN" kern="100" baseline="-25000" dirty="0">
                <a:effectLst/>
                <a:ea typeface="Noto Serif CJK SC"/>
                <a:cs typeface="Times New Roman" panose="02020603050405020304" pitchFamily="18" charset="0"/>
              </a:rPr>
              <a:t>TUN</a:t>
            </a:r>
            <a:r>
              <a:rPr lang="en-IN" kern="100" dirty="0">
                <a:effectLst/>
                <a:ea typeface="Noto Serif CJK SC"/>
                <a:cs typeface="Times New Roman" panose="02020603050405020304" pitchFamily="18" charset="0"/>
              </a:rPr>
              <a:t>. In order to generalize the analysis, we have however considered both trap assisted tunnelling (TAT) as well as band-to-band tunnelling (BTB). The tunnelling component of current thus constitutes two components e.g., J</a:t>
            </a:r>
            <a:r>
              <a:rPr lang="en-IN" kern="100" baseline="-25000" dirty="0">
                <a:effectLst/>
                <a:ea typeface="Noto Serif CJK SC"/>
                <a:cs typeface="Times New Roman" panose="02020603050405020304" pitchFamily="18" charset="0"/>
              </a:rPr>
              <a:t>TAT</a:t>
            </a:r>
            <a:r>
              <a:rPr lang="en-IN" kern="100" dirty="0">
                <a:effectLst/>
                <a:ea typeface="Noto Serif CJK SC"/>
                <a:cs typeface="Times New Roman" panose="02020603050405020304" pitchFamily="18" charset="0"/>
              </a:rPr>
              <a:t> arising from the trap assisted tunnelling and J</a:t>
            </a:r>
            <a:r>
              <a:rPr lang="en-IN" kern="100" baseline="-25000" dirty="0">
                <a:effectLst/>
                <a:ea typeface="Noto Serif CJK SC"/>
                <a:cs typeface="Times New Roman" panose="02020603050405020304" pitchFamily="18" charset="0"/>
              </a:rPr>
              <a:t>BTB</a:t>
            </a:r>
            <a:r>
              <a:rPr lang="en-IN" kern="100" dirty="0">
                <a:effectLst/>
                <a:ea typeface="Noto Serif CJK SC"/>
                <a:cs typeface="Times New Roman" panose="02020603050405020304" pitchFamily="18" charset="0"/>
              </a:rPr>
              <a:t> arising out of band-to-band tunnelling. The net current can be written as:</a:t>
            </a:r>
          </a:p>
          <a:p>
            <a:pPr marL="0" lvl="0" indent="0" algn="just">
              <a:lnSpc>
                <a:spcPct val="115000"/>
              </a:lnSpc>
              <a:spcAft>
                <a:spcPts val="800"/>
              </a:spcAft>
              <a:buNone/>
            </a:pPr>
            <a:r>
              <a:rPr lang="en-IN" kern="100" dirty="0">
                <a:effectLst/>
                <a:ea typeface="Aptos" panose="020B0004020202020204" pitchFamily="34" charset="0"/>
                <a:cs typeface="Times New Roman" panose="02020603050405020304" pitchFamily="18" charset="0"/>
              </a:rPr>
              <a:t>                                               J</a:t>
            </a:r>
            <a:r>
              <a:rPr lang="en-IN" kern="100" baseline="-25000" dirty="0">
                <a:effectLst/>
                <a:ea typeface="Aptos" panose="020B0004020202020204" pitchFamily="34" charset="0"/>
                <a:cs typeface="Times New Roman" panose="02020603050405020304" pitchFamily="18" charset="0"/>
              </a:rPr>
              <a:t>TOTAL </a:t>
            </a:r>
            <a:r>
              <a:rPr lang="en-IN" kern="100" dirty="0">
                <a:effectLst/>
                <a:ea typeface="Aptos" panose="020B0004020202020204" pitchFamily="34" charset="0"/>
                <a:cs typeface="Times New Roman" panose="02020603050405020304" pitchFamily="18" charset="0"/>
              </a:rPr>
              <a:t>= J</a:t>
            </a:r>
            <a:r>
              <a:rPr lang="en-IN" kern="100" baseline="-25000" dirty="0">
                <a:effectLst/>
                <a:ea typeface="Aptos" panose="020B0004020202020204" pitchFamily="34" charset="0"/>
                <a:cs typeface="Times New Roman" panose="02020603050405020304" pitchFamily="18" charset="0"/>
              </a:rPr>
              <a:t>DIF</a:t>
            </a:r>
            <a:r>
              <a:rPr lang="en-IN" kern="100" dirty="0">
                <a:effectLst/>
                <a:ea typeface="Aptos" panose="020B0004020202020204" pitchFamily="34" charset="0"/>
                <a:cs typeface="Times New Roman" panose="02020603050405020304" pitchFamily="18" charset="0"/>
              </a:rPr>
              <a:t> + J</a:t>
            </a:r>
            <a:r>
              <a:rPr lang="en-IN" kern="100" baseline="-25000" dirty="0">
                <a:effectLst/>
                <a:ea typeface="Aptos" panose="020B0004020202020204" pitchFamily="34" charset="0"/>
                <a:cs typeface="Times New Roman" panose="02020603050405020304" pitchFamily="18" charset="0"/>
              </a:rPr>
              <a:t>GR </a:t>
            </a:r>
            <a:r>
              <a:rPr lang="en-IN" kern="100" dirty="0">
                <a:effectLst/>
                <a:ea typeface="Aptos" panose="020B0004020202020204" pitchFamily="34" charset="0"/>
                <a:cs typeface="Times New Roman" panose="02020603050405020304" pitchFamily="18" charset="0"/>
              </a:rPr>
              <a:t>+ J</a:t>
            </a:r>
            <a:r>
              <a:rPr lang="en-IN" kern="100" baseline="-25000" dirty="0">
                <a:effectLst/>
                <a:ea typeface="Aptos" panose="020B0004020202020204" pitchFamily="34" charset="0"/>
                <a:cs typeface="Times New Roman" panose="02020603050405020304" pitchFamily="18" charset="0"/>
              </a:rPr>
              <a:t>TUN ,</a:t>
            </a:r>
            <a:endParaRPr lang="en-IN" kern="100" dirty="0">
              <a:effectLst/>
              <a:ea typeface="Aptos" panose="020B0004020202020204" pitchFamily="34" charset="0"/>
              <a:cs typeface="Times New Roman" panose="02020603050405020304" pitchFamily="18" charset="0"/>
            </a:endParaRPr>
          </a:p>
          <a:p>
            <a:pPr marL="180340" indent="0" algn="just">
              <a:lnSpc>
                <a:spcPct val="115000"/>
              </a:lnSpc>
              <a:spcAft>
                <a:spcPts val="800"/>
              </a:spcAft>
              <a:buNone/>
            </a:pPr>
            <a:r>
              <a:rPr lang="en-IN" kern="100" dirty="0">
                <a:effectLst/>
                <a:ea typeface="Aptos" panose="020B0004020202020204" pitchFamily="34" charset="0"/>
                <a:cs typeface="Times New Roman" panose="02020603050405020304" pitchFamily="18" charset="0"/>
              </a:rPr>
              <a:t>                                                                      Where  J</a:t>
            </a:r>
            <a:r>
              <a:rPr lang="en-IN" kern="100" baseline="-25000" dirty="0">
                <a:effectLst/>
                <a:ea typeface="Aptos" panose="020B0004020202020204" pitchFamily="34" charset="0"/>
                <a:cs typeface="Times New Roman" panose="02020603050405020304" pitchFamily="18" charset="0"/>
              </a:rPr>
              <a:t>TUN </a:t>
            </a:r>
            <a:r>
              <a:rPr lang="en-IN" kern="100" dirty="0">
                <a:effectLst/>
                <a:ea typeface="Aptos" panose="020B0004020202020204" pitchFamily="34" charset="0"/>
                <a:cs typeface="Times New Roman" panose="02020603050405020304" pitchFamily="18" charset="0"/>
              </a:rPr>
              <a:t> = J</a:t>
            </a:r>
            <a:r>
              <a:rPr lang="en-IN" kern="100" baseline="-25000" dirty="0">
                <a:effectLst/>
                <a:ea typeface="Aptos" panose="020B0004020202020204" pitchFamily="34" charset="0"/>
                <a:cs typeface="Times New Roman" panose="02020603050405020304" pitchFamily="18" charset="0"/>
              </a:rPr>
              <a:t>BTB </a:t>
            </a:r>
            <a:r>
              <a:rPr lang="en-IN" kern="100" dirty="0">
                <a:effectLst/>
                <a:ea typeface="Aptos" panose="020B0004020202020204" pitchFamily="34" charset="0"/>
                <a:cs typeface="Times New Roman" panose="02020603050405020304" pitchFamily="18" charset="0"/>
              </a:rPr>
              <a:t>+ J</a:t>
            </a:r>
            <a:r>
              <a:rPr lang="en-IN" kern="100" baseline="-25000" dirty="0">
                <a:effectLst/>
                <a:ea typeface="Aptos" panose="020B0004020202020204" pitchFamily="34" charset="0"/>
                <a:cs typeface="Times New Roman" panose="02020603050405020304" pitchFamily="18" charset="0"/>
              </a:rPr>
              <a:t>TAT</a:t>
            </a:r>
            <a:endParaRPr lang="en-IN" kern="100" dirty="0">
              <a:effectLst/>
              <a:ea typeface="Aptos" panose="020B0004020202020204" pitchFamily="34"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680239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2012</TotalTime>
  <Words>2282</Words>
  <Application>Microsoft Office PowerPoint</Application>
  <PresentationFormat>Widescreen</PresentationFormat>
  <Paragraphs>115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vt:lpstr>
      <vt:lpstr>Aptos Display</vt:lpstr>
      <vt:lpstr>Arial</vt:lpstr>
      <vt:lpstr>Cambria Math</vt:lpstr>
      <vt:lpstr>Noto Serif CJK SC</vt:lpstr>
      <vt:lpstr>Times New Roman</vt:lpstr>
      <vt:lpstr>Wingdings</vt:lpstr>
      <vt:lpstr>Office Theme</vt:lpstr>
      <vt:lpstr>INTERNSHIP   ANALYTICAL MODELING OF HgCdTe HOMOJUNCTION PHOTODETECTOR FOR LWIR FREE SPACE OPTICAL COMMUNICATION SYSTEM </vt:lpstr>
      <vt:lpstr>TABLE OF CONTENT</vt:lpstr>
      <vt:lpstr>INTRODUCTION</vt:lpstr>
      <vt:lpstr>PHOTODECTORS</vt:lpstr>
      <vt:lpstr>HgCdTe</vt:lpstr>
      <vt:lpstr>HOMOJUCTION PHOTODETECTOR</vt:lpstr>
      <vt:lpstr>APPLICATION OF LWIR </vt:lpstr>
      <vt:lpstr>PowerPoint Presentation</vt:lpstr>
      <vt:lpstr>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zaheer ahmed</dc:creator>
  <cp:lastModifiedBy>zaheer ahmed</cp:lastModifiedBy>
  <cp:revision>4</cp:revision>
  <dcterms:created xsi:type="dcterms:W3CDTF">2024-08-27T05:07:51Z</dcterms:created>
  <dcterms:modified xsi:type="dcterms:W3CDTF">2024-08-29T11:20:34Z</dcterms:modified>
</cp:coreProperties>
</file>