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58" r:id="rId4"/>
    <p:sldId id="259" r:id="rId5"/>
    <p:sldId id="260" r:id="rId6"/>
    <p:sldId id="275" r:id="rId7"/>
    <p:sldId id="263" r:id="rId8"/>
    <p:sldId id="266" r:id="rId9"/>
    <p:sldId id="268" r:id="rId10"/>
    <p:sldId id="269" r:id="rId11"/>
    <p:sldId id="273" r:id="rId12"/>
    <p:sldId id="274" r:id="rId13"/>
    <p:sldId id="264"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F0DA04-8EF8-4631-B396-2C2790CCD817}" v="2" dt="2024-08-11T17:06:01.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090" autoAdjust="0"/>
  </p:normalViewPr>
  <p:slideViewPr>
    <p:cSldViewPr snapToGrid="0">
      <p:cViewPr varScale="1">
        <p:scale>
          <a:sx n="77" d="100"/>
          <a:sy n="77" d="100"/>
        </p:scale>
        <p:origin x="91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8B6907-D4BD-4BA6-A57D-AE6476D2EB8E}" type="datetimeFigureOut">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6D48F-330C-417A-81E6-DBD31F4D30AB}" type="slidenum">
              <a:rPr lang="en-IN" smtClean="0"/>
              <a:t>‹#›</a:t>
            </a:fld>
            <a:endParaRPr lang="en-IN"/>
          </a:p>
        </p:txBody>
      </p:sp>
    </p:spTree>
    <p:extLst>
      <p:ext uri="{BB962C8B-B14F-4D97-AF65-F5344CB8AC3E}">
        <p14:creationId xmlns:p14="http://schemas.microsoft.com/office/powerpoint/2010/main" val="412601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8B6907-D4BD-4BA6-A57D-AE6476D2EB8E}" type="datetimeFigureOut">
              <a:rPr lang="en-IN" smtClean="0"/>
              <a:t>11-08-2024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76D48F-330C-417A-81E6-DBD31F4D30AB}" type="slidenum">
              <a:rPr lang="en-IN" smtClean="0"/>
              <a:t>‹#›</a:t>
            </a:fld>
            <a:endParaRPr lang="en-IN"/>
          </a:p>
        </p:txBody>
      </p:sp>
    </p:spTree>
    <p:extLst>
      <p:ext uri="{BB962C8B-B14F-4D97-AF65-F5344CB8AC3E}">
        <p14:creationId xmlns:p14="http://schemas.microsoft.com/office/powerpoint/2010/main" val="360688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8B6907-D4BD-4BA6-A57D-AE6476D2EB8E}" type="datetimeFigureOut">
              <a:rPr lang="en-IN" smtClean="0"/>
              <a:t>11-08-2024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76D48F-330C-417A-81E6-DBD31F4D30AB}" type="slidenum">
              <a:rPr lang="en-IN" smtClean="0"/>
              <a:t>‹#›</a:t>
            </a:fld>
            <a:endParaRPr lang="en-IN"/>
          </a:p>
        </p:txBody>
      </p:sp>
    </p:spTree>
    <p:extLst>
      <p:ext uri="{BB962C8B-B14F-4D97-AF65-F5344CB8AC3E}">
        <p14:creationId xmlns:p14="http://schemas.microsoft.com/office/powerpoint/2010/main" val="2453903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8B6907-D4BD-4BA6-A57D-AE6476D2EB8E}" type="datetimeFigureOut">
              <a:rPr lang="en-IN" smtClean="0"/>
              <a:t>11-08-2024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76D48F-330C-417A-81E6-DBD31F4D30A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6108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8B6907-D4BD-4BA6-A57D-AE6476D2EB8E}" type="datetimeFigureOut">
              <a:rPr lang="en-IN" smtClean="0"/>
              <a:t>11-08-2024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76D48F-330C-417A-81E6-DBD31F4D30AB}" type="slidenum">
              <a:rPr lang="en-IN" smtClean="0"/>
              <a:t>‹#›</a:t>
            </a:fld>
            <a:endParaRPr lang="en-IN"/>
          </a:p>
        </p:txBody>
      </p:sp>
    </p:spTree>
    <p:extLst>
      <p:ext uri="{BB962C8B-B14F-4D97-AF65-F5344CB8AC3E}">
        <p14:creationId xmlns:p14="http://schemas.microsoft.com/office/powerpoint/2010/main" val="213107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8B6907-D4BD-4BA6-A57D-AE6476D2EB8E}" type="datetimeFigureOut">
              <a:rPr lang="en-IN" smtClean="0"/>
              <a:t>11-08-2024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76D48F-330C-417A-81E6-DBD31F4D30AB}" type="slidenum">
              <a:rPr lang="en-IN" smtClean="0"/>
              <a:t>‹#›</a:t>
            </a:fld>
            <a:endParaRPr lang="en-IN"/>
          </a:p>
        </p:txBody>
      </p:sp>
    </p:spTree>
    <p:extLst>
      <p:ext uri="{BB962C8B-B14F-4D97-AF65-F5344CB8AC3E}">
        <p14:creationId xmlns:p14="http://schemas.microsoft.com/office/powerpoint/2010/main" val="3082196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8B6907-D4BD-4BA6-A57D-AE6476D2EB8E}" type="datetimeFigureOut">
              <a:rPr lang="en-IN" smtClean="0"/>
              <a:t>11-08-2024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76D48F-330C-417A-81E6-DBD31F4D30AB}" type="slidenum">
              <a:rPr lang="en-IN" smtClean="0"/>
              <a:t>‹#›</a:t>
            </a:fld>
            <a:endParaRPr lang="en-IN"/>
          </a:p>
        </p:txBody>
      </p:sp>
    </p:spTree>
    <p:extLst>
      <p:ext uri="{BB962C8B-B14F-4D97-AF65-F5344CB8AC3E}">
        <p14:creationId xmlns:p14="http://schemas.microsoft.com/office/powerpoint/2010/main" val="267921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B6907-D4BD-4BA6-A57D-AE6476D2EB8E}" type="datetimeFigureOut">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6D48F-330C-417A-81E6-DBD31F4D30AB}" type="slidenum">
              <a:rPr lang="en-IN" smtClean="0"/>
              <a:t>‹#›</a:t>
            </a:fld>
            <a:endParaRPr lang="en-IN"/>
          </a:p>
        </p:txBody>
      </p:sp>
    </p:spTree>
    <p:extLst>
      <p:ext uri="{BB962C8B-B14F-4D97-AF65-F5344CB8AC3E}">
        <p14:creationId xmlns:p14="http://schemas.microsoft.com/office/powerpoint/2010/main" val="1262687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B6907-D4BD-4BA6-A57D-AE6476D2EB8E}" type="datetimeFigureOut">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6D48F-330C-417A-81E6-DBD31F4D30AB}" type="slidenum">
              <a:rPr lang="en-IN" smtClean="0"/>
              <a:t>‹#›</a:t>
            </a:fld>
            <a:endParaRPr lang="en-IN"/>
          </a:p>
        </p:txBody>
      </p:sp>
    </p:spTree>
    <p:extLst>
      <p:ext uri="{BB962C8B-B14F-4D97-AF65-F5344CB8AC3E}">
        <p14:creationId xmlns:p14="http://schemas.microsoft.com/office/powerpoint/2010/main" val="2322505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F8CD-43A9-EBB7-4854-3D37A8B878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D8F87F-3DBC-B33C-388C-0D446F2C62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B29AF-F2C5-607D-2B60-B82403C17D0E}"/>
              </a:ext>
            </a:extLst>
          </p:cNvPr>
          <p:cNvSpPr>
            <a:spLocks noGrp="1"/>
          </p:cNvSpPr>
          <p:nvPr>
            <p:ph type="dt" sz="half" idx="10"/>
          </p:nvPr>
        </p:nvSpPr>
        <p:spPr/>
        <p:txBody>
          <a:bodyPr/>
          <a:lstStyle/>
          <a:p>
            <a:fld id="{988B6907-D4BD-4BA6-A57D-AE6476D2EB8E}" type="datetimeFigureOut">
              <a:rPr lang="en-IN" smtClean="0"/>
              <a:t>11-08-2024</a:t>
            </a:fld>
            <a:endParaRPr lang="en-IN"/>
          </a:p>
        </p:txBody>
      </p:sp>
      <p:sp>
        <p:nvSpPr>
          <p:cNvPr id="5" name="Footer Placeholder 4">
            <a:extLst>
              <a:ext uri="{FF2B5EF4-FFF2-40B4-BE49-F238E27FC236}">
                <a16:creationId xmlns:a16="http://schemas.microsoft.com/office/drawing/2014/main" id="{B1B9316A-A313-1697-605C-8E0FEB2442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795D4A-C55C-BD12-B8D3-DB0AAA123BFA}"/>
              </a:ext>
            </a:extLst>
          </p:cNvPr>
          <p:cNvSpPr>
            <a:spLocks noGrp="1"/>
          </p:cNvSpPr>
          <p:nvPr>
            <p:ph type="sldNum" sz="quarter" idx="12"/>
          </p:nvPr>
        </p:nvSpPr>
        <p:spPr/>
        <p:txBody>
          <a:bodyPr/>
          <a:lstStyle/>
          <a:p>
            <a:fld id="{6E76D48F-330C-417A-81E6-DBD31F4D30AB}" type="slidenum">
              <a:rPr lang="en-IN" smtClean="0"/>
              <a:t>‹#›</a:t>
            </a:fld>
            <a:endParaRPr lang="en-IN"/>
          </a:p>
        </p:txBody>
      </p:sp>
    </p:spTree>
    <p:extLst>
      <p:ext uri="{BB962C8B-B14F-4D97-AF65-F5344CB8AC3E}">
        <p14:creationId xmlns:p14="http://schemas.microsoft.com/office/powerpoint/2010/main" val="46380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B6907-D4BD-4BA6-A57D-AE6476D2EB8E}" type="datetimeFigureOut">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6D48F-330C-417A-81E6-DBD31F4D30AB}" type="slidenum">
              <a:rPr lang="en-IN" smtClean="0"/>
              <a:t>‹#›</a:t>
            </a:fld>
            <a:endParaRPr lang="en-IN"/>
          </a:p>
        </p:txBody>
      </p:sp>
    </p:spTree>
    <p:extLst>
      <p:ext uri="{BB962C8B-B14F-4D97-AF65-F5344CB8AC3E}">
        <p14:creationId xmlns:p14="http://schemas.microsoft.com/office/powerpoint/2010/main" val="348079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B6907-D4BD-4BA6-A57D-AE6476D2EB8E}" type="datetimeFigureOut">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6D48F-330C-417A-81E6-DBD31F4D30AB}" type="slidenum">
              <a:rPr lang="en-IN" smtClean="0"/>
              <a:t>‹#›</a:t>
            </a:fld>
            <a:endParaRPr lang="en-IN"/>
          </a:p>
        </p:txBody>
      </p:sp>
    </p:spTree>
    <p:extLst>
      <p:ext uri="{BB962C8B-B14F-4D97-AF65-F5344CB8AC3E}">
        <p14:creationId xmlns:p14="http://schemas.microsoft.com/office/powerpoint/2010/main" val="3370719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8B6907-D4BD-4BA6-A57D-AE6476D2EB8E}" type="datetimeFigureOut">
              <a:rPr lang="en-IN" smtClean="0"/>
              <a:t>11-08-2024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76D48F-330C-417A-81E6-DBD31F4D30AB}" type="slidenum">
              <a:rPr lang="en-IN" smtClean="0"/>
              <a:t>‹#›</a:t>
            </a:fld>
            <a:endParaRPr lang="en-IN"/>
          </a:p>
        </p:txBody>
      </p:sp>
    </p:spTree>
    <p:extLst>
      <p:ext uri="{BB962C8B-B14F-4D97-AF65-F5344CB8AC3E}">
        <p14:creationId xmlns:p14="http://schemas.microsoft.com/office/powerpoint/2010/main" val="1197309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8B6907-D4BD-4BA6-A57D-AE6476D2EB8E}" type="datetimeFigureOut">
              <a:rPr lang="en-IN" smtClean="0"/>
              <a:t>11-08-2024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76D48F-330C-417A-81E6-DBD31F4D30AB}" type="slidenum">
              <a:rPr lang="en-IN" smtClean="0"/>
              <a:t>‹#›</a:t>
            </a:fld>
            <a:endParaRPr lang="en-IN"/>
          </a:p>
        </p:txBody>
      </p:sp>
    </p:spTree>
    <p:extLst>
      <p:ext uri="{BB962C8B-B14F-4D97-AF65-F5344CB8AC3E}">
        <p14:creationId xmlns:p14="http://schemas.microsoft.com/office/powerpoint/2010/main" val="3331020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8B6907-D4BD-4BA6-A57D-AE6476D2EB8E}" type="datetimeFigureOut">
              <a:rPr lang="en-IN" smtClean="0"/>
              <a:t>11-08-2024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76D48F-330C-417A-81E6-DBD31F4D30AB}" type="slidenum">
              <a:rPr lang="en-IN" smtClean="0"/>
              <a:t>‹#›</a:t>
            </a:fld>
            <a:endParaRPr lang="en-IN"/>
          </a:p>
        </p:txBody>
      </p:sp>
    </p:spTree>
    <p:extLst>
      <p:ext uri="{BB962C8B-B14F-4D97-AF65-F5344CB8AC3E}">
        <p14:creationId xmlns:p14="http://schemas.microsoft.com/office/powerpoint/2010/main" val="345876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88B6907-D4BD-4BA6-A57D-AE6476D2EB8E}" type="datetimeFigureOut">
              <a:rPr lang="en-IN" smtClean="0"/>
              <a:t>11-08-2024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76D48F-330C-417A-81E6-DBD31F4D30AB}" type="slidenum">
              <a:rPr lang="en-IN" smtClean="0"/>
              <a:t>‹#›</a:t>
            </a:fld>
            <a:endParaRPr lang="en-IN"/>
          </a:p>
        </p:txBody>
      </p:sp>
    </p:spTree>
    <p:extLst>
      <p:ext uri="{BB962C8B-B14F-4D97-AF65-F5344CB8AC3E}">
        <p14:creationId xmlns:p14="http://schemas.microsoft.com/office/powerpoint/2010/main" val="3471153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8B6907-D4BD-4BA6-A57D-AE6476D2EB8E}" type="datetimeFigureOut">
              <a:rPr lang="en-IN" smtClean="0"/>
              <a:t>11-08-2024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76D48F-330C-417A-81E6-DBD31F4D30AB}" type="slidenum">
              <a:rPr lang="en-IN" smtClean="0"/>
              <a:t>‹#›</a:t>
            </a:fld>
            <a:endParaRPr lang="en-IN"/>
          </a:p>
        </p:txBody>
      </p:sp>
    </p:spTree>
    <p:extLst>
      <p:ext uri="{BB962C8B-B14F-4D97-AF65-F5344CB8AC3E}">
        <p14:creationId xmlns:p14="http://schemas.microsoft.com/office/powerpoint/2010/main" val="215492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8B6907-D4BD-4BA6-A57D-AE6476D2EB8E}" type="datetimeFigureOut">
              <a:rPr lang="en-IN" smtClean="0"/>
              <a:t>11-08-2024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76D48F-330C-417A-81E6-DBD31F4D30AB}" type="slidenum">
              <a:rPr lang="en-IN" smtClean="0"/>
              <a:t>‹#›</a:t>
            </a:fld>
            <a:endParaRPr lang="en-IN"/>
          </a:p>
        </p:txBody>
      </p:sp>
    </p:spTree>
    <p:extLst>
      <p:ext uri="{BB962C8B-B14F-4D97-AF65-F5344CB8AC3E}">
        <p14:creationId xmlns:p14="http://schemas.microsoft.com/office/powerpoint/2010/main" val="24375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88B6907-D4BD-4BA6-A57D-AE6476D2EB8E}" type="datetimeFigureOut">
              <a:rPr lang="en-IN" smtClean="0"/>
              <a:t>11-08-2024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E76D48F-330C-417A-81E6-DBD31F4D30AB}" type="slidenum">
              <a:rPr lang="en-IN" smtClean="0"/>
              <a:t>‹#›</a:t>
            </a:fld>
            <a:endParaRPr lang="en-IN"/>
          </a:p>
        </p:txBody>
      </p:sp>
    </p:spTree>
    <p:extLst>
      <p:ext uri="{BB962C8B-B14F-4D97-AF65-F5344CB8AC3E}">
        <p14:creationId xmlns:p14="http://schemas.microsoft.com/office/powerpoint/2010/main" val="412376602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50334-C2BC-188A-070C-C96E0583B21F}"/>
              </a:ext>
            </a:extLst>
          </p:cNvPr>
          <p:cNvSpPr>
            <a:spLocks noGrp="1"/>
          </p:cNvSpPr>
          <p:nvPr>
            <p:ph type="ctrTitle"/>
          </p:nvPr>
        </p:nvSpPr>
        <p:spPr>
          <a:xfrm>
            <a:off x="1656736" y="0"/>
            <a:ext cx="9144000" cy="2387600"/>
          </a:xfrm>
        </p:spPr>
        <p:txBody>
          <a:bodyPr>
            <a:normAutofit fontScale="90000"/>
          </a:bodyPr>
          <a:lstStyle/>
          <a:p>
            <a:r>
              <a:rPr lang="en-IN" b="1" dirty="0">
                <a:latin typeface="Times New Roman" panose="02020603050405020304" pitchFamily="18" charset="0"/>
                <a:cs typeface="Times New Roman" panose="02020603050405020304" pitchFamily="18" charset="0"/>
              </a:rPr>
              <a:t>MINI PROJECT</a:t>
            </a:r>
            <a:br>
              <a:rPr lang="en-IN" b="1" dirty="0">
                <a:latin typeface="Times New Roman" panose="02020603050405020304" pitchFamily="18" charset="0"/>
                <a:cs typeface="Times New Roman" panose="02020603050405020304" pitchFamily="18" charset="0"/>
              </a:rPr>
            </a:br>
            <a:br>
              <a:rPr lang="en-IN" dirty="0"/>
            </a:br>
            <a:r>
              <a:rPr lang="en-IN" sz="4000" dirty="0">
                <a:latin typeface="Times New Roman" panose="02020603050405020304" pitchFamily="18" charset="0"/>
                <a:cs typeface="Times New Roman" panose="02020603050405020304" pitchFamily="18" charset="0"/>
              </a:rPr>
              <a:t>HOME AUTOMATION</a:t>
            </a:r>
            <a:br>
              <a:rPr lang="en-IN" sz="3600" dirty="0"/>
            </a:b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56B0664-AB95-32C6-98F8-6B700E02A5FD}"/>
              </a:ext>
            </a:extLst>
          </p:cNvPr>
          <p:cNvSpPr>
            <a:spLocks noGrp="1"/>
          </p:cNvSpPr>
          <p:nvPr>
            <p:ph type="subTitle" idx="1"/>
          </p:nvPr>
        </p:nvSpPr>
        <p:spPr>
          <a:xfrm>
            <a:off x="122903" y="2775295"/>
            <a:ext cx="4006645" cy="3684499"/>
          </a:xfrm>
        </p:spPr>
        <p:txBody>
          <a:bodyPr>
            <a:normAutofit/>
          </a:bodyPr>
          <a:lstStyle/>
          <a:p>
            <a:r>
              <a:rPr lang="en-IN" dirty="0">
                <a:latin typeface="Times New Roman" panose="02020603050405020304" pitchFamily="18" charset="0"/>
                <a:cs typeface="Times New Roman" panose="02020603050405020304" pitchFamily="18" charset="0"/>
              </a:rPr>
              <a:t>Under the guidance of</a:t>
            </a:r>
          </a:p>
          <a:p>
            <a:r>
              <a:rPr lang="en-IN" b="1" dirty="0">
                <a:latin typeface="Times New Roman" panose="02020603050405020304" pitchFamily="18" charset="0"/>
                <a:cs typeface="Times New Roman" panose="02020603050405020304" pitchFamily="18" charset="0"/>
              </a:rPr>
              <a:t>P.Tejasvey Madam</a:t>
            </a:r>
          </a:p>
          <a:p>
            <a:endParaRPr lang="en-IN" b="1"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IN" dirty="0">
                <a:latin typeface="Times New Roman" panose="02020603050405020304" pitchFamily="18" charset="0"/>
                <a:cs typeface="Times New Roman" panose="02020603050405020304" pitchFamily="18" charset="0"/>
              </a:rPr>
              <a:t> A. Ramya Sree</a:t>
            </a:r>
          </a:p>
          <a:p>
            <a:pPr algn="l"/>
            <a:r>
              <a:rPr lang="en-IN" dirty="0">
                <a:latin typeface="Times New Roman" panose="02020603050405020304" pitchFamily="18" charset="0"/>
                <a:cs typeface="Times New Roman" panose="02020603050405020304" pitchFamily="18" charset="0"/>
              </a:rPr>
              <a:t>       ID: B191978</a:t>
            </a:r>
          </a:p>
          <a:p>
            <a:pPr algn="l"/>
            <a:r>
              <a:rPr lang="en-IN" dirty="0">
                <a:latin typeface="Times New Roman" panose="02020603050405020304" pitchFamily="18" charset="0"/>
                <a:cs typeface="Times New Roman" panose="02020603050405020304" pitchFamily="18" charset="0"/>
              </a:rPr>
              <a:t>2.    Mohmad Zaheer</a:t>
            </a:r>
          </a:p>
          <a:p>
            <a:pPr algn="l"/>
            <a:r>
              <a:rPr lang="en-IN" dirty="0">
                <a:latin typeface="Times New Roman" panose="02020603050405020304" pitchFamily="18" charset="0"/>
                <a:cs typeface="Times New Roman" panose="02020603050405020304" pitchFamily="18" charset="0"/>
              </a:rPr>
              <a:t>       ID: B192091</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54351AA-CF51-D586-0530-10A5DD684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7535" y="2525466"/>
            <a:ext cx="7944465" cy="3684499"/>
          </a:xfrm>
          <a:prstGeom prst="rect">
            <a:avLst/>
          </a:prstGeom>
        </p:spPr>
      </p:pic>
    </p:spTree>
    <p:extLst>
      <p:ext uri="{BB962C8B-B14F-4D97-AF65-F5344CB8AC3E}">
        <p14:creationId xmlns:p14="http://schemas.microsoft.com/office/powerpoint/2010/main" val="4198398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9D6D9-906E-A0FB-1FE1-CCE78CCCBAD0}"/>
              </a:ext>
            </a:extLst>
          </p:cNvPr>
          <p:cNvSpPr>
            <a:spLocks noGrp="1"/>
          </p:cNvSpPr>
          <p:nvPr>
            <p:ph idx="1"/>
          </p:nvPr>
        </p:nvSpPr>
        <p:spPr>
          <a:xfrm>
            <a:off x="586409" y="506896"/>
            <a:ext cx="10866783" cy="5580615"/>
          </a:xfrm>
        </p:spPr>
        <p:txBody>
          <a:bodyPr>
            <a:normAutofit fontScale="92500" lnSpcReduction="10000"/>
          </a:bodyPr>
          <a:lstStyle/>
          <a:p>
            <a:pPr algn="just">
              <a:buFont typeface="Wingdings" panose="05000000000000000000" pitchFamily="2" charset="2"/>
              <a:buChar char="Ø"/>
            </a:pPr>
            <a:r>
              <a:rPr lang="en-IN" sz="2200" b="1" cap="none" dirty="0">
                <a:latin typeface="Times New Roman" panose="02020603050405020304" pitchFamily="18" charset="0"/>
                <a:cs typeface="Times New Roman" panose="02020603050405020304" pitchFamily="18" charset="0"/>
              </a:rPr>
              <a:t>Fire alarm</a:t>
            </a:r>
          </a:p>
          <a:p>
            <a:pPr marL="0" indent="0" algn="just">
              <a:buNone/>
            </a:pPr>
            <a:r>
              <a:rPr lang="en-IN" sz="2200" cap="none" dirty="0">
                <a:latin typeface="Times New Roman" panose="02020603050405020304" pitchFamily="18" charset="0"/>
                <a:cs typeface="Times New Roman" panose="02020603050405020304" pitchFamily="18" charset="0"/>
              </a:rPr>
              <a:t>The fire alarm module detects smoke and heat, triggering an alarm in case of a potential fire hazard. It can send notifications to the user, activate sirens, and even control sprinklers to mitigate the fire.</a:t>
            </a:r>
          </a:p>
          <a:p>
            <a:pPr algn="just">
              <a:buFont typeface="Wingdings" panose="05000000000000000000" pitchFamily="2" charset="2"/>
              <a:buChar char="Ø"/>
            </a:pPr>
            <a:endParaRPr lang="en-IN" sz="2200" b="1" cap="none"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400" b="1" cap="none" dirty="0">
                <a:latin typeface="Times New Roman" panose="02020603050405020304" pitchFamily="18" charset="0"/>
                <a:cs typeface="Times New Roman" panose="02020603050405020304" pitchFamily="18" charset="0"/>
              </a:rPr>
              <a:t>COMFORT MODULE</a:t>
            </a:r>
          </a:p>
          <a:p>
            <a:pPr algn="just">
              <a:buFont typeface="Wingdings" panose="05000000000000000000" pitchFamily="2" charset="2"/>
              <a:buChar char="Ø"/>
            </a:pPr>
            <a:r>
              <a:rPr lang="en-IN" sz="2200" b="1" cap="none" dirty="0">
                <a:latin typeface="Times New Roman" panose="02020603050405020304" pitchFamily="18" charset="0"/>
                <a:cs typeface="Times New Roman" panose="02020603050405020304" pitchFamily="18" charset="0"/>
              </a:rPr>
              <a:t>Light control</a:t>
            </a:r>
          </a:p>
          <a:p>
            <a:pPr marL="0" indent="0" algn="just">
              <a:buNone/>
            </a:pPr>
            <a:r>
              <a:rPr lang="en-IN" sz="2200" cap="none" dirty="0">
                <a:latin typeface="Times New Roman" panose="02020603050405020304" pitchFamily="18" charset="0"/>
                <a:cs typeface="Times New Roman" panose="02020603050405020304" pitchFamily="18" charset="0"/>
              </a:rPr>
              <a:t>The light control module adjusts the lighting based on ambient light levels, occupancy, and user preferences. It can automatically dim lights in the evening, switch off lights in empty rooms, and even create personalized lighting scenes for different activities.</a:t>
            </a:r>
          </a:p>
          <a:p>
            <a:pPr algn="just">
              <a:buFont typeface="Wingdings" panose="05000000000000000000" pitchFamily="2" charset="2"/>
              <a:buChar char="Ø"/>
            </a:pPr>
            <a:r>
              <a:rPr lang="en-IN" sz="2200" b="1" cap="none" dirty="0">
                <a:latin typeface="Times New Roman" panose="02020603050405020304" pitchFamily="18" charset="0"/>
                <a:cs typeface="Times New Roman" panose="02020603050405020304" pitchFamily="18" charset="0"/>
              </a:rPr>
              <a:t>Temperature control</a:t>
            </a:r>
          </a:p>
          <a:p>
            <a:pPr marL="0" indent="0" algn="just">
              <a:buNone/>
            </a:pPr>
            <a:r>
              <a:rPr lang="en-IN" sz="2200" cap="none" dirty="0">
                <a:latin typeface="Times New Roman" panose="02020603050405020304" pitchFamily="18" charset="0"/>
                <a:cs typeface="Times New Roman" panose="02020603050405020304" pitchFamily="18" charset="0"/>
              </a:rPr>
              <a:t>The temperature control module manages the heating and air conditioning system based on indoor temperature, occupancy, and user preferences. It can automatically adjust the temperature to maintain a comfortable indoor environment, reducing energy consumption and improving comfort.</a:t>
            </a: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780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0144-20D6-89B6-5613-A683545234E4}"/>
              </a:ext>
            </a:extLst>
          </p:cNvPr>
          <p:cNvSpPr>
            <a:spLocks noGrp="1"/>
          </p:cNvSpPr>
          <p:nvPr>
            <p:ph type="title"/>
          </p:nvPr>
        </p:nvSpPr>
        <p:spPr>
          <a:xfrm>
            <a:off x="838200" y="76891"/>
            <a:ext cx="10515600" cy="688422"/>
          </a:xfrm>
        </p:spPr>
        <p:txBody>
          <a:bodyPr>
            <a:normAutofit/>
          </a:bodyPr>
          <a:lstStyle/>
          <a:p>
            <a:pPr algn="ctr"/>
            <a:r>
              <a:rPr lang="en-US" dirty="0"/>
              <a:t>RTL SCHEMATIC </a:t>
            </a:r>
            <a:endParaRPr lang="en-IN" dirty="0"/>
          </a:p>
        </p:txBody>
      </p:sp>
      <p:pic>
        <p:nvPicPr>
          <p:cNvPr id="5" name="Content Placeholder 4">
            <a:extLst>
              <a:ext uri="{FF2B5EF4-FFF2-40B4-BE49-F238E27FC236}">
                <a16:creationId xmlns:a16="http://schemas.microsoft.com/office/drawing/2014/main" id="{127480C5-28B4-2B41-3DA6-C0671E5034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860" y="914399"/>
            <a:ext cx="11002618" cy="5511041"/>
          </a:xfrm>
        </p:spPr>
      </p:pic>
    </p:spTree>
    <p:extLst>
      <p:ext uri="{BB962C8B-B14F-4D97-AF65-F5344CB8AC3E}">
        <p14:creationId xmlns:p14="http://schemas.microsoft.com/office/powerpoint/2010/main" val="2742027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0B17-2358-4D53-4F55-485102083195}"/>
              </a:ext>
            </a:extLst>
          </p:cNvPr>
          <p:cNvSpPr>
            <a:spLocks noGrp="1"/>
          </p:cNvSpPr>
          <p:nvPr>
            <p:ph type="title"/>
          </p:nvPr>
        </p:nvSpPr>
        <p:spPr>
          <a:xfrm>
            <a:off x="838200" y="67945"/>
            <a:ext cx="10515600" cy="671195"/>
          </a:xfrm>
        </p:spPr>
        <p:txBody>
          <a:bodyPr>
            <a:normAutofit/>
          </a:bodyPr>
          <a:lstStyle/>
          <a:p>
            <a:pPr algn="ctr"/>
            <a:r>
              <a:rPr lang="en-US" dirty="0"/>
              <a:t>STIMULATION</a:t>
            </a:r>
            <a:endParaRPr lang="en-IN" dirty="0"/>
          </a:p>
        </p:txBody>
      </p:sp>
      <p:pic>
        <p:nvPicPr>
          <p:cNvPr id="8" name="Content Placeholder 7">
            <a:extLst>
              <a:ext uri="{FF2B5EF4-FFF2-40B4-BE49-F238E27FC236}">
                <a16:creationId xmlns:a16="http://schemas.microsoft.com/office/drawing/2014/main" id="{374D77C8-6A96-E2B9-5A12-64D497AD4E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03" y="924339"/>
            <a:ext cx="11787809" cy="5715000"/>
          </a:xfrm>
        </p:spPr>
      </p:pic>
    </p:spTree>
    <p:extLst>
      <p:ext uri="{BB962C8B-B14F-4D97-AF65-F5344CB8AC3E}">
        <p14:creationId xmlns:p14="http://schemas.microsoft.com/office/powerpoint/2010/main" val="2827446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3FEE-0434-C3A9-24A4-FA825D8ABADF}"/>
              </a:ext>
            </a:extLst>
          </p:cNvPr>
          <p:cNvSpPr>
            <a:spLocks noGrp="1"/>
          </p:cNvSpPr>
          <p:nvPr>
            <p:ph type="title"/>
          </p:nvPr>
        </p:nvSpPr>
        <p:spPr>
          <a:xfrm>
            <a:off x="838200" y="199886"/>
            <a:ext cx="10515600" cy="873740"/>
          </a:xfrm>
        </p:spPr>
        <p: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COMPARATIVE ANALYSIS</a:t>
            </a:r>
          </a:p>
        </p:txBody>
      </p:sp>
      <p:graphicFrame>
        <p:nvGraphicFramePr>
          <p:cNvPr id="7" name="Content Placeholder 6">
            <a:extLst>
              <a:ext uri="{FF2B5EF4-FFF2-40B4-BE49-F238E27FC236}">
                <a16:creationId xmlns:a16="http://schemas.microsoft.com/office/drawing/2014/main" id="{9C7C6FA9-B870-F97B-97A1-2A73C9226BF5}"/>
              </a:ext>
            </a:extLst>
          </p:cNvPr>
          <p:cNvGraphicFramePr>
            <a:graphicFrameLocks noGrp="1"/>
          </p:cNvGraphicFramePr>
          <p:nvPr>
            <p:ph idx="1"/>
            <p:extLst>
              <p:ext uri="{D42A27DB-BD31-4B8C-83A1-F6EECF244321}">
                <p14:modId xmlns:p14="http://schemas.microsoft.com/office/powerpoint/2010/main" val="781383008"/>
              </p:ext>
            </p:extLst>
          </p:nvPr>
        </p:nvGraphicFramePr>
        <p:xfrm>
          <a:off x="834887" y="1569285"/>
          <a:ext cx="10518913" cy="4602480"/>
        </p:xfrm>
        <a:graphic>
          <a:graphicData uri="http://schemas.openxmlformats.org/drawingml/2006/table">
            <a:tbl>
              <a:tblPr/>
              <a:tblGrid>
                <a:gridCol w="2632213">
                  <a:extLst>
                    <a:ext uri="{9D8B030D-6E8A-4147-A177-3AD203B41FA5}">
                      <a16:colId xmlns:a16="http://schemas.microsoft.com/office/drawing/2014/main" val="877841992"/>
                    </a:ext>
                  </a:extLst>
                </a:gridCol>
                <a:gridCol w="2628900">
                  <a:extLst>
                    <a:ext uri="{9D8B030D-6E8A-4147-A177-3AD203B41FA5}">
                      <a16:colId xmlns:a16="http://schemas.microsoft.com/office/drawing/2014/main" val="4234711443"/>
                    </a:ext>
                  </a:extLst>
                </a:gridCol>
                <a:gridCol w="2628900">
                  <a:extLst>
                    <a:ext uri="{9D8B030D-6E8A-4147-A177-3AD203B41FA5}">
                      <a16:colId xmlns:a16="http://schemas.microsoft.com/office/drawing/2014/main" val="4090104776"/>
                    </a:ext>
                  </a:extLst>
                </a:gridCol>
                <a:gridCol w="2628900">
                  <a:extLst>
                    <a:ext uri="{9D8B030D-6E8A-4147-A177-3AD203B41FA5}">
                      <a16:colId xmlns:a16="http://schemas.microsoft.com/office/drawing/2014/main" val="1845197886"/>
                    </a:ext>
                  </a:extLst>
                </a:gridCol>
              </a:tblGrid>
              <a:tr h="0">
                <a:tc>
                  <a:txBody>
                    <a:bodyPr/>
                    <a:lstStyle/>
                    <a:p>
                      <a:r>
                        <a:rPr lang="en-IN" sz="2400" b="1" dirty="0">
                          <a:latin typeface="Times New Roman" panose="02020603050405020304" pitchFamily="18" charset="0"/>
                          <a:cs typeface="Times New Roman" panose="02020603050405020304" pitchFamily="18" charset="0"/>
                        </a:rPr>
                        <a:t>Sl. No.</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sz="2400" b="1" dirty="0">
                          <a:latin typeface="Times New Roman" panose="02020603050405020304" pitchFamily="18" charset="0"/>
                          <a:cs typeface="Times New Roman" panose="02020603050405020304" pitchFamily="18" charset="0"/>
                        </a:rPr>
                        <a:t>WORK</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sz="2400" b="1">
                          <a:latin typeface="Times New Roman" panose="02020603050405020304" pitchFamily="18" charset="0"/>
                          <a:cs typeface="Times New Roman" panose="02020603050405020304" pitchFamily="18" charset="0"/>
                        </a:rPr>
                        <a:t>Advantages</a:t>
                      </a:r>
                      <a:endParaRPr lang="en-IN" sz="24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sz="2400" b="1">
                          <a:latin typeface="Times New Roman" panose="02020603050405020304" pitchFamily="18" charset="0"/>
                          <a:cs typeface="Times New Roman" panose="02020603050405020304" pitchFamily="18" charset="0"/>
                        </a:rPr>
                        <a:t>Disadvantages</a:t>
                      </a:r>
                      <a:endParaRPr lang="en-IN" sz="24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968862932"/>
                  </a:ext>
                </a:extLst>
              </a:tr>
              <a:tr h="0">
                <a:tc>
                  <a:txBody>
                    <a:bodyPr/>
                    <a:lstStyle/>
                    <a:p>
                      <a:r>
                        <a:rPr lang="en-IN" sz="2400" dirty="0">
                          <a:latin typeface="Times New Roman" panose="02020603050405020304" pitchFamily="18" charset="0"/>
                          <a:cs typeface="Times New Roman" panose="02020603050405020304" pitchFamily="18" charset="0"/>
                        </a:rPr>
                        <a:t>1.</a:t>
                      </a:r>
                    </a:p>
                  </a:txBody>
                  <a:tcPr anchor="ctr">
                    <a:lnL>
                      <a:noFill/>
                    </a:lnL>
                    <a:lnR>
                      <a:noFill/>
                    </a:lnR>
                    <a:lnT>
                      <a:noFill/>
                    </a:lnT>
                    <a:lnB>
                      <a:noFill/>
                    </a:lnB>
                    <a:noFill/>
                  </a:tcPr>
                </a:tc>
                <a:tc>
                  <a:txBody>
                    <a:bodyPr/>
                    <a:lstStyle/>
                    <a:p>
                      <a:r>
                        <a:rPr lang="en-IN" sz="2200" dirty="0">
                          <a:latin typeface="Times New Roman" panose="02020603050405020304" pitchFamily="18" charset="0"/>
                          <a:cs typeface="Times New Roman" panose="02020603050405020304" pitchFamily="18" charset="0"/>
                        </a:rPr>
                        <a:t>IOT based home automation</a:t>
                      </a:r>
                    </a:p>
                  </a:txBody>
                  <a:tcPr anchor="ctr">
                    <a:lnL>
                      <a:noFill/>
                    </a:lnL>
                    <a:lnR>
                      <a:noFill/>
                    </a:lnR>
                    <a:lnT>
                      <a:noFill/>
                    </a:lnT>
                    <a:lnB>
                      <a:noFill/>
                    </a:lnB>
                    <a:noFill/>
                  </a:tcPr>
                </a:tc>
                <a:tc>
                  <a:txBody>
                    <a:bodyPr/>
                    <a:lstStyle/>
                    <a:p>
                      <a:r>
                        <a:rPr lang="en-IN" sz="2200" dirty="0">
                          <a:latin typeface="Times New Roman" panose="02020603050405020304" pitchFamily="18" charset="0"/>
                          <a:cs typeface="Times New Roman" panose="02020603050405020304" pitchFamily="18" charset="0"/>
                        </a:rPr>
                        <a:t>Easy accessibility</a:t>
                      </a:r>
                    </a:p>
                  </a:txBody>
                  <a:tcPr anchor="ctr">
                    <a:lnL>
                      <a:noFill/>
                    </a:lnL>
                    <a:lnR>
                      <a:noFill/>
                    </a:lnR>
                    <a:lnT>
                      <a:noFill/>
                    </a:lnT>
                    <a:lnB>
                      <a:noFill/>
                    </a:lnB>
                    <a:noFill/>
                  </a:tcPr>
                </a:tc>
                <a:tc>
                  <a:txBody>
                    <a:bodyPr/>
                    <a:lstStyle/>
                    <a:p>
                      <a:r>
                        <a:rPr lang="en-IN" sz="2200" dirty="0">
                          <a:latin typeface="Times New Roman" panose="02020603050405020304" pitchFamily="18" charset="0"/>
                          <a:cs typeface="Times New Roman" panose="02020603050405020304" pitchFamily="18" charset="0"/>
                        </a:rPr>
                        <a:t>Less Features</a:t>
                      </a:r>
                    </a:p>
                  </a:txBody>
                  <a:tcPr anchor="ctr">
                    <a:lnL>
                      <a:noFill/>
                    </a:lnL>
                    <a:lnR>
                      <a:noFill/>
                    </a:lnR>
                    <a:lnT>
                      <a:noFill/>
                    </a:lnT>
                    <a:lnB>
                      <a:noFill/>
                    </a:lnB>
                    <a:noFill/>
                  </a:tcPr>
                </a:tc>
                <a:extLst>
                  <a:ext uri="{0D108BD9-81ED-4DB2-BD59-A6C34878D82A}">
                    <a16:rowId xmlns:a16="http://schemas.microsoft.com/office/drawing/2014/main" val="3542499152"/>
                  </a:ext>
                </a:extLst>
              </a:tr>
              <a:tr h="0">
                <a:tc>
                  <a:txBody>
                    <a:bodyPr/>
                    <a:lstStyle/>
                    <a:p>
                      <a:r>
                        <a:rPr lang="en-IN" sz="2400">
                          <a:latin typeface="Times New Roman" panose="02020603050405020304" pitchFamily="18" charset="0"/>
                          <a:cs typeface="Times New Roman" panose="02020603050405020304" pitchFamily="18" charset="0"/>
                        </a:rPr>
                        <a:t>2.</a:t>
                      </a:r>
                    </a:p>
                  </a:txBody>
                  <a:tcPr anchor="ctr">
                    <a:lnL>
                      <a:noFill/>
                    </a:lnL>
                    <a:lnR>
                      <a:noFill/>
                    </a:lnR>
                    <a:lnT>
                      <a:noFill/>
                    </a:lnT>
                    <a:lnB>
                      <a:noFill/>
                    </a:lnB>
                    <a:noFill/>
                  </a:tcPr>
                </a:tc>
                <a:tc>
                  <a:txBody>
                    <a:bodyPr/>
                    <a:lstStyle/>
                    <a:p>
                      <a:r>
                        <a:rPr lang="en-IN" sz="2200" dirty="0">
                          <a:latin typeface="Times New Roman" panose="02020603050405020304" pitchFamily="18" charset="0"/>
                          <a:cs typeface="Times New Roman" panose="02020603050405020304" pitchFamily="18" charset="0"/>
                        </a:rPr>
                        <a:t>Bluetooth based home automation</a:t>
                      </a:r>
                    </a:p>
                  </a:txBody>
                  <a:tcPr anchor="ctr">
                    <a:lnL>
                      <a:noFill/>
                    </a:lnL>
                    <a:lnR>
                      <a:noFill/>
                    </a:lnR>
                    <a:lnT>
                      <a:noFill/>
                    </a:lnT>
                    <a:lnB>
                      <a:noFill/>
                    </a:lnB>
                    <a:noFill/>
                  </a:tcPr>
                </a:tc>
                <a:tc>
                  <a:txBody>
                    <a:bodyPr/>
                    <a:lstStyle/>
                    <a:p>
                      <a:r>
                        <a:rPr lang="en-IN" sz="2200" dirty="0">
                          <a:latin typeface="Times New Roman" panose="02020603050405020304" pitchFamily="18" charset="0"/>
                          <a:cs typeface="Times New Roman" panose="02020603050405020304" pitchFamily="18" charset="0"/>
                        </a:rPr>
                        <a:t>Wireless Technology</a:t>
                      </a:r>
                    </a:p>
                  </a:txBody>
                  <a:tcPr anchor="ctr">
                    <a:lnL>
                      <a:noFill/>
                    </a:lnL>
                    <a:lnR>
                      <a:noFill/>
                    </a:lnR>
                    <a:lnT>
                      <a:noFill/>
                    </a:lnT>
                    <a:lnB>
                      <a:noFill/>
                    </a:lnB>
                    <a:noFill/>
                  </a:tcPr>
                </a:tc>
                <a:tc>
                  <a:txBody>
                    <a:bodyPr/>
                    <a:lstStyle/>
                    <a:p>
                      <a:r>
                        <a:rPr lang="en-IN" sz="2200" dirty="0">
                          <a:latin typeface="Times New Roman" panose="02020603050405020304" pitchFamily="18" charset="0"/>
                          <a:cs typeface="Times New Roman" panose="02020603050405020304" pitchFamily="18" charset="0"/>
                        </a:rPr>
                        <a:t>Slow Response</a:t>
                      </a:r>
                    </a:p>
                  </a:txBody>
                  <a:tcPr anchor="ctr">
                    <a:lnL>
                      <a:noFill/>
                    </a:lnL>
                    <a:lnR>
                      <a:noFill/>
                    </a:lnR>
                    <a:lnT>
                      <a:noFill/>
                    </a:lnT>
                    <a:lnB>
                      <a:noFill/>
                    </a:lnB>
                    <a:noFill/>
                  </a:tcPr>
                </a:tc>
                <a:extLst>
                  <a:ext uri="{0D108BD9-81ED-4DB2-BD59-A6C34878D82A}">
                    <a16:rowId xmlns:a16="http://schemas.microsoft.com/office/drawing/2014/main" val="4285334485"/>
                  </a:ext>
                </a:extLst>
              </a:tr>
              <a:tr h="0">
                <a:tc>
                  <a:txBody>
                    <a:bodyPr/>
                    <a:lstStyle/>
                    <a:p>
                      <a:r>
                        <a:rPr lang="en-IN" sz="2400" dirty="0">
                          <a:latin typeface="Times New Roman" panose="02020603050405020304" pitchFamily="18" charset="0"/>
                          <a:cs typeface="Times New Roman" panose="02020603050405020304" pitchFamily="18" charset="0"/>
                        </a:rPr>
                        <a:t>3.</a:t>
                      </a:r>
                    </a:p>
                  </a:txBody>
                  <a:tcPr anchor="ctr">
                    <a:lnL>
                      <a:noFill/>
                    </a:lnL>
                    <a:lnR>
                      <a:noFill/>
                    </a:lnR>
                    <a:lnT>
                      <a:noFill/>
                    </a:lnT>
                    <a:lnB>
                      <a:noFill/>
                    </a:lnB>
                    <a:noFill/>
                  </a:tcPr>
                </a:tc>
                <a:tc>
                  <a:txBody>
                    <a:bodyPr/>
                    <a:lstStyle/>
                    <a:p>
                      <a:r>
                        <a:rPr lang="en-IN" sz="2200">
                          <a:latin typeface="Times New Roman" panose="02020603050405020304" pitchFamily="18" charset="0"/>
                          <a:cs typeface="Times New Roman" panose="02020603050405020304" pitchFamily="18" charset="0"/>
                        </a:rPr>
                        <a:t>Microcontroller based </a:t>
                      </a:r>
                    </a:p>
                    <a:p>
                      <a:r>
                        <a:rPr lang="en-IN" sz="2200">
                          <a:latin typeface="Times New Roman" panose="02020603050405020304" pitchFamily="18" charset="0"/>
                          <a:cs typeface="Times New Roman" panose="02020603050405020304" pitchFamily="18" charset="0"/>
                        </a:rPr>
                        <a:t>home automation</a:t>
                      </a:r>
                    </a:p>
                  </a:txBody>
                  <a:tcPr anchor="ctr">
                    <a:lnL>
                      <a:noFill/>
                    </a:lnL>
                    <a:lnR>
                      <a:noFill/>
                    </a:lnR>
                    <a:lnT>
                      <a:noFill/>
                    </a:lnT>
                    <a:lnB>
                      <a:noFill/>
                    </a:lnB>
                    <a:noFill/>
                  </a:tcPr>
                </a:tc>
                <a:tc>
                  <a:txBody>
                    <a:bodyPr/>
                    <a:lstStyle/>
                    <a:p>
                      <a:r>
                        <a:rPr lang="en-IN" sz="2200" dirty="0">
                          <a:latin typeface="Times New Roman" panose="02020603050405020304" pitchFamily="18" charset="0"/>
                          <a:cs typeface="Times New Roman" panose="02020603050405020304" pitchFamily="18" charset="0"/>
                        </a:rPr>
                        <a:t>High performance</a:t>
                      </a:r>
                    </a:p>
                  </a:txBody>
                  <a:tcPr anchor="ctr">
                    <a:lnL>
                      <a:noFill/>
                    </a:lnL>
                    <a:lnR>
                      <a:noFill/>
                    </a:lnR>
                    <a:lnT>
                      <a:noFill/>
                    </a:lnT>
                    <a:lnB>
                      <a:noFill/>
                    </a:lnB>
                    <a:noFill/>
                  </a:tcPr>
                </a:tc>
                <a:tc>
                  <a:txBody>
                    <a:bodyPr/>
                    <a:lstStyle/>
                    <a:p>
                      <a:r>
                        <a:rPr lang="en-IN" sz="2200" dirty="0">
                          <a:latin typeface="Times New Roman" panose="02020603050405020304" pitchFamily="18" charset="0"/>
                          <a:cs typeface="Times New Roman" panose="02020603050405020304" pitchFamily="18" charset="0"/>
                        </a:rPr>
                        <a:t>High cost</a:t>
                      </a:r>
                    </a:p>
                  </a:txBody>
                  <a:tcPr anchor="ctr">
                    <a:lnL>
                      <a:noFill/>
                    </a:lnL>
                    <a:lnR>
                      <a:noFill/>
                    </a:lnR>
                    <a:lnT>
                      <a:noFill/>
                    </a:lnT>
                    <a:lnB>
                      <a:noFill/>
                    </a:lnB>
                    <a:noFill/>
                  </a:tcPr>
                </a:tc>
                <a:extLst>
                  <a:ext uri="{0D108BD9-81ED-4DB2-BD59-A6C34878D82A}">
                    <a16:rowId xmlns:a16="http://schemas.microsoft.com/office/drawing/2014/main" val="3712148380"/>
                  </a:ext>
                </a:extLst>
              </a:tr>
              <a:tr h="0">
                <a:tc>
                  <a:txBody>
                    <a:bodyPr/>
                    <a:lstStyle/>
                    <a:p>
                      <a:r>
                        <a:rPr lang="en-IN" sz="2400">
                          <a:latin typeface="Times New Roman" panose="02020603050405020304" pitchFamily="18" charset="0"/>
                          <a:cs typeface="Times New Roman" panose="02020603050405020304" pitchFamily="18" charset="0"/>
                        </a:rPr>
                        <a:t>4.</a:t>
                      </a:r>
                    </a:p>
                  </a:txBody>
                  <a:tcPr anchor="ctr">
                    <a:lnL>
                      <a:noFill/>
                    </a:lnL>
                    <a:lnR>
                      <a:noFill/>
                    </a:lnR>
                    <a:lnT>
                      <a:noFill/>
                    </a:lnT>
                    <a:lnB>
                      <a:noFill/>
                    </a:lnB>
                    <a:noFill/>
                  </a:tcPr>
                </a:tc>
                <a:tc>
                  <a:txBody>
                    <a:bodyPr/>
                    <a:lstStyle/>
                    <a:p>
                      <a:r>
                        <a:rPr lang="en-IN" sz="2200">
                          <a:latin typeface="Times New Roman" panose="02020603050405020304" pitchFamily="18" charset="0"/>
                          <a:cs typeface="Times New Roman" panose="02020603050405020304" pitchFamily="18" charset="0"/>
                        </a:rPr>
                        <a:t>Gesture based</a:t>
                      </a:r>
                    </a:p>
                    <a:p>
                      <a:r>
                        <a:rPr lang="en-IN" sz="2200">
                          <a:latin typeface="Times New Roman" panose="02020603050405020304" pitchFamily="18" charset="0"/>
                          <a:cs typeface="Times New Roman" panose="02020603050405020304" pitchFamily="18" charset="0"/>
                        </a:rPr>
                        <a:t>home automation</a:t>
                      </a:r>
                    </a:p>
                  </a:txBody>
                  <a:tcPr anchor="ctr">
                    <a:lnL>
                      <a:noFill/>
                    </a:lnL>
                    <a:lnR>
                      <a:noFill/>
                    </a:lnR>
                    <a:lnT>
                      <a:noFill/>
                    </a:lnT>
                    <a:lnB>
                      <a:noFill/>
                    </a:lnB>
                    <a:noFill/>
                  </a:tcPr>
                </a:tc>
                <a:tc>
                  <a:txBody>
                    <a:bodyPr/>
                    <a:lstStyle/>
                    <a:p>
                      <a:r>
                        <a:rPr lang="en-IN" sz="2200">
                          <a:latin typeface="Times New Roman" panose="02020603050405020304" pitchFamily="18" charset="0"/>
                          <a:cs typeface="Times New Roman" panose="02020603050405020304" pitchFamily="18" charset="0"/>
                        </a:rPr>
                        <a:t>Increases Convenience</a:t>
                      </a:r>
                    </a:p>
                  </a:txBody>
                  <a:tcPr anchor="ctr">
                    <a:lnL>
                      <a:noFill/>
                    </a:lnL>
                    <a:lnR>
                      <a:noFill/>
                    </a:lnR>
                    <a:lnT>
                      <a:noFill/>
                    </a:lnT>
                    <a:lnB>
                      <a:noFill/>
                    </a:lnB>
                    <a:noFill/>
                  </a:tcPr>
                </a:tc>
                <a:tc>
                  <a:txBody>
                    <a:bodyPr/>
                    <a:lstStyle/>
                    <a:p>
                      <a:r>
                        <a:rPr lang="en-IN" sz="2200" dirty="0">
                          <a:latin typeface="Times New Roman" panose="02020603050405020304" pitchFamily="18" charset="0"/>
                          <a:cs typeface="Times New Roman" panose="02020603050405020304" pitchFamily="18" charset="0"/>
                        </a:rPr>
                        <a:t>Complex design</a:t>
                      </a:r>
                    </a:p>
                  </a:txBody>
                  <a:tcPr anchor="ctr">
                    <a:lnL>
                      <a:noFill/>
                    </a:lnL>
                    <a:lnR>
                      <a:noFill/>
                    </a:lnR>
                    <a:lnT>
                      <a:noFill/>
                    </a:lnT>
                    <a:lnB>
                      <a:noFill/>
                    </a:lnB>
                    <a:noFill/>
                  </a:tcPr>
                </a:tc>
                <a:extLst>
                  <a:ext uri="{0D108BD9-81ED-4DB2-BD59-A6C34878D82A}">
                    <a16:rowId xmlns:a16="http://schemas.microsoft.com/office/drawing/2014/main" val="1147540469"/>
                  </a:ext>
                </a:extLst>
              </a:tr>
              <a:tr h="0">
                <a:tc>
                  <a:txBody>
                    <a:bodyPr/>
                    <a:lstStyle/>
                    <a:p>
                      <a:r>
                        <a:rPr lang="en-IN" sz="2400">
                          <a:latin typeface="Times New Roman" panose="02020603050405020304" pitchFamily="18" charset="0"/>
                          <a:cs typeface="Times New Roman" panose="02020603050405020304" pitchFamily="18" charset="0"/>
                        </a:rPr>
                        <a:t>5.</a:t>
                      </a:r>
                    </a:p>
                  </a:txBody>
                  <a:tcPr anchor="ctr">
                    <a:lnL>
                      <a:noFill/>
                    </a:lnL>
                    <a:lnR>
                      <a:noFill/>
                    </a:lnR>
                    <a:lnT>
                      <a:noFill/>
                    </a:lnT>
                    <a:lnB>
                      <a:noFill/>
                    </a:lnB>
                    <a:noFill/>
                  </a:tcPr>
                </a:tc>
                <a:tc>
                  <a:txBody>
                    <a:bodyPr/>
                    <a:lstStyle/>
                    <a:p>
                      <a:r>
                        <a:rPr lang="en-IN" sz="2200" dirty="0">
                          <a:latin typeface="Times New Roman" panose="02020603050405020304" pitchFamily="18" charset="0"/>
                          <a:cs typeface="Times New Roman" panose="02020603050405020304" pitchFamily="18" charset="0"/>
                        </a:rPr>
                        <a:t>Remote controller </a:t>
                      </a:r>
                    </a:p>
                    <a:p>
                      <a:r>
                        <a:rPr lang="en-IN" sz="2200" dirty="0">
                          <a:latin typeface="Times New Roman" panose="02020603050405020304" pitchFamily="18" charset="0"/>
                          <a:cs typeface="Times New Roman" panose="02020603050405020304" pitchFamily="18" charset="0"/>
                        </a:rPr>
                        <a:t>home automation</a:t>
                      </a:r>
                    </a:p>
                  </a:txBody>
                  <a:tcPr anchor="ctr">
                    <a:lnL>
                      <a:noFill/>
                    </a:lnL>
                    <a:lnR>
                      <a:noFill/>
                    </a:lnR>
                    <a:lnT>
                      <a:noFill/>
                    </a:lnT>
                    <a:lnB>
                      <a:noFill/>
                    </a:lnB>
                    <a:noFill/>
                  </a:tcPr>
                </a:tc>
                <a:tc>
                  <a:txBody>
                    <a:bodyPr/>
                    <a:lstStyle/>
                    <a:p>
                      <a:r>
                        <a:rPr lang="en-IN" sz="2200">
                          <a:latin typeface="Times New Roman" panose="02020603050405020304" pitchFamily="18" charset="0"/>
                          <a:cs typeface="Times New Roman" panose="02020603050405020304" pitchFamily="18" charset="0"/>
                        </a:rPr>
                        <a:t>Time saving </a:t>
                      </a:r>
                    </a:p>
                  </a:txBody>
                  <a:tcPr anchor="ctr">
                    <a:lnL>
                      <a:noFill/>
                    </a:lnL>
                    <a:lnR>
                      <a:noFill/>
                    </a:lnR>
                    <a:lnT>
                      <a:noFill/>
                    </a:lnT>
                    <a:lnB>
                      <a:noFill/>
                    </a:lnB>
                    <a:noFill/>
                  </a:tcPr>
                </a:tc>
                <a:tc>
                  <a:txBody>
                    <a:bodyPr/>
                    <a:lstStyle/>
                    <a:p>
                      <a:r>
                        <a:rPr lang="en-IN" sz="2200" dirty="0">
                          <a:latin typeface="Times New Roman" panose="02020603050405020304" pitchFamily="18" charset="0"/>
                          <a:cs typeface="Times New Roman" panose="02020603050405020304" pitchFamily="18" charset="0"/>
                        </a:rPr>
                        <a:t>Easily hackable</a:t>
                      </a:r>
                    </a:p>
                  </a:txBody>
                  <a:tcPr anchor="ctr">
                    <a:lnL>
                      <a:noFill/>
                    </a:lnL>
                    <a:lnR>
                      <a:noFill/>
                    </a:lnR>
                    <a:lnT>
                      <a:noFill/>
                    </a:lnT>
                    <a:lnB>
                      <a:noFill/>
                    </a:lnB>
                    <a:noFill/>
                  </a:tcPr>
                </a:tc>
                <a:extLst>
                  <a:ext uri="{0D108BD9-81ED-4DB2-BD59-A6C34878D82A}">
                    <a16:rowId xmlns:a16="http://schemas.microsoft.com/office/drawing/2014/main" val="428647420"/>
                  </a:ext>
                </a:extLst>
              </a:tr>
            </a:tbl>
          </a:graphicData>
        </a:graphic>
      </p:graphicFrame>
      <p:cxnSp>
        <p:nvCxnSpPr>
          <p:cNvPr id="10" name="Straight Connector 9">
            <a:extLst>
              <a:ext uri="{FF2B5EF4-FFF2-40B4-BE49-F238E27FC236}">
                <a16:creationId xmlns:a16="http://schemas.microsoft.com/office/drawing/2014/main" id="{42040112-9C2D-AF57-4A88-534536DAC5FE}"/>
              </a:ext>
            </a:extLst>
          </p:cNvPr>
          <p:cNvCxnSpPr/>
          <p:nvPr/>
        </p:nvCxnSpPr>
        <p:spPr>
          <a:xfrm>
            <a:off x="838200" y="1563329"/>
            <a:ext cx="10515600"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F7B39F5A-F6A7-B78A-268A-AC89E6846961}"/>
              </a:ext>
            </a:extLst>
          </p:cNvPr>
          <p:cNvCxnSpPr/>
          <p:nvPr/>
        </p:nvCxnSpPr>
        <p:spPr>
          <a:xfrm>
            <a:off x="838200" y="1569285"/>
            <a:ext cx="0" cy="493776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2D16BFA5-0DC3-4705-4EE8-36F107ACA71C}"/>
              </a:ext>
            </a:extLst>
          </p:cNvPr>
          <p:cNvCxnSpPr/>
          <p:nvPr/>
        </p:nvCxnSpPr>
        <p:spPr>
          <a:xfrm>
            <a:off x="838200" y="6507045"/>
            <a:ext cx="10515600" cy="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83EA9982-D578-BA6E-CCF1-E26143BAD5A2}"/>
              </a:ext>
            </a:extLst>
          </p:cNvPr>
          <p:cNvCxnSpPr/>
          <p:nvPr/>
        </p:nvCxnSpPr>
        <p:spPr>
          <a:xfrm>
            <a:off x="11353800" y="1563329"/>
            <a:ext cx="0" cy="4943716"/>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4B84F181-2E24-CC02-3787-16A8535B6E06}"/>
              </a:ext>
            </a:extLst>
          </p:cNvPr>
          <p:cNvCxnSpPr/>
          <p:nvPr/>
        </p:nvCxnSpPr>
        <p:spPr>
          <a:xfrm>
            <a:off x="838200" y="2035277"/>
            <a:ext cx="10515600" cy="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50EDAC48-EBEC-9CCA-D2A5-0E4DBD15A80E}"/>
              </a:ext>
            </a:extLst>
          </p:cNvPr>
          <p:cNvCxnSpPr/>
          <p:nvPr/>
        </p:nvCxnSpPr>
        <p:spPr>
          <a:xfrm>
            <a:off x="2256503" y="1563329"/>
            <a:ext cx="0" cy="4943716"/>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0B08772D-71D3-E50F-0330-B62FD6F56DD0}"/>
              </a:ext>
            </a:extLst>
          </p:cNvPr>
          <p:cNvCxnSpPr>
            <a:endCxn id="7" idx="2"/>
          </p:cNvCxnSpPr>
          <p:nvPr/>
        </p:nvCxnSpPr>
        <p:spPr>
          <a:xfrm flipH="1">
            <a:off x="6094343" y="1563329"/>
            <a:ext cx="1657" cy="4608436"/>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86925712-5A06-4C4E-76A9-FF25406CA2CA}"/>
              </a:ext>
            </a:extLst>
          </p:cNvPr>
          <p:cNvCxnSpPr/>
          <p:nvPr/>
        </p:nvCxnSpPr>
        <p:spPr>
          <a:xfrm>
            <a:off x="8613058" y="1563329"/>
            <a:ext cx="0" cy="4943716"/>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40100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FB0E0-DE0D-E709-898F-7E9889E2E8C3}"/>
              </a:ext>
            </a:extLst>
          </p:cNvPr>
          <p:cNvSpPr>
            <a:spLocks noGrp="1"/>
          </p:cNvSpPr>
          <p:nvPr>
            <p:ph type="title"/>
          </p:nvPr>
        </p:nvSpPr>
        <p:spPr>
          <a:xfrm>
            <a:off x="838200" y="365126"/>
            <a:ext cx="10515600" cy="817632"/>
          </a:xfrm>
        </p:spPr>
        <p:txBody>
          <a:bodyPr/>
          <a:lstStyle/>
          <a:p>
            <a:pPr algn="ctr"/>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64D4E54-1036-F75F-9D81-6E6B166F2E34}"/>
              </a:ext>
            </a:extLst>
          </p:cNvPr>
          <p:cNvSpPr>
            <a:spLocks noGrp="1"/>
          </p:cNvSpPr>
          <p:nvPr>
            <p:ph idx="1"/>
          </p:nvPr>
        </p:nvSpPr>
        <p:spPr>
          <a:xfrm>
            <a:off x="596347" y="1302026"/>
            <a:ext cx="11251095" cy="4874937"/>
          </a:xfrm>
        </p:spPr>
        <p:txBody>
          <a:bodyPr>
            <a:normAutofit/>
          </a:bodyPr>
          <a:lstStyle/>
          <a:p>
            <a:r>
              <a:rPr lang="en-US" sz="2200" cap="none" dirty="0">
                <a:latin typeface="Times New Roman" panose="02020603050405020304" pitchFamily="18" charset="0"/>
                <a:cs typeface="Times New Roman" panose="02020603050405020304" pitchFamily="18" charset="0"/>
              </a:rPr>
              <a:t>Verilog provides RTL description which is advantageous for designer for debugging. RTL schematic can be modified by the designer and implemented by editing Verilog code. The wave form is obtained as desired. </a:t>
            </a:r>
          </a:p>
          <a:p>
            <a:pPr marL="0" indent="0">
              <a:buNone/>
            </a:pPr>
            <a:endParaRPr lang="en-US" sz="2200" cap="none" dirty="0">
              <a:latin typeface="Times New Roman" panose="02020603050405020304" pitchFamily="18" charset="0"/>
              <a:cs typeface="Times New Roman" panose="02020603050405020304" pitchFamily="18" charset="0"/>
            </a:endParaRPr>
          </a:p>
          <a:p>
            <a:r>
              <a:rPr lang="en-US" sz="2200" cap="none" dirty="0">
                <a:latin typeface="Times New Roman" panose="02020603050405020304" pitchFamily="18" charset="0"/>
                <a:cs typeface="Times New Roman" panose="02020603050405020304" pitchFamily="18" charset="0"/>
              </a:rPr>
              <a:t>Concluding the main aim of this project is to design a controller at an affordable price which contains an automated in-house security system. Every sensor in this controller has unique detection system for different incidents such as motion detection, fire, temperature and light etc.</a:t>
            </a:r>
          </a:p>
          <a:p>
            <a:endParaRPr lang="en-IN" dirty="0"/>
          </a:p>
        </p:txBody>
      </p:sp>
    </p:spTree>
    <p:extLst>
      <p:ext uri="{BB962C8B-B14F-4D97-AF65-F5344CB8AC3E}">
        <p14:creationId xmlns:p14="http://schemas.microsoft.com/office/powerpoint/2010/main" val="600355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03AB-E563-DFC2-2C31-FCBBD2040487}"/>
              </a:ext>
            </a:extLst>
          </p:cNvPr>
          <p:cNvSpPr>
            <a:spLocks noGrp="1"/>
          </p:cNvSpPr>
          <p:nvPr>
            <p:ph type="title"/>
          </p:nvPr>
        </p:nvSpPr>
        <p:spPr>
          <a:xfrm>
            <a:off x="838200" y="188145"/>
            <a:ext cx="10515600" cy="1325563"/>
          </a:xfrm>
        </p:spPr>
        <p:txBody>
          <a:bodyPr>
            <a:normAutofit/>
          </a:bodyPr>
          <a:lstStyle/>
          <a:p>
            <a:pPr algn="ctr"/>
            <a:r>
              <a:rPr lang="en-IN" dirty="0">
                <a:latin typeface="Times New Roman" panose="02020603050405020304" pitchFamily="18" charset="0"/>
                <a:cs typeface="Times New Roman" panose="02020603050405020304" pitchFamily="18" charset="0"/>
              </a:rPr>
              <a:t>TABLE OF CONTENT</a:t>
            </a:r>
          </a:p>
        </p:txBody>
      </p:sp>
      <p:sp>
        <p:nvSpPr>
          <p:cNvPr id="3" name="Content Placeholder 2">
            <a:extLst>
              <a:ext uri="{FF2B5EF4-FFF2-40B4-BE49-F238E27FC236}">
                <a16:creationId xmlns:a16="http://schemas.microsoft.com/office/drawing/2014/main" id="{9A5A5EFF-E77B-A9F1-673F-C285B02226B5}"/>
              </a:ext>
            </a:extLst>
          </p:cNvPr>
          <p:cNvSpPr>
            <a:spLocks noGrp="1"/>
          </p:cNvSpPr>
          <p:nvPr>
            <p:ph idx="1"/>
          </p:nvPr>
        </p:nvSpPr>
        <p:spPr>
          <a:xfrm>
            <a:off x="838200" y="1610139"/>
            <a:ext cx="10440027" cy="4790661"/>
          </a:xfrm>
        </p:spPr>
        <p:txBody>
          <a:bodyPr>
            <a:normAutofit lnSpcReduction="10000"/>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HOME AUTOMATON</a:t>
            </a:r>
          </a:p>
          <a:p>
            <a:r>
              <a:rPr lang="en-IN" dirty="0">
                <a:latin typeface="Times New Roman" panose="02020603050405020304" pitchFamily="18" charset="0"/>
                <a:cs typeface="Times New Roman" panose="02020603050405020304" pitchFamily="18" charset="0"/>
              </a:rPr>
              <a:t>FLOW CHART </a:t>
            </a:r>
          </a:p>
          <a:p>
            <a:r>
              <a:rPr lang="en-IN" dirty="0">
                <a:latin typeface="Times New Roman" panose="02020603050405020304" pitchFamily="18" charset="0"/>
                <a:cs typeface="Times New Roman" panose="02020603050405020304" pitchFamily="18" charset="0"/>
              </a:rPr>
              <a:t>Block diagram</a:t>
            </a:r>
          </a:p>
          <a:p>
            <a:r>
              <a:rPr lang="en-IN" dirty="0">
                <a:latin typeface="Times New Roman" panose="02020603050405020304" pitchFamily="18" charset="0"/>
                <a:cs typeface="Times New Roman" panose="02020603050405020304" pitchFamily="18" charset="0"/>
              </a:rPr>
              <a:t> STATE DIAGRAM</a:t>
            </a:r>
          </a:p>
          <a:p>
            <a:r>
              <a:rPr lang="en-IN" dirty="0">
                <a:latin typeface="Times New Roman" panose="02020603050405020304" pitchFamily="18" charset="0"/>
                <a:cs typeface="Times New Roman" panose="02020603050405020304" pitchFamily="18" charset="0"/>
              </a:rPr>
              <a:t>VERILOG MODULES</a:t>
            </a:r>
          </a:p>
          <a:p>
            <a:r>
              <a:rPr lang="en-IN" dirty="0" err="1">
                <a:latin typeface="Times New Roman" panose="02020603050405020304" pitchFamily="18" charset="0"/>
                <a:cs typeface="Times New Roman" panose="02020603050405020304" pitchFamily="18" charset="0"/>
              </a:rPr>
              <a:t>Rtl</a:t>
            </a:r>
            <a:r>
              <a:rPr lang="en-IN" dirty="0">
                <a:latin typeface="Times New Roman" panose="02020603050405020304" pitchFamily="18" charset="0"/>
                <a:cs typeface="Times New Roman" panose="02020603050405020304" pitchFamily="18" charset="0"/>
              </a:rPr>
              <a:t> schematic</a:t>
            </a:r>
          </a:p>
          <a:p>
            <a:r>
              <a:rPr lang="en-IN" dirty="0">
                <a:latin typeface="Times New Roman" panose="02020603050405020304" pitchFamily="18" charset="0"/>
                <a:cs typeface="Times New Roman" panose="02020603050405020304" pitchFamily="18" charset="0"/>
              </a:rPr>
              <a:t>stimulation </a:t>
            </a:r>
          </a:p>
          <a:p>
            <a:r>
              <a:rPr lang="en-IN" dirty="0">
                <a:latin typeface="Times New Roman" panose="02020603050405020304" pitchFamily="18" charset="0"/>
                <a:cs typeface="Times New Roman" panose="02020603050405020304" pitchFamily="18" charset="0"/>
              </a:rPr>
              <a:t> COMPARATIVE ANALYSIS</a:t>
            </a:r>
          </a:p>
          <a:p>
            <a:r>
              <a:rPr lang="en-I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069474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1993-4239-07B1-DD08-64C614F189ED}"/>
              </a:ext>
            </a:extLst>
          </p:cNvPr>
          <p:cNvSpPr>
            <a:spLocks noGrp="1"/>
          </p:cNvSpPr>
          <p:nvPr>
            <p:ph type="title"/>
          </p:nvPr>
        </p:nvSpPr>
        <p:spPr>
          <a:xfrm>
            <a:off x="838200" y="176982"/>
            <a:ext cx="10515600" cy="870154"/>
          </a:xfrm>
        </p:spPr>
        <p:txBody>
          <a:bodyPr/>
          <a:lstStyle/>
          <a:p>
            <a:pPr algn="ctr"/>
            <a:r>
              <a:rPr lang="en-IN" dirty="0">
                <a:latin typeface="Times New Roman" panose="02020603050405020304" pitchFamily="18" charset="0"/>
                <a:cs typeface="Times New Roman" panose="02020603050405020304" pitchFamily="18" charset="0"/>
              </a:rPr>
              <a:t>INTRODUCTON</a:t>
            </a:r>
          </a:p>
        </p:txBody>
      </p:sp>
      <p:sp>
        <p:nvSpPr>
          <p:cNvPr id="3" name="Content Placeholder 2">
            <a:extLst>
              <a:ext uri="{FF2B5EF4-FFF2-40B4-BE49-F238E27FC236}">
                <a16:creationId xmlns:a16="http://schemas.microsoft.com/office/drawing/2014/main" id="{737AAEBF-358D-65F3-BD85-E8A323310566}"/>
              </a:ext>
            </a:extLst>
          </p:cNvPr>
          <p:cNvSpPr>
            <a:spLocks noGrp="1"/>
          </p:cNvSpPr>
          <p:nvPr>
            <p:ph idx="1"/>
          </p:nvPr>
        </p:nvSpPr>
        <p:spPr>
          <a:xfrm>
            <a:off x="566530" y="1262270"/>
            <a:ext cx="11335417" cy="5197524"/>
          </a:xfrm>
        </p:spPr>
        <p:txBody>
          <a:bodyPr>
            <a:normAutofit fontScale="92500"/>
          </a:bodyPr>
          <a:lstStyle/>
          <a:p>
            <a:pPr algn="just"/>
            <a:r>
              <a:rPr lang="en-IN" sz="2400" cap="none" dirty="0">
                <a:latin typeface="Times New Roman" panose="02020603050405020304" pitchFamily="18" charset="0"/>
                <a:cs typeface="Times New Roman" panose="02020603050405020304" pitchFamily="18" charset="0"/>
              </a:rPr>
              <a:t>Smart home technology refers to the integration of various devices and systems within a household to automate and enhance living experiences. This includes features like energy management, home security, entertainment systems, and remote access through connected devices and networks.</a:t>
            </a:r>
          </a:p>
          <a:p>
            <a:pPr algn="just"/>
            <a:r>
              <a:rPr lang="en-IN" sz="2400" cap="none" dirty="0">
                <a:latin typeface="Times New Roman" panose="02020603050405020304" pitchFamily="18" charset="0"/>
                <a:cs typeface="Times New Roman" panose="02020603050405020304" pitchFamily="18" charset="0"/>
              </a:rPr>
              <a:t>Smart homes leverage advancements in internet of things (</a:t>
            </a:r>
            <a:r>
              <a:rPr lang="en-IN" sz="2400" cap="none" dirty="0" err="1">
                <a:latin typeface="Times New Roman" panose="02020603050405020304" pitchFamily="18" charset="0"/>
                <a:cs typeface="Times New Roman" panose="02020603050405020304" pitchFamily="18" charset="0"/>
              </a:rPr>
              <a:t>ioT</a:t>
            </a:r>
            <a:r>
              <a:rPr lang="en-IN" sz="2400" cap="none" dirty="0">
                <a:latin typeface="Times New Roman" panose="02020603050405020304" pitchFamily="18" charset="0"/>
                <a:cs typeface="Times New Roman" panose="02020603050405020304" pitchFamily="18" charset="0"/>
              </a:rPr>
              <a:t>), artificial intelligence, and cloud computing to provide homeowners with increased convenience, efficiency, and control over their living environment</a:t>
            </a:r>
          </a:p>
          <a:p>
            <a:pPr algn="just"/>
            <a:r>
              <a:rPr lang="en-IN" sz="2400" cap="none" dirty="0">
                <a:latin typeface="Times New Roman" panose="02020603050405020304" pitchFamily="18" charset="0"/>
                <a:cs typeface="Times New Roman" panose="02020603050405020304" pitchFamily="18" charset="0"/>
              </a:rPr>
              <a:t>Verilog is a powerful hardware description language (HDL) used to design and simulate digital systems. It allows engineers to model the behaviour of complex electronic systems at various levels of abstraction, from gate-level to system-level. Verilog's concise syntax and powerful simulation capabilities make it a popular choice for designing and verifying digital circuits, ranging from simple logic gates to sophisticated microprocessors.</a:t>
            </a:r>
          </a:p>
        </p:txBody>
      </p:sp>
    </p:spTree>
    <p:extLst>
      <p:ext uri="{BB962C8B-B14F-4D97-AF65-F5344CB8AC3E}">
        <p14:creationId xmlns:p14="http://schemas.microsoft.com/office/powerpoint/2010/main" val="168818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EEBF-1CDA-25F3-13F2-9AAF635E301F}"/>
              </a:ext>
            </a:extLst>
          </p:cNvPr>
          <p:cNvSpPr>
            <a:spLocks noGrp="1"/>
          </p:cNvSpPr>
          <p:nvPr>
            <p:ph type="title"/>
          </p:nvPr>
        </p:nvSpPr>
        <p:spPr>
          <a:xfrm>
            <a:off x="838200" y="212513"/>
            <a:ext cx="10515600" cy="976978"/>
          </a:xfrm>
        </p:spPr>
        <p:txBody>
          <a:bodyPr/>
          <a:lstStyle/>
          <a:p>
            <a:pPr algn="ctr"/>
            <a:r>
              <a:rPr lang="en-IN" dirty="0">
                <a:latin typeface="Times New Roman" panose="02020603050405020304" pitchFamily="18" charset="0"/>
                <a:cs typeface="Times New Roman" panose="02020603050405020304" pitchFamily="18" charset="0"/>
              </a:rPr>
              <a:t>HOME AUTOMATION</a:t>
            </a:r>
          </a:p>
        </p:txBody>
      </p:sp>
      <p:sp>
        <p:nvSpPr>
          <p:cNvPr id="3" name="Content Placeholder 2">
            <a:extLst>
              <a:ext uri="{FF2B5EF4-FFF2-40B4-BE49-F238E27FC236}">
                <a16:creationId xmlns:a16="http://schemas.microsoft.com/office/drawing/2014/main" id="{D89A4EBE-CB28-FD66-FD8A-4518D14AFDB9}"/>
              </a:ext>
            </a:extLst>
          </p:cNvPr>
          <p:cNvSpPr>
            <a:spLocks noGrp="1"/>
          </p:cNvSpPr>
          <p:nvPr>
            <p:ph idx="1"/>
          </p:nvPr>
        </p:nvSpPr>
        <p:spPr>
          <a:xfrm>
            <a:off x="516835" y="1189491"/>
            <a:ext cx="11414609" cy="5436118"/>
          </a:xfrm>
        </p:spPr>
        <p:txBody>
          <a:bodyPr>
            <a:normAutofit/>
          </a:bodyPr>
          <a:lstStyle/>
          <a:p>
            <a:pPr algn="just">
              <a:buFont typeface="Wingdings" panose="05000000000000000000" pitchFamily="2" charset="2"/>
              <a:buChar char="Ø"/>
            </a:pPr>
            <a:r>
              <a:rPr lang="en-IN" sz="2200" cap="none" dirty="0">
                <a:latin typeface="Times New Roman" panose="02020603050405020304" pitchFamily="18" charset="0"/>
                <a:ea typeface="Tahoma" panose="020B0604030504040204" pitchFamily="34" charset="0"/>
                <a:cs typeface="Times New Roman" panose="02020603050405020304" pitchFamily="18" charset="0"/>
              </a:rPr>
              <a:t>Home automation, also known as domotics, refers to the use of technology to control and automate various household systems and devices. This can include everything from lighting, heating, and air conditioning to security systems, home entertainment systems, and kitchen appliances. Home automation systems allow homeowners to monitor and control these devices remotely through smartphones, tablets, or computers, often via a centralized hub or platform. The ultimate goal of home automation is to enhance the convenience, efficiency, and security of home living.</a:t>
            </a:r>
          </a:p>
          <a:p>
            <a:pPr algn="just">
              <a:buFont typeface="Wingdings" panose="05000000000000000000" pitchFamily="2" charset="2"/>
              <a:buChar char="Ø"/>
            </a:pPr>
            <a:r>
              <a:rPr lang="en-IN" sz="2200" b="1" cap="none" dirty="0">
                <a:latin typeface="Times New Roman" panose="02020603050405020304" pitchFamily="18" charset="0"/>
                <a:cs typeface="Times New Roman" panose="02020603050405020304" pitchFamily="18" charset="0"/>
              </a:rPr>
              <a:t>Increased security</a:t>
            </a:r>
          </a:p>
          <a:p>
            <a:pPr marL="0" indent="0" algn="just">
              <a:buNone/>
            </a:pPr>
            <a:r>
              <a:rPr lang="en-IN" sz="2200" cap="none" dirty="0">
                <a:latin typeface="Times New Roman" panose="02020603050405020304" pitchFamily="18" charset="0"/>
                <a:cs typeface="Times New Roman" panose="02020603050405020304" pitchFamily="18" charset="0"/>
              </a:rPr>
              <a:t>Home automation systems enhance security by providing real-time monitoring of sensors, such as door and window contacts, motion detectors, and smoke detectors. In case of unauthorized entry or potential hazards, the system can trigger alarms, send notifications, and activate security measures, providing homeowners with peace of mind.</a:t>
            </a:r>
          </a:p>
          <a:p>
            <a:pPr marL="0" indent="0" algn="just">
              <a:buNone/>
            </a:pP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18121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6ED6206-7C7D-5086-B18D-BB9ED97664E4}"/>
              </a:ext>
            </a:extLst>
          </p:cNvPr>
          <p:cNvSpPr>
            <a:spLocks noGrp="1" noChangeArrowheads="1"/>
          </p:cNvSpPr>
          <p:nvPr>
            <p:ph idx="1"/>
          </p:nvPr>
        </p:nvSpPr>
        <p:spPr bwMode="auto">
          <a:xfrm>
            <a:off x="486698" y="791350"/>
            <a:ext cx="11461464" cy="463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Ø"/>
            </a:pPr>
            <a:r>
              <a:rPr lang="en-IN" sz="2200" b="1" cap="none" dirty="0">
                <a:latin typeface="Times New Roman" panose="02020603050405020304" pitchFamily="18" charset="0"/>
                <a:cs typeface="Times New Roman" panose="02020603050405020304" pitchFamily="18" charset="0"/>
              </a:rPr>
              <a:t>Energy efficiency</a:t>
            </a:r>
          </a:p>
          <a:p>
            <a:pPr marL="0" indent="0">
              <a:buNone/>
            </a:pPr>
            <a:r>
              <a:rPr lang="en-IN" sz="2200" cap="none" dirty="0">
                <a:latin typeface="Times New Roman" panose="02020603050405020304" pitchFamily="18" charset="0"/>
                <a:cs typeface="Times New Roman" panose="02020603050405020304" pitchFamily="18" charset="0"/>
              </a:rPr>
              <a:t>By automating lighting and temperature control based on occupancy and ambient conditions, home automation systems can optimize energy consumption and reduce utility bills. Smart thermostats, for instance, can adjust the heating and cooling systems based on schedules and preferences, minimizing energy waste.</a:t>
            </a:r>
          </a:p>
          <a:p>
            <a:pPr>
              <a:buFont typeface="Wingdings" panose="05000000000000000000" pitchFamily="2" charset="2"/>
              <a:buChar char="Ø"/>
            </a:pPr>
            <a:endParaRPr lang="en-IN" sz="2200" b="1"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00" b="1" cap="none" dirty="0">
                <a:latin typeface="Times New Roman" panose="02020603050405020304" pitchFamily="18" charset="0"/>
                <a:cs typeface="Times New Roman" panose="02020603050405020304" pitchFamily="18" charset="0"/>
              </a:rPr>
              <a:t>Enhanced comfort</a:t>
            </a:r>
          </a:p>
          <a:p>
            <a:pPr marL="0" indent="0">
              <a:buNone/>
            </a:pPr>
            <a:r>
              <a:rPr lang="en-IN" sz="2200" cap="none" dirty="0">
                <a:latin typeface="Times New Roman" panose="02020603050405020304" pitchFamily="18" charset="0"/>
                <a:cs typeface="Times New Roman" panose="02020603050405020304" pitchFamily="18" charset="0"/>
              </a:rPr>
              <a:t>Home automation systems enhance comfort by providing personalized control over various aspects of the home environment. Users can adjust lighting levels, set desired temperatures, control appliances, and even remotely manage their homes from anywhere with an internet connection.</a:t>
            </a:r>
          </a:p>
        </p:txBody>
      </p:sp>
    </p:spTree>
    <p:extLst>
      <p:ext uri="{BB962C8B-B14F-4D97-AF65-F5344CB8AC3E}">
        <p14:creationId xmlns:p14="http://schemas.microsoft.com/office/powerpoint/2010/main" val="3197826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ECB1A-C67D-DD9D-FFEF-B86CDD431ACB}"/>
              </a:ext>
            </a:extLst>
          </p:cNvPr>
          <p:cNvSpPr>
            <a:spLocks noGrp="1"/>
          </p:cNvSpPr>
          <p:nvPr>
            <p:ph type="title"/>
          </p:nvPr>
        </p:nvSpPr>
        <p:spPr>
          <a:xfrm>
            <a:off x="913775" y="618518"/>
            <a:ext cx="10364451" cy="1011500"/>
          </a:xfrm>
        </p:spPr>
        <p:txBody>
          <a:bodyPr/>
          <a:lstStyle/>
          <a:p>
            <a:r>
              <a:rPr lang="en-US" dirty="0">
                <a:latin typeface="Times New Roman" panose="02020603050405020304" pitchFamily="18" charset="0"/>
                <a:cs typeface="Times New Roman" panose="02020603050405020304" pitchFamily="18" charset="0"/>
              </a:rPr>
              <a:t>Block Diagram</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096CD5B4-68F5-D168-90B9-54E77F8DD7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4382" y="1630018"/>
            <a:ext cx="3283235" cy="4909929"/>
          </a:xfrm>
        </p:spPr>
      </p:pic>
    </p:spTree>
    <p:extLst>
      <p:ext uri="{BB962C8B-B14F-4D97-AF65-F5344CB8AC3E}">
        <p14:creationId xmlns:p14="http://schemas.microsoft.com/office/powerpoint/2010/main" val="103875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494A-3206-ADCD-58FC-FB00B6C04F9A}"/>
              </a:ext>
            </a:extLst>
          </p:cNvPr>
          <p:cNvSpPr>
            <a:spLocks noGrp="1"/>
          </p:cNvSpPr>
          <p:nvPr>
            <p:ph type="title"/>
          </p:nvPr>
        </p:nvSpPr>
        <p:spPr>
          <a:xfrm>
            <a:off x="838200" y="158648"/>
            <a:ext cx="10515600" cy="522390"/>
          </a:xfrm>
        </p:spPr>
        <p:txBody>
          <a:bodyPr>
            <a:normAutofit fontScale="90000"/>
          </a:bodyPr>
          <a:lstStyle/>
          <a:p>
            <a:pPr algn="ctr"/>
            <a:r>
              <a:rPr lang="en-IN" dirty="0"/>
              <a:t>STATE DIAGRAM</a:t>
            </a:r>
          </a:p>
        </p:txBody>
      </p:sp>
      <p:sp>
        <p:nvSpPr>
          <p:cNvPr id="9" name="Rectangle 8">
            <a:extLst>
              <a:ext uri="{FF2B5EF4-FFF2-40B4-BE49-F238E27FC236}">
                <a16:creationId xmlns:a16="http://schemas.microsoft.com/office/drawing/2014/main" id="{9FA948B8-FE6B-E592-466A-BAE755B71C41}"/>
              </a:ext>
            </a:extLst>
          </p:cNvPr>
          <p:cNvSpPr/>
          <p:nvPr/>
        </p:nvSpPr>
        <p:spPr>
          <a:xfrm>
            <a:off x="5302047" y="677698"/>
            <a:ext cx="1091380" cy="307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RESET</a:t>
            </a:r>
          </a:p>
        </p:txBody>
      </p:sp>
      <p:sp>
        <p:nvSpPr>
          <p:cNvPr id="10" name="Flowchart: Connector 9">
            <a:extLst>
              <a:ext uri="{FF2B5EF4-FFF2-40B4-BE49-F238E27FC236}">
                <a16:creationId xmlns:a16="http://schemas.microsoft.com/office/drawing/2014/main" id="{C5BA1C71-F7BD-E5A4-6596-4D00036BC1A9}"/>
              </a:ext>
            </a:extLst>
          </p:cNvPr>
          <p:cNvSpPr/>
          <p:nvPr/>
        </p:nvSpPr>
        <p:spPr>
          <a:xfrm>
            <a:off x="4881717" y="1486974"/>
            <a:ext cx="1826334" cy="41295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START</a:t>
            </a:r>
          </a:p>
        </p:txBody>
      </p:sp>
      <p:sp>
        <p:nvSpPr>
          <p:cNvPr id="11" name="Flowchart: Connector 10">
            <a:extLst>
              <a:ext uri="{FF2B5EF4-FFF2-40B4-BE49-F238E27FC236}">
                <a16:creationId xmlns:a16="http://schemas.microsoft.com/office/drawing/2014/main" id="{FA871B62-0020-36F1-C509-768679947395}"/>
              </a:ext>
            </a:extLst>
          </p:cNvPr>
          <p:cNvSpPr/>
          <p:nvPr/>
        </p:nvSpPr>
        <p:spPr>
          <a:xfrm>
            <a:off x="482352" y="2814561"/>
            <a:ext cx="1578489" cy="907026"/>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Temp_cool</a:t>
            </a:r>
          </a:p>
        </p:txBody>
      </p:sp>
      <p:sp>
        <p:nvSpPr>
          <p:cNvPr id="12" name="Flowchart: Connector 11">
            <a:extLst>
              <a:ext uri="{FF2B5EF4-FFF2-40B4-BE49-F238E27FC236}">
                <a16:creationId xmlns:a16="http://schemas.microsoft.com/office/drawing/2014/main" id="{6BA486F0-E16D-7E7F-6370-5D4AE7D62CAA}"/>
              </a:ext>
            </a:extLst>
          </p:cNvPr>
          <p:cNvSpPr/>
          <p:nvPr/>
        </p:nvSpPr>
        <p:spPr>
          <a:xfrm>
            <a:off x="5483942" y="2814561"/>
            <a:ext cx="1634044" cy="907026"/>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Temp_heat</a:t>
            </a:r>
          </a:p>
        </p:txBody>
      </p:sp>
      <p:sp>
        <p:nvSpPr>
          <p:cNvPr id="13" name="Flowchart: Connector 12">
            <a:extLst>
              <a:ext uri="{FF2B5EF4-FFF2-40B4-BE49-F238E27FC236}">
                <a16:creationId xmlns:a16="http://schemas.microsoft.com/office/drawing/2014/main" id="{69F6B104-D46F-E2EB-A214-101CD67679C2}"/>
              </a:ext>
            </a:extLst>
          </p:cNvPr>
          <p:cNvSpPr/>
          <p:nvPr/>
        </p:nvSpPr>
        <p:spPr>
          <a:xfrm>
            <a:off x="10075605" y="2798507"/>
            <a:ext cx="1634043" cy="74479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Temp_norm</a:t>
            </a:r>
          </a:p>
        </p:txBody>
      </p:sp>
      <p:sp>
        <p:nvSpPr>
          <p:cNvPr id="14" name="Flowchart: Connector 13">
            <a:extLst>
              <a:ext uri="{FF2B5EF4-FFF2-40B4-BE49-F238E27FC236}">
                <a16:creationId xmlns:a16="http://schemas.microsoft.com/office/drawing/2014/main" id="{C42F726B-7FAE-0F2E-E4D5-CCFC3EF464DC}"/>
              </a:ext>
            </a:extLst>
          </p:cNvPr>
          <p:cNvSpPr/>
          <p:nvPr/>
        </p:nvSpPr>
        <p:spPr>
          <a:xfrm>
            <a:off x="1675086" y="5970486"/>
            <a:ext cx="1106131" cy="884903"/>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Light_dim</a:t>
            </a:r>
          </a:p>
        </p:txBody>
      </p:sp>
      <p:sp>
        <p:nvSpPr>
          <p:cNvPr id="15" name="Flowchart: Connector 14">
            <a:extLst>
              <a:ext uri="{FF2B5EF4-FFF2-40B4-BE49-F238E27FC236}">
                <a16:creationId xmlns:a16="http://schemas.microsoft.com/office/drawing/2014/main" id="{43A662F9-37D8-A971-1AB2-F36EB1A462ED}"/>
              </a:ext>
            </a:extLst>
          </p:cNvPr>
          <p:cNvSpPr/>
          <p:nvPr/>
        </p:nvSpPr>
        <p:spPr>
          <a:xfrm>
            <a:off x="5694679" y="6110595"/>
            <a:ext cx="1224116" cy="74479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Light_bright</a:t>
            </a:r>
          </a:p>
        </p:txBody>
      </p:sp>
      <p:sp>
        <p:nvSpPr>
          <p:cNvPr id="16" name="Flowchart: Connector 15">
            <a:extLst>
              <a:ext uri="{FF2B5EF4-FFF2-40B4-BE49-F238E27FC236}">
                <a16:creationId xmlns:a16="http://schemas.microsoft.com/office/drawing/2014/main" id="{ACD1E23C-B8DC-9ACA-CC0A-3E2782EE3412}"/>
              </a:ext>
            </a:extLst>
          </p:cNvPr>
          <p:cNvSpPr/>
          <p:nvPr/>
        </p:nvSpPr>
        <p:spPr>
          <a:xfrm>
            <a:off x="9797187" y="6113206"/>
            <a:ext cx="1106130" cy="744794"/>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Light_norm</a:t>
            </a:r>
          </a:p>
        </p:txBody>
      </p:sp>
      <p:cxnSp>
        <p:nvCxnSpPr>
          <p:cNvPr id="20" name="Straight Arrow Connector 19">
            <a:extLst>
              <a:ext uri="{FF2B5EF4-FFF2-40B4-BE49-F238E27FC236}">
                <a16:creationId xmlns:a16="http://schemas.microsoft.com/office/drawing/2014/main" id="{30A095D5-3BF6-3C6A-AB43-E150B33CF08D}"/>
              </a:ext>
            </a:extLst>
          </p:cNvPr>
          <p:cNvCxnSpPr>
            <a:stCxn id="9" idx="2"/>
          </p:cNvCxnSpPr>
          <p:nvPr/>
        </p:nvCxnSpPr>
        <p:spPr>
          <a:xfrm>
            <a:off x="5847737" y="984802"/>
            <a:ext cx="0" cy="5021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061AD2F9-409E-3611-6A90-0A9A949A4093}"/>
              </a:ext>
            </a:extLst>
          </p:cNvPr>
          <p:cNvCxnSpPr>
            <a:cxnSpLocks/>
            <a:stCxn id="10" idx="3"/>
            <a:endCxn id="11" idx="0"/>
          </p:cNvCxnSpPr>
          <p:nvPr/>
        </p:nvCxnSpPr>
        <p:spPr>
          <a:xfrm flipH="1">
            <a:off x="1271597" y="1839453"/>
            <a:ext cx="3877580" cy="9751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A277BCD9-4521-EEAA-164B-93FB9D66D2BC}"/>
              </a:ext>
            </a:extLst>
          </p:cNvPr>
          <p:cNvCxnSpPr>
            <a:cxnSpLocks/>
            <a:stCxn id="10" idx="4"/>
            <a:endCxn id="12" idx="0"/>
          </p:cNvCxnSpPr>
          <p:nvPr/>
        </p:nvCxnSpPr>
        <p:spPr>
          <a:xfrm>
            <a:off x="5794884" y="1899929"/>
            <a:ext cx="506080" cy="9146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13C51A00-FFE6-E350-D490-D572E5E2C532}"/>
              </a:ext>
            </a:extLst>
          </p:cNvPr>
          <p:cNvCxnSpPr>
            <a:cxnSpLocks/>
            <a:stCxn id="10" idx="6"/>
            <a:endCxn id="13" idx="0"/>
          </p:cNvCxnSpPr>
          <p:nvPr/>
        </p:nvCxnSpPr>
        <p:spPr>
          <a:xfrm>
            <a:off x="6708051" y="1693452"/>
            <a:ext cx="4184576" cy="11050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1F8AB286-9654-EED9-C924-8AA6F1D2EE51}"/>
              </a:ext>
            </a:extLst>
          </p:cNvPr>
          <p:cNvCxnSpPr>
            <a:cxnSpLocks/>
            <a:stCxn id="11" idx="4"/>
            <a:endCxn id="14" idx="0"/>
          </p:cNvCxnSpPr>
          <p:nvPr/>
        </p:nvCxnSpPr>
        <p:spPr>
          <a:xfrm>
            <a:off x="1271597" y="3721587"/>
            <a:ext cx="956555" cy="22488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13942A8A-5814-0BF4-6FEB-CFB4AFC8B175}"/>
              </a:ext>
            </a:extLst>
          </p:cNvPr>
          <p:cNvCxnSpPr>
            <a:cxnSpLocks/>
            <a:stCxn id="11" idx="4"/>
            <a:endCxn id="15" idx="0"/>
          </p:cNvCxnSpPr>
          <p:nvPr/>
        </p:nvCxnSpPr>
        <p:spPr>
          <a:xfrm>
            <a:off x="1271597" y="3721587"/>
            <a:ext cx="5035140" cy="23890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6AD39C4-A5D4-15EF-2F01-C26FAF42760C}"/>
              </a:ext>
            </a:extLst>
          </p:cNvPr>
          <p:cNvCxnSpPr>
            <a:cxnSpLocks/>
            <a:stCxn id="11" idx="4"/>
            <a:endCxn id="16" idx="0"/>
          </p:cNvCxnSpPr>
          <p:nvPr/>
        </p:nvCxnSpPr>
        <p:spPr>
          <a:xfrm>
            <a:off x="1271597" y="3721587"/>
            <a:ext cx="9078655" cy="23916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DEA7C9F8-C9A3-65B6-D343-A66EAEBF2EF0}"/>
              </a:ext>
            </a:extLst>
          </p:cNvPr>
          <p:cNvCxnSpPr>
            <a:cxnSpLocks/>
            <a:stCxn id="12" idx="4"/>
            <a:endCxn id="14" idx="0"/>
          </p:cNvCxnSpPr>
          <p:nvPr/>
        </p:nvCxnSpPr>
        <p:spPr>
          <a:xfrm flipH="1">
            <a:off x="2228152" y="3721587"/>
            <a:ext cx="4072812" cy="22488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FAE03E86-ACA8-5A16-0AB5-0080CDF09867}"/>
              </a:ext>
            </a:extLst>
          </p:cNvPr>
          <p:cNvCxnSpPr>
            <a:cxnSpLocks/>
            <a:stCxn id="12" idx="4"/>
            <a:endCxn id="15" idx="0"/>
          </p:cNvCxnSpPr>
          <p:nvPr/>
        </p:nvCxnSpPr>
        <p:spPr>
          <a:xfrm>
            <a:off x="6300964" y="3721587"/>
            <a:ext cx="5773" cy="23890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C023DEA3-5760-8742-DBE1-BE5E0F9B3428}"/>
              </a:ext>
            </a:extLst>
          </p:cNvPr>
          <p:cNvCxnSpPr>
            <a:cxnSpLocks/>
            <a:stCxn id="12" idx="4"/>
            <a:endCxn id="16" idx="0"/>
          </p:cNvCxnSpPr>
          <p:nvPr/>
        </p:nvCxnSpPr>
        <p:spPr>
          <a:xfrm>
            <a:off x="6300964" y="3721587"/>
            <a:ext cx="4049288" cy="23916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E481C154-DDCB-132E-B472-7FED3C630005}"/>
              </a:ext>
            </a:extLst>
          </p:cNvPr>
          <p:cNvCxnSpPr>
            <a:cxnSpLocks/>
            <a:stCxn id="13" idx="4"/>
            <a:endCxn id="14" idx="0"/>
          </p:cNvCxnSpPr>
          <p:nvPr/>
        </p:nvCxnSpPr>
        <p:spPr>
          <a:xfrm flipH="1">
            <a:off x="2228152" y="3543301"/>
            <a:ext cx="8664475" cy="24271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636812BB-13D8-1806-8FF5-1B706F3FA4D8}"/>
              </a:ext>
            </a:extLst>
          </p:cNvPr>
          <p:cNvCxnSpPr>
            <a:cxnSpLocks/>
            <a:stCxn id="13" idx="4"/>
            <a:endCxn id="15" idx="0"/>
          </p:cNvCxnSpPr>
          <p:nvPr/>
        </p:nvCxnSpPr>
        <p:spPr>
          <a:xfrm flipH="1">
            <a:off x="6306737" y="3543301"/>
            <a:ext cx="4585890" cy="25672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0043C314-738C-7599-F24D-C4E760C95B7B}"/>
              </a:ext>
            </a:extLst>
          </p:cNvPr>
          <p:cNvCxnSpPr>
            <a:cxnSpLocks/>
            <a:stCxn id="13" idx="4"/>
            <a:endCxn id="16" idx="0"/>
          </p:cNvCxnSpPr>
          <p:nvPr/>
        </p:nvCxnSpPr>
        <p:spPr>
          <a:xfrm flipH="1">
            <a:off x="10350252" y="3543301"/>
            <a:ext cx="542375" cy="25699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4" name="Rectangle 53">
            <a:extLst>
              <a:ext uri="{FF2B5EF4-FFF2-40B4-BE49-F238E27FC236}">
                <a16:creationId xmlns:a16="http://schemas.microsoft.com/office/drawing/2014/main" id="{827DABDD-66AB-09EF-09A9-C9C1A358EF2D}"/>
              </a:ext>
            </a:extLst>
          </p:cNvPr>
          <p:cNvSpPr/>
          <p:nvPr/>
        </p:nvSpPr>
        <p:spPr>
          <a:xfrm>
            <a:off x="1836293" y="2324410"/>
            <a:ext cx="1991032" cy="3202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Temp_sensor</a:t>
            </a:r>
          </a:p>
        </p:txBody>
      </p:sp>
      <p:sp>
        <p:nvSpPr>
          <p:cNvPr id="55" name="Rectangle 54">
            <a:extLst>
              <a:ext uri="{FF2B5EF4-FFF2-40B4-BE49-F238E27FC236}">
                <a16:creationId xmlns:a16="http://schemas.microsoft.com/office/drawing/2014/main" id="{747FD54C-0FBC-74FA-D6CD-5EEAF5A8E91A}"/>
              </a:ext>
            </a:extLst>
          </p:cNvPr>
          <p:cNvSpPr/>
          <p:nvPr/>
        </p:nvSpPr>
        <p:spPr>
          <a:xfrm>
            <a:off x="5126954" y="2348377"/>
            <a:ext cx="1991032" cy="3202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Temp_sensor</a:t>
            </a:r>
          </a:p>
        </p:txBody>
      </p:sp>
      <p:sp>
        <p:nvSpPr>
          <p:cNvPr id="56" name="Rectangle 55">
            <a:extLst>
              <a:ext uri="{FF2B5EF4-FFF2-40B4-BE49-F238E27FC236}">
                <a16:creationId xmlns:a16="http://schemas.microsoft.com/office/drawing/2014/main" id="{7D1DDBC6-5B74-FBD5-F8BE-9CE016231A55}"/>
              </a:ext>
            </a:extLst>
          </p:cNvPr>
          <p:cNvSpPr/>
          <p:nvPr/>
        </p:nvSpPr>
        <p:spPr>
          <a:xfrm>
            <a:off x="8510720" y="2324410"/>
            <a:ext cx="1991032" cy="3202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Temp_sensor</a:t>
            </a:r>
          </a:p>
        </p:txBody>
      </p:sp>
      <p:sp>
        <p:nvSpPr>
          <p:cNvPr id="57" name="Rectangle 56">
            <a:extLst>
              <a:ext uri="{FF2B5EF4-FFF2-40B4-BE49-F238E27FC236}">
                <a16:creationId xmlns:a16="http://schemas.microsoft.com/office/drawing/2014/main" id="{40663522-AA86-3BEC-28F2-1CFFD17404F0}"/>
              </a:ext>
            </a:extLst>
          </p:cNvPr>
          <p:cNvSpPr/>
          <p:nvPr/>
        </p:nvSpPr>
        <p:spPr>
          <a:xfrm rot="14843563" flipV="1">
            <a:off x="779502" y="4914460"/>
            <a:ext cx="1787404" cy="27841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Lum_sensor</a:t>
            </a:r>
          </a:p>
        </p:txBody>
      </p:sp>
      <p:sp>
        <p:nvSpPr>
          <p:cNvPr id="59" name="Rectangle 58">
            <a:extLst>
              <a:ext uri="{FF2B5EF4-FFF2-40B4-BE49-F238E27FC236}">
                <a16:creationId xmlns:a16="http://schemas.microsoft.com/office/drawing/2014/main" id="{DAF06693-26D8-58B0-093D-ECEA83C7CBBB}"/>
              </a:ext>
            </a:extLst>
          </p:cNvPr>
          <p:cNvSpPr/>
          <p:nvPr/>
        </p:nvSpPr>
        <p:spPr>
          <a:xfrm rot="12364061" flipV="1">
            <a:off x="1982579" y="4398456"/>
            <a:ext cx="1724038" cy="3788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Lum_sensor</a:t>
            </a:r>
          </a:p>
        </p:txBody>
      </p:sp>
      <p:sp>
        <p:nvSpPr>
          <p:cNvPr id="60" name="Rectangle 59">
            <a:extLst>
              <a:ext uri="{FF2B5EF4-FFF2-40B4-BE49-F238E27FC236}">
                <a16:creationId xmlns:a16="http://schemas.microsoft.com/office/drawing/2014/main" id="{3BE7C436-39E4-BC8A-3779-8CE81B79A1AE}"/>
              </a:ext>
            </a:extLst>
          </p:cNvPr>
          <p:cNvSpPr/>
          <p:nvPr/>
        </p:nvSpPr>
        <p:spPr>
          <a:xfrm rot="11682729" flipV="1">
            <a:off x="1821445" y="3779527"/>
            <a:ext cx="1706328" cy="27609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Lum_sensor</a:t>
            </a:r>
          </a:p>
        </p:txBody>
      </p:sp>
      <p:sp>
        <p:nvSpPr>
          <p:cNvPr id="61" name="Rectangle 60">
            <a:extLst>
              <a:ext uri="{FF2B5EF4-FFF2-40B4-BE49-F238E27FC236}">
                <a16:creationId xmlns:a16="http://schemas.microsoft.com/office/drawing/2014/main" id="{9D150A9A-9E0D-B18E-439D-357E7E9A1F42}"/>
              </a:ext>
            </a:extLst>
          </p:cNvPr>
          <p:cNvSpPr/>
          <p:nvPr/>
        </p:nvSpPr>
        <p:spPr>
          <a:xfrm rot="8928373" flipV="1">
            <a:off x="4176762" y="4097748"/>
            <a:ext cx="1727294" cy="1982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Lum_sensor</a:t>
            </a:r>
          </a:p>
        </p:txBody>
      </p:sp>
      <p:sp>
        <p:nvSpPr>
          <p:cNvPr id="62" name="Rectangle 61">
            <a:extLst>
              <a:ext uri="{FF2B5EF4-FFF2-40B4-BE49-F238E27FC236}">
                <a16:creationId xmlns:a16="http://schemas.microsoft.com/office/drawing/2014/main" id="{5333734E-7558-BC78-148B-61A30728A231}"/>
              </a:ext>
            </a:extLst>
          </p:cNvPr>
          <p:cNvSpPr/>
          <p:nvPr/>
        </p:nvSpPr>
        <p:spPr>
          <a:xfrm rot="10800000" flipV="1">
            <a:off x="5522958" y="5365801"/>
            <a:ext cx="1717242" cy="23399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Lum_sensor</a:t>
            </a:r>
          </a:p>
        </p:txBody>
      </p:sp>
      <p:sp>
        <p:nvSpPr>
          <p:cNvPr id="63" name="Rectangle 62">
            <a:extLst>
              <a:ext uri="{FF2B5EF4-FFF2-40B4-BE49-F238E27FC236}">
                <a16:creationId xmlns:a16="http://schemas.microsoft.com/office/drawing/2014/main" id="{1DAEE52F-5B56-4A3E-69A9-10CCF9BC5F6F}"/>
              </a:ext>
            </a:extLst>
          </p:cNvPr>
          <p:cNvSpPr/>
          <p:nvPr/>
        </p:nvSpPr>
        <p:spPr>
          <a:xfrm rot="12605632" flipV="1">
            <a:off x="6314670" y="3985090"/>
            <a:ext cx="1707535" cy="3124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Lum_sensor</a:t>
            </a:r>
          </a:p>
        </p:txBody>
      </p:sp>
      <p:sp>
        <p:nvSpPr>
          <p:cNvPr id="64" name="Rectangle 63">
            <a:extLst>
              <a:ext uri="{FF2B5EF4-FFF2-40B4-BE49-F238E27FC236}">
                <a16:creationId xmlns:a16="http://schemas.microsoft.com/office/drawing/2014/main" id="{24D8D96C-2EB6-A630-F015-E29A421D4FF1}"/>
              </a:ext>
            </a:extLst>
          </p:cNvPr>
          <p:cNvSpPr/>
          <p:nvPr/>
        </p:nvSpPr>
        <p:spPr>
          <a:xfrm rot="9757702" flipV="1">
            <a:off x="8466614" y="3621337"/>
            <a:ext cx="1845168" cy="2968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Lum_sensor</a:t>
            </a:r>
          </a:p>
        </p:txBody>
      </p:sp>
      <p:sp>
        <p:nvSpPr>
          <p:cNvPr id="65" name="Rectangle 64">
            <a:extLst>
              <a:ext uri="{FF2B5EF4-FFF2-40B4-BE49-F238E27FC236}">
                <a16:creationId xmlns:a16="http://schemas.microsoft.com/office/drawing/2014/main" id="{A9277702-EE74-7F5F-6376-E4B24D233129}"/>
              </a:ext>
            </a:extLst>
          </p:cNvPr>
          <p:cNvSpPr/>
          <p:nvPr/>
        </p:nvSpPr>
        <p:spPr>
          <a:xfrm rot="8922342" flipV="1">
            <a:off x="8890043" y="4184050"/>
            <a:ext cx="1703850" cy="2826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Lum_sensor</a:t>
            </a:r>
          </a:p>
        </p:txBody>
      </p:sp>
      <p:sp>
        <p:nvSpPr>
          <p:cNvPr id="66" name="Rectangle 65">
            <a:extLst>
              <a:ext uri="{FF2B5EF4-FFF2-40B4-BE49-F238E27FC236}">
                <a16:creationId xmlns:a16="http://schemas.microsoft.com/office/drawing/2014/main" id="{DC872A1E-97D2-04D9-F930-BCDBA57ECDAC}"/>
              </a:ext>
            </a:extLst>
          </p:cNvPr>
          <p:cNvSpPr/>
          <p:nvPr/>
        </p:nvSpPr>
        <p:spPr>
          <a:xfrm rot="16696510" flipV="1">
            <a:off x="9799113" y="4978876"/>
            <a:ext cx="1720926" cy="32731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Lum_sensor</a:t>
            </a:r>
          </a:p>
        </p:txBody>
      </p:sp>
    </p:spTree>
    <p:extLst>
      <p:ext uri="{BB962C8B-B14F-4D97-AF65-F5344CB8AC3E}">
        <p14:creationId xmlns:p14="http://schemas.microsoft.com/office/powerpoint/2010/main" val="3384978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5F8B-C706-E2DA-6D7C-B7CD20175463}"/>
              </a:ext>
            </a:extLst>
          </p:cNvPr>
          <p:cNvSpPr>
            <a:spLocks noGrp="1"/>
          </p:cNvSpPr>
          <p:nvPr>
            <p:ph type="title"/>
          </p:nvPr>
        </p:nvSpPr>
        <p:spPr>
          <a:xfrm>
            <a:off x="838200" y="132736"/>
            <a:ext cx="10515600" cy="693174"/>
          </a:xfrm>
        </p:spPr>
        <p:txBody>
          <a:bodyPr>
            <a:normAutofit/>
          </a:bodyPr>
          <a:lstStyle/>
          <a:p>
            <a:pPr algn="ctr"/>
            <a:r>
              <a:rPr lang="en-IN" dirty="0">
                <a:latin typeface="Times New Roman" panose="02020603050405020304" pitchFamily="18" charset="0"/>
                <a:cs typeface="Times New Roman" panose="02020603050405020304" pitchFamily="18" charset="0"/>
              </a:rPr>
              <a:t>VERILOG MODULES</a:t>
            </a:r>
          </a:p>
        </p:txBody>
      </p:sp>
      <p:sp>
        <p:nvSpPr>
          <p:cNvPr id="3" name="Content Placeholder 2">
            <a:extLst>
              <a:ext uri="{FF2B5EF4-FFF2-40B4-BE49-F238E27FC236}">
                <a16:creationId xmlns:a16="http://schemas.microsoft.com/office/drawing/2014/main" id="{906AFD03-9B9F-ED6D-E12D-0B0247D6FD1F}"/>
              </a:ext>
            </a:extLst>
          </p:cNvPr>
          <p:cNvSpPr>
            <a:spLocks noGrp="1"/>
          </p:cNvSpPr>
          <p:nvPr>
            <p:ph idx="1"/>
          </p:nvPr>
        </p:nvSpPr>
        <p:spPr>
          <a:xfrm>
            <a:off x="427383" y="711200"/>
            <a:ext cx="10926417" cy="6014064"/>
          </a:xfrm>
        </p:spPr>
        <p:txBody>
          <a:bodyPr>
            <a:normAutofit fontScale="25000" lnSpcReduction="20000"/>
          </a:bodyPr>
          <a:lstStyle/>
          <a:p>
            <a:pPr algn="just">
              <a:buFont typeface="Wingdings" panose="05000000000000000000" pitchFamily="2" charset="2"/>
              <a:buChar char="Ø"/>
            </a:pPr>
            <a:r>
              <a:rPr lang="en-IN" sz="8800" b="1" cap="none" dirty="0">
                <a:latin typeface="Times New Roman" panose="02020603050405020304" pitchFamily="18" charset="0"/>
                <a:cs typeface="Times New Roman" panose="02020603050405020304" pitchFamily="18" charset="0"/>
              </a:rPr>
              <a:t>Password verification module</a:t>
            </a:r>
          </a:p>
          <a:p>
            <a:pPr marL="0" indent="0" algn="just">
              <a:buNone/>
            </a:pPr>
            <a:r>
              <a:rPr lang="en-IN" sz="8800" cap="none" dirty="0">
                <a:latin typeface="Times New Roman" panose="02020603050405020304" pitchFamily="18" charset="0"/>
                <a:cs typeface="Times New Roman" panose="02020603050405020304" pitchFamily="18" charset="0"/>
              </a:rPr>
              <a:t>This module implements a password verification mechanism to ensure only authorized users can access and control the home automation system. It compares the input password with a stored reference value, granting access only if they match. This security feature prevents unauthorized individuals from manipulating the system's functionalities.</a:t>
            </a:r>
          </a:p>
          <a:p>
            <a:pPr algn="just">
              <a:buFont typeface="Wingdings" panose="05000000000000000000" pitchFamily="2" charset="2"/>
              <a:buChar char="Ø"/>
            </a:pPr>
            <a:r>
              <a:rPr lang="en-IN" sz="8800" b="1" cap="none" dirty="0">
                <a:latin typeface="Times New Roman" panose="02020603050405020304" pitchFamily="18" charset="0"/>
                <a:cs typeface="Times New Roman" panose="02020603050405020304" pitchFamily="18" charset="0"/>
              </a:rPr>
              <a:t>Security module</a:t>
            </a:r>
          </a:p>
          <a:p>
            <a:pPr marL="0" indent="0" algn="just">
              <a:buNone/>
            </a:pPr>
            <a:r>
              <a:rPr lang="en-IN" sz="8800" cap="none" dirty="0">
                <a:latin typeface="Times New Roman" panose="02020603050405020304" pitchFamily="18" charset="0"/>
                <a:cs typeface="Times New Roman" panose="02020603050405020304" pitchFamily="18" charset="0"/>
              </a:rPr>
              <a:t>The security module continuously monitors data from sensors related to security, such as door and window contacts, motion detectors, and fire alarms. It </a:t>
            </a:r>
            <a:r>
              <a:rPr lang="en-IN" sz="8800" cap="none" dirty="0" err="1">
                <a:latin typeface="Times New Roman" panose="02020603050405020304" pitchFamily="18" charset="0"/>
                <a:cs typeface="Times New Roman" panose="02020603050405020304" pitchFamily="18" charset="0"/>
              </a:rPr>
              <a:t>analyzes</a:t>
            </a:r>
            <a:r>
              <a:rPr lang="en-IN" sz="8800" cap="none" dirty="0">
                <a:latin typeface="Times New Roman" panose="02020603050405020304" pitchFamily="18" charset="0"/>
                <a:cs typeface="Times New Roman" panose="02020603050405020304" pitchFamily="18" charset="0"/>
              </a:rPr>
              <a:t> this data in real-time, triggering appropriate actions based on predefined rules. This includes activating alarms, sending notifications, and controlling security measures like door locks and cameras.</a:t>
            </a:r>
          </a:p>
          <a:p>
            <a:pPr algn="just">
              <a:buFont typeface="Wingdings" panose="05000000000000000000" pitchFamily="2" charset="2"/>
              <a:buChar char="Ø"/>
            </a:pPr>
            <a:r>
              <a:rPr lang="en-IN" sz="8800" b="1" cap="none" dirty="0">
                <a:latin typeface="Times New Roman" panose="02020603050405020304" pitchFamily="18" charset="0"/>
                <a:cs typeface="Times New Roman" panose="02020603050405020304" pitchFamily="18" charset="0"/>
              </a:rPr>
              <a:t>Comfort module</a:t>
            </a:r>
          </a:p>
          <a:p>
            <a:pPr marL="0" indent="0" algn="just">
              <a:buNone/>
            </a:pPr>
            <a:r>
              <a:rPr lang="en-IN" sz="8800" cap="none" dirty="0">
                <a:latin typeface="Times New Roman" panose="02020603050405020304" pitchFamily="18" charset="0"/>
                <a:cs typeface="Times New Roman" panose="02020603050405020304" pitchFamily="18" charset="0"/>
              </a:rPr>
              <a:t>The comfort module focuses on managing the home's environment for optimal user comfort. It receives data from sensors related to temperature, light levels, and occupancy, and controls actuators like lights, heaters, and air conditioners based on predefined settings and user preferences. This module provides personalized control over the home environment for a comfortable and energy-efficient living experience.</a:t>
            </a:r>
          </a:p>
          <a:p>
            <a:endParaRPr lang="en-IN" dirty="0"/>
          </a:p>
        </p:txBody>
      </p:sp>
    </p:spTree>
    <p:extLst>
      <p:ext uri="{BB962C8B-B14F-4D97-AF65-F5344CB8AC3E}">
        <p14:creationId xmlns:p14="http://schemas.microsoft.com/office/powerpoint/2010/main" val="84449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3C939A-0CB7-BCA8-60BC-9FC9E05E9D23}"/>
              </a:ext>
            </a:extLst>
          </p:cNvPr>
          <p:cNvSpPr>
            <a:spLocks noGrp="1"/>
          </p:cNvSpPr>
          <p:nvPr>
            <p:ph idx="1"/>
          </p:nvPr>
        </p:nvSpPr>
        <p:spPr>
          <a:xfrm>
            <a:off x="427703" y="309716"/>
            <a:ext cx="11547987" cy="6061587"/>
          </a:xfrm>
        </p:spPr>
        <p:txBody>
          <a:bodyPr>
            <a:noAutofit/>
          </a:bodyPr>
          <a:lstStyle/>
          <a:p>
            <a:pPr algn="just">
              <a:buFont typeface="Wingdings" panose="05000000000000000000" pitchFamily="2" charset="2"/>
              <a:buChar char="v"/>
            </a:pPr>
            <a:r>
              <a:rPr lang="en-IN" sz="2200" b="1" cap="none" dirty="0"/>
              <a:t>SECURITY MODULE</a:t>
            </a:r>
          </a:p>
          <a:p>
            <a:pPr algn="just">
              <a:buFont typeface="Wingdings" panose="05000000000000000000" pitchFamily="2" charset="2"/>
              <a:buChar char="Ø"/>
            </a:pPr>
            <a:r>
              <a:rPr lang="en-IN" sz="2200" b="1" cap="none" dirty="0">
                <a:latin typeface="Times New Roman" panose="02020603050405020304" pitchFamily="18" charset="0"/>
                <a:cs typeface="Times New Roman" panose="02020603050405020304" pitchFamily="18" charset="0"/>
              </a:rPr>
              <a:t>Door alarm</a:t>
            </a:r>
          </a:p>
          <a:p>
            <a:pPr marL="0" indent="0" algn="just">
              <a:buNone/>
            </a:pPr>
            <a:r>
              <a:rPr lang="en-IN" sz="2200" cap="none" dirty="0">
                <a:latin typeface="Times New Roman" panose="02020603050405020304" pitchFamily="18" charset="0"/>
                <a:cs typeface="Times New Roman" panose="02020603050405020304" pitchFamily="18" charset="0"/>
              </a:rPr>
              <a:t>The door alarm module monitors door contacts, triggering an alarm if an unauthorized door opening is detected. It can send notifications to the user, activate external security measures like sirens, and even control door locks to prevent entry.</a:t>
            </a:r>
          </a:p>
          <a:p>
            <a:pPr algn="just">
              <a:buFont typeface="Wingdings" panose="05000000000000000000" pitchFamily="2" charset="2"/>
              <a:buChar char="Ø"/>
            </a:pPr>
            <a:r>
              <a:rPr lang="en-IN" sz="2200" b="1" cap="none" dirty="0">
                <a:latin typeface="Times New Roman" panose="02020603050405020304" pitchFamily="18" charset="0"/>
                <a:cs typeface="Times New Roman" panose="02020603050405020304" pitchFamily="18" charset="0"/>
              </a:rPr>
              <a:t>Window alarm</a:t>
            </a:r>
          </a:p>
          <a:p>
            <a:pPr marL="0" indent="0" algn="just">
              <a:buNone/>
            </a:pPr>
            <a:r>
              <a:rPr lang="en-IN" sz="2200" cap="none" dirty="0">
                <a:latin typeface="Times New Roman" panose="02020603050405020304" pitchFamily="18" charset="0"/>
                <a:cs typeface="Times New Roman" panose="02020603050405020304" pitchFamily="18" charset="0"/>
              </a:rPr>
              <a:t>Similar to the door alarm, the window alarm module monitors window contacts, detecting unauthorized openings. It triggers alarms, sends notifications, and can even activate window blinds or shutters to deter entry.</a:t>
            </a:r>
          </a:p>
          <a:p>
            <a:pPr algn="just">
              <a:buFont typeface="Wingdings" panose="05000000000000000000" pitchFamily="2" charset="2"/>
              <a:buChar char="Ø"/>
            </a:pPr>
            <a:r>
              <a:rPr lang="en-IN" sz="2200" b="1" cap="none" dirty="0">
                <a:latin typeface="Times New Roman" panose="02020603050405020304" pitchFamily="18" charset="0"/>
                <a:cs typeface="Times New Roman" panose="02020603050405020304" pitchFamily="18" charset="0"/>
              </a:rPr>
              <a:t>Garage alarm</a:t>
            </a:r>
          </a:p>
          <a:p>
            <a:pPr marL="0" indent="0" algn="just">
              <a:buNone/>
            </a:pPr>
            <a:r>
              <a:rPr lang="en-IN" sz="2200" cap="none" dirty="0">
                <a:latin typeface="Times New Roman" panose="02020603050405020304" pitchFamily="18" charset="0"/>
                <a:cs typeface="Times New Roman" panose="02020603050405020304" pitchFamily="18" charset="0"/>
              </a:rPr>
              <a:t>The garage alarm module secures the garage by monitoring garage door sensors. It triggers alarms if unauthorized opening is detected and can even control garage door openers, ensuring the garage remains secure.</a:t>
            </a:r>
          </a:p>
          <a:p>
            <a:pPr algn="just">
              <a:buFont typeface="Wingdings" panose="05000000000000000000" pitchFamily="2" charset="2"/>
              <a:buChar char="Ø"/>
            </a:pPr>
            <a:endParaRPr lang="en-IN" sz="2400" dirty="0"/>
          </a:p>
        </p:txBody>
      </p:sp>
    </p:spTree>
    <p:extLst>
      <p:ext uri="{BB962C8B-B14F-4D97-AF65-F5344CB8AC3E}">
        <p14:creationId xmlns:p14="http://schemas.microsoft.com/office/powerpoint/2010/main" val="30655224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6299</TotalTime>
  <Words>1098</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Tw Cen MT</vt:lpstr>
      <vt:lpstr>Wingdings</vt:lpstr>
      <vt:lpstr>Droplet</vt:lpstr>
      <vt:lpstr>MINI PROJECT  HOME AUTOMATION </vt:lpstr>
      <vt:lpstr>TABLE OF CONTENT</vt:lpstr>
      <vt:lpstr>INTRODUCTON</vt:lpstr>
      <vt:lpstr>HOME AUTOMATION</vt:lpstr>
      <vt:lpstr>PowerPoint Presentation</vt:lpstr>
      <vt:lpstr>Block Diagram</vt:lpstr>
      <vt:lpstr>STATE DIAGRAM</vt:lpstr>
      <vt:lpstr>VERILOG MODULES</vt:lpstr>
      <vt:lpstr>PowerPoint Presentation</vt:lpstr>
      <vt:lpstr>PowerPoint Presentation</vt:lpstr>
      <vt:lpstr>RTL SCHEMATIC </vt:lpstr>
      <vt:lpstr>STIMULATION</vt:lpstr>
      <vt:lpstr>COMPARATIVE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HOME AUTOMATION</dc:title>
  <dc:creator>zaheer ahmed</dc:creator>
  <cp:lastModifiedBy>Shiva prasad Shivarathri</cp:lastModifiedBy>
  <cp:revision>3</cp:revision>
  <dcterms:created xsi:type="dcterms:W3CDTF">2024-07-19T05:25:08Z</dcterms:created>
  <dcterms:modified xsi:type="dcterms:W3CDTF">2024-08-11T17:07:14Z</dcterms:modified>
</cp:coreProperties>
</file>