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12"/>
  </p:notesMasterIdLst>
  <p:sldIdLst>
    <p:sldId id="256" r:id="rId2"/>
    <p:sldId id="257" r:id="rId3"/>
    <p:sldId id="258" r:id="rId4"/>
    <p:sldId id="259" r:id="rId5"/>
    <p:sldId id="264" r:id="rId6"/>
    <p:sldId id="261" r:id="rId7"/>
    <p:sldId id="266" r:id="rId8"/>
    <p:sldId id="260"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 id="264"/>
            <p14:sldId id="261"/>
            <p14:sldId id="266"/>
          </p14:sldIdLst>
        </p14:section>
        <p14:section name="About Clustering" id="{66737F24-1C36-4DF4-A00F-927A3F1468AC}">
          <p14:sldIdLst>
            <p14:sldId id="260"/>
            <p14:sldId id="267"/>
          </p14:sldIdLst>
        </p14:section>
        <p14:section name="Location Data Providers" id="{A08F0015-E7F5-4E26-BBAF-AEE4F9A16AD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60EA64-D806-43AC-9DF2-F8C432F32B4C}" type="datetimeFigureOut">
              <a:rPr lang="en-US" smtClean="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BE4013A-E192-453A-A976-AACFF96A1639}"/>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8297320B-705B-43AE-B4AF-C3D7EBAD947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306896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82356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918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7811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279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pic>
        <p:nvPicPr>
          <p:cNvPr id="7" name="Picture 6">
            <a:extLst>
              <a:ext uri="{FF2B5EF4-FFF2-40B4-BE49-F238E27FC236}">
                <a16:creationId xmlns:a16="http://schemas.microsoft.com/office/drawing/2014/main" id="{5F71C2BE-205F-4FB0-91D9-6843F33EB48C}"/>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3872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24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03488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84255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Rectangle 5">
            <a:extLst>
              <a:ext uri="{FF2B5EF4-FFF2-40B4-BE49-F238E27FC236}">
                <a16:creationId xmlns:a16="http://schemas.microsoft.com/office/drawing/2014/main" id="{33F330AF-0A39-4ADD-AD8B-C21BC85FC45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C33DD06E-FCAF-4E8B-A15B-39D8F7DF34A1}"/>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51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845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1971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6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44E560-77BF-4D1A-B6E7-CD55CE12B1B8}" type="datetimeFigureOut">
              <a:rPr lang="en-US" smtClean="0"/>
              <a:t>8/18/2019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59379A-16E2-4C4A-96D0-A52C442257E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C44F131-4D28-44F3-BBA0-AF7D093D6B10}"/>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4E541E59-9010-4E3A-99C7-8858A1E72003}"/>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0342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0" r:id="rId14"/>
    <p:sldLayoutId id="2147483663" r:id="rId15"/>
    <p:sldLayoutId id="2147483660" r:id="rId16"/>
    <p:sldLayoutId id="2147483662" r:id="rId17"/>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statssa.gov.za/" TargetMode="External"/><Relationship Id="rId2" Type="http://schemas.openxmlformats.org/officeDocument/2006/relationships/hyperlink" Target="https://youthexplorer.org.za/profiles/country-ZA-south-africa" TargetMode="External"/><Relationship Id="rId1" Type="http://schemas.openxmlformats.org/officeDocument/2006/relationships/slideLayout" Target="../slideLayouts/slideLayout12.xml"/><Relationship Id="rId4"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normAutofit fontScale="90000"/>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b="1" i="1" dirty="0"/>
              <a:t>Unemployment Data Analysis</a:t>
            </a:r>
            <a:r>
              <a:rPr lang="en-US" b="1" dirty="0"/>
              <a:t>-Gauteng Province South Africa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Zaheer Abbas</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929474" y="176881"/>
            <a:ext cx="7459152" cy="1121492"/>
          </a:xfrm>
        </p:spPr>
        <p:txBody>
          <a:bodyPr>
            <a:normAutofit/>
          </a:bodyPr>
          <a:lstStyle/>
          <a:p>
            <a:r>
              <a:rPr lang="en-US" sz="2800" b="1" dirty="0">
                <a:latin typeface="Calibri" panose="020F0502020204030204" pitchFamily="34" charset="0"/>
                <a:cs typeface="Calibri" panose="020F0502020204030204" pitchFamily="34" charset="0"/>
              </a:rPr>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096192" y="1457535"/>
            <a:ext cx="9233240" cy="1631216"/>
          </a:xfrm>
          <a:prstGeom prst="rect">
            <a:avLst/>
          </a:prstGeom>
        </p:spPr>
        <p:txBody>
          <a:bodyPr wrap="square">
            <a:spAutoFit/>
          </a:bodyPr>
          <a:lstStyle/>
          <a:p>
            <a:r>
              <a:rPr lang="en-US" sz="2000" dirty="0">
                <a:solidFill>
                  <a:srgbClr val="595959"/>
                </a:solidFill>
                <a:latin typeface="Calibri" panose="020F0502020204030204" pitchFamily="34" charset="0"/>
                <a:cs typeface="Calibri" panose="020F0502020204030204" pitchFamily="34" charset="0"/>
              </a:rPr>
              <a:t>In the Foursquare API, we have queried the Venues of a locality by specifying the LIMIT and Radius of our choice. We have chosen less LIMIT as the number of API calls that can be done using a free account in Four Square are less. </a:t>
            </a:r>
            <a:endParaRPr lang="en-IN" sz="3200" dirty="0">
              <a:latin typeface="Calibri" panose="020F0502020204030204" pitchFamily="34" charset="0"/>
              <a:cs typeface="Calibri" panose="020F0502020204030204" pitchFamily="34" charset="0"/>
            </a:endParaRPr>
          </a:p>
          <a:p>
            <a:r>
              <a:rPr lang="en-US" dirty="0">
                <a:solidFill>
                  <a:srgbClr val="595959"/>
                </a:solidFill>
                <a:latin typeface="Calibri" panose="020F0502020204030204" pitchFamily="34" charset="0"/>
                <a:cs typeface="Calibri" panose="020F0502020204030204" pitchFamily="34" charset="0"/>
              </a:rPr>
              <a:t>○ </a:t>
            </a:r>
            <a:r>
              <a:rPr lang="en-US" sz="2000" dirty="0">
                <a:solidFill>
                  <a:srgbClr val="595959"/>
                </a:solidFill>
                <a:latin typeface="Calibri" panose="020F0502020204030204" pitchFamily="34" charset="0"/>
                <a:cs typeface="Calibri" panose="020F0502020204030204" pitchFamily="34" charset="0"/>
              </a:rPr>
              <a:t>We can increase the limit for more accurate results.</a:t>
            </a:r>
            <a:endParaRPr lang="en-IN" sz="3200" dirty="0">
              <a:latin typeface="Calibri" panose="020F0502020204030204" pitchFamily="34" charset="0"/>
              <a:cs typeface="Calibri" panose="020F0502020204030204" pitchFamily="34" charset="0"/>
            </a:endParaRPr>
          </a:p>
          <a:p>
            <a:r>
              <a:rPr lang="en-US" sz="2000" dirty="0">
                <a:solidFill>
                  <a:srgbClr val="595959"/>
                </a:solidFill>
                <a:latin typeface="Calibri" panose="020F0502020204030204" pitchFamily="34" charset="0"/>
                <a:cs typeface="Calibri" panose="020F0502020204030204" pitchFamily="34" charset="0"/>
              </a:rPr>
              <a:t>○ We can increase the Radius for more venue results from each city</a:t>
            </a:r>
            <a:endParaRPr lang="en-IN" sz="3200" dirty="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A0B7505-3C83-44FA-95BA-E4FCA0E8C058}"/>
              </a:ext>
            </a:extLst>
          </p:cNvPr>
          <p:cNvSpPr/>
          <p:nvPr/>
        </p:nvSpPr>
        <p:spPr>
          <a:xfrm>
            <a:off x="1172890" y="3500941"/>
            <a:ext cx="9233240" cy="1323439"/>
          </a:xfrm>
          <a:prstGeom prst="rect">
            <a:avLst/>
          </a:prstGeom>
        </p:spPr>
        <p:txBody>
          <a:bodyPr wrap="square">
            <a:spAutoFit/>
          </a:bodyPr>
          <a:lstStyle/>
          <a:p>
            <a:r>
              <a:rPr lang="en-US" sz="2000" dirty="0">
                <a:solidFill>
                  <a:srgbClr val="595959"/>
                </a:solidFill>
                <a:latin typeface="Calibri" panose="020F0502020204030204" pitchFamily="34" charset="0"/>
                <a:cs typeface="Calibri" panose="020F0502020204030204" pitchFamily="34" charset="0"/>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10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99441"/>
            <a:ext cx="9720072" cy="1499616"/>
          </a:xfrm>
        </p:spPr>
        <p:txBody>
          <a:bodyPr>
            <a:normAutofit/>
          </a:bodyPr>
          <a:lstStyle/>
          <a:p>
            <a:r>
              <a:rPr lang="en-US" sz="2800" b="1" dirty="0">
                <a:latin typeface="Calibri" panose="020F0502020204030204" pitchFamily="34" charset="0"/>
                <a:cs typeface="Calibri" panose="020F0502020204030204" pitchFamily="34" charset="0"/>
              </a:rPr>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307083" y="1190625"/>
            <a:ext cx="5339264" cy="5086349"/>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Calibri" panose="020F0502020204030204" pitchFamily="34" charset="0"/>
                <a:cs typeface="Calibri" panose="020F0502020204030204" pitchFamily="34" charset="0"/>
              </a:rPr>
              <a:t>1-Introduction</a:t>
            </a:r>
          </a:p>
          <a:p>
            <a:r>
              <a:rPr lang="en-US" sz="1400" dirty="0">
                <a:latin typeface="Calibri" panose="020F0502020204030204" pitchFamily="34" charset="0"/>
                <a:cs typeface="Calibri" panose="020F0502020204030204" pitchFamily="34" charset="0"/>
              </a:rPr>
              <a:t>The name Gauteng is derived from the Sotho name, </a:t>
            </a:r>
            <a:r>
              <a:rPr lang="en-US" sz="1400" dirty="0" err="1">
                <a:latin typeface="Calibri" panose="020F0502020204030204" pitchFamily="34" charset="0"/>
                <a:cs typeface="Calibri" panose="020F0502020204030204" pitchFamily="34" charset="0"/>
              </a:rPr>
              <a:t>gauta</a:t>
            </a:r>
            <a:r>
              <a:rPr lang="en-US" sz="1400" dirty="0">
                <a:latin typeface="Calibri" panose="020F0502020204030204" pitchFamily="34" charset="0"/>
                <a:cs typeface="Calibri" panose="020F0502020204030204" pitchFamily="34" charset="0"/>
              </a:rPr>
              <a:t> meaning "gold" with the locative suffix -There was a thriving gold industry in the province following the 1886 discovery of gold in Johannesburg. In Sesotho, the name Gauteng was used for Johannesburg and surrounding areas long before it was adopted in 1994 as the official name of a province.</a:t>
            </a:r>
          </a:p>
          <a:p>
            <a:r>
              <a:rPr lang="en-US" sz="1400" dirty="0">
                <a:latin typeface="Calibri" panose="020F0502020204030204" pitchFamily="34" charset="0"/>
                <a:cs typeface="Calibri" panose="020F0502020204030204" pitchFamily="34" charset="0"/>
              </a:rPr>
              <a:t>Gauteng is smallest in area but most populated and Commercially </a:t>
            </a:r>
            <a:r>
              <a:rPr lang="en-US" sz="1400" dirty="0" err="1">
                <a:latin typeface="Calibri" panose="020F0502020204030204" pitchFamily="34" charset="0"/>
                <a:cs typeface="Calibri" panose="020F0502020204030204" pitchFamily="34" charset="0"/>
              </a:rPr>
              <a:t>bussiest</a:t>
            </a:r>
            <a:r>
              <a:rPr lang="en-US" sz="1400" dirty="0">
                <a:latin typeface="Calibri" panose="020F0502020204030204" pitchFamily="34" charset="0"/>
                <a:cs typeface="Calibri" panose="020F0502020204030204" pitchFamily="34" charset="0"/>
              </a:rPr>
              <a:t> province of South Africa.It is divided in 10 Muncipilities.</a:t>
            </a:r>
          </a:p>
          <a:p>
            <a:r>
              <a:rPr lang="en-US" sz="1400" dirty="0">
                <a:latin typeface="Calibri" panose="020F0502020204030204" pitchFamily="34" charset="0"/>
                <a:cs typeface="Calibri" panose="020F0502020204030204" pitchFamily="34" charset="0"/>
              </a:rPr>
              <a:t>Unemployment rate of Youth in South Africa is continuously on rise (Highest in world </a:t>
            </a:r>
            <a:r>
              <a:rPr lang="en-US" sz="1400" dirty="0" err="1">
                <a:latin typeface="Calibri" panose="020F0502020204030204" pitchFamily="34" charset="0"/>
                <a:cs typeface="Calibri" panose="020F0502020204030204" pitchFamily="34" charset="0"/>
              </a:rPr>
              <a:t>i</a:t>
            </a:r>
            <a:r>
              <a:rPr lang="en-US" sz="1400" dirty="0">
                <a:latin typeface="Calibri" panose="020F0502020204030204" pitchFamily="34" charset="0"/>
                <a:cs typeface="Calibri" panose="020F0502020204030204" pitchFamily="34" charset="0"/>
              </a:rPr>
              <a:t>-e 26.6%) and causing huge frustration among youths.</a:t>
            </a:r>
          </a:p>
          <a:p>
            <a:r>
              <a:rPr lang="en-US" sz="1400" dirty="0">
                <a:latin typeface="Calibri" panose="020F0502020204030204" pitchFamily="34" charset="0"/>
                <a:cs typeface="Calibri" panose="020F0502020204030204" pitchFamily="34" charset="0"/>
              </a:rPr>
              <a:t>Unemployment is the paint point and major matter of concern for current Govt.</a:t>
            </a:r>
          </a:p>
          <a:p>
            <a:r>
              <a:rPr lang="en-US" sz="1400" dirty="0">
                <a:latin typeface="Calibri" panose="020F0502020204030204" pitchFamily="34" charset="0"/>
                <a:cs typeface="Calibri" panose="020F0502020204030204" pitchFamily="34" charset="0"/>
              </a:rPr>
              <a:t>We will analyse muncipility wise details of different factors to analyse the reason of unemployment in Youth</a:t>
            </a:r>
          </a:p>
          <a:p>
            <a:r>
              <a:rPr lang="en-US" sz="1400" dirty="0">
                <a:latin typeface="Calibri" panose="020F0502020204030204" pitchFamily="34" charset="0"/>
                <a:cs typeface="Calibri" panose="020F0502020204030204" pitchFamily="34" charset="0"/>
              </a:rPr>
              <a:t>Youth Education Details</a:t>
            </a:r>
          </a:p>
          <a:p>
            <a:r>
              <a:rPr lang="en-US" sz="1400" dirty="0">
                <a:latin typeface="Calibri" panose="020F0502020204030204" pitchFamily="34" charset="0"/>
                <a:cs typeface="Calibri" panose="020F0502020204030204" pitchFamily="34" charset="0"/>
              </a:rPr>
              <a:t>Geographical Distribution through Foursquare</a:t>
            </a:r>
          </a:p>
          <a:p>
            <a:r>
              <a:rPr lang="en-US" sz="1400" dirty="0">
                <a:latin typeface="Calibri" panose="020F0502020204030204" pitchFamily="34" charset="0"/>
                <a:cs typeface="Calibri" panose="020F0502020204030204" pitchFamily="34" charset="0"/>
              </a:rPr>
              <a:t>Conclude Major factor from available Data</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Provinces in South Africa</a:t>
            </a:r>
          </a:p>
        </p:txBody>
      </p:sp>
      <p:pic>
        <p:nvPicPr>
          <p:cNvPr id="3" name="Picture 2">
            <a:extLst>
              <a:ext uri="{FF2B5EF4-FFF2-40B4-BE49-F238E27FC236}">
                <a16:creationId xmlns:a16="http://schemas.microsoft.com/office/drawing/2014/main" id="{864B3A27-3414-42B4-9323-1A68303D19B5}"/>
              </a:ext>
            </a:extLst>
          </p:cNvPr>
          <p:cNvPicPr>
            <a:picLocks noChangeAspect="1"/>
          </p:cNvPicPr>
          <p:nvPr/>
        </p:nvPicPr>
        <p:blipFill>
          <a:blip r:embed="rId2"/>
          <a:stretch>
            <a:fillRect/>
          </a:stretch>
        </p:blipFill>
        <p:spPr>
          <a:xfrm>
            <a:off x="5646347" y="2183540"/>
            <a:ext cx="6238570" cy="4407760"/>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185166"/>
            <a:ext cx="9720072" cy="1499616"/>
          </a:xfrm>
        </p:spPr>
        <p:txBody>
          <a:bodyPr>
            <a:normAutofit/>
          </a:bodyPr>
          <a:lstStyle/>
          <a:p>
            <a:r>
              <a:rPr lang="en-US" sz="2800" b="1" dirty="0">
                <a:latin typeface="Calibri" panose="020F0502020204030204" pitchFamily="34" charset="0"/>
                <a:cs typeface="Calibri" panose="020F0502020204030204" pitchFamily="34" charset="0"/>
              </a:rPr>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381001" y="1266825"/>
            <a:ext cx="11563350" cy="3819525"/>
          </a:xfrm>
          <a:prstGeom prst="rect">
            <a:avLst/>
          </a:prstGeom>
        </p:spPr>
        <p:txBody>
          <a:bodyPr vert="horz" wrap="square" lIns="91440" tIns="45720" rIns="91440" bIns="45720" rtlCol="0">
            <a:noAutofit/>
          </a:bodyPr>
          <a:lstStyle/>
          <a:p>
            <a:r>
              <a:rPr lang="en-US" b="1" dirty="0">
                <a:latin typeface="Calibri" panose="020F0502020204030204" pitchFamily="34" charset="0"/>
                <a:cs typeface="Calibri" panose="020F0502020204030204" pitchFamily="34" charset="0"/>
              </a:rPr>
              <a:t>Data Collection:</a:t>
            </a:r>
          </a:p>
          <a:p>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We will use below reffernces for data</a:t>
            </a:r>
          </a:p>
          <a:p>
            <a:r>
              <a:rPr lang="en-US" sz="1400" dirty="0">
                <a:latin typeface="Calibri" panose="020F0502020204030204" pitchFamily="34" charset="0"/>
                <a:cs typeface="Calibri" panose="020F0502020204030204" pitchFamily="34" charset="0"/>
              </a:rPr>
              <a:t>Gauteng Muncipility wise Youth Data downloaded from </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hlinkClick r:id="rId2"/>
              </a:rPr>
              <a:t>https://youthexplorer.org.za/profiles/country-ZA-south-africa</a:t>
            </a:r>
            <a:r>
              <a:rPr lang="en-US" sz="1400" dirty="0">
                <a:latin typeface="Calibri" panose="020F0502020204030204" pitchFamily="34" charset="0"/>
                <a:cs typeface="Calibri" panose="020F0502020204030204" pitchFamily="34" charset="0"/>
              </a:rPr>
              <a:t> &amp;</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hlinkClick r:id="rId3"/>
              </a:rPr>
              <a:t>http://www.statssa.gov.za</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Foursquare Developers Access to venue data: </a:t>
            </a:r>
            <a:r>
              <a:rPr lang="en-US" sz="1400" dirty="0">
                <a:latin typeface="Calibri" panose="020F0502020204030204" pitchFamily="34" charset="0"/>
                <a:cs typeface="Calibri" panose="020F0502020204030204" pitchFamily="34" charset="0"/>
                <a:hlinkClick r:id="rId4"/>
              </a:rPr>
              <a:t>https://foursquare.com/</a:t>
            </a:r>
            <a:endParaRPr lang="en-US" sz="1400" dirty="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Utilization:</a:t>
            </a:r>
          </a:p>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Downloaded data for Youth will be used to analyse Education, Unemployment distribution of youth among all municipalities of Gauteng Province.</a:t>
            </a:r>
          </a:p>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Foursquare data will be used to explore the neighborhood facilities where different educated classes may be employed.</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Cleaning:</a:t>
            </a:r>
          </a:p>
          <a:p>
            <a:r>
              <a:rPr lang="en-US" sz="1400" dirty="0">
                <a:latin typeface="Calibri" panose="020F0502020204030204" pitchFamily="34" charset="0"/>
                <a:cs typeface="Calibri" panose="020F0502020204030204" pitchFamily="34" charset="0"/>
              </a:rPr>
              <a:t>Unnecessary columns like Education level of youth removed from Data.</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375599" y="342900"/>
            <a:ext cx="8625525" cy="866775"/>
          </a:xfrm>
        </p:spPr>
        <p:txBody>
          <a:bodyPr>
            <a:normAutofit/>
          </a:bodyPr>
          <a:lstStyle/>
          <a:p>
            <a:r>
              <a:rPr lang="en-US" sz="2800" b="1" dirty="0">
                <a:latin typeface="Calibri" panose="020F0502020204030204" pitchFamily="34" charset="0"/>
                <a:cs typeface="Calibri" panose="020F0502020204030204" pitchFamily="34" charset="0"/>
              </a:rPr>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219075" y="1709166"/>
            <a:ext cx="7055594" cy="1719834"/>
          </a:xfrm>
        </p:spPr>
        <p:txBody>
          <a:bodyPr>
            <a:normAutofit fontScale="92500" lnSpcReduction="10000"/>
          </a:bodyPr>
          <a:lstStyle/>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Explore Employed, Unemployed , Discouraged Work seekers , Economically Not active for all municipalities</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Explore the neighbourhoods of all municipalities with foursquare area to find available opportunities/jobs for targeted youth.</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Explore which municipalities have more opportunities for unemployed/Non active/Work seekers.</a:t>
            </a:r>
          </a:p>
          <a:p>
            <a:pPr marL="0" indent="0">
              <a:buNone/>
            </a:pPr>
            <a:endParaRPr lang="en-US" sz="1400" dirty="0"/>
          </a:p>
        </p:txBody>
      </p:sp>
      <p:pic>
        <p:nvPicPr>
          <p:cNvPr id="7" name="Picture 6">
            <a:extLst>
              <a:ext uri="{FF2B5EF4-FFF2-40B4-BE49-F238E27FC236}">
                <a16:creationId xmlns:a16="http://schemas.microsoft.com/office/drawing/2014/main" id="{00BC4E73-37F7-4463-9C5C-5F32D903AD68}"/>
              </a:ext>
            </a:extLst>
          </p:cNvPr>
          <p:cNvPicPr>
            <a:picLocks noChangeAspect="1"/>
          </p:cNvPicPr>
          <p:nvPr/>
        </p:nvPicPr>
        <p:blipFill>
          <a:blip r:embed="rId2"/>
          <a:stretch>
            <a:fillRect/>
          </a:stretch>
        </p:blipFill>
        <p:spPr>
          <a:xfrm>
            <a:off x="7274670" y="1880616"/>
            <a:ext cx="4831606" cy="4205409"/>
          </a:xfrm>
          <a:prstGeom prst="rect">
            <a:avLst/>
          </a:prstGeom>
        </p:spPr>
      </p:pic>
      <p:sp>
        <p:nvSpPr>
          <p:cNvPr id="10" name="Text Placeholder 6" descr="3D Models">
            <a:extLst>
              <a:ext uri="{FF2B5EF4-FFF2-40B4-BE49-F238E27FC236}">
                <a16:creationId xmlns:a16="http://schemas.microsoft.com/office/drawing/2014/main" id="{C2776C48-8523-46B5-B69F-10AFDDB6E597}"/>
              </a:ext>
            </a:extLst>
          </p:cNvPr>
          <p:cNvSpPr txBox="1">
            <a:spLocks/>
          </p:cNvSpPr>
          <p:nvPr/>
        </p:nvSpPr>
        <p:spPr>
          <a:xfrm>
            <a:off x="7182610" y="1452499"/>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Muncipilities in Gauteng</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9D40C-C693-43DB-976B-C088B980E1CC}"/>
              </a:ext>
            </a:extLst>
          </p:cNvPr>
          <p:cNvSpPr>
            <a:spLocks noGrp="1"/>
          </p:cNvSpPr>
          <p:nvPr>
            <p:ph idx="1"/>
          </p:nvPr>
        </p:nvSpPr>
        <p:spPr>
          <a:xfrm>
            <a:off x="676275" y="1247775"/>
            <a:ext cx="10958512" cy="1257300"/>
          </a:xfrm>
        </p:spPr>
        <p:txBody>
          <a:bodyPr>
            <a:normAutofit fontScale="62500" lnSpcReduction="20000"/>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It is quite obvious that overall ratio of 'Economically not active' is highest in all Muncipilities.</a:t>
            </a:r>
          </a:p>
          <a:p>
            <a:pPr>
              <a:buFont typeface="Wingdings" panose="05000000000000000000" pitchFamily="2" charset="2"/>
              <a:buChar char="§"/>
            </a:pPr>
            <a:r>
              <a:rPr lang="en-US" dirty="0">
                <a:latin typeface="Calibri" panose="020F0502020204030204" pitchFamily="34" charset="0"/>
                <a:cs typeface="Calibri" panose="020F0502020204030204" pitchFamily="34" charset="0"/>
              </a:rPr>
              <a:t>Muncipilities </a:t>
            </a:r>
            <a:r>
              <a:rPr lang="en-US" dirty="0" err="1">
                <a:latin typeface="Calibri" panose="020F0502020204030204" pitchFamily="34" charset="0"/>
                <a:cs typeface="Calibri" panose="020F0502020204030204" pitchFamily="34" charset="0"/>
              </a:rPr>
              <a:t>Emufuleni</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Merafong</a:t>
            </a:r>
            <a:r>
              <a:rPr lang="en-US" dirty="0">
                <a:latin typeface="Calibri" panose="020F0502020204030204" pitchFamily="34" charset="0"/>
                <a:cs typeface="Calibri" panose="020F0502020204030204" pitchFamily="34" charset="0"/>
              </a:rPr>
              <a:t> City have the highest ratio of '</a:t>
            </a:r>
            <a:r>
              <a:rPr lang="en-US" dirty="0" err="1">
                <a:latin typeface="Calibri" panose="020F0502020204030204" pitchFamily="34" charset="0"/>
                <a:cs typeface="Calibri" panose="020F0502020204030204" pitchFamily="34" charset="0"/>
              </a:rPr>
              <a:t>Unemployed'+'Economically</a:t>
            </a:r>
            <a:r>
              <a:rPr lang="en-US" dirty="0">
                <a:latin typeface="Calibri" panose="020F0502020204030204" pitchFamily="34" charset="0"/>
                <a:cs typeface="Calibri" panose="020F0502020204030204" pitchFamily="34" charset="0"/>
              </a:rPr>
              <a:t> not active' youth.</a:t>
            </a:r>
          </a:p>
          <a:p>
            <a:pPr>
              <a:buFont typeface="Wingdings" panose="05000000000000000000" pitchFamily="2" charset="2"/>
              <a:buChar char="§"/>
            </a:pPr>
            <a:r>
              <a:rPr lang="en-US" dirty="0">
                <a:latin typeface="Calibri" panose="020F0502020204030204" pitchFamily="34" charset="0"/>
                <a:cs typeface="Calibri" panose="020F0502020204030204" pitchFamily="34" charset="0"/>
              </a:rPr>
              <a:t>Muncipility </a:t>
            </a:r>
            <a:r>
              <a:rPr lang="en-US" dirty="0" err="1">
                <a:latin typeface="Calibri" panose="020F0502020204030204" pitchFamily="34" charset="0"/>
                <a:cs typeface="Calibri" panose="020F0502020204030204" pitchFamily="34" charset="0"/>
              </a:rPr>
              <a:t>Merafong</a:t>
            </a:r>
            <a:r>
              <a:rPr lang="en-US" dirty="0">
                <a:latin typeface="Calibri" panose="020F0502020204030204" pitchFamily="34" charset="0"/>
                <a:cs typeface="Calibri" panose="020F0502020204030204" pitchFamily="34" charset="0"/>
              </a:rPr>
              <a:t> City has the lowest ratio of </a:t>
            </a:r>
            <a:r>
              <a:rPr lang="en-US" dirty="0" err="1">
                <a:latin typeface="Calibri" panose="020F0502020204030204" pitchFamily="34" charset="0"/>
                <a:cs typeface="Calibri" panose="020F0502020204030204" pitchFamily="34" charset="0"/>
              </a:rPr>
              <a:t>Matric,Grade</a:t>
            </a:r>
            <a:r>
              <a:rPr lang="en-US" dirty="0">
                <a:latin typeface="Calibri" panose="020F0502020204030204" pitchFamily="34" charset="0"/>
                <a:cs typeface="Calibri" panose="020F0502020204030204" pitchFamily="34" charset="0"/>
              </a:rPr>
              <a:t> 10,11 equivalent.</a:t>
            </a:r>
          </a:p>
          <a:p>
            <a:pPr>
              <a:buFont typeface="Wingdings" panose="05000000000000000000" pitchFamily="2" charset="2"/>
              <a:buChar char="§"/>
            </a:pPr>
            <a:r>
              <a:rPr lang="en-US" dirty="0">
                <a:latin typeface="Calibri" panose="020F0502020204030204" pitchFamily="34" charset="0"/>
                <a:cs typeface="Calibri" panose="020F0502020204030204" pitchFamily="34" charset="0"/>
              </a:rPr>
              <a:t>Major Cities like </a:t>
            </a:r>
            <a:r>
              <a:rPr lang="en-US" dirty="0" err="1">
                <a:latin typeface="Calibri" panose="020F0502020204030204" pitchFamily="34" charset="0"/>
                <a:cs typeface="Calibri" panose="020F0502020204030204" pitchFamily="34" charset="0"/>
              </a:rPr>
              <a:t>Johannesburg,Tashwane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Includign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Pretoria,Centurion</a:t>
            </a:r>
            <a:r>
              <a:rPr lang="en-US" dirty="0">
                <a:latin typeface="Calibri" panose="020F0502020204030204" pitchFamily="34" charset="0"/>
                <a:cs typeface="Calibri" panose="020F0502020204030204" pitchFamily="34" charset="0"/>
              </a:rPr>
              <a:t>) have high ratio of educated class above Matric within 2 KM distance.</a:t>
            </a:r>
          </a:p>
          <a:p>
            <a:pPr>
              <a:buFont typeface="Wingdings" panose="05000000000000000000" pitchFamily="2" charset="2"/>
              <a:buChar char="§"/>
            </a:pPr>
            <a:endParaRPr lang="en-ZA" dirty="0">
              <a:latin typeface="Calibri" panose="020F0502020204030204" pitchFamily="34" charset="0"/>
              <a:cs typeface="Calibri" panose="020F0502020204030204" pitchFamily="34" charset="0"/>
            </a:endParaRPr>
          </a:p>
        </p:txBody>
      </p:sp>
      <p:sp>
        <p:nvSpPr>
          <p:cNvPr id="4" name="Title 2">
            <a:extLst>
              <a:ext uri="{FF2B5EF4-FFF2-40B4-BE49-F238E27FC236}">
                <a16:creationId xmlns:a16="http://schemas.microsoft.com/office/drawing/2014/main" id="{0990F0E9-6071-4A07-8337-D3481A094A94}"/>
              </a:ext>
            </a:extLst>
          </p:cNvPr>
          <p:cNvSpPr>
            <a:spLocks noGrp="1"/>
          </p:cNvSpPr>
          <p:nvPr>
            <p:ph type="title"/>
          </p:nvPr>
        </p:nvSpPr>
        <p:spPr>
          <a:xfrm>
            <a:off x="642938" y="633413"/>
            <a:ext cx="8415337" cy="614362"/>
          </a:xfrm>
        </p:spPr>
        <p:txBody>
          <a:bodyPr>
            <a:normAutofit/>
          </a:bodyPr>
          <a:lstStyle/>
          <a:p>
            <a:r>
              <a:rPr lang="en-US" sz="2800" b="1" dirty="0">
                <a:latin typeface="Calibri" panose="020F0502020204030204" pitchFamily="34" charset="0"/>
                <a:cs typeface="Calibri" panose="020F0502020204030204" pitchFamily="34" charset="0"/>
              </a:rPr>
              <a:t>Data Exploration &amp; OBSERVATIONS</a:t>
            </a:r>
          </a:p>
        </p:txBody>
      </p:sp>
      <p:pic>
        <p:nvPicPr>
          <p:cNvPr id="5" name="Picture 4">
            <a:extLst>
              <a:ext uri="{FF2B5EF4-FFF2-40B4-BE49-F238E27FC236}">
                <a16:creationId xmlns:a16="http://schemas.microsoft.com/office/drawing/2014/main" id="{34D7F163-81EB-484C-9754-9825379DA4F9}"/>
              </a:ext>
            </a:extLst>
          </p:cNvPr>
          <p:cNvPicPr>
            <a:picLocks noChangeAspect="1"/>
          </p:cNvPicPr>
          <p:nvPr/>
        </p:nvPicPr>
        <p:blipFill>
          <a:blip r:embed="rId2"/>
          <a:stretch>
            <a:fillRect/>
          </a:stretch>
        </p:blipFill>
        <p:spPr>
          <a:xfrm>
            <a:off x="5610500" y="2695255"/>
            <a:ext cx="4510919" cy="3862707"/>
          </a:xfrm>
          <a:prstGeom prst="rect">
            <a:avLst/>
          </a:prstGeom>
          <a:ln>
            <a:solidFill>
              <a:schemeClr val="tx1"/>
            </a:solidFill>
          </a:ln>
        </p:spPr>
      </p:pic>
      <p:pic>
        <p:nvPicPr>
          <p:cNvPr id="6" name="Picture 5">
            <a:extLst>
              <a:ext uri="{FF2B5EF4-FFF2-40B4-BE49-F238E27FC236}">
                <a16:creationId xmlns:a16="http://schemas.microsoft.com/office/drawing/2014/main" id="{604B8D83-0B18-4792-97BA-942E3562281D}"/>
              </a:ext>
            </a:extLst>
          </p:cNvPr>
          <p:cNvPicPr>
            <a:picLocks noChangeAspect="1"/>
          </p:cNvPicPr>
          <p:nvPr/>
        </p:nvPicPr>
        <p:blipFill>
          <a:blip r:embed="rId3"/>
          <a:stretch>
            <a:fillRect/>
          </a:stretch>
        </p:blipFill>
        <p:spPr>
          <a:xfrm>
            <a:off x="1000124" y="2695257"/>
            <a:ext cx="4514851" cy="3862706"/>
          </a:xfrm>
          <a:prstGeom prst="rect">
            <a:avLst/>
          </a:prstGeom>
          <a:ln>
            <a:solidFill>
              <a:schemeClr val="tx1"/>
            </a:solidFill>
          </a:ln>
        </p:spPr>
      </p:pic>
    </p:spTree>
    <p:extLst>
      <p:ext uri="{BB962C8B-B14F-4D97-AF65-F5344CB8AC3E}">
        <p14:creationId xmlns:p14="http://schemas.microsoft.com/office/powerpoint/2010/main" val="26396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604434" y="5364"/>
            <a:ext cx="9720072" cy="1499616"/>
          </a:xfrm>
        </p:spPr>
        <p:txBody>
          <a:bodyPr>
            <a:normAutofit/>
          </a:bodyPr>
          <a:lstStyle/>
          <a:p>
            <a:r>
              <a:rPr lang="en-US" sz="2800" b="1" dirty="0">
                <a:latin typeface="Calibri" panose="020F0502020204030204" pitchFamily="34" charset="0"/>
                <a:cs typeface="Calibri" panose="020F0502020204030204" pitchFamily="34" charset="0"/>
              </a:rPr>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05" y="288943"/>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92DF002-CE1B-44AA-9084-515E2D9545C3}"/>
              </a:ext>
            </a:extLst>
          </p:cNvPr>
          <p:cNvGraphicFramePr>
            <a:graphicFrameLocks noGrp="1"/>
          </p:cNvGraphicFramePr>
          <p:nvPr>
            <p:ph idx="1"/>
            <p:extLst>
              <p:ext uri="{D42A27DB-BD31-4B8C-83A1-F6EECF244321}">
                <p14:modId xmlns:p14="http://schemas.microsoft.com/office/powerpoint/2010/main" val="4245507903"/>
              </p:ext>
            </p:extLst>
          </p:nvPr>
        </p:nvGraphicFramePr>
        <p:xfrm>
          <a:off x="438149" y="1368044"/>
          <a:ext cx="7924801" cy="5204221"/>
        </p:xfrm>
        <a:graphic>
          <a:graphicData uri="http://schemas.openxmlformats.org/drawingml/2006/table">
            <a:tbl>
              <a:tblPr>
                <a:tableStyleId>{616DA210-FB5B-4158-B5E0-FEB733F419BA}</a:tableStyleId>
              </a:tblPr>
              <a:tblGrid>
                <a:gridCol w="391856">
                  <a:extLst>
                    <a:ext uri="{9D8B030D-6E8A-4147-A177-3AD203B41FA5}">
                      <a16:colId xmlns:a16="http://schemas.microsoft.com/office/drawing/2014/main" val="3157570532"/>
                    </a:ext>
                  </a:extLst>
                </a:gridCol>
                <a:gridCol w="1076135">
                  <a:extLst>
                    <a:ext uri="{9D8B030D-6E8A-4147-A177-3AD203B41FA5}">
                      <a16:colId xmlns:a16="http://schemas.microsoft.com/office/drawing/2014/main" val="2381014801"/>
                    </a:ext>
                  </a:extLst>
                </a:gridCol>
                <a:gridCol w="1076135">
                  <a:extLst>
                    <a:ext uri="{9D8B030D-6E8A-4147-A177-3AD203B41FA5}">
                      <a16:colId xmlns:a16="http://schemas.microsoft.com/office/drawing/2014/main" val="1589425583"/>
                    </a:ext>
                  </a:extLst>
                </a:gridCol>
                <a:gridCol w="1076135">
                  <a:extLst>
                    <a:ext uri="{9D8B030D-6E8A-4147-A177-3AD203B41FA5}">
                      <a16:colId xmlns:a16="http://schemas.microsoft.com/office/drawing/2014/main" val="2055247253"/>
                    </a:ext>
                  </a:extLst>
                </a:gridCol>
                <a:gridCol w="1076135">
                  <a:extLst>
                    <a:ext uri="{9D8B030D-6E8A-4147-A177-3AD203B41FA5}">
                      <a16:colId xmlns:a16="http://schemas.microsoft.com/office/drawing/2014/main" val="360159674"/>
                    </a:ext>
                  </a:extLst>
                </a:gridCol>
                <a:gridCol w="1076135">
                  <a:extLst>
                    <a:ext uri="{9D8B030D-6E8A-4147-A177-3AD203B41FA5}">
                      <a16:colId xmlns:a16="http://schemas.microsoft.com/office/drawing/2014/main" val="2622707983"/>
                    </a:ext>
                  </a:extLst>
                </a:gridCol>
                <a:gridCol w="1076135">
                  <a:extLst>
                    <a:ext uri="{9D8B030D-6E8A-4147-A177-3AD203B41FA5}">
                      <a16:colId xmlns:a16="http://schemas.microsoft.com/office/drawing/2014/main" val="4232394159"/>
                    </a:ext>
                  </a:extLst>
                </a:gridCol>
                <a:gridCol w="1076135">
                  <a:extLst>
                    <a:ext uri="{9D8B030D-6E8A-4147-A177-3AD203B41FA5}">
                      <a16:colId xmlns:a16="http://schemas.microsoft.com/office/drawing/2014/main" val="3412132917"/>
                    </a:ext>
                  </a:extLst>
                </a:gridCol>
              </a:tblGrid>
              <a:tr h="267549">
                <a:tc>
                  <a:txBody>
                    <a:bodyPr/>
                    <a:lstStyle/>
                    <a:p>
                      <a:r>
                        <a:rPr lang="en-US" sz="700" b="1" dirty="0"/>
                        <a:t>Sr No</a:t>
                      </a:r>
                      <a:endParaRPr lang="en-ZA" sz="700" b="1" dirty="0"/>
                    </a:p>
                  </a:txBody>
                  <a:tcPr marL="10531" marR="10531" marT="5265" marB="5265" anchor="ctr">
                    <a:solidFill>
                      <a:srgbClr val="92D050"/>
                    </a:solidFill>
                  </a:tcPr>
                </a:tc>
                <a:tc>
                  <a:txBody>
                    <a:bodyPr/>
                    <a:lstStyle/>
                    <a:p>
                      <a:pPr algn="ctr" fontAlgn="ctr"/>
                      <a:br>
                        <a:rPr lang="en-ZA" sz="700" b="1" dirty="0">
                          <a:effectLst/>
                        </a:rPr>
                      </a:br>
                      <a:r>
                        <a:rPr lang="en-ZA" sz="700" b="1" dirty="0" err="1">
                          <a:effectLst/>
                        </a:rPr>
                        <a:t>Muncipility</a:t>
                      </a:r>
                      <a:endParaRPr lang="en-ZA" sz="700" b="1" dirty="0">
                        <a:effectLst/>
                      </a:endParaRPr>
                    </a:p>
                  </a:txBody>
                  <a:tcPr marL="10531" marR="10531" marT="5265" marB="5265" anchor="ctr">
                    <a:solidFill>
                      <a:srgbClr val="92D050"/>
                    </a:solidFill>
                  </a:tcPr>
                </a:tc>
                <a:tc>
                  <a:txBody>
                    <a:bodyPr/>
                    <a:lstStyle/>
                    <a:p>
                      <a:pPr algn="ctr" fontAlgn="ctr"/>
                      <a:r>
                        <a:rPr lang="en-ZA" sz="700" b="1">
                          <a:effectLst/>
                        </a:rPr>
                        <a:t>Munc_Latitude</a:t>
                      </a:r>
                    </a:p>
                  </a:txBody>
                  <a:tcPr marL="10531" marR="10531" marT="5265" marB="5265" anchor="ctr">
                    <a:solidFill>
                      <a:srgbClr val="92D050"/>
                    </a:solidFill>
                  </a:tcPr>
                </a:tc>
                <a:tc>
                  <a:txBody>
                    <a:bodyPr/>
                    <a:lstStyle/>
                    <a:p>
                      <a:pPr algn="ctr" fontAlgn="ctr"/>
                      <a:r>
                        <a:rPr lang="en-ZA" sz="700" b="1">
                          <a:effectLst/>
                        </a:rPr>
                        <a:t>Munc_Longitude</a:t>
                      </a:r>
                    </a:p>
                  </a:txBody>
                  <a:tcPr marL="10531" marR="10531" marT="5265" marB="5265" anchor="ctr">
                    <a:solidFill>
                      <a:srgbClr val="92D050"/>
                    </a:solidFill>
                  </a:tcPr>
                </a:tc>
                <a:tc>
                  <a:txBody>
                    <a:bodyPr/>
                    <a:lstStyle/>
                    <a:p>
                      <a:pPr algn="ctr" fontAlgn="ctr"/>
                      <a:r>
                        <a:rPr lang="en-ZA" sz="700" b="1">
                          <a:effectLst/>
                        </a:rPr>
                        <a:t>Venue</a:t>
                      </a:r>
                    </a:p>
                  </a:txBody>
                  <a:tcPr marL="10531" marR="10531" marT="5265" marB="5265" anchor="ctr">
                    <a:solidFill>
                      <a:srgbClr val="92D050"/>
                    </a:solidFill>
                  </a:tcPr>
                </a:tc>
                <a:tc>
                  <a:txBody>
                    <a:bodyPr/>
                    <a:lstStyle/>
                    <a:p>
                      <a:pPr algn="ctr" fontAlgn="ctr"/>
                      <a:r>
                        <a:rPr lang="en-ZA" sz="700" b="1" dirty="0" err="1">
                          <a:effectLst/>
                        </a:rPr>
                        <a:t>Venue_Lat</a:t>
                      </a:r>
                      <a:endParaRPr lang="en-ZA" sz="700" b="1" dirty="0">
                        <a:effectLst/>
                      </a:endParaRPr>
                    </a:p>
                  </a:txBody>
                  <a:tcPr marL="10531" marR="10531" marT="5265" marB="5265" anchor="ctr">
                    <a:solidFill>
                      <a:srgbClr val="92D050"/>
                    </a:solidFill>
                  </a:tcPr>
                </a:tc>
                <a:tc>
                  <a:txBody>
                    <a:bodyPr/>
                    <a:lstStyle/>
                    <a:p>
                      <a:pPr algn="ctr" fontAlgn="ctr"/>
                      <a:r>
                        <a:rPr lang="en-ZA" sz="700" b="1">
                          <a:effectLst/>
                        </a:rPr>
                        <a:t>Venue_Long</a:t>
                      </a:r>
                    </a:p>
                  </a:txBody>
                  <a:tcPr marL="10531" marR="10531" marT="5265" marB="5265" anchor="ctr">
                    <a:solidFill>
                      <a:srgbClr val="92D050"/>
                    </a:solidFill>
                  </a:tcPr>
                </a:tc>
                <a:tc>
                  <a:txBody>
                    <a:bodyPr/>
                    <a:lstStyle/>
                    <a:p>
                      <a:pPr algn="ctr" fontAlgn="ctr"/>
                      <a:r>
                        <a:rPr lang="en-ZA" sz="700" b="1" dirty="0" err="1">
                          <a:effectLst/>
                        </a:rPr>
                        <a:t>Venue_Category</a:t>
                      </a:r>
                      <a:endParaRPr lang="en-ZA" sz="700" b="1" dirty="0">
                        <a:effectLst/>
                      </a:endParaRPr>
                    </a:p>
                  </a:txBody>
                  <a:tcPr marL="10531" marR="10531" marT="5265" marB="5265" anchor="ctr">
                    <a:solidFill>
                      <a:srgbClr val="92D050"/>
                    </a:solidFill>
                  </a:tcPr>
                </a:tc>
                <a:extLst>
                  <a:ext uri="{0D108BD9-81ED-4DB2-BD59-A6C34878D82A}">
                    <a16:rowId xmlns:a16="http://schemas.microsoft.com/office/drawing/2014/main" val="3086028219"/>
                  </a:ext>
                </a:extLst>
              </a:tr>
              <a:tr h="124406">
                <a:tc>
                  <a:txBody>
                    <a:bodyPr/>
                    <a:lstStyle/>
                    <a:p>
                      <a:pPr algn="ctr" fontAlgn="ctr"/>
                      <a:r>
                        <a:rPr lang="en-ZA" sz="600" dirty="0">
                          <a:effectLst/>
                        </a:rPr>
                        <a:t>0</a:t>
                      </a:r>
                      <a:endParaRPr lang="en-ZA" sz="600" b="1" dirty="0">
                        <a:effectLst/>
                      </a:endParaRPr>
                    </a:p>
                  </a:txBody>
                  <a:tcPr marL="10531" marR="10531" marT="5265" marB="5265" anchor="ctr"/>
                </a:tc>
                <a:tc>
                  <a:txBody>
                    <a:bodyPr/>
                    <a:lstStyle/>
                    <a:p>
                      <a:pPr algn="ctr" fontAlgn="ctr"/>
                      <a:r>
                        <a:rPr lang="en-ZA" sz="600" dirty="0">
                          <a:effectLst/>
                        </a:rPr>
                        <a:t>City of Johannesburg</a:t>
                      </a:r>
                    </a:p>
                  </a:txBody>
                  <a:tcPr marL="10531" marR="10531" marT="5265" marB="5265" anchor="ctr"/>
                </a:tc>
                <a:tc>
                  <a:txBody>
                    <a:bodyPr/>
                    <a:lstStyle/>
                    <a:p>
                      <a:pPr algn="ctr" fontAlgn="ctr"/>
                      <a:r>
                        <a:rPr lang="en-ZA" sz="600" dirty="0">
                          <a:effectLst/>
                        </a:rPr>
                        <a:t>-26.214795</a:t>
                      </a:r>
                    </a:p>
                  </a:txBody>
                  <a:tcPr marL="10531" marR="10531" marT="5265" marB="5265" anchor="ctr"/>
                </a:tc>
                <a:tc>
                  <a:txBody>
                    <a:bodyPr/>
                    <a:lstStyle/>
                    <a:p>
                      <a:pPr algn="ctr" fontAlgn="ctr"/>
                      <a:r>
                        <a:rPr lang="en-ZA" sz="600">
                          <a:effectLst/>
                        </a:rPr>
                        <a:t>27.919478</a:t>
                      </a:r>
                    </a:p>
                  </a:txBody>
                  <a:tcPr marL="10531" marR="10531" marT="5265" marB="5265" anchor="ctr"/>
                </a:tc>
                <a:tc>
                  <a:txBody>
                    <a:bodyPr/>
                    <a:lstStyle/>
                    <a:p>
                      <a:pPr algn="ctr" fontAlgn="ctr"/>
                      <a:r>
                        <a:rPr lang="en-ZA" sz="600">
                          <a:effectLst/>
                        </a:rPr>
                        <a:t>Lebo's Soweto Backpackers</a:t>
                      </a:r>
                    </a:p>
                  </a:txBody>
                  <a:tcPr marL="10531" marR="10531" marT="5265" marB="5265" anchor="ctr"/>
                </a:tc>
                <a:tc>
                  <a:txBody>
                    <a:bodyPr/>
                    <a:lstStyle/>
                    <a:p>
                      <a:pPr algn="ctr" fontAlgn="ctr"/>
                      <a:r>
                        <a:rPr lang="en-ZA" sz="600" dirty="0">
                          <a:effectLst/>
                        </a:rPr>
                        <a:t>-26.224562</a:t>
                      </a:r>
                    </a:p>
                  </a:txBody>
                  <a:tcPr marL="10531" marR="10531" marT="5265" marB="5265" anchor="ctr"/>
                </a:tc>
                <a:tc>
                  <a:txBody>
                    <a:bodyPr/>
                    <a:lstStyle/>
                    <a:p>
                      <a:pPr algn="ctr" fontAlgn="ctr"/>
                      <a:r>
                        <a:rPr lang="en-ZA" sz="600">
                          <a:effectLst/>
                        </a:rPr>
                        <a:t>27.913074</a:t>
                      </a:r>
                    </a:p>
                  </a:txBody>
                  <a:tcPr marL="10531" marR="10531" marT="5265" marB="5265" anchor="ctr"/>
                </a:tc>
                <a:tc>
                  <a:txBody>
                    <a:bodyPr/>
                    <a:lstStyle/>
                    <a:p>
                      <a:pPr algn="ctr" fontAlgn="ctr"/>
                      <a:r>
                        <a:rPr lang="en-ZA" sz="600" dirty="0">
                          <a:effectLst/>
                        </a:rPr>
                        <a:t>Hostel</a:t>
                      </a:r>
                    </a:p>
                  </a:txBody>
                  <a:tcPr marL="10531" marR="10531" marT="5265" marB="5265" anchor="ctr"/>
                </a:tc>
                <a:extLst>
                  <a:ext uri="{0D108BD9-81ED-4DB2-BD59-A6C34878D82A}">
                    <a16:rowId xmlns:a16="http://schemas.microsoft.com/office/drawing/2014/main" val="1404794285"/>
                  </a:ext>
                </a:extLst>
              </a:tr>
              <a:tr h="124406">
                <a:tc>
                  <a:txBody>
                    <a:bodyPr/>
                    <a:lstStyle/>
                    <a:p>
                      <a:pPr algn="ctr" fontAlgn="ctr"/>
                      <a:r>
                        <a:rPr lang="en-ZA" sz="600">
                          <a:effectLst/>
                        </a:rPr>
                        <a:t>1</a:t>
                      </a:r>
                      <a:endParaRPr lang="en-ZA" sz="600" b="1">
                        <a:effectLst/>
                      </a:endParaRPr>
                    </a:p>
                  </a:txBody>
                  <a:tcPr marL="10531" marR="10531" marT="5265" marB="5265" anchor="ctr"/>
                </a:tc>
                <a:tc>
                  <a:txBody>
                    <a:bodyPr/>
                    <a:lstStyle/>
                    <a:p>
                      <a:pPr algn="ctr" fontAlgn="ctr"/>
                      <a:r>
                        <a:rPr lang="en-ZA" sz="600">
                          <a:effectLst/>
                        </a:rPr>
                        <a:t>City of Johannesburg</a:t>
                      </a:r>
                    </a:p>
                  </a:txBody>
                  <a:tcPr marL="10531" marR="10531" marT="5265" marB="5265" anchor="ctr"/>
                </a:tc>
                <a:tc>
                  <a:txBody>
                    <a:bodyPr/>
                    <a:lstStyle/>
                    <a:p>
                      <a:pPr algn="ctr" fontAlgn="ctr"/>
                      <a:r>
                        <a:rPr lang="en-ZA" sz="600">
                          <a:effectLst/>
                        </a:rPr>
                        <a:t>-26.214795</a:t>
                      </a:r>
                    </a:p>
                  </a:txBody>
                  <a:tcPr marL="10531" marR="10531" marT="5265" marB="5265" anchor="ctr"/>
                </a:tc>
                <a:tc>
                  <a:txBody>
                    <a:bodyPr/>
                    <a:lstStyle/>
                    <a:p>
                      <a:pPr algn="ctr" fontAlgn="ctr"/>
                      <a:r>
                        <a:rPr lang="en-ZA" sz="600">
                          <a:effectLst/>
                        </a:rPr>
                        <a:t>27.919478</a:t>
                      </a:r>
                    </a:p>
                  </a:txBody>
                  <a:tcPr marL="10531" marR="10531" marT="5265" marB="5265" anchor="ctr"/>
                </a:tc>
                <a:tc>
                  <a:txBody>
                    <a:bodyPr/>
                    <a:lstStyle/>
                    <a:p>
                      <a:pPr algn="ctr" fontAlgn="ctr"/>
                      <a:r>
                        <a:rPr lang="en-ZA" sz="600">
                          <a:effectLst/>
                        </a:rPr>
                        <a:t>Orlando Stadium</a:t>
                      </a:r>
                    </a:p>
                  </a:txBody>
                  <a:tcPr marL="10531" marR="10531" marT="5265" marB="5265" anchor="ctr"/>
                </a:tc>
                <a:tc>
                  <a:txBody>
                    <a:bodyPr/>
                    <a:lstStyle/>
                    <a:p>
                      <a:pPr algn="ctr" fontAlgn="ctr"/>
                      <a:r>
                        <a:rPr lang="en-ZA" sz="600">
                          <a:effectLst/>
                        </a:rPr>
                        <a:t>-26.231817</a:t>
                      </a:r>
                    </a:p>
                  </a:txBody>
                  <a:tcPr marL="10531" marR="10531" marT="5265" marB="5265" anchor="ctr"/>
                </a:tc>
                <a:tc>
                  <a:txBody>
                    <a:bodyPr/>
                    <a:lstStyle/>
                    <a:p>
                      <a:pPr algn="ctr" fontAlgn="ctr"/>
                      <a:r>
                        <a:rPr lang="en-ZA" sz="600">
                          <a:effectLst/>
                        </a:rPr>
                        <a:t>27.922740</a:t>
                      </a:r>
                    </a:p>
                  </a:txBody>
                  <a:tcPr marL="10531" marR="10531" marT="5265" marB="5265" anchor="ctr"/>
                </a:tc>
                <a:tc>
                  <a:txBody>
                    <a:bodyPr/>
                    <a:lstStyle/>
                    <a:p>
                      <a:pPr algn="ctr" fontAlgn="ctr"/>
                      <a:r>
                        <a:rPr lang="en-ZA" sz="600">
                          <a:effectLst/>
                        </a:rPr>
                        <a:t>Soccer Stadium</a:t>
                      </a:r>
                    </a:p>
                  </a:txBody>
                  <a:tcPr marL="10531" marR="10531" marT="5265" marB="5265" anchor="ctr"/>
                </a:tc>
                <a:extLst>
                  <a:ext uri="{0D108BD9-81ED-4DB2-BD59-A6C34878D82A}">
                    <a16:rowId xmlns:a16="http://schemas.microsoft.com/office/drawing/2014/main" val="580044828"/>
                  </a:ext>
                </a:extLst>
              </a:tr>
              <a:tr h="124406">
                <a:tc>
                  <a:txBody>
                    <a:bodyPr/>
                    <a:lstStyle/>
                    <a:p>
                      <a:pPr algn="ctr" fontAlgn="ctr"/>
                      <a:r>
                        <a:rPr lang="en-ZA" sz="600">
                          <a:effectLst/>
                        </a:rPr>
                        <a:t>2</a:t>
                      </a:r>
                      <a:endParaRPr lang="en-ZA" sz="600" b="1">
                        <a:effectLst/>
                      </a:endParaRPr>
                    </a:p>
                  </a:txBody>
                  <a:tcPr marL="10531" marR="10531" marT="5265" marB="5265" anchor="ctr"/>
                </a:tc>
                <a:tc>
                  <a:txBody>
                    <a:bodyPr/>
                    <a:lstStyle/>
                    <a:p>
                      <a:pPr algn="ctr" fontAlgn="ctr"/>
                      <a:r>
                        <a:rPr lang="en-ZA" sz="600">
                          <a:effectLst/>
                        </a:rPr>
                        <a:t>City of Johannesburg</a:t>
                      </a:r>
                    </a:p>
                  </a:txBody>
                  <a:tcPr marL="10531" marR="10531" marT="5265" marB="5265" anchor="ctr"/>
                </a:tc>
                <a:tc>
                  <a:txBody>
                    <a:bodyPr/>
                    <a:lstStyle/>
                    <a:p>
                      <a:pPr algn="ctr" fontAlgn="ctr"/>
                      <a:r>
                        <a:rPr lang="en-ZA" sz="600">
                          <a:effectLst/>
                        </a:rPr>
                        <a:t>-26.214795</a:t>
                      </a:r>
                    </a:p>
                  </a:txBody>
                  <a:tcPr marL="10531" marR="10531" marT="5265" marB="5265" anchor="ctr"/>
                </a:tc>
                <a:tc>
                  <a:txBody>
                    <a:bodyPr/>
                    <a:lstStyle/>
                    <a:p>
                      <a:pPr algn="ctr" fontAlgn="ctr"/>
                      <a:r>
                        <a:rPr lang="en-ZA" sz="600">
                          <a:effectLst/>
                        </a:rPr>
                        <a:t>27.919478</a:t>
                      </a:r>
                    </a:p>
                  </a:txBody>
                  <a:tcPr marL="10531" marR="10531" marT="5265" marB="5265" anchor="ctr"/>
                </a:tc>
                <a:tc>
                  <a:txBody>
                    <a:bodyPr/>
                    <a:lstStyle/>
                    <a:p>
                      <a:pPr algn="ctr" fontAlgn="ctr"/>
                      <a:r>
                        <a:rPr lang="en-ZA" sz="600">
                          <a:effectLst/>
                        </a:rPr>
                        <a:t>Jabu"s Snack Bar</a:t>
                      </a:r>
                    </a:p>
                  </a:txBody>
                  <a:tcPr marL="10531" marR="10531" marT="5265" marB="5265" anchor="ctr"/>
                </a:tc>
                <a:tc>
                  <a:txBody>
                    <a:bodyPr/>
                    <a:lstStyle/>
                    <a:p>
                      <a:pPr algn="ctr" fontAlgn="ctr"/>
                      <a:r>
                        <a:rPr lang="en-ZA" sz="600">
                          <a:effectLst/>
                        </a:rPr>
                        <a:t>-26.221035</a:t>
                      </a:r>
                    </a:p>
                  </a:txBody>
                  <a:tcPr marL="10531" marR="10531" marT="5265" marB="5265" anchor="ctr"/>
                </a:tc>
                <a:tc>
                  <a:txBody>
                    <a:bodyPr/>
                    <a:lstStyle/>
                    <a:p>
                      <a:pPr algn="ctr" fontAlgn="ctr"/>
                      <a:r>
                        <a:rPr lang="en-ZA" sz="600">
                          <a:effectLst/>
                        </a:rPr>
                        <a:t>27.921825</a:t>
                      </a:r>
                    </a:p>
                  </a:txBody>
                  <a:tcPr marL="10531" marR="10531" marT="5265" marB="5265" anchor="ctr"/>
                </a:tc>
                <a:tc>
                  <a:txBody>
                    <a:bodyPr/>
                    <a:lstStyle/>
                    <a:p>
                      <a:pPr algn="ctr" fontAlgn="ctr"/>
                      <a:r>
                        <a:rPr lang="en-ZA" sz="600">
                          <a:effectLst/>
                        </a:rPr>
                        <a:t>Snack Place</a:t>
                      </a:r>
                    </a:p>
                  </a:txBody>
                  <a:tcPr marL="10531" marR="10531" marT="5265" marB="5265" anchor="ctr"/>
                </a:tc>
                <a:extLst>
                  <a:ext uri="{0D108BD9-81ED-4DB2-BD59-A6C34878D82A}">
                    <a16:rowId xmlns:a16="http://schemas.microsoft.com/office/drawing/2014/main" val="632173060"/>
                  </a:ext>
                </a:extLst>
              </a:tr>
              <a:tr h="124406">
                <a:tc>
                  <a:txBody>
                    <a:bodyPr/>
                    <a:lstStyle/>
                    <a:p>
                      <a:pPr algn="ctr" fontAlgn="ctr"/>
                      <a:r>
                        <a:rPr lang="en-ZA" sz="600">
                          <a:effectLst/>
                        </a:rPr>
                        <a:t>3</a:t>
                      </a:r>
                      <a:endParaRPr lang="en-ZA" sz="600" b="1">
                        <a:effectLst/>
                      </a:endParaRPr>
                    </a:p>
                  </a:txBody>
                  <a:tcPr marL="10531" marR="10531" marT="5265" marB="5265" anchor="ctr"/>
                </a:tc>
                <a:tc>
                  <a:txBody>
                    <a:bodyPr/>
                    <a:lstStyle/>
                    <a:p>
                      <a:pPr algn="ctr" fontAlgn="ctr"/>
                      <a:r>
                        <a:rPr lang="en-ZA" sz="600" dirty="0">
                          <a:effectLst/>
                        </a:rPr>
                        <a:t>City of Johannesburg</a:t>
                      </a:r>
                    </a:p>
                  </a:txBody>
                  <a:tcPr marL="10531" marR="10531" marT="5265" marB="5265" anchor="ctr"/>
                </a:tc>
                <a:tc>
                  <a:txBody>
                    <a:bodyPr/>
                    <a:lstStyle/>
                    <a:p>
                      <a:pPr algn="ctr" fontAlgn="ctr"/>
                      <a:r>
                        <a:rPr lang="en-ZA" sz="600">
                          <a:effectLst/>
                        </a:rPr>
                        <a:t>-26.214795</a:t>
                      </a:r>
                    </a:p>
                  </a:txBody>
                  <a:tcPr marL="10531" marR="10531" marT="5265" marB="5265" anchor="ctr"/>
                </a:tc>
                <a:tc>
                  <a:txBody>
                    <a:bodyPr/>
                    <a:lstStyle/>
                    <a:p>
                      <a:pPr algn="ctr" fontAlgn="ctr"/>
                      <a:r>
                        <a:rPr lang="en-ZA" sz="600">
                          <a:effectLst/>
                        </a:rPr>
                        <a:t>27.919478</a:t>
                      </a:r>
                    </a:p>
                  </a:txBody>
                  <a:tcPr marL="10531" marR="10531" marT="5265" marB="5265" anchor="ctr"/>
                </a:tc>
                <a:tc>
                  <a:txBody>
                    <a:bodyPr/>
                    <a:lstStyle/>
                    <a:p>
                      <a:pPr algn="ctr" fontAlgn="ctr"/>
                      <a:r>
                        <a:rPr lang="en-ZA" sz="600">
                          <a:effectLst/>
                        </a:rPr>
                        <a:t>Newcafe</a:t>
                      </a:r>
                    </a:p>
                  </a:txBody>
                  <a:tcPr marL="10531" marR="10531" marT="5265" marB="5265" anchor="ctr"/>
                </a:tc>
                <a:tc>
                  <a:txBody>
                    <a:bodyPr/>
                    <a:lstStyle/>
                    <a:p>
                      <a:pPr algn="ctr" fontAlgn="ctr"/>
                      <a:r>
                        <a:rPr lang="en-ZA" sz="600">
                          <a:effectLst/>
                        </a:rPr>
                        <a:t>-26.226791</a:t>
                      </a:r>
                    </a:p>
                  </a:txBody>
                  <a:tcPr marL="10531" marR="10531" marT="5265" marB="5265" anchor="ctr"/>
                </a:tc>
                <a:tc>
                  <a:txBody>
                    <a:bodyPr/>
                    <a:lstStyle/>
                    <a:p>
                      <a:pPr algn="ctr" fontAlgn="ctr"/>
                      <a:r>
                        <a:rPr lang="en-ZA" sz="600">
                          <a:effectLst/>
                        </a:rPr>
                        <a:t>27.927151</a:t>
                      </a:r>
                    </a:p>
                  </a:txBody>
                  <a:tcPr marL="10531" marR="10531" marT="5265" marB="5265" anchor="ctr"/>
                </a:tc>
                <a:tc>
                  <a:txBody>
                    <a:bodyPr/>
                    <a:lstStyle/>
                    <a:p>
                      <a:pPr algn="ctr" fontAlgn="ctr"/>
                      <a:r>
                        <a:rPr lang="en-ZA" sz="600">
                          <a:effectLst/>
                        </a:rPr>
                        <a:t>Café</a:t>
                      </a:r>
                    </a:p>
                  </a:txBody>
                  <a:tcPr marL="10531" marR="10531" marT="5265" marB="5265" anchor="ctr"/>
                </a:tc>
                <a:extLst>
                  <a:ext uri="{0D108BD9-81ED-4DB2-BD59-A6C34878D82A}">
                    <a16:rowId xmlns:a16="http://schemas.microsoft.com/office/drawing/2014/main" val="3474691212"/>
                  </a:ext>
                </a:extLst>
              </a:tr>
              <a:tr h="238920">
                <a:tc>
                  <a:txBody>
                    <a:bodyPr/>
                    <a:lstStyle/>
                    <a:p>
                      <a:pPr algn="ctr" fontAlgn="ctr"/>
                      <a:r>
                        <a:rPr lang="en-ZA" sz="600">
                          <a:effectLst/>
                        </a:rPr>
                        <a:t>4</a:t>
                      </a:r>
                      <a:endParaRPr lang="en-ZA" sz="600" b="1">
                        <a:effectLst/>
                      </a:endParaRPr>
                    </a:p>
                  </a:txBody>
                  <a:tcPr marL="10531" marR="10531" marT="5265" marB="5265" anchor="ctr"/>
                </a:tc>
                <a:tc>
                  <a:txBody>
                    <a:bodyPr/>
                    <a:lstStyle/>
                    <a:p>
                      <a:pPr algn="ctr" fontAlgn="ctr"/>
                      <a:r>
                        <a:rPr lang="en-ZA" sz="600" dirty="0">
                          <a:effectLst/>
                        </a:rPr>
                        <a:t>City of Johannesburg</a:t>
                      </a:r>
                    </a:p>
                  </a:txBody>
                  <a:tcPr marL="10531" marR="10531" marT="5265" marB="5265" anchor="ctr"/>
                </a:tc>
                <a:tc>
                  <a:txBody>
                    <a:bodyPr/>
                    <a:lstStyle/>
                    <a:p>
                      <a:pPr algn="ctr" fontAlgn="ctr"/>
                      <a:r>
                        <a:rPr lang="en-ZA" sz="600">
                          <a:effectLst/>
                        </a:rPr>
                        <a:t>-26.214795</a:t>
                      </a:r>
                    </a:p>
                  </a:txBody>
                  <a:tcPr marL="10531" marR="10531" marT="5265" marB="5265" anchor="ctr"/>
                </a:tc>
                <a:tc>
                  <a:txBody>
                    <a:bodyPr/>
                    <a:lstStyle/>
                    <a:p>
                      <a:pPr algn="ctr" fontAlgn="ctr"/>
                      <a:r>
                        <a:rPr lang="en-ZA" sz="600">
                          <a:effectLst/>
                        </a:rPr>
                        <a:t>27.919478</a:t>
                      </a:r>
                    </a:p>
                  </a:txBody>
                  <a:tcPr marL="10531" marR="10531" marT="5265" marB="5265" anchor="ctr"/>
                </a:tc>
                <a:tc>
                  <a:txBody>
                    <a:bodyPr/>
                    <a:lstStyle/>
                    <a:p>
                      <a:pPr algn="ctr" fontAlgn="ctr"/>
                      <a:r>
                        <a:rPr lang="en-ZA" sz="600">
                          <a:effectLst/>
                        </a:rPr>
                        <a:t>Meadow Point Chisa Nyama</a:t>
                      </a:r>
                    </a:p>
                  </a:txBody>
                  <a:tcPr marL="10531" marR="10531" marT="5265" marB="5265" anchor="ctr"/>
                </a:tc>
                <a:tc>
                  <a:txBody>
                    <a:bodyPr/>
                    <a:lstStyle/>
                    <a:p>
                      <a:pPr algn="ctr" fontAlgn="ctr"/>
                      <a:r>
                        <a:rPr lang="en-ZA" sz="600">
                          <a:effectLst/>
                        </a:rPr>
                        <a:t>-26.219329</a:t>
                      </a:r>
                    </a:p>
                  </a:txBody>
                  <a:tcPr marL="10531" marR="10531" marT="5265" marB="5265" anchor="ctr"/>
                </a:tc>
                <a:tc>
                  <a:txBody>
                    <a:bodyPr/>
                    <a:lstStyle/>
                    <a:p>
                      <a:pPr algn="ctr" fontAlgn="ctr"/>
                      <a:r>
                        <a:rPr lang="en-ZA" sz="600">
                          <a:effectLst/>
                        </a:rPr>
                        <a:t>27.900553</a:t>
                      </a:r>
                    </a:p>
                  </a:txBody>
                  <a:tcPr marL="10531" marR="10531" marT="5265" marB="5265" anchor="ctr"/>
                </a:tc>
                <a:tc>
                  <a:txBody>
                    <a:bodyPr/>
                    <a:lstStyle/>
                    <a:p>
                      <a:pPr algn="ctr" fontAlgn="ctr"/>
                      <a:r>
                        <a:rPr lang="en-ZA" sz="600">
                          <a:effectLst/>
                        </a:rPr>
                        <a:t>Gastropub</a:t>
                      </a:r>
                    </a:p>
                  </a:txBody>
                  <a:tcPr marL="10531" marR="10531" marT="5265" marB="5265" anchor="ctr"/>
                </a:tc>
                <a:extLst>
                  <a:ext uri="{0D108BD9-81ED-4DB2-BD59-A6C34878D82A}">
                    <a16:rowId xmlns:a16="http://schemas.microsoft.com/office/drawing/2014/main" val="867358635"/>
                  </a:ext>
                </a:extLst>
              </a:tr>
              <a:tr h="124406">
                <a:tc>
                  <a:txBody>
                    <a:bodyPr/>
                    <a:lstStyle/>
                    <a:p>
                      <a:pPr algn="ctr" fontAlgn="ctr"/>
                      <a:r>
                        <a:rPr lang="en-ZA" sz="600">
                          <a:effectLst/>
                        </a:rPr>
                        <a:t>5</a:t>
                      </a:r>
                      <a:endParaRPr lang="en-ZA" sz="600" b="1">
                        <a:effectLst/>
                      </a:endParaRPr>
                    </a:p>
                  </a:txBody>
                  <a:tcPr marL="10531" marR="10531" marT="5265" marB="5265" anchor="ctr"/>
                </a:tc>
                <a:tc>
                  <a:txBody>
                    <a:bodyPr/>
                    <a:lstStyle/>
                    <a:p>
                      <a:pPr algn="ctr" fontAlgn="ctr"/>
                      <a:r>
                        <a:rPr lang="en-ZA" sz="600">
                          <a:effectLst/>
                        </a:rPr>
                        <a:t>City of Tshwane</a:t>
                      </a:r>
                    </a:p>
                  </a:txBody>
                  <a:tcPr marL="10531" marR="10531" marT="5265" marB="5265" anchor="ctr"/>
                </a:tc>
                <a:tc>
                  <a:txBody>
                    <a:bodyPr/>
                    <a:lstStyle/>
                    <a:p>
                      <a:pPr algn="ctr" fontAlgn="ctr"/>
                      <a:r>
                        <a:rPr lang="en-ZA" sz="600" dirty="0">
                          <a:effectLst/>
                        </a:rPr>
                        <a:t>-25.593968</a:t>
                      </a:r>
                    </a:p>
                  </a:txBody>
                  <a:tcPr marL="10531" marR="10531" marT="5265" marB="5265" anchor="ctr"/>
                </a:tc>
                <a:tc>
                  <a:txBody>
                    <a:bodyPr/>
                    <a:lstStyle/>
                    <a:p>
                      <a:pPr algn="ctr" fontAlgn="ctr"/>
                      <a:r>
                        <a:rPr lang="en-ZA" sz="600">
                          <a:effectLst/>
                        </a:rPr>
                        <a:t>28.302789</a:t>
                      </a:r>
                    </a:p>
                  </a:txBody>
                  <a:tcPr marL="10531" marR="10531" marT="5265" marB="5265" anchor="ctr"/>
                </a:tc>
                <a:tc>
                  <a:txBody>
                    <a:bodyPr/>
                    <a:lstStyle/>
                    <a:p>
                      <a:pPr algn="ctr" fontAlgn="ctr"/>
                      <a:r>
                        <a:rPr lang="en-ZA" sz="600">
                          <a:effectLst/>
                        </a:rPr>
                        <a:t>Vleise one</a:t>
                      </a:r>
                    </a:p>
                  </a:txBody>
                  <a:tcPr marL="10531" marR="10531" marT="5265" marB="5265" anchor="ctr"/>
                </a:tc>
                <a:tc>
                  <a:txBody>
                    <a:bodyPr/>
                    <a:lstStyle/>
                    <a:p>
                      <a:pPr algn="ctr" fontAlgn="ctr"/>
                      <a:r>
                        <a:rPr lang="en-ZA" sz="600">
                          <a:effectLst/>
                        </a:rPr>
                        <a:t>-25.586210</a:t>
                      </a:r>
                    </a:p>
                  </a:txBody>
                  <a:tcPr marL="10531" marR="10531" marT="5265" marB="5265" anchor="ctr"/>
                </a:tc>
                <a:tc>
                  <a:txBody>
                    <a:bodyPr/>
                    <a:lstStyle/>
                    <a:p>
                      <a:pPr algn="ctr" fontAlgn="ctr"/>
                      <a:r>
                        <a:rPr lang="en-ZA" sz="600">
                          <a:effectLst/>
                        </a:rPr>
                        <a:t>28.313360</a:t>
                      </a:r>
                    </a:p>
                  </a:txBody>
                  <a:tcPr marL="10531" marR="10531" marT="5265" marB="5265" anchor="ctr"/>
                </a:tc>
                <a:tc>
                  <a:txBody>
                    <a:bodyPr/>
                    <a:lstStyle/>
                    <a:p>
                      <a:pPr algn="ctr" fontAlgn="ctr"/>
                      <a:r>
                        <a:rPr lang="en-ZA" sz="600">
                          <a:effectLst/>
                        </a:rPr>
                        <a:t>BBQ Joint</a:t>
                      </a:r>
                    </a:p>
                  </a:txBody>
                  <a:tcPr marL="10531" marR="10531" marT="5265" marB="5265" anchor="ctr"/>
                </a:tc>
                <a:extLst>
                  <a:ext uri="{0D108BD9-81ED-4DB2-BD59-A6C34878D82A}">
                    <a16:rowId xmlns:a16="http://schemas.microsoft.com/office/drawing/2014/main" val="2748207755"/>
                  </a:ext>
                </a:extLst>
              </a:tr>
              <a:tr h="124406">
                <a:tc>
                  <a:txBody>
                    <a:bodyPr/>
                    <a:lstStyle/>
                    <a:p>
                      <a:pPr algn="ctr" fontAlgn="ctr"/>
                      <a:r>
                        <a:rPr lang="en-ZA" sz="600">
                          <a:effectLst/>
                        </a:rPr>
                        <a:t>6</a:t>
                      </a:r>
                      <a:endParaRPr lang="en-ZA" sz="600" b="1">
                        <a:effectLst/>
                      </a:endParaRPr>
                    </a:p>
                  </a:txBody>
                  <a:tcPr marL="10531" marR="10531" marT="5265" marB="5265" anchor="ctr"/>
                </a:tc>
                <a:tc>
                  <a:txBody>
                    <a:bodyPr/>
                    <a:lstStyle/>
                    <a:p>
                      <a:pPr algn="ctr" fontAlgn="ctr"/>
                      <a:r>
                        <a:rPr lang="en-ZA" sz="600">
                          <a:effectLst/>
                        </a:rPr>
                        <a:t>City of Tshwane</a:t>
                      </a:r>
                    </a:p>
                  </a:txBody>
                  <a:tcPr marL="10531" marR="10531" marT="5265" marB="5265" anchor="ctr"/>
                </a:tc>
                <a:tc>
                  <a:txBody>
                    <a:bodyPr/>
                    <a:lstStyle/>
                    <a:p>
                      <a:pPr algn="ctr" fontAlgn="ctr"/>
                      <a:r>
                        <a:rPr lang="en-ZA" sz="600">
                          <a:effectLst/>
                        </a:rPr>
                        <a:t>-25.593968</a:t>
                      </a:r>
                    </a:p>
                  </a:txBody>
                  <a:tcPr marL="10531" marR="10531" marT="5265" marB="5265" anchor="ctr"/>
                </a:tc>
                <a:tc>
                  <a:txBody>
                    <a:bodyPr/>
                    <a:lstStyle/>
                    <a:p>
                      <a:pPr algn="ctr" fontAlgn="ctr"/>
                      <a:r>
                        <a:rPr lang="en-ZA" sz="600" dirty="0">
                          <a:effectLst/>
                        </a:rPr>
                        <a:t>28.302789</a:t>
                      </a:r>
                    </a:p>
                  </a:txBody>
                  <a:tcPr marL="10531" marR="10531" marT="5265" marB="5265" anchor="ctr"/>
                </a:tc>
                <a:tc>
                  <a:txBody>
                    <a:bodyPr/>
                    <a:lstStyle/>
                    <a:p>
                      <a:pPr algn="ctr" fontAlgn="ctr"/>
                      <a:r>
                        <a:rPr lang="en-ZA" sz="600">
                          <a:effectLst/>
                        </a:rPr>
                        <a:t>Buffelsdrif bewarea</a:t>
                      </a:r>
                    </a:p>
                  </a:txBody>
                  <a:tcPr marL="10531" marR="10531" marT="5265" marB="5265" anchor="ctr"/>
                </a:tc>
                <a:tc>
                  <a:txBody>
                    <a:bodyPr/>
                    <a:lstStyle/>
                    <a:p>
                      <a:pPr algn="ctr" fontAlgn="ctr"/>
                      <a:r>
                        <a:rPr lang="en-ZA" sz="600">
                          <a:effectLst/>
                        </a:rPr>
                        <a:t>-25.605703</a:t>
                      </a:r>
                    </a:p>
                  </a:txBody>
                  <a:tcPr marL="10531" marR="10531" marT="5265" marB="5265" anchor="ctr"/>
                </a:tc>
                <a:tc>
                  <a:txBody>
                    <a:bodyPr/>
                    <a:lstStyle/>
                    <a:p>
                      <a:pPr algn="ctr" fontAlgn="ctr"/>
                      <a:r>
                        <a:rPr lang="en-ZA" sz="600">
                          <a:effectLst/>
                        </a:rPr>
                        <a:t>28.316634</a:t>
                      </a:r>
                    </a:p>
                  </a:txBody>
                  <a:tcPr marL="10531" marR="10531" marT="5265" marB="5265" anchor="ctr"/>
                </a:tc>
                <a:tc>
                  <a:txBody>
                    <a:bodyPr/>
                    <a:lstStyle/>
                    <a:p>
                      <a:pPr algn="ctr" fontAlgn="ctr"/>
                      <a:r>
                        <a:rPr lang="en-ZA" sz="600">
                          <a:effectLst/>
                        </a:rPr>
                        <a:t>Nature Preserve</a:t>
                      </a:r>
                    </a:p>
                  </a:txBody>
                  <a:tcPr marL="10531" marR="10531" marT="5265" marB="5265" anchor="ctr"/>
                </a:tc>
                <a:extLst>
                  <a:ext uri="{0D108BD9-81ED-4DB2-BD59-A6C34878D82A}">
                    <a16:rowId xmlns:a16="http://schemas.microsoft.com/office/drawing/2014/main" val="3664498913"/>
                  </a:ext>
                </a:extLst>
              </a:tr>
              <a:tr h="124406">
                <a:tc>
                  <a:txBody>
                    <a:bodyPr/>
                    <a:lstStyle/>
                    <a:p>
                      <a:pPr algn="ctr" fontAlgn="ctr"/>
                      <a:r>
                        <a:rPr lang="en-ZA" sz="600">
                          <a:effectLst/>
                        </a:rPr>
                        <a:t>7</a:t>
                      </a:r>
                      <a:endParaRPr lang="en-ZA" sz="600" b="1">
                        <a:effectLst/>
                      </a:endParaRPr>
                    </a:p>
                  </a:txBody>
                  <a:tcPr marL="10531" marR="10531" marT="5265" marB="5265" anchor="ctr"/>
                </a:tc>
                <a:tc>
                  <a:txBody>
                    <a:bodyPr/>
                    <a:lstStyle/>
                    <a:p>
                      <a:pPr algn="ctr" fontAlgn="ctr"/>
                      <a:r>
                        <a:rPr lang="en-ZA" sz="600" dirty="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The Victorian Secret</a:t>
                      </a:r>
                    </a:p>
                  </a:txBody>
                  <a:tcPr marL="10531" marR="10531" marT="5265" marB="5265" anchor="ctr"/>
                </a:tc>
                <a:tc>
                  <a:txBody>
                    <a:bodyPr/>
                    <a:lstStyle/>
                    <a:p>
                      <a:pPr algn="ctr" fontAlgn="ctr"/>
                      <a:r>
                        <a:rPr lang="en-ZA" sz="600">
                          <a:effectLst/>
                        </a:rPr>
                        <a:t>-26.194625</a:t>
                      </a:r>
                    </a:p>
                  </a:txBody>
                  <a:tcPr marL="10531" marR="10531" marT="5265" marB="5265" anchor="ctr"/>
                </a:tc>
                <a:tc>
                  <a:txBody>
                    <a:bodyPr/>
                    <a:lstStyle/>
                    <a:p>
                      <a:pPr algn="ctr" fontAlgn="ctr"/>
                      <a:r>
                        <a:rPr lang="en-ZA" sz="600">
                          <a:effectLst/>
                        </a:rPr>
                        <a:t>28.305221</a:t>
                      </a:r>
                    </a:p>
                  </a:txBody>
                  <a:tcPr marL="10531" marR="10531" marT="5265" marB="5265" anchor="ctr"/>
                </a:tc>
                <a:tc>
                  <a:txBody>
                    <a:bodyPr/>
                    <a:lstStyle/>
                    <a:p>
                      <a:pPr algn="ctr" fontAlgn="ctr"/>
                      <a:r>
                        <a:rPr lang="en-ZA" sz="600">
                          <a:effectLst/>
                        </a:rPr>
                        <a:t>Café</a:t>
                      </a:r>
                    </a:p>
                  </a:txBody>
                  <a:tcPr marL="10531" marR="10531" marT="5265" marB="5265" anchor="ctr"/>
                </a:tc>
                <a:extLst>
                  <a:ext uri="{0D108BD9-81ED-4DB2-BD59-A6C34878D82A}">
                    <a16:rowId xmlns:a16="http://schemas.microsoft.com/office/drawing/2014/main" val="2878315723"/>
                  </a:ext>
                </a:extLst>
              </a:tr>
              <a:tr h="124406">
                <a:tc>
                  <a:txBody>
                    <a:bodyPr/>
                    <a:lstStyle/>
                    <a:p>
                      <a:pPr algn="ctr" fontAlgn="ctr"/>
                      <a:r>
                        <a:rPr lang="en-ZA" sz="600">
                          <a:effectLst/>
                        </a:rPr>
                        <a:t>8</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Grapes</a:t>
                      </a:r>
                    </a:p>
                  </a:txBody>
                  <a:tcPr marL="10531" marR="10531" marT="5265" marB="5265" anchor="ctr"/>
                </a:tc>
                <a:tc>
                  <a:txBody>
                    <a:bodyPr/>
                    <a:lstStyle/>
                    <a:p>
                      <a:pPr algn="ctr" fontAlgn="ctr"/>
                      <a:r>
                        <a:rPr lang="en-ZA" sz="600">
                          <a:effectLst/>
                        </a:rPr>
                        <a:t>-26.191536</a:t>
                      </a:r>
                    </a:p>
                  </a:txBody>
                  <a:tcPr marL="10531" marR="10531" marT="5265" marB="5265" anchor="ctr"/>
                </a:tc>
                <a:tc>
                  <a:txBody>
                    <a:bodyPr/>
                    <a:lstStyle/>
                    <a:p>
                      <a:pPr algn="ctr" fontAlgn="ctr"/>
                      <a:r>
                        <a:rPr lang="en-ZA" sz="600">
                          <a:effectLst/>
                        </a:rPr>
                        <a:t>28.303342</a:t>
                      </a:r>
                    </a:p>
                  </a:txBody>
                  <a:tcPr marL="10531" marR="10531" marT="5265" marB="5265" anchor="ctr"/>
                </a:tc>
                <a:tc>
                  <a:txBody>
                    <a:bodyPr/>
                    <a:lstStyle/>
                    <a:p>
                      <a:pPr algn="ctr" fontAlgn="ctr"/>
                      <a:r>
                        <a:rPr lang="en-ZA" sz="600">
                          <a:effectLst/>
                        </a:rPr>
                        <a:t>Pub</a:t>
                      </a:r>
                    </a:p>
                  </a:txBody>
                  <a:tcPr marL="10531" marR="10531" marT="5265" marB="5265" anchor="ctr"/>
                </a:tc>
                <a:extLst>
                  <a:ext uri="{0D108BD9-81ED-4DB2-BD59-A6C34878D82A}">
                    <a16:rowId xmlns:a16="http://schemas.microsoft.com/office/drawing/2014/main" val="1029222337"/>
                  </a:ext>
                </a:extLst>
              </a:tr>
              <a:tr h="124406">
                <a:tc>
                  <a:txBody>
                    <a:bodyPr/>
                    <a:lstStyle/>
                    <a:p>
                      <a:pPr algn="ctr" fontAlgn="ctr"/>
                      <a:r>
                        <a:rPr lang="en-ZA" sz="600">
                          <a:effectLst/>
                        </a:rPr>
                        <a:t>9</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Cafe Bellini</a:t>
                      </a:r>
                    </a:p>
                  </a:txBody>
                  <a:tcPr marL="10531" marR="10531" marT="5265" marB="5265" anchor="ctr"/>
                </a:tc>
                <a:tc>
                  <a:txBody>
                    <a:bodyPr/>
                    <a:lstStyle/>
                    <a:p>
                      <a:pPr algn="ctr" fontAlgn="ctr"/>
                      <a:r>
                        <a:rPr lang="en-ZA" sz="600" dirty="0">
                          <a:effectLst/>
                        </a:rPr>
                        <a:t>-26.192910</a:t>
                      </a:r>
                    </a:p>
                  </a:txBody>
                  <a:tcPr marL="10531" marR="10531" marT="5265" marB="5265" anchor="ctr"/>
                </a:tc>
                <a:tc>
                  <a:txBody>
                    <a:bodyPr/>
                    <a:lstStyle/>
                    <a:p>
                      <a:pPr algn="ctr" fontAlgn="ctr"/>
                      <a:r>
                        <a:rPr lang="en-ZA" sz="600">
                          <a:effectLst/>
                        </a:rPr>
                        <a:t>28.303454</a:t>
                      </a:r>
                    </a:p>
                  </a:txBody>
                  <a:tcPr marL="10531" marR="10531" marT="5265" marB="5265" anchor="ctr"/>
                </a:tc>
                <a:tc>
                  <a:txBody>
                    <a:bodyPr/>
                    <a:lstStyle/>
                    <a:p>
                      <a:pPr algn="ctr" fontAlgn="ctr"/>
                      <a:r>
                        <a:rPr lang="en-ZA" sz="600">
                          <a:effectLst/>
                        </a:rPr>
                        <a:t>Café</a:t>
                      </a:r>
                    </a:p>
                  </a:txBody>
                  <a:tcPr marL="10531" marR="10531" marT="5265" marB="5265" anchor="ctr"/>
                </a:tc>
                <a:extLst>
                  <a:ext uri="{0D108BD9-81ED-4DB2-BD59-A6C34878D82A}">
                    <a16:rowId xmlns:a16="http://schemas.microsoft.com/office/drawing/2014/main" val="1018682401"/>
                  </a:ext>
                </a:extLst>
              </a:tr>
              <a:tr h="124406">
                <a:tc>
                  <a:txBody>
                    <a:bodyPr/>
                    <a:lstStyle/>
                    <a:p>
                      <a:pPr algn="ctr" fontAlgn="ctr"/>
                      <a:r>
                        <a:rPr lang="en-ZA" sz="600">
                          <a:effectLst/>
                        </a:rPr>
                        <a:t>10</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Woolworths</a:t>
                      </a:r>
                    </a:p>
                  </a:txBody>
                  <a:tcPr marL="10531" marR="10531" marT="5265" marB="5265" anchor="ctr"/>
                </a:tc>
                <a:tc>
                  <a:txBody>
                    <a:bodyPr/>
                    <a:lstStyle/>
                    <a:p>
                      <a:pPr algn="ctr" fontAlgn="ctr"/>
                      <a:r>
                        <a:rPr lang="en-ZA" sz="600">
                          <a:effectLst/>
                        </a:rPr>
                        <a:t>-26.185365</a:t>
                      </a:r>
                    </a:p>
                  </a:txBody>
                  <a:tcPr marL="10531" marR="10531" marT="5265" marB="5265" anchor="ctr"/>
                </a:tc>
                <a:tc>
                  <a:txBody>
                    <a:bodyPr/>
                    <a:lstStyle/>
                    <a:p>
                      <a:pPr algn="ctr" fontAlgn="ctr"/>
                      <a:r>
                        <a:rPr lang="en-ZA" sz="600">
                          <a:effectLst/>
                        </a:rPr>
                        <a:t>28.317432</a:t>
                      </a:r>
                    </a:p>
                  </a:txBody>
                  <a:tcPr marL="10531" marR="10531" marT="5265" marB="5265" anchor="ctr"/>
                </a:tc>
                <a:tc>
                  <a:txBody>
                    <a:bodyPr/>
                    <a:lstStyle/>
                    <a:p>
                      <a:pPr algn="ctr" fontAlgn="ctr"/>
                      <a:r>
                        <a:rPr lang="en-ZA" sz="600">
                          <a:effectLst/>
                        </a:rPr>
                        <a:t>Grocery Store</a:t>
                      </a:r>
                    </a:p>
                  </a:txBody>
                  <a:tcPr marL="10531" marR="10531" marT="5265" marB="5265" anchor="ctr"/>
                </a:tc>
                <a:extLst>
                  <a:ext uri="{0D108BD9-81ED-4DB2-BD59-A6C34878D82A}">
                    <a16:rowId xmlns:a16="http://schemas.microsoft.com/office/drawing/2014/main" val="1206533566"/>
                  </a:ext>
                </a:extLst>
              </a:tr>
              <a:tr h="124406">
                <a:tc>
                  <a:txBody>
                    <a:bodyPr/>
                    <a:lstStyle/>
                    <a:p>
                      <a:pPr algn="ctr" fontAlgn="ctr"/>
                      <a:r>
                        <a:rPr lang="en-ZA" sz="600">
                          <a:effectLst/>
                        </a:rPr>
                        <a:t>11</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Bimbos</a:t>
                      </a:r>
                    </a:p>
                  </a:txBody>
                  <a:tcPr marL="10531" marR="10531" marT="5265" marB="5265" anchor="ctr"/>
                </a:tc>
                <a:tc>
                  <a:txBody>
                    <a:bodyPr/>
                    <a:lstStyle/>
                    <a:p>
                      <a:pPr algn="ctr" fontAlgn="ctr"/>
                      <a:r>
                        <a:rPr lang="en-ZA" sz="600">
                          <a:effectLst/>
                        </a:rPr>
                        <a:t>-26.174085</a:t>
                      </a:r>
                    </a:p>
                  </a:txBody>
                  <a:tcPr marL="10531" marR="10531" marT="5265" marB="5265" anchor="ctr"/>
                </a:tc>
                <a:tc>
                  <a:txBody>
                    <a:bodyPr/>
                    <a:lstStyle/>
                    <a:p>
                      <a:pPr algn="ctr" fontAlgn="ctr"/>
                      <a:r>
                        <a:rPr lang="en-ZA" sz="600">
                          <a:effectLst/>
                        </a:rPr>
                        <a:t>28.330680</a:t>
                      </a:r>
                    </a:p>
                  </a:txBody>
                  <a:tcPr marL="10531" marR="10531" marT="5265" marB="5265" anchor="ctr"/>
                </a:tc>
                <a:tc>
                  <a:txBody>
                    <a:bodyPr/>
                    <a:lstStyle/>
                    <a:p>
                      <a:pPr algn="ctr" fontAlgn="ctr"/>
                      <a:r>
                        <a:rPr lang="en-ZA" sz="600">
                          <a:effectLst/>
                        </a:rPr>
                        <a:t>Fast Food Restaurant</a:t>
                      </a:r>
                    </a:p>
                  </a:txBody>
                  <a:tcPr marL="10531" marR="10531" marT="5265" marB="5265" anchor="ctr"/>
                </a:tc>
                <a:extLst>
                  <a:ext uri="{0D108BD9-81ED-4DB2-BD59-A6C34878D82A}">
                    <a16:rowId xmlns:a16="http://schemas.microsoft.com/office/drawing/2014/main" val="2213735233"/>
                  </a:ext>
                </a:extLst>
              </a:tr>
              <a:tr h="124406">
                <a:tc>
                  <a:txBody>
                    <a:bodyPr/>
                    <a:lstStyle/>
                    <a:p>
                      <a:pPr algn="ctr" fontAlgn="ctr"/>
                      <a:r>
                        <a:rPr lang="en-ZA" sz="600">
                          <a:effectLst/>
                        </a:rPr>
                        <a:t>12</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Nando's</a:t>
                      </a:r>
                    </a:p>
                  </a:txBody>
                  <a:tcPr marL="10531" marR="10531" marT="5265" marB="5265" anchor="ctr"/>
                </a:tc>
                <a:tc>
                  <a:txBody>
                    <a:bodyPr/>
                    <a:lstStyle/>
                    <a:p>
                      <a:pPr algn="ctr" fontAlgn="ctr"/>
                      <a:r>
                        <a:rPr lang="en-ZA" sz="600">
                          <a:effectLst/>
                        </a:rPr>
                        <a:t>-26.170652</a:t>
                      </a:r>
                    </a:p>
                  </a:txBody>
                  <a:tcPr marL="10531" marR="10531" marT="5265" marB="5265" anchor="ctr"/>
                </a:tc>
                <a:tc>
                  <a:txBody>
                    <a:bodyPr/>
                    <a:lstStyle/>
                    <a:p>
                      <a:pPr algn="ctr" fontAlgn="ctr"/>
                      <a:r>
                        <a:rPr lang="en-ZA" sz="600">
                          <a:effectLst/>
                        </a:rPr>
                        <a:t>28.329398</a:t>
                      </a:r>
                    </a:p>
                  </a:txBody>
                  <a:tcPr marL="10531" marR="10531" marT="5265" marB="5265" anchor="ctr"/>
                </a:tc>
                <a:tc>
                  <a:txBody>
                    <a:bodyPr/>
                    <a:lstStyle/>
                    <a:p>
                      <a:pPr algn="ctr" fontAlgn="ctr"/>
                      <a:r>
                        <a:rPr lang="en-ZA" sz="600">
                          <a:effectLst/>
                        </a:rPr>
                        <a:t>Portuguese Restaurant</a:t>
                      </a:r>
                    </a:p>
                  </a:txBody>
                  <a:tcPr marL="10531" marR="10531" marT="5265" marB="5265" anchor="ctr"/>
                </a:tc>
                <a:extLst>
                  <a:ext uri="{0D108BD9-81ED-4DB2-BD59-A6C34878D82A}">
                    <a16:rowId xmlns:a16="http://schemas.microsoft.com/office/drawing/2014/main" val="3242643833"/>
                  </a:ext>
                </a:extLst>
              </a:tr>
              <a:tr h="124406">
                <a:tc>
                  <a:txBody>
                    <a:bodyPr/>
                    <a:lstStyle/>
                    <a:p>
                      <a:pPr algn="ctr" fontAlgn="ctr"/>
                      <a:r>
                        <a:rPr lang="en-ZA" sz="600">
                          <a:effectLst/>
                        </a:rPr>
                        <a:t>13</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Wimpy</a:t>
                      </a:r>
                    </a:p>
                  </a:txBody>
                  <a:tcPr marL="10531" marR="10531" marT="5265" marB="5265" anchor="ctr"/>
                </a:tc>
                <a:tc>
                  <a:txBody>
                    <a:bodyPr/>
                    <a:lstStyle/>
                    <a:p>
                      <a:pPr algn="ctr" fontAlgn="ctr"/>
                      <a:r>
                        <a:rPr lang="en-ZA" sz="600">
                          <a:effectLst/>
                        </a:rPr>
                        <a:t>-26.184646</a:t>
                      </a:r>
                    </a:p>
                  </a:txBody>
                  <a:tcPr marL="10531" marR="10531" marT="5265" marB="5265" anchor="ctr"/>
                </a:tc>
                <a:tc>
                  <a:txBody>
                    <a:bodyPr/>
                    <a:lstStyle/>
                    <a:p>
                      <a:pPr algn="ctr" fontAlgn="ctr"/>
                      <a:r>
                        <a:rPr lang="en-ZA" sz="600" dirty="0">
                          <a:effectLst/>
                        </a:rPr>
                        <a:t>28.315929</a:t>
                      </a:r>
                    </a:p>
                  </a:txBody>
                  <a:tcPr marL="10531" marR="10531" marT="5265" marB="5265" anchor="ctr"/>
                </a:tc>
                <a:tc>
                  <a:txBody>
                    <a:bodyPr/>
                    <a:lstStyle/>
                    <a:p>
                      <a:pPr algn="ctr" fontAlgn="ctr"/>
                      <a:r>
                        <a:rPr lang="en-ZA" sz="600">
                          <a:effectLst/>
                        </a:rPr>
                        <a:t>Burger Joint</a:t>
                      </a:r>
                    </a:p>
                  </a:txBody>
                  <a:tcPr marL="10531" marR="10531" marT="5265" marB="5265" anchor="ctr"/>
                </a:tc>
                <a:extLst>
                  <a:ext uri="{0D108BD9-81ED-4DB2-BD59-A6C34878D82A}">
                    <a16:rowId xmlns:a16="http://schemas.microsoft.com/office/drawing/2014/main" val="1409259602"/>
                  </a:ext>
                </a:extLst>
              </a:tr>
              <a:tr h="238920">
                <a:tc>
                  <a:txBody>
                    <a:bodyPr/>
                    <a:lstStyle/>
                    <a:p>
                      <a:pPr algn="ctr" fontAlgn="ctr"/>
                      <a:r>
                        <a:rPr lang="en-ZA" sz="600">
                          <a:effectLst/>
                        </a:rPr>
                        <a:t>14</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Ocean Basket Lakeside Mall</a:t>
                      </a:r>
                    </a:p>
                  </a:txBody>
                  <a:tcPr marL="10531" marR="10531" marT="5265" marB="5265" anchor="ctr"/>
                </a:tc>
                <a:tc>
                  <a:txBody>
                    <a:bodyPr/>
                    <a:lstStyle/>
                    <a:p>
                      <a:pPr algn="ctr" fontAlgn="ctr"/>
                      <a:r>
                        <a:rPr lang="en-ZA" sz="600">
                          <a:effectLst/>
                        </a:rPr>
                        <a:t>-26.184364</a:t>
                      </a:r>
                    </a:p>
                  </a:txBody>
                  <a:tcPr marL="10531" marR="10531" marT="5265" marB="5265" anchor="ctr"/>
                </a:tc>
                <a:tc>
                  <a:txBody>
                    <a:bodyPr/>
                    <a:lstStyle/>
                    <a:p>
                      <a:pPr algn="ctr" fontAlgn="ctr"/>
                      <a:r>
                        <a:rPr lang="en-ZA" sz="600" dirty="0">
                          <a:effectLst/>
                        </a:rPr>
                        <a:t>28.316081</a:t>
                      </a:r>
                    </a:p>
                  </a:txBody>
                  <a:tcPr marL="10531" marR="10531" marT="5265" marB="5265" anchor="ctr"/>
                </a:tc>
                <a:tc>
                  <a:txBody>
                    <a:bodyPr/>
                    <a:lstStyle/>
                    <a:p>
                      <a:pPr algn="ctr" fontAlgn="ctr"/>
                      <a:r>
                        <a:rPr lang="en-ZA" sz="600">
                          <a:effectLst/>
                        </a:rPr>
                        <a:t>Seafood Restaurant</a:t>
                      </a:r>
                    </a:p>
                  </a:txBody>
                  <a:tcPr marL="10531" marR="10531" marT="5265" marB="5265" anchor="ctr"/>
                </a:tc>
                <a:extLst>
                  <a:ext uri="{0D108BD9-81ED-4DB2-BD59-A6C34878D82A}">
                    <a16:rowId xmlns:a16="http://schemas.microsoft.com/office/drawing/2014/main" val="2549440630"/>
                  </a:ext>
                </a:extLst>
              </a:tr>
              <a:tr h="124406">
                <a:tc>
                  <a:txBody>
                    <a:bodyPr/>
                    <a:lstStyle/>
                    <a:p>
                      <a:pPr algn="ctr" fontAlgn="ctr"/>
                      <a:r>
                        <a:rPr lang="en-ZA" sz="600">
                          <a:effectLst/>
                        </a:rPr>
                        <a:t>15</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Nando's Benoni Lake</a:t>
                      </a:r>
                    </a:p>
                  </a:txBody>
                  <a:tcPr marL="10531" marR="10531" marT="5265" marB="5265" anchor="ctr"/>
                </a:tc>
                <a:tc>
                  <a:txBody>
                    <a:bodyPr/>
                    <a:lstStyle/>
                    <a:p>
                      <a:pPr algn="ctr" fontAlgn="ctr"/>
                      <a:r>
                        <a:rPr lang="en-ZA" sz="600">
                          <a:effectLst/>
                        </a:rPr>
                        <a:t>-26.184951</a:t>
                      </a:r>
                    </a:p>
                  </a:txBody>
                  <a:tcPr marL="10531" marR="10531" marT="5265" marB="5265" anchor="ctr"/>
                </a:tc>
                <a:tc>
                  <a:txBody>
                    <a:bodyPr/>
                    <a:lstStyle/>
                    <a:p>
                      <a:pPr algn="ctr" fontAlgn="ctr"/>
                      <a:r>
                        <a:rPr lang="en-ZA" sz="600">
                          <a:effectLst/>
                        </a:rPr>
                        <a:t>28.315312</a:t>
                      </a:r>
                    </a:p>
                  </a:txBody>
                  <a:tcPr marL="10531" marR="10531" marT="5265" marB="5265" anchor="ctr"/>
                </a:tc>
                <a:tc>
                  <a:txBody>
                    <a:bodyPr/>
                    <a:lstStyle/>
                    <a:p>
                      <a:pPr algn="ctr" fontAlgn="ctr"/>
                      <a:r>
                        <a:rPr lang="en-ZA" sz="600">
                          <a:effectLst/>
                        </a:rPr>
                        <a:t>Portuguese Restaurant</a:t>
                      </a:r>
                    </a:p>
                  </a:txBody>
                  <a:tcPr marL="10531" marR="10531" marT="5265" marB="5265" anchor="ctr"/>
                </a:tc>
                <a:extLst>
                  <a:ext uri="{0D108BD9-81ED-4DB2-BD59-A6C34878D82A}">
                    <a16:rowId xmlns:a16="http://schemas.microsoft.com/office/drawing/2014/main" val="3283420600"/>
                  </a:ext>
                </a:extLst>
              </a:tr>
              <a:tr h="124406">
                <a:tc>
                  <a:txBody>
                    <a:bodyPr/>
                    <a:lstStyle/>
                    <a:p>
                      <a:pPr algn="ctr" fontAlgn="ctr"/>
                      <a:r>
                        <a:rPr lang="en-ZA" sz="600">
                          <a:effectLst/>
                        </a:rPr>
                        <a:t>16</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Santa Rio Spur</a:t>
                      </a:r>
                    </a:p>
                  </a:txBody>
                  <a:tcPr marL="10531" marR="10531" marT="5265" marB="5265" anchor="ctr"/>
                </a:tc>
                <a:tc>
                  <a:txBody>
                    <a:bodyPr/>
                    <a:lstStyle/>
                    <a:p>
                      <a:pPr algn="ctr" fontAlgn="ctr"/>
                      <a:r>
                        <a:rPr lang="en-ZA" sz="600">
                          <a:effectLst/>
                        </a:rPr>
                        <a:t>-26.185365</a:t>
                      </a:r>
                    </a:p>
                  </a:txBody>
                  <a:tcPr marL="10531" marR="10531" marT="5265" marB="5265" anchor="ctr"/>
                </a:tc>
                <a:tc>
                  <a:txBody>
                    <a:bodyPr/>
                    <a:lstStyle/>
                    <a:p>
                      <a:pPr algn="ctr" fontAlgn="ctr"/>
                      <a:r>
                        <a:rPr lang="en-ZA" sz="600">
                          <a:effectLst/>
                        </a:rPr>
                        <a:t>28.313785</a:t>
                      </a:r>
                    </a:p>
                  </a:txBody>
                  <a:tcPr marL="10531" marR="10531" marT="5265" marB="5265" anchor="ctr"/>
                </a:tc>
                <a:tc>
                  <a:txBody>
                    <a:bodyPr/>
                    <a:lstStyle/>
                    <a:p>
                      <a:pPr algn="ctr" fontAlgn="ctr"/>
                      <a:r>
                        <a:rPr lang="en-ZA" sz="600">
                          <a:effectLst/>
                        </a:rPr>
                        <a:t>Breakfast Spot</a:t>
                      </a:r>
                    </a:p>
                  </a:txBody>
                  <a:tcPr marL="10531" marR="10531" marT="5265" marB="5265" anchor="ctr"/>
                </a:tc>
                <a:extLst>
                  <a:ext uri="{0D108BD9-81ED-4DB2-BD59-A6C34878D82A}">
                    <a16:rowId xmlns:a16="http://schemas.microsoft.com/office/drawing/2014/main" val="3038969174"/>
                  </a:ext>
                </a:extLst>
              </a:tr>
              <a:tr h="124406">
                <a:tc>
                  <a:txBody>
                    <a:bodyPr/>
                    <a:lstStyle/>
                    <a:p>
                      <a:pPr algn="ctr" fontAlgn="ctr"/>
                      <a:r>
                        <a:rPr lang="en-ZA" sz="600">
                          <a:effectLst/>
                        </a:rPr>
                        <a:t>17</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KFC</a:t>
                      </a:r>
                    </a:p>
                  </a:txBody>
                  <a:tcPr marL="10531" marR="10531" marT="5265" marB="5265" anchor="ctr"/>
                </a:tc>
                <a:tc>
                  <a:txBody>
                    <a:bodyPr/>
                    <a:lstStyle/>
                    <a:p>
                      <a:pPr algn="ctr" fontAlgn="ctr"/>
                      <a:r>
                        <a:rPr lang="en-ZA" sz="600">
                          <a:effectLst/>
                        </a:rPr>
                        <a:t>-26.169690</a:t>
                      </a:r>
                    </a:p>
                  </a:txBody>
                  <a:tcPr marL="10531" marR="10531" marT="5265" marB="5265" anchor="ctr"/>
                </a:tc>
                <a:tc>
                  <a:txBody>
                    <a:bodyPr/>
                    <a:lstStyle/>
                    <a:p>
                      <a:pPr algn="ctr" fontAlgn="ctr"/>
                      <a:r>
                        <a:rPr lang="en-ZA" sz="600">
                          <a:effectLst/>
                        </a:rPr>
                        <a:t>28.329003</a:t>
                      </a:r>
                    </a:p>
                  </a:txBody>
                  <a:tcPr marL="10531" marR="10531" marT="5265" marB="5265" anchor="ctr"/>
                </a:tc>
                <a:tc>
                  <a:txBody>
                    <a:bodyPr/>
                    <a:lstStyle/>
                    <a:p>
                      <a:pPr algn="ctr" fontAlgn="ctr"/>
                      <a:r>
                        <a:rPr lang="en-ZA" sz="600">
                          <a:effectLst/>
                        </a:rPr>
                        <a:t>Fast Food Restaurant</a:t>
                      </a:r>
                    </a:p>
                  </a:txBody>
                  <a:tcPr marL="10531" marR="10531" marT="5265" marB="5265" anchor="ctr"/>
                </a:tc>
                <a:extLst>
                  <a:ext uri="{0D108BD9-81ED-4DB2-BD59-A6C34878D82A}">
                    <a16:rowId xmlns:a16="http://schemas.microsoft.com/office/drawing/2014/main" val="1737577679"/>
                  </a:ext>
                </a:extLst>
              </a:tr>
              <a:tr h="238920">
                <a:tc>
                  <a:txBody>
                    <a:bodyPr/>
                    <a:lstStyle/>
                    <a:p>
                      <a:pPr algn="ctr" fontAlgn="ctr"/>
                      <a:r>
                        <a:rPr lang="en-ZA" sz="600">
                          <a:effectLst/>
                        </a:rPr>
                        <a:t>18</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Lemongrass - Dutch Indonesian Cuisine</a:t>
                      </a:r>
                    </a:p>
                  </a:txBody>
                  <a:tcPr marL="10531" marR="10531" marT="5265" marB="5265" anchor="ctr"/>
                </a:tc>
                <a:tc>
                  <a:txBody>
                    <a:bodyPr/>
                    <a:lstStyle/>
                    <a:p>
                      <a:pPr algn="ctr" fontAlgn="ctr"/>
                      <a:r>
                        <a:rPr lang="en-ZA" sz="600" dirty="0">
                          <a:effectLst/>
                        </a:rPr>
                        <a:t>-26.194854</a:t>
                      </a:r>
                    </a:p>
                  </a:txBody>
                  <a:tcPr marL="10531" marR="10531" marT="5265" marB="5265" anchor="ctr"/>
                </a:tc>
                <a:tc>
                  <a:txBody>
                    <a:bodyPr/>
                    <a:lstStyle/>
                    <a:p>
                      <a:pPr algn="ctr" fontAlgn="ctr"/>
                      <a:r>
                        <a:rPr lang="en-ZA" sz="600">
                          <a:effectLst/>
                        </a:rPr>
                        <a:t>28.304844</a:t>
                      </a:r>
                    </a:p>
                  </a:txBody>
                  <a:tcPr marL="10531" marR="10531" marT="5265" marB="5265" anchor="ctr"/>
                </a:tc>
                <a:tc>
                  <a:txBody>
                    <a:bodyPr/>
                    <a:lstStyle/>
                    <a:p>
                      <a:pPr algn="ctr" fontAlgn="ctr"/>
                      <a:r>
                        <a:rPr lang="en-ZA" sz="600">
                          <a:effectLst/>
                        </a:rPr>
                        <a:t>Indonesian Restaurant</a:t>
                      </a:r>
                    </a:p>
                  </a:txBody>
                  <a:tcPr marL="10531" marR="10531" marT="5265" marB="5265" anchor="ctr"/>
                </a:tc>
                <a:extLst>
                  <a:ext uri="{0D108BD9-81ED-4DB2-BD59-A6C34878D82A}">
                    <a16:rowId xmlns:a16="http://schemas.microsoft.com/office/drawing/2014/main" val="2249664328"/>
                  </a:ext>
                </a:extLst>
              </a:tr>
              <a:tr h="124406">
                <a:tc>
                  <a:txBody>
                    <a:bodyPr/>
                    <a:lstStyle/>
                    <a:p>
                      <a:pPr algn="ctr" fontAlgn="ctr"/>
                      <a:r>
                        <a:rPr lang="en-ZA" sz="600">
                          <a:effectLst/>
                        </a:rPr>
                        <a:t>19</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LegalWise Benoni</a:t>
                      </a:r>
                    </a:p>
                  </a:txBody>
                  <a:tcPr marL="10531" marR="10531" marT="5265" marB="5265" anchor="ctr"/>
                </a:tc>
                <a:tc>
                  <a:txBody>
                    <a:bodyPr/>
                    <a:lstStyle/>
                    <a:p>
                      <a:pPr algn="ctr" fontAlgn="ctr"/>
                      <a:r>
                        <a:rPr lang="en-ZA" sz="600">
                          <a:effectLst/>
                        </a:rPr>
                        <a:t>-26.186603</a:t>
                      </a:r>
                    </a:p>
                  </a:txBody>
                  <a:tcPr marL="10531" marR="10531" marT="5265" marB="5265" anchor="ctr"/>
                </a:tc>
                <a:tc>
                  <a:txBody>
                    <a:bodyPr/>
                    <a:lstStyle/>
                    <a:p>
                      <a:pPr algn="ctr" fontAlgn="ctr"/>
                      <a:r>
                        <a:rPr lang="en-ZA" sz="600" dirty="0">
                          <a:effectLst/>
                        </a:rPr>
                        <a:t>28.317528</a:t>
                      </a:r>
                    </a:p>
                  </a:txBody>
                  <a:tcPr marL="10531" marR="10531" marT="5265" marB="5265" anchor="ctr"/>
                </a:tc>
                <a:tc>
                  <a:txBody>
                    <a:bodyPr/>
                    <a:lstStyle/>
                    <a:p>
                      <a:pPr algn="ctr" fontAlgn="ctr"/>
                      <a:r>
                        <a:rPr lang="en-ZA" sz="600">
                          <a:effectLst/>
                        </a:rPr>
                        <a:t>Lawyer</a:t>
                      </a:r>
                    </a:p>
                  </a:txBody>
                  <a:tcPr marL="10531" marR="10531" marT="5265" marB="5265" anchor="ctr"/>
                </a:tc>
                <a:extLst>
                  <a:ext uri="{0D108BD9-81ED-4DB2-BD59-A6C34878D82A}">
                    <a16:rowId xmlns:a16="http://schemas.microsoft.com/office/drawing/2014/main" val="187460630"/>
                  </a:ext>
                </a:extLst>
              </a:tr>
              <a:tr h="124406">
                <a:tc>
                  <a:txBody>
                    <a:bodyPr/>
                    <a:lstStyle/>
                    <a:p>
                      <a:pPr algn="ctr" fontAlgn="ctr"/>
                      <a:r>
                        <a:rPr lang="en-ZA" sz="600">
                          <a:effectLst/>
                        </a:rPr>
                        <a:t>20</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Virgin Active Benoni</a:t>
                      </a:r>
                    </a:p>
                  </a:txBody>
                  <a:tcPr marL="10531" marR="10531" marT="5265" marB="5265" anchor="ctr"/>
                </a:tc>
                <a:tc>
                  <a:txBody>
                    <a:bodyPr/>
                    <a:lstStyle/>
                    <a:p>
                      <a:pPr algn="ctr" fontAlgn="ctr"/>
                      <a:r>
                        <a:rPr lang="en-ZA" sz="600">
                          <a:effectLst/>
                        </a:rPr>
                        <a:t>-26.185305</a:t>
                      </a:r>
                    </a:p>
                  </a:txBody>
                  <a:tcPr marL="10531" marR="10531" marT="5265" marB="5265" anchor="ctr"/>
                </a:tc>
                <a:tc>
                  <a:txBody>
                    <a:bodyPr/>
                    <a:lstStyle/>
                    <a:p>
                      <a:pPr algn="ctr" fontAlgn="ctr"/>
                      <a:r>
                        <a:rPr lang="en-ZA" sz="600">
                          <a:effectLst/>
                        </a:rPr>
                        <a:t>28.325546</a:t>
                      </a:r>
                    </a:p>
                  </a:txBody>
                  <a:tcPr marL="10531" marR="10531" marT="5265" marB="5265" anchor="ctr"/>
                </a:tc>
                <a:tc>
                  <a:txBody>
                    <a:bodyPr/>
                    <a:lstStyle/>
                    <a:p>
                      <a:pPr algn="ctr" fontAlgn="ctr"/>
                      <a:r>
                        <a:rPr lang="en-ZA" sz="600" dirty="0">
                          <a:effectLst/>
                        </a:rPr>
                        <a:t>Gym / Fitness </a:t>
                      </a:r>
                      <a:r>
                        <a:rPr lang="en-ZA" sz="600" dirty="0" err="1">
                          <a:effectLst/>
                        </a:rPr>
                        <a:t>Center</a:t>
                      </a:r>
                      <a:endParaRPr lang="en-ZA" sz="600" dirty="0">
                        <a:effectLst/>
                      </a:endParaRPr>
                    </a:p>
                  </a:txBody>
                  <a:tcPr marL="10531" marR="10531" marT="5265" marB="5265" anchor="ctr"/>
                </a:tc>
                <a:extLst>
                  <a:ext uri="{0D108BD9-81ED-4DB2-BD59-A6C34878D82A}">
                    <a16:rowId xmlns:a16="http://schemas.microsoft.com/office/drawing/2014/main" val="3051092234"/>
                  </a:ext>
                </a:extLst>
              </a:tr>
              <a:tr h="124406">
                <a:tc>
                  <a:txBody>
                    <a:bodyPr/>
                    <a:lstStyle/>
                    <a:p>
                      <a:pPr algn="ctr" fontAlgn="ctr"/>
                      <a:r>
                        <a:rPr lang="en-ZA" sz="600">
                          <a:effectLst/>
                        </a:rPr>
                        <a:t>21</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Northmead Mall</a:t>
                      </a:r>
                    </a:p>
                  </a:txBody>
                  <a:tcPr marL="10531" marR="10531" marT="5265" marB="5265" anchor="ctr"/>
                </a:tc>
                <a:tc>
                  <a:txBody>
                    <a:bodyPr/>
                    <a:lstStyle/>
                    <a:p>
                      <a:pPr algn="ctr" fontAlgn="ctr"/>
                      <a:r>
                        <a:rPr lang="en-ZA" sz="600">
                          <a:effectLst/>
                        </a:rPr>
                        <a:t>-26.172608</a:t>
                      </a:r>
                    </a:p>
                  </a:txBody>
                  <a:tcPr marL="10531" marR="10531" marT="5265" marB="5265" anchor="ctr"/>
                </a:tc>
                <a:tc>
                  <a:txBody>
                    <a:bodyPr/>
                    <a:lstStyle/>
                    <a:p>
                      <a:pPr algn="ctr" fontAlgn="ctr"/>
                      <a:r>
                        <a:rPr lang="en-ZA" sz="600" dirty="0">
                          <a:effectLst/>
                        </a:rPr>
                        <a:t>28.330456</a:t>
                      </a:r>
                    </a:p>
                  </a:txBody>
                  <a:tcPr marL="10531" marR="10531" marT="5265" marB="5265" anchor="ctr"/>
                </a:tc>
                <a:tc>
                  <a:txBody>
                    <a:bodyPr/>
                    <a:lstStyle/>
                    <a:p>
                      <a:pPr algn="ctr" fontAlgn="ctr"/>
                      <a:r>
                        <a:rPr lang="en-ZA" sz="600">
                          <a:effectLst/>
                        </a:rPr>
                        <a:t>Shopping Mall</a:t>
                      </a:r>
                    </a:p>
                  </a:txBody>
                  <a:tcPr marL="10531" marR="10531" marT="5265" marB="5265" anchor="ctr"/>
                </a:tc>
                <a:extLst>
                  <a:ext uri="{0D108BD9-81ED-4DB2-BD59-A6C34878D82A}">
                    <a16:rowId xmlns:a16="http://schemas.microsoft.com/office/drawing/2014/main" val="3288970256"/>
                  </a:ext>
                </a:extLst>
              </a:tr>
              <a:tr h="124406">
                <a:tc>
                  <a:txBody>
                    <a:bodyPr/>
                    <a:lstStyle/>
                    <a:p>
                      <a:pPr algn="ctr" fontAlgn="ctr"/>
                      <a:r>
                        <a:rPr lang="en-ZA" sz="600">
                          <a:effectLst/>
                        </a:rPr>
                        <a:t>22</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Checkers Hyper</a:t>
                      </a:r>
                    </a:p>
                  </a:txBody>
                  <a:tcPr marL="10531" marR="10531" marT="5265" marB="5265" anchor="ctr"/>
                </a:tc>
                <a:tc>
                  <a:txBody>
                    <a:bodyPr/>
                    <a:lstStyle/>
                    <a:p>
                      <a:pPr algn="ctr" fontAlgn="ctr"/>
                      <a:r>
                        <a:rPr lang="en-ZA" sz="600">
                          <a:effectLst/>
                        </a:rPr>
                        <a:t>-26.186365</a:t>
                      </a:r>
                    </a:p>
                  </a:txBody>
                  <a:tcPr marL="10531" marR="10531" marT="5265" marB="5265" anchor="ctr"/>
                </a:tc>
                <a:tc>
                  <a:txBody>
                    <a:bodyPr/>
                    <a:lstStyle/>
                    <a:p>
                      <a:pPr algn="ctr" fontAlgn="ctr"/>
                      <a:r>
                        <a:rPr lang="en-ZA" sz="600">
                          <a:effectLst/>
                        </a:rPr>
                        <a:t>28.326946</a:t>
                      </a:r>
                    </a:p>
                  </a:txBody>
                  <a:tcPr marL="10531" marR="10531" marT="5265" marB="5265" anchor="ctr"/>
                </a:tc>
                <a:tc>
                  <a:txBody>
                    <a:bodyPr/>
                    <a:lstStyle/>
                    <a:p>
                      <a:pPr algn="ctr" fontAlgn="ctr"/>
                      <a:r>
                        <a:rPr lang="en-ZA" sz="600">
                          <a:effectLst/>
                        </a:rPr>
                        <a:t>Department Store</a:t>
                      </a:r>
                    </a:p>
                  </a:txBody>
                  <a:tcPr marL="10531" marR="10531" marT="5265" marB="5265" anchor="ctr"/>
                </a:tc>
                <a:extLst>
                  <a:ext uri="{0D108BD9-81ED-4DB2-BD59-A6C34878D82A}">
                    <a16:rowId xmlns:a16="http://schemas.microsoft.com/office/drawing/2014/main" val="1769170711"/>
                  </a:ext>
                </a:extLst>
              </a:tr>
              <a:tr h="124406">
                <a:tc>
                  <a:txBody>
                    <a:bodyPr/>
                    <a:lstStyle/>
                    <a:p>
                      <a:pPr algn="ctr" fontAlgn="ctr"/>
                      <a:r>
                        <a:rPr lang="en-ZA" sz="600">
                          <a:effectLst/>
                        </a:rPr>
                        <a:t>23</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Edgars, Lakeside Mall</a:t>
                      </a:r>
                    </a:p>
                  </a:txBody>
                  <a:tcPr marL="10531" marR="10531" marT="5265" marB="5265" anchor="ctr"/>
                </a:tc>
                <a:tc>
                  <a:txBody>
                    <a:bodyPr/>
                    <a:lstStyle/>
                    <a:p>
                      <a:pPr algn="ctr" fontAlgn="ctr"/>
                      <a:r>
                        <a:rPr lang="en-ZA" sz="600">
                          <a:effectLst/>
                        </a:rPr>
                        <a:t>-26.185506</a:t>
                      </a:r>
                    </a:p>
                  </a:txBody>
                  <a:tcPr marL="10531" marR="10531" marT="5265" marB="5265" anchor="ctr"/>
                </a:tc>
                <a:tc>
                  <a:txBody>
                    <a:bodyPr/>
                    <a:lstStyle/>
                    <a:p>
                      <a:pPr algn="ctr" fontAlgn="ctr"/>
                      <a:r>
                        <a:rPr lang="en-ZA" sz="600">
                          <a:effectLst/>
                        </a:rPr>
                        <a:t>28.314959</a:t>
                      </a:r>
                    </a:p>
                  </a:txBody>
                  <a:tcPr marL="10531" marR="10531" marT="5265" marB="5265" anchor="ctr"/>
                </a:tc>
                <a:tc>
                  <a:txBody>
                    <a:bodyPr/>
                    <a:lstStyle/>
                    <a:p>
                      <a:pPr algn="ctr" fontAlgn="ctr"/>
                      <a:r>
                        <a:rPr lang="en-ZA" sz="600">
                          <a:effectLst/>
                        </a:rPr>
                        <a:t>Clothing Store</a:t>
                      </a:r>
                    </a:p>
                  </a:txBody>
                  <a:tcPr marL="10531" marR="10531" marT="5265" marB="5265" anchor="ctr"/>
                </a:tc>
                <a:extLst>
                  <a:ext uri="{0D108BD9-81ED-4DB2-BD59-A6C34878D82A}">
                    <a16:rowId xmlns:a16="http://schemas.microsoft.com/office/drawing/2014/main" val="3463813075"/>
                  </a:ext>
                </a:extLst>
              </a:tr>
              <a:tr h="238920">
                <a:tc>
                  <a:txBody>
                    <a:bodyPr/>
                    <a:lstStyle/>
                    <a:p>
                      <a:pPr algn="ctr" fontAlgn="ctr"/>
                      <a:r>
                        <a:rPr lang="en-ZA" sz="600">
                          <a:effectLst/>
                        </a:rPr>
                        <a:t>24</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Telkom Lakeside Mall Express</a:t>
                      </a:r>
                    </a:p>
                  </a:txBody>
                  <a:tcPr marL="10531" marR="10531" marT="5265" marB="5265" anchor="ctr"/>
                </a:tc>
                <a:tc>
                  <a:txBody>
                    <a:bodyPr/>
                    <a:lstStyle/>
                    <a:p>
                      <a:pPr algn="ctr" fontAlgn="ctr"/>
                      <a:r>
                        <a:rPr lang="en-ZA" sz="600">
                          <a:effectLst/>
                        </a:rPr>
                        <a:t>-26.185083</a:t>
                      </a:r>
                    </a:p>
                  </a:txBody>
                  <a:tcPr marL="10531" marR="10531" marT="5265" marB="5265" anchor="ctr"/>
                </a:tc>
                <a:tc>
                  <a:txBody>
                    <a:bodyPr/>
                    <a:lstStyle/>
                    <a:p>
                      <a:pPr algn="ctr" fontAlgn="ctr"/>
                      <a:r>
                        <a:rPr lang="en-ZA" sz="600">
                          <a:effectLst/>
                        </a:rPr>
                        <a:t>28.314764</a:t>
                      </a:r>
                    </a:p>
                  </a:txBody>
                  <a:tcPr marL="10531" marR="10531" marT="5265" marB="5265" anchor="ctr"/>
                </a:tc>
                <a:tc>
                  <a:txBody>
                    <a:bodyPr/>
                    <a:lstStyle/>
                    <a:p>
                      <a:pPr algn="ctr" fontAlgn="ctr"/>
                      <a:r>
                        <a:rPr lang="en-ZA" sz="600">
                          <a:effectLst/>
                        </a:rPr>
                        <a:t>Mobile Phone Shop</a:t>
                      </a:r>
                    </a:p>
                  </a:txBody>
                  <a:tcPr marL="10531" marR="10531" marT="5265" marB="5265" anchor="ctr"/>
                </a:tc>
                <a:extLst>
                  <a:ext uri="{0D108BD9-81ED-4DB2-BD59-A6C34878D82A}">
                    <a16:rowId xmlns:a16="http://schemas.microsoft.com/office/drawing/2014/main" val="2329560441"/>
                  </a:ext>
                </a:extLst>
              </a:tr>
              <a:tr h="124406">
                <a:tc>
                  <a:txBody>
                    <a:bodyPr/>
                    <a:lstStyle/>
                    <a:p>
                      <a:pPr algn="ctr" fontAlgn="ctr"/>
                      <a:r>
                        <a:rPr lang="en-ZA" sz="600">
                          <a:effectLst/>
                        </a:rPr>
                        <a:t>25</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Panarottis Lakeside Mall</a:t>
                      </a:r>
                    </a:p>
                  </a:txBody>
                  <a:tcPr marL="10531" marR="10531" marT="5265" marB="5265" anchor="ctr"/>
                </a:tc>
                <a:tc>
                  <a:txBody>
                    <a:bodyPr/>
                    <a:lstStyle/>
                    <a:p>
                      <a:pPr algn="ctr" fontAlgn="ctr"/>
                      <a:r>
                        <a:rPr lang="en-ZA" sz="600">
                          <a:effectLst/>
                        </a:rPr>
                        <a:t>-26.185172</a:t>
                      </a:r>
                    </a:p>
                  </a:txBody>
                  <a:tcPr marL="10531" marR="10531" marT="5265" marB="5265" anchor="ctr"/>
                </a:tc>
                <a:tc>
                  <a:txBody>
                    <a:bodyPr/>
                    <a:lstStyle/>
                    <a:p>
                      <a:pPr algn="ctr" fontAlgn="ctr"/>
                      <a:r>
                        <a:rPr lang="en-ZA" sz="600">
                          <a:effectLst/>
                        </a:rPr>
                        <a:t>28.313999</a:t>
                      </a:r>
                    </a:p>
                  </a:txBody>
                  <a:tcPr marL="10531" marR="10531" marT="5265" marB="5265" anchor="ctr"/>
                </a:tc>
                <a:tc>
                  <a:txBody>
                    <a:bodyPr/>
                    <a:lstStyle/>
                    <a:p>
                      <a:pPr algn="ctr" fontAlgn="ctr"/>
                      <a:r>
                        <a:rPr lang="en-ZA" sz="600">
                          <a:effectLst/>
                        </a:rPr>
                        <a:t>Italian Restaurant</a:t>
                      </a:r>
                    </a:p>
                  </a:txBody>
                  <a:tcPr marL="10531" marR="10531" marT="5265" marB="5265" anchor="ctr"/>
                </a:tc>
                <a:extLst>
                  <a:ext uri="{0D108BD9-81ED-4DB2-BD59-A6C34878D82A}">
                    <a16:rowId xmlns:a16="http://schemas.microsoft.com/office/drawing/2014/main" val="3439619077"/>
                  </a:ext>
                </a:extLst>
              </a:tr>
              <a:tr h="124406">
                <a:tc>
                  <a:txBody>
                    <a:bodyPr/>
                    <a:lstStyle/>
                    <a:p>
                      <a:pPr algn="ctr" fontAlgn="ctr"/>
                      <a:r>
                        <a:rPr lang="en-ZA" sz="600">
                          <a:effectLst/>
                        </a:rPr>
                        <a:t>26</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McDonald's</a:t>
                      </a:r>
                    </a:p>
                  </a:txBody>
                  <a:tcPr marL="10531" marR="10531" marT="5265" marB="5265" anchor="ctr"/>
                </a:tc>
                <a:tc>
                  <a:txBody>
                    <a:bodyPr/>
                    <a:lstStyle/>
                    <a:p>
                      <a:pPr algn="ctr" fontAlgn="ctr"/>
                      <a:r>
                        <a:rPr lang="en-ZA" sz="600">
                          <a:effectLst/>
                        </a:rPr>
                        <a:t>-26.184605</a:t>
                      </a:r>
                    </a:p>
                  </a:txBody>
                  <a:tcPr marL="10531" marR="10531" marT="5265" marB="5265" anchor="ctr"/>
                </a:tc>
                <a:tc>
                  <a:txBody>
                    <a:bodyPr/>
                    <a:lstStyle/>
                    <a:p>
                      <a:pPr algn="ctr" fontAlgn="ctr"/>
                      <a:r>
                        <a:rPr lang="en-ZA" sz="600">
                          <a:effectLst/>
                        </a:rPr>
                        <a:t>28.311827</a:t>
                      </a:r>
                    </a:p>
                  </a:txBody>
                  <a:tcPr marL="10531" marR="10531" marT="5265" marB="5265" anchor="ctr"/>
                </a:tc>
                <a:tc>
                  <a:txBody>
                    <a:bodyPr/>
                    <a:lstStyle/>
                    <a:p>
                      <a:pPr algn="ctr" fontAlgn="ctr"/>
                      <a:r>
                        <a:rPr lang="en-ZA" sz="600">
                          <a:effectLst/>
                        </a:rPr>
                        <a:t>Fast Food Restaurant</a:t>
                      </a:r>
                    </a:p>
                  </a:txBody>
                  <a:tcPr marL="10531" marR="10531" marT="5265" marB="5265" anchor="ctr"/>
                </a:tc>
                <a:extLst>
                  <a:ext uri="{0D108BD9-81ED-4DB2-BD59-A6C34878D82A}">
                    <a16:rowId xmlns:a16="http://schemas.microsoft.com/office/drawing/2014/main" val="3085254472"/>
                  </a:ext>
                </a:extLst>
              </a:tr>
              <a:tr h="124406">
                <a:tc>
                  <a:txBody>
                    <a:bodyPr/>
                    <a:lstStyle/>
                    <a:p>
                      <a:pPr algn="ctr" fontAlgn="ctr"/>
                      <a:r>
                        <a:rPr lang="en-ZA" sz="600">
                          <a:effectLst/>
                        </a:rPr>
                        <a:t>27</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Willowmoore Park</a:t>
                      </a:r>
                    </a:p>
                  </a:txBody>
                  <a:tcPr marL="10531" marR="10531" marT="5265" marB="5265" anchor="ctr"/>
                </a:tc>
                <a:tc>
                  <a:txBody>
                    <a:bodyPr/>
                    <a:lstStyle/>
                    <a:p>
                      <a:pPr algn="ctr" fontAlgn="ctr"/>
                      <a:r>
                        <a:rPr lang="en-ZA" sz="600">
                          <a:effectLst/>
                        </a:rPr>
                        <a:t>-26.194903</a:t>
                      </a:r>
                    </a:p>
                  </a:txBody>
                  <a:tcPr marL="10531" marR="10531" marT="5265" marB="5265" anchor="ctr"/>
                </a:tc>
                <a:tc>
                  <a:txBody>
                    <a:bodyPr/>
                    <a:lstStyle/>
                    <a:p>
                      <a:pPr algn="ctr" fontAlgn="ctr"/>
                      <a:r>
                        <a:rPr lang="en-ZA" sz="600">
                          <a:effectLst/>
                        </a:rPr>
                        <a:t>28.317671</a:t>
                      </a:r>
                    </a:p>
                  </a:txBody>
                  <a:tcPr marL="10531" marR="10531" marT="5265" marB="5265" anchor="ctr"/>
                </a:tc>
                <a:tc>
                  <a:txBody>
                    <a:bodyPr/>
                    <a:lstStyle/>
                    <a:p>
                      <a:pPr algn="ctr" fontAlgn="ctr"/>
                      <a:r>
                        <a:rPr lang="en-ZA" sz="600">
                          <a:effectLst/>
                        </a:rPr>
                        <a:t>Athletics &amp; Sports</a:t>
                      </a:r>
                    </a:p>
                  </a:txBody>
                  <a:tcPr marL="10531" marR="10531" marT="5265" marB="5265" anchor="ctr"/>
                </a:tc>
                <a:extLst>
                  <a:ext uri="{0D108BD9-81ED-4DB2-BD59-A6C34878D82A}">
                    <a16:rowId xmlns:a16="http://schemas.microsoft.com/office/drawing/2014/main" val="6381758"/>
                  </a:ext>
                </a:extLst>
              </a:tr>
              <a:tr h="124406">
                <a:tc>
                  <a:txBody>
                    <a:bodyPr/>
                    <a:lstStyle/>
                    <a:p>
                      <a:pPr algn="ctr" fontAlgn="ctr"/>
                      <a:r>
                        <a:rPr lang="en-ZA" sz="600">
                          <a:effectLst/>
                        </a:rPr>
                        <a:t>28</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Sasol Northmead</a:t>
                      </a:r>
                    </a:p>
                  </a:txBody>
                  <a:tcPr marL="10531" marR="10531" marT="5265" marB="5265" anchor="ctr"/>
                </a:tc>
                <a:tc>
                  <a:txBody>
                    <a:bodyPr/>
                    <a:lstStyle/>
                    <a:p>
                      <a:pPr algn="ctr" fontAlgn="ctr"/>
                      <a:r>
                        <a:rPr lang="en-ZA" sz="600">
                          <a:effectLst/>
                        </a:rPr>
                        <a:t>-26.174772</a:t>
                      </a:r>
                    </a:p>
                  </a:txBody>
                  <a:tcPr marL="10531" marR="10531" marT="5265" marB="5265" anchor="ctr"/>
                </a:tc>
                <a:tc>
                  <a:txBody>
                    <a:bodyPr/>
                    <a:lstStyle/>
                    <a:p>
                      <a:pPr algn="ctr" fontAlgn="ctr"/>
                      <a:r>
                        <a:rPr lang="en-ZA" sz="600">
                          <a:effectLst/>
                        </a:rPr>
                        <a:t>28.330113</a:t>
                      </a:r>
                    </a:p>
                  </a:txBody>
                  <a:tcPr marL="10531" marR="10531" marT="5265" marB="5265" anchor="ctr"/>
                </a:tc>
                <a:tc>
                  <a:txBody>
                    <a:bodyPr/>
                    <a:lstStyle/>
                    <a:p>
                      <a:pPr algn="ctr" fontAlgn="ctr"/>
                      <a:r>
                        <a:rPr lang="en-ZA" sz="600" dirty="0">
                          <a:effectLst/>
                        </a:rPr>
                        <a:t>Gas Station</a:t>
                      </a:r>
                    </a:p>
                  </a:txBody>
                  <a:tcPr marL="10531" marR="10531" marT="5265" marB="5265" anchor="ctr"/>
                </a:tc>
                <a:extLst>
                  <a:ext uri="{0D108BD9-81ED-4DB2-BD59-A6C34878D82A}">
                    <a16:rowId xmlns:a16="http://schemas.microsoft.com/office/drawing/2014/main" val="3146014727"/>
                  </a:ext>
                </a:extLst>
              </a:tr>
              <a:tr h="124406">
                <a:tc>
                  <a:txBody>
                    <a:bodyPr/>
                    <a:lstStyle/>
                    <a:p>
                      <a:pPr algn="ctr" fontAlgn="ctr"/>
                      <a:r>
                        <a:rPr lang="en-ZA" sz="600">
                          <a:effectLst/>
                        </a:rPr>
                        <a:t>29</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Jo's Grill</a:t>
                      </a:r>
                    </a:p>
                  </a:txBody>
                  <a:tcPr marL="10531" marR="10531" marT="5265" marB="5265" anchor="ctr"/>
                </a:tc>
                <a:tc>
                  <a:txBody>
                    <a:bodyPr/>
                    <a:lstStyle/>
                    <a:p>
                      <a:pPr algn="ctr" fontAlgn="ctr"/>
                      <a:r>
                        <a:rPr lang="en-ZA" sz="600">
                          <a:effectLst/>
                        </a:rPr>
                        <a:t>-26.173137</a:t>
                      </a:r>
                    </a:p>
                  </a:txBody>
                  <a:tcPr marL="10531" marR="10531" marT="5265" marB="5265" anchor="ctr"/>
                </a:tc>
                <a:tc>
                  <a:txBody>
                    <a:bodyPr/>
                    <a:lstStyle/>
                    <a:p>
                      <a:pPr algn="ctr" fontAlgn="ctr"/>
                      <a:r>
                        <a:rPr lang="en-ZA" sz="600">
                          <a:effectLst/>
                        </a:rPr>
                        <a:t>28.331355</a:t>
                      </a:r>
                    </a:p>
                  </a:txBody>
                  <a:tcPr marL="10531" marR="10531" marT="5265" marB="5265" anchor="ctr"/>
                </a:tc>
                <a:tc>
                  <a:txBody>
                    <a:bodyPr/>
                    <a:lstStyle/>
                    <a:p>
                      <a:pPr algn="ctr" fontAlgn="ctr"/>
                      <a:r>
                        <a:rPr lang="en-ZA" sz="600" dirty="0">
                          <a:effectLst/>
                        </a:rPr>
                        <a:t>Fried Chicken Joint</a:t>
                      </a:r>
                    </a:p>
                  </a:txBody>
                  <a:tcPr marL="10531" marR="10531" marT="5265" marB="5265" anchor="ctr"/>
                </a:tc>
                <a:extLst>
                  <a:ext uri="{0D108BD9-81ED-4DB2-BD59-A6C34878D82A}">
                    <a16:rowId xmlns:a16="http://schemas.microsoft.com/office/drawing/2014/main" val="194093692"/>
                  </a:ext>
                </a:extLst>
              </a:tr>
              <a:tr h="124406">
                <a:tc>
                  <a:txBody>
                    <a:bodyPr/>
                    <a:lstStyle/>
                    <a:p>
                      <a:pPr algn="ctr" fontAlgn="ctr"/>
                      <a:r>
                        <a:rPr lang="en-ZA" sz="600">
                          <a:effectLst/>
                        </a:rPr>
                        <a:t>30</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Benoni Railway Station</a:t>
                      </a:r>
                    </a:p>
                  </a:txBody>
                  <a:tcPr marL="10531" marR="10531" marT="5265" marB="5265" anchor="ctr"/>
                </a:tc>
                <a:tc>
                  <a:txBody>
                    <a:bodyPr/>
                    <a:lstStyle/>
                    <a:p>
                      <a:pPr algn="ctr" fontAlgn="ctr"/>
                      <a:r>
                        <a:rPr lang="en-ZA" sz="600">
                          <a:effectLst/>
                        </a:rPr>
                        <a:t>-26.197928</a:t>
                      </a:r>
                    </a:p>
                  </a:txBody>
                  <a:tcPr marL="10531" marR="10531" marT="5265" marB="5265" anchor="ctr"/>
                </a:tc>
                <a:tc>
                  <a:txBody>
                    <a:bodyPr/>
                    <a:lstStyle/>
                    <a:p>
                      <a:pPr algn="ctr" fontAlgn="ctr"/>
                      <a:r>
                        <a:rPr lang="en-ZA" sz="600">
                          <a:effectLst/>
                        </a:rPr>
                        <a:t>28.310308</a:t>
                      </a:r>
                    </a:p>
                  </a:txBody>
                  <a:tcPr marL="10531" marR="10531" marT="5265" marB="5265" anchor="ctr"/>
                </a:tc>
                <a:tc>
                  <a:txBody>
                    <a:bodyPr/>
                    <a:lstStyle/>
                    <a:p>
                      <a:pPr algn="ctr" fontAlgn="ctr"/>
                      <a:r>
                        <a:rPr lang="en-ZA" sz="600" dirty="0">
                          <a:effectLst/>
                        </a:rPr>
                        <a:t>Train Station</a:t>
                      </a:r>
                    </a:p>
                  </a:txBody>
                  <a:tcPr marL="10531" marR="10531" marT="5265" marB="5265" anchor="ctr"/>
                </a:tc>
                <a:extLst>
                  <a:ext uri="{0D108BD9-81ED-4DB2-BD59-A6C34878D82A}">
                    <a16:rowId xmlns:a16="http://schemas.microsoft.com/office/drawing/2014/main" val="12417934"/>
                  </a:ext>
                </a:extLst>
              </a:tr>
              <a:tr h="124406">
                <a:tc>
                  <a:txBody>
                    <a:bodyPr/>
                    <a:lstStyle/>
                    <a:p>
                      <a:pPr algn="ctr" fontAlgn="ctr"/>
                      <a:r>
                        <a:rPr lang="en-ZA" sz="600">
                          <a:effectLst/>
                        </a:rPr>
                        <a:t>31</a:t>
                      </a:r>
                      <a:endParaRPr lang="en-ZA" sz="600" b="1">
                        <a:effectLst/>
                      </a:endParaRPr>
                    </a:p>
                  </a:txBody>
                  <a:tcPr marL="10531" marR="10531" marT="5265" marB="5265" anchor="ctr"/>
                </a:tc>
                <a:tc>
                  <a:txBody>
                    <a:bodyPr/>
                    <a:lstStyle/>
                    <a:p>
                      <a:pPr algn="ctr" fontAlgn="ctr"/>
                      <a:r>
                        <a:rPr lang="en-ZA" sz="600">
                          <a:effectLst/>
                        </a:rPr>
                        <a:t>Ekurhuleni</a:t>
                      </a:r>
                    </a:p>
                  </a:txBody>
                  <a:tcPr marL="10531" marR="10531" marT="5265" marB="5265" anchor="ctr"/>
                </a:tc>
                <a:tc>
                  <a:txBody>
                    <a:bodyPr/>
                    <a:lstStyle/>
                    <a:p>
                      <a:pPr algn="ctr" fontAlgn="ctr"/>
                      <a:r>
                        <a:rPr lang="en-ZA" sz="600">
                          <a:effectLst/>
                        </a:rPr>
                        <a:t>-26.184765</a:t>
                      </a:r>
                    </a:p>
                  </a:txBody>
                  <a:tcPr marL="10531" marR="10531" marT="5265" marB="5265" anchor="ctr"/>
                </a:tc>
                <a:tc>
                  <a:txBody>
                    <a:bodyPr/>
                    <a:lstStyle/>
                    <a:p>
                      <a:pPr algn="ctr" fontAlgn="ctr"/>
                      <a:r>
                        <a:rPr lang="en-ZA" sz="600">
                          <a:effectLst/>
                        </a:rPr>
                        <a:t>28.321073</a:t>
                      </a:r>
                    </a:p>
                  </a:txBody>
                  <a:tcPr marL="10531" marR="10531" marT="5265" marB="5265" anchor="ctr"/>
                </a:tc>
                <a:tc>
                  <a:txBody>
                    <a:bodyPr/>
                    <a:lstStyle/>
                    <a:p>
                      <a:pPr algn="ctr" fontAlgn="ctr"/>
                      <a:r>
                        <a:rPr lang="en-ZA" sz="600">
                          <a:effectLst/>
                        </a:rPr>
                        <a:t>Roman's Pizza</a:t>
                      </a:r>
                    </a:p>
                  </a:txBody>
                  <a:tcPr marL="10531" marR="10531" marT="5265" marB="5265" anchor="ctr"/>
                </a:tc>
                <a:tc>
                  <a:txBody>
                    <a:bodyPr/>
                    <a:lstStyle/>
                    <a:p>
                      <a:pPr algn="ctr" fontAlgn="ctr"/>
                      <a:r>
                        <a:rPr lang="en-ZA" sz="600">
                          <a:effectLst/>
                        </a:rPr>
                        <a:t>-26.169069</a:t>
                      </a:r>
                    </a:p>
                  </a:txBody>
                  <a:tcPr marL="10531" marR="10531" marT="5265" marB="5265" anchor="ctr"/>
                </a:tc>
                <a:tc>
                  <a:txBody>
                    <a:bodyPr/>
                    <a:lstStyle/>
                    <a:p>
                      <a:pPr algn="ctr" fontAlgn="ctr"/>
                      <a:r>
                        <a:rPr lang="en-ZA" sz="600">
                          <a:effectLst/>
                        </a:rPr>
                        <a:t>28.328188</a:t>
                      </a:r>
                    </a:p>
                  </a:txBody>
                  <a:tcPr marL="10531" marR="10531" marT="5265" marB="5265" anchor="ctr"/>
                </a:tc>
                <a:tc>
                  <a:txBody>
                    <a:bodyPr/>
                    <a:lstStyle/>
                    <a:p>
                      <a:pPr algn="ctr" fontAlgn="ctr"/>
                      <a:r>
                        <a:rPr lang="en-ZA" sz="600">
                          <a:effectLst/>
                        </a:rPr>
                        <a:t>Pizza Place</a:t>
                      </a:r>
                    </a:p>
                  </a:txBody>
                  <a:tcPr marL="10531" marR="10531" marT="5265" marB="5265" anchor="ctr"/>
                </a:tc>
                <a:extLst>
                  <a:ext uri="{0D108BD9-81ED-4DB2-BD59-A6C34878D82A}">
                    <a16:rowId xmlns:a16="http://schemas.microsoft.com/office/drawing/2014/main" val="2919067969"/>
                  </a:ext>
                </a:extLst>
              </a:tr>
              <a:tr h="124406">
                <a:tc>
                  <a:txBody>
                    <a:bodyPr/>
                    <a:lstStyle/>
                    <a:p>
                      <a:pPr algn="ctr" fontAlgn="ctr"/>
                      <a:r>
                        <a:rPr lang="en-ZA" sz="600">
                          <a:effectLst/>
                        </a:rPr>
                        <a:t>32</a:t>
                      </a:r>
                      <a:endParaRPr lang="en-ZA" sz="600" b="1">
                        <a:effectLst/>
                      </a:endParaRPr>
                    </a:p>
                  </a:txBody>
                  <a:tcPr marL="10531" marR="10531" marT="5265" marB="5265" anchor="ctr"/>
                </a:tc>
                <a:tc>
                  <a:txBody>
                    <a:bodyPr/>
                    <a:lstStyle/>
                    <a:p>
                      <a:pPr algn="ctr" fontAlgn="ctr"/>
                      <a:r>
                        <a:rPr lang="en-ZA" sz="600">
                          <a:effectLst/>
                        </a:rPr>
                        <a:t>Merafong City</a:t>
                      </a:r>
                    </a:p>
                  </a:txBody>
                  <a:tcPr marL="10531" marR="10531" marT="5265" marB="5265" anchor="ctr"/>
                </a:tc>
                <a:tc>
                  <a:txBody>
                    <a:bodyPr/>
                    <a:lstStyle/>
                    <a:p>
                      <a:pPr algn="ctr" fontAlgn="ctr"/>
                      <a:r>
                        <a:rPr lang="en-ZA" sz="600">
                          <a:effectLst/>
                        </a:rPr>
                        <a:t>-26.369370</a:t>
                      </a:r>
                    </a:p>
                  </a:txBody>
                  <a:tcPr marL="10531" marR="10531" marT="5265" marB="5265" anchor="ctr"/>
                </a:tc>
                <a:tc>
                  <a:txBody>
                    <a:bodyPr/>
                    <a:lstStyle/>
                    <a:p>
                      <a:pPr algn="ctr" fontAlgn="ctr"/>
                      <a:r>
                        <a:rPr lang="en-ZA" sz="600">
                          <a:effectLst/>
                        </a:rPr>
                        <a:t>27.374104</a:t>
                      </a:r>
                    </a:p>
                  </a:txBody>
                  <a:tcPr marL="10531" marR="10531" marT="5265" marB="5265" anchor="ctr"/>
                </a:tc>
                <a:tc>
                  <a:txBody>
                    <a:bodyPr/>
                    <a:lstStyle/>
                    <a:p>
                      <a:pPr algn="ctr" fontAlgn="ctr"/>
                      <a:r>
                        <a:rPr lang="en-ZA" sz="600">
                          <a:effectLst/>
                        </a:rPr>
                        <a:t>Cassablancas</a:t>
                      </a:r>
                    </a:p>
                  </a:txBody>
                  <a:tcPr marL="10531" marR="10531" marT="5265" marB="5265" anchor="ctr"/>
                </a:tc>
                <a:tc>
                  <a:txBody>
                    <a:bodyPr/>
                    <a:lstStyle/>
                    <a:p>
                      <a:pPr algn="ctr" fontAlgn="ctr"/>
                      <a:r>
                        <a:rPr lang="en-ZA" sz="600">
                          <a:effectLst/>
                        </a:rPr>
                        <a:t>-26.363404</a:t>
                      </a:r>
                    </a:p>
                  </a:txBody>
                  <a:tcPr marL="10531" marR="10531" marT="5265" marB="5265" anchor="ctr"/>
                </a:tc>
                <a:tc>
                  <a:txBody>
                    <a:bodyPr/>
                    <a:lstStyle/>
                    <a:p>
                      <a:pPr algn="ctr" fontAlgn="ctr"/>
                      <a:r>
                        <a:rPr lang="en-ZA" sz="600">
                          <a:effectLst/>
                        </a:rPr>
                        <a:t>27.368639</a:t>
                      </a:r>
                    </a:p>
                  </a:txBody>
                  <a:tcPr marL="10531" marR="10531" marT="5265" marB="5265" anchor="ctr"/>
                </a:tc>
                <a:tc>
                  <a:txBody>
                    <a:bodyPr/>
                    <a:lstStyle/>
                    <a:p>
                      <a:pPr algn="ctr" fontAlgn="ctr"/>
                      <a:r>
                        <a:rPr lang="en-ZA" sz="600">
                          <a:effectLst/>
                        </a:rPr>
                        <a:t>Restaurant</a:t>
                      </a:r>
                    </a:p>
                  </a:txBody>
                  <a:tcPr marL="10531" marR="10531" marT="5265" marB="5265" anchor="ctr"/>
                </a:tc>
                <a:extLst>
                  <a:ext uri="{0D108BD9-81ED-4DB2-BD59-A6C34878D82A}">
                    <a16:rowId xmlns:a16="http://schemas.microsoft.com/office/drawing/2014/main" val="3143105710"/>
                  </a:ext>
                </a:extLst>
              </a:tr>
              <a:tr h="124406">
                <a:tc>
                  <a:txBody>
                    <a:bodyPr/>
                    <a:lstStyle/>
                    <a:p>
                      <a:pPr algn="ctr" fontAlgn="ctr"/>
                      <a:r>
                        <a:rPr lang="en-ZA" sz="600">
                          <a:effectLst/>
                        </a:rPr>
                        <a:t>33</a:t>
                      </a:r>
                      <a:endParaRPr lang="en-ZA" sz="600" b="1">
                        <a:effectLst/>
                      </a:endParaRPr>
                    </a:p>
                  </a:txBody>
                  <a:tcPr marL="10531" marR="10531" marT="5265" marB="5265" anchor="ctr"/>
                </a:tc>
                <a:tc>
                  <a:txBody>
                    <a:bodyPr/>
                    <a:lstStyle/>
                    <a:p>
                      <a:pPr algn="ctr" fontAlgn="ctr"/>
                      <a:r>
                        <a:rPr lang="en-ZA" sz="600">
                          <a:effectLst/>
                        </a:rPr>
                        <a:t>Merafong City</a:t>
                      </a:r>
                    </a:p>
                  </a:txBody>
                  <a:tcPr marL="10531" marR="10531" marT="5265" marB="5265" anchor="ctr"/>
                </a:tc>
                <a:tc>
                  <a:txBody>
                    <a:bodyPr/>
                    <a:lstStyle/>
                    <a:p>
                      <a:pPr algn="ctr" fontAlgn="ctr"/>
                      <a:r>
                        <a:rPr lang="en-ZA" sz="600">
                          <a:effectLst/>
                        </a:rPr>
                        <a:t>-26.369370</a:t>
                      </a:r>
                    </a:p>
                  </a:txBody>
                  <a:tcPr marL="10531" marR="10531" marT="5265" marB="5265" anchor="ctr"/>
                </a:tc>
                <a:tc>
                  <a:txBody>
                    <a:bodyPr/>
                    <a:lstStyle/>
                    <a:p>
                      <a:pPr algn="ctr" fontAlgn="ctr"/>
                      <a:r>
                        <a:rPr lang="en-ZA" sz="600">
                          <a:effectLst/>
                        </a:rPr>
                        <a:t>27.374104</a:t>
                      </a:r>
                    </a:p>
                  </a:txBody>
                  <a:tcPr marL="10531" marR="10531" marT="5265" marB="5265" anchor="ctr"/>
                </a:tc>
                <a:tc>
                  <a:txBody>
                    <a:bodyPr/>
                    <a:lstStyle/>
                    <a:p>
                      <a:pPr algn="ctr" fontAlgn="ctr"/>
                      <a:r>
                        <a:rPr lang="en-ZA" sz="600">
                          <a:effectLst/>
                        </a:rPr>
                        <a:t>Snowy Lane</a:t>
                      </a:r>
                    </a:p>
                  </a:txBody>
                  <a:tcPr marL="10531" marR="10531" marT="5265" marB="5265" anchor="ctr"/>
                </a:tc>
                <a:tc>
                  <a:txBody>
                    <a:bodyPr/>
                    <a:lstStyle/>
                    <a:p>
                      <a:pPr algn="ctr" fontAlgn="ctr"/>
                      <a:r>
                        <a:rPr lang="en-ZA" sz="600">
                          <a:effectLst/>
                        </a:rPr>
                        <a:t>-26.358223</a:t>
                      </a:r>
                    </a:p>
                  </a:txBody>
                  <a:tcPr marL="10531" marR="10531" marT="5265" marB="5265" anchor="ctr"/>
                </a:tc>
                <a:tc>
                  <a:txBody>
                    <a:bodyPr/>
                    <a:lstStyle/>
                    <a:p>
                      <a:pPr algn="ctr" fontAlgn="ctr"/>
                      <a:r>
                        <a:rPr lang="en-ZA" sz="600">
                          <a:effectLst/>
                        </a:rPr>
                        <a:t>27.382915</a:t>
                      </a:r>
                    </a:p>
                  </a:txBody>
                  <a:tcPr marL="10531" marR="10531" marT="5265" marB="5265" anchor="ctr"/>
                </a:tc>
                <a:tc>
                  <a:txBody>
                    <a:bodyPr/>
                    <a:lstStyle/>
                    <a:p>
                      <a:pPr algn="ctr" fontAlgn="ctr"/>
                      <a:r>
                        <a:rPr lang="en-ZA" sz="600" dirty="0">
                          <a:effectLst/>
                        </a:rPr>
                        <a:t>Pizza Place</a:t>
                      </a:r>
                    </a:p>
                  </a:txBody>
                  <a:tcPr marL="10531" marR="10531" marT="5265" marB="5265" anchor="ctr"/>
                </a:tc>
                <a:extLst>
                  <a:ext uri="{0D108BD9-81ED-4DB2-BD59-A6C34878D82A}">
                    <a16:rowId xmlns:a16="http://schemas.microsoft.com/office/drawing/2014/main" val="182942731"/>
                  </a:ext>
                </a:extLst>
              </a:tr>
              <a:tr h="124406">
                <a:tc>
                  <a:txBody>
                    <a:bodyPr/>
                    <a:lstStyle/>
                    <a:p>
                      <a:pPr algn="ctr" fontAlgn="ctr"/>
                      <a:r>
                        <a:rPr lang="en-ZA" sz="600">
                          <a:effectLst/>
                        </a:rPr>
                        <a:t>34</a:t>
                      </a:r>
                      <a:endParaRPr lang="en-ZA" sz="600" b="1">
                        <a:effectLst/>
                      </a:endParaRPr>
                    </a:p>
                  </a:txBody>
                  <a:tcPr marL="10531" marR="10531" marT="5265" marB="5265" anchor="ctr"/>
                </a:tc>
                <a:tc>
                  <a:txBody>
                    <a:bodyPr/>
                    <a:lstStyle/>
                    <a:p>
                      <a:pPr algn="ctr" fontAlgn="ctr"/>
                      <a:r>
                        <a:rPr lang="en-ZA" sz="600">
                          <a:effectLst/>
                        </a:rPr>
                        <a:t>Merafong City</a:t>
                      </a:r>
                    </a:p>
                  </a:txBody>
                  <a:tcPr marL="10531" marR="10531" marT="5265" marB="5265" anchor="ctr"/>
                </a:tc>
                <a:tc>
                  <a:txBody>
                    <a:bodyPr/>
                    <a:lstStyle/>
                    <a:p>
                      <a:pPr algn="ctr" fontAlgn="ctr"/>
                      <a:r>
                        <a:rPr lang="en-ZA" sz="600">
                          <a:effectLst/>
                        </a:rPr>
                        <a:t>-26.369370</a:t>
                      </a:r>
                    </a:p>
                  </a:txBody>
                  <a:tcPr marL="10531" marR="10531" marT="5265" marB="5265" anchor="ctr"/>
                </a:tc>
                <a:tc>
                  <a:txBody>
                    <a:bodyPr/>
                    <a:lstStyle/>
                    <a:p>
                      <a:pPr algn="ctr" fontAlgn="ctr"/>
                      <a:r>
                        <a:rPr lang="en-ZA" sz="600">
                          <a:effectLst/>
                        </a:rPr>
                        <a:t>27.374104</a:t>
                      </a:r>
                    </a:p>
                  </a:txBody>
                  <a:tcPr marL="10531" marR="10531" marT="5265" marB="5265" anchor="ctr"/>
                </a:tc>
                <a:tc>
                  <a:txBody>
                    <a:bodyPr/>
                    <a:lstStyle/>
                    <a:p>
                      <a:pPr algn="ctr" fontAlgn="ctr"/>
                      <a:r>
                        <a:rPr lang="en-ZA" sz="600">
                          <a:effectLst/>
                        </a:rPr>
                        <a:t>Fiddler's Elbow Pub &amp; Bistro</a:t>
                      </a:r>
                    </a:p>
                  </a:txBody>
                  <a:tcPr marL="10531" marR="10531" marT="5265" marB="5265" anchor="ctr"/>
                </a:tc>
                <a:tc>
                  <a:txBody>
                    <a:bodyPr/>
                    <a:lstStyle/>
                    <a:p>
                      <a:pPr algn="ctr" fontAlgn="ctr"/>
                      <a:r>
                        <a:rPr lang="en-ZA" sz="600">
                          <a:effectLst/>
                        </a:rPr>
                        <a:t>-26.355589</a:t>
                      </a:r>
                    </a:p>
                  </a:txBody>
                  <a:tcPr marL="10531" marR="10531" marT="5265" marB="5265" anchor="ctr"/>
                </a:tc>
                <a:tc>
                  <a:txBody>
                    <a:bodyPr/>
                    <a:lstStyle/>
                    <a:p>
                      <a:pPr algn="ctr" fontAlgn="ctr"/>
                      <a:r>
                        <a:rPr lang="en-ZA" sz="600">
                          <a:effectLst/>
                        </a:rPr>
                        <a:t>27.367612</a:t>
                      </a:r>
                    </a:p>
                  </a:txBody>
                  <a:tcPr marL="10531" marR="10531" marT="5265" marB="5265" anchor="ctr"/>
                </a:tc>
                <a:tc>
                  <a:txBody>
                    <a:bodyPr/>
                    <a:lstStyle/>
                    <a:p>
                      <a:pPr algn="ctr" fontAlgn="ctr"/>
                      <a:r>
                        <a:rPr lang="en-ZA" sz="600" dirty="0">
                          <a:effectLst/>
                        </a:rPr>
                        <a:t>Pub</a:t>
                      </a:r>
                    </a:p>
                  </a:txBody>
                  <a:tcPr marL="10531" marR="10531" marT="5265" marB="5265" anchor="ctr"/>
                </a:tc>
                <a:extLst>
                  <a:ext uri="{0D108BD9-81ED-4DB2-BD59-A6C34878D82A}">
                    <a16:rowId xmlns:a16="http://schemas.microsoft.com/office/drawing/2014/main" val="2250458118"/>
                  </a:ext>
                </a:extLst>
              </a:tr>
              <a:tr h="124406">
                <a:tc>
                  <a:txBody>
                    <a:bodyPr/>
                    <a:lstStyle/>
                    <a:p>
                      <a:pPr algn="ctr" fontAlgn="ctr"/>
                      <a:r>
                        <a:rPr lang="en-ZA" sz="600">
                          <a:effectLst/>
                        </a:rPr>
                        <a:t>35</a:t>
                      </a:r>
                      <a:endParaRPr lang="en-ZA" sz="600" b="1">
                        <a:effectLst/>
                      </a:endParaRPr>
                    </a:p>
                  </a:txBody>
                  <a:tcPr marL="10531" marR="10531" marT="5265" marB="5265" anchor="ctr"/>
                </a:tc>
                <a:tc>
                  <a:txBody>
                    <a:bodyPr/>
                    <a:lstStyle/>
                    <a:p>
                      <a:pPr algn="ctr" fontAlgn="ctr"/>
                      <a:r>
                        <a:rPr lang="en-ZA" sz="600">
                          <a:effectLst/>
                        </a:rPr>
                        <a:t>Merafong City</a:t>
                      </a:r>
                    </a:p>
                  </a:txBody>
                  <a:tcPr marL="10531" marR="10531" marT="5265" marB="5265" anchor="ctr"/>
                </a:tc>
                <a:tc>
                  <a:txBody>
                    <a:bodyPr/>
                    <a:lstStyle/>
                    <a:p>
                      <a:pPr algn="ctr" fontAlgn="ctr"/>
                      <a:r>
                        <a:rPr lang="en-ZA" sz="600">
                          <a:effectLst/>
                        </a:rPr>
                        <a:t>-26.369370</a:t>
                      </a:r>
                    </a:p>
                  </a:txBody>
                  <a:tcPr marL="10531" marR="10531" marT="5265" marB="5265" anchor="ctr"/>
                </a:tc>
                <a:tc>
                  <a:txBody>
                    <a:bodyPr/>
                    <a:lstStyle/>
                    <a:p>
                      <a:pPr algn="ctr" fontAlgn="ctr"/>
                      <a:r>
                        <a:rPr lang="en-ZA" sz="600">
                          <a:effectLst/>
                        </a:rPr>
                        <a:t>27.374104</a:t>
                      </a:r>
                    </a:p>
                  </a:txBody>
                  <a:tcPr marL="10531" marR="10531" marT="5265" marB="5265" anchor="ctr"/>
                </a:tc>
                <a:tc>
                  <a:txBody>
                    <a:bodyPr/>
                    <a:lstStyle/>
                    <a:p>
                      <a:pPr algn="ctr" fontAlgn="ctr"/>
                      <a:r>
                        <a:rPr lang="en-ZA" sz="600">
                          <a:effectLst/>
                        </a:rPr>
                        <a:t>Blyvooruitzicht Golf Club</a:t>
                      </a:r>
                    </a:p>
                  </a:txBody>
                  <a:tcPr marL="10531" marR="10531" marT="5265" marB="5265" anchor="ctr"/>
                </a:tc>
                <a:tc>
                  <a:txBody>
                    <a:bodyPr/>
                    <a:lstStyle/>
                    <a:p>
                      <a:pPr algn="ctr" fontAlgn="ctr"/>
                      <a:r>
                        <a:rPr lang="en-ZA" sz="600">
                          <a:effectLst/>
                        </a:rPr>
                        <a:t>-26.364803</a:t>
                      </a:r>
                    </a:p>
                  </a:txBody>
                  <a:tcPr marL="10531" marR="10531" marT="5265" marB="5265" anchor="ctr"/>
                </a:tc>
                <a:tc>
                  <a:txBody>
                    <a:bodyPr/>
                    <a:lstStyle/>
                    <a:p>
                      <a:pPr algn="ctr" fontAlgn="ctr"/>
                      <a:r>
                        <a:rPr lang="en-ZA" sz="600">
                          <a:effectLst/>
                        </a:rPr>
                        <a:t>27.355270</a:t>
                      </a:r>
                    </a:p>
                  </a:txBody>
                  <a:tcPr marL="10531" marR="10531" marT="5265" marB="5265" anchor="ctr"/>
                </a:tc>
                <a:tc>
                  <a:txBody>
                    <a:bodyPr/>
                    <a:lstStyle/>
                    <a:p>
                      <a:pPr algn="ctr" fontAlgn="ctr"/>
                      <a:r>
                        <a:rPr lang="en-ZA" sz="600" dirty="0">
                          <a:effectLst/>
                        </a:rPr>
                        <a:t>Golf Course</a:t>
                      </a:r>
                    </a:p>
                  </a:txBody>
                  <a:tcPr marL="10531" marR="10531" marT="5265" marB="5265" anchor="ctr"/>
                </a:tc>
                <a:extLst>
                  <a:ext uri="{0D108BD9-81ED-4DB2-BD59-A6C34878D82A}">
                    <a16:rowId xmlns:a16="http://schemas.microsoft.com/office/drawing/2014/main" val="461978312"/>
                  </a:ext>
                </a:extLst>
              </a:tr>
            </a:tbl>
          </a:graphicData>
        </a:graphic>
      </p:graphicFrame>
      <p:sp>
        <p:nvSpPr>
          <p:cNvPr id="7" name="Rectangle 6">
            <a:extLst>
              <a:ext uri="{FF2B5EF4-FFF2-40B4-BE49-F238E27FC236}">
                <a16:creationId xmlns:a16="http://schemas.microsoft.com/office/drawing/2014/main" id="{D45D07AD-FFB2-499A-9EA6-5FA4A8DBEBEE}"/>
              </a:ext>
            </a:extLst>
          </p:cNvPr>
          <p:cNvSpPr/>
          <p:nvPr/>
        </p:nvSpPr>
        <p:spPr>
          <a:xfrm>
            <a:off x="8505825" y="1368044"/>
            <a:ext cx="3555300" cy="1241806"/>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Top-4 Muncipilities have different venues within 2 KM </a:t>
            </a:r>
            <a:r>
              <a:rPr lang="en-US" b="1" dirty="0" err="1">
                <a:latin typeface="Calibri" panose="020F0502020204030204" pitchFamily="34" charset="0"/>
                <a:cs typeface="Calibri" panose="020F0502020204030204" pitchFamily="34" charset="0"/>
              </a:rPr>
              <a:t>distance,so</a:t>
            </a:r>
            <a:r>
              <a:rPr lang="en-US" b="1" dirty="0">
                <a:latin typeface="Calibri" panose="020F0502020204030204" pitchFamily="34" charset="0"/>
                <a:cs typeface="Calibri" panose="020F0502020204030204" pitchFamily="34" charset="0"/>
              </a:rPr>
              <a:t> we will restrict to only these 4 for further working</a:t>
            </a:r>
          </a:p>
        </p:txBody>
      </p:sp>
      <p:sp>
        <p:nvSpPr>
          <p:cNvPr id="8" name="Title 1">
            <a:extLst>
              <a:ext uri="{FF2B5EF4-FFF2-40B4-BE49-F238E27FC236}">
                <a16:creationId xmlns:a16="http://schemas.microsoft.com/office/drawing/2014/main" id="{3FE34E00-2F6D-46BD-A2B0-9D5285EA9910}"/>
              </a:ext>
            </a:extLst>
          </p:cNvPr>
          <p:cNvSpPr>
            <a:spLocks noGrp="1"/>
          </p:cNvSpPr>
          <p:nvPr>
            <p:ph type="title"/>
          </p:nvPr>
        </p:nvSpPr>
        <p:spPr>
          <a:xfrm>
            <a:off x="862013" y="385763"/>
            <a:ext cx="10206037" cy="833437"/>
          </a:xfrm>
        </p:spPr>
        <p:txBody>
          <a:bodyPr>
            <a:normAutofit/>
          </a:bodyPr>
          <a:lstStyle/>
          <a:p>
            <a:r>
              <a:rPr lang="en-US" sz="2800" b="1" dirty="0">
                <a:latin typeface="Calibri" panose="020F0502020204030204" pitchFamily="34" charset="0"/>
                <a:cs typeface="Calibri" panose="020F0502020204030204" pitchFamily="34" charset="0"/>
              </a:rPr>
              <a:t>Neighbourhood Exploration with Foursquare API</a:t>
            </a:r>
            <a:br>
              <a:rPr lang="en-US" sz="2800" b="1" dirty="0">
                <a:latin typeface="Calibri" panose="020F0502020204030204" pitchFamily="34" charset="0"/>
                <a:cs typeface="Calibri" panose="020F0502020204030204" pitchFamily="34" charset="0"/>
              </a:rPr>
            </a:br>
            <a:endParaRPr lang="en-ZA" sz="2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876B819-2106-4607-BE55-F5F58AC70410}"/>
              </a:ext>
            </a:extLst>
          </p:cNvPr>
          <p:cNvPicPr>
            <a:picLocks noChangeAspect="1"/>
          </p:cNvPicPr>
          <p:nvPr/>
        </p:nvPicPr>
        <p:blipFill>
          <a:blip r:embed="rId2"/>
          <a:stretch>
            <a:fillRect/>
          </a:stretch>
        </p:blipFill>
        <p:spPr>
          <a:xfrm>
            <a:off x="8362950" y="2995350"/>
            <a:ext cx="3787143" cy="2938725"/>
          </a:xfrm>
          <a:prstGeom prst="rect">
            <a:avLst/>
          </a:prstGeom>
        </p:spPr>
      </p:pic>
    </p:spTree>
    <p:extLst>
      <p:ext uri="{BB962C8B-B14F-4D97-AF65-F5344CB8AC3E}">
        <p14:creationId xmlns:p14="http://schemas.microsoft.com/office/powerpoint/2010/main" val="270821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200024" y="102179"/>
            <a:ext cx="12087225" cy="916796"/>
          </a:xfrm>
        </p:spPr>
        <p:txBody>
          <a:bodyPr>
            <a:normAutofit/>
          </a:bodyPr>
          <a:lstStyle/>
          <a:p>
            <a:r>
              <a:rPr lang="en-US" sz="2800" b="1" dirty="0">
                <a:solidFill>
                  <a:srgbClr val="E7E6E6">
                    <a:lumMod val="25000"/>
                  </a:srgbClr>
                </a:solidFill>
                <a:latin typeface="Calibri" panose="020F0502020204030204" pitchFamily="34" charset="0"/>
                <a:cs typeface="Calibri" panose="020F0502020204030204" pitchFamily="34" charset="0"/>
              </a:rPr>
              <a:t>K- Means Clustering (Unsupervised Machine Learning Algorithm)</a:t>
            </a:r>
            <a:endParaRPr lang="en-US" sz="2800" b="1" dirty="0">
              <a:latin typeface="Calibri" panose="020F0502020204030204" pitchFamily="34" charset="0"/>
              <a:cs typeface="Calibri" panose="020F0502020204030204" pitchFamily="34" charset="0"/>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b="1" u="sng" dirty="0">
                <a:solidFill>
                  <a:prstClr val="black">
                    <a:lumMod val="75000"/>
                    <a:lumOff val="25000"/>
                  </a:prstClr>
                </a:solidFill>
                <a:latin typeface="Calibri" panose="020F0502020204030204" pitchFamily="34" charset="0"/>
                <a:cs typeface="Calibri" panose="020F0502020204030204"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Calibri" panose="020F0502020204030204" pitchFamily="34" charset="0"/>
                <a:cs typeface="Calibri" panose="020F0502020204030204"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Calibri" panose="020F0502020204030204" pitchFamily="34" charset="0"/>
              <a:cs typeface="Calibri" panose="020F0502020204030204"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latin typeface="Calibri" panose="020F0502020204030204" pitchFamily="34" charset="0"/>
                <a:cs typeface="Calibri" panose="020F0502020204030204" pitchFamily="34" charset="0"/>
              </a:rPr>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Calibri" panose="020F0502020204030204" pitchFamily="34" charset="0"/>
                <a:cs typeface="Calibri" panose="020F0502020204030204" pitchFamily="34" charset="0"/>
              </a:rPr>
            </a:br>
            <a:endParaRPr lang="en-US" sz="1600" dirty="0">
              <a:solidFill>
                <a:prstClr val="black">
                  <a:lumMod val="75000"/>
                  <a:lumOff val="25000"/>
                </a:prstClr>
              </a:solidFill>
              <a:latin typeface="Calibri" panose="020F0502020204030204" pitchFamily="34" charset="0"/>
              <a:cs typeface="Calibri" panose="020F0502020204030204"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8" y="5180149"/>
            <a:ext cx="5664647"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Calibri" panose="020F0502020204030204" pitchFamily="34" charset="0"/>
                <a:cs typeface="Calibri" panose="020F0502020204030204"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Calibri" panose="020F0502020204030204" pitchFamily="34" charset="0"/>
                <a:cs typeface="Calibri" panose="020F0502020204030204" pitchFamily="34" charset="0"/>
              </a:rPr>
              <a:t>K-Means Clustering</a:t>
            </a:r>
            <a:endParaRPr lang="en-IN" sz="2400" b="1" dirty="0">
              <a:solidFill>
                <a:prstClr val="black">
                  <a:lumMod val="75000"/>
                  <a:lumOff val="25000"/>
                </a:prstClr>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u="sng" dirty="0">
                <a:solidFill>
                  <a:prstClr val="black">
                    <a:lumMod val="75000"/>
                    <a:lumOff val="25000"/>
                  </a:prstClr>
                </a:solidFill>
                <a:latin typeface="Calibri" panose="020F0502020204030204" pitchFamily="34" charset="0"/>
                <a:cs typeface="Calibri" panose="020F0502020204030204" pitchFamily="34" charset="0"/>
              </a:rPr>
              <a:t>What is a Cluster?</a:t>
            </a:r>
            <a:endParaRPr lang="en-IN" sz="1600" b="1" u="sng" dirty="0">
              <a:solidFill>
                <a:prstClr val="black">
                  <a:lumMod val="75000"/>
                  <a:lumOff val="25000"/>
                </a:prst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193B-82DA-4EC3-8B05-8714F293552F}"/>
              </a:ext>
            </a:extLst>
          </p:cNvPr>
          <p:cNvSpPr>
            <a:spLocks noGrp="1"/>
          </p:cNvSpPr>
          <p:nvPr>
            <p:ph type="title"/>
          </p:nvPr>
        </p:nvSpPr>
        <p:spPr>
          <a:xfrm>
            <a:off x="646440" y="598004"/>
            <a:ext cx="9759829" cy="418636"/>
          </a:xfrm>
        </p:spPr>
        <p:txBody>
          <a:bodyPr>
            <a:noAutofit/>
          </a:bodyPr>
          <a:lstStyle/>
          <a:p>
            <a:r>
              <a:rPr lang="en-US" sz="2800" b="1" dirty="0">
                <a:latin typeface="Calibri" panose="020F0502020204030204" pitchFamily="34" charset="0"/>
                <a:cs typeface="Calibri" panose="020F0502020204030204" pitchFamily="34" charset="0"/>
              </a:rPr>
              <a:t>Result:K Mean Clustering-Top-4 Muncipilities</a:t>
            </a:r>
            <a:endParaRPr lang="en-ZA" sz="28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A9D5530-CA7C-40A9-A639-D48971083A98}"/>
              </a:ext>
            </a:extLst>
          </p:cNvPr>
          <p:cNvPicPr>
            <a:picLocks noChangeAspect="1"/>
          </p:cNvPicPr>
          <p:nvPr/>
        </p:nvPicPr>
        <p:blipFill>
          <a:blip r:embed="rId2"/>
          <a:stretch>
            <a:fillRect/>
          </a:stretch>
        </p:blipFill>
        <p:spPr>
          <a:xfrm>
            <a:off x="258418" y="3868028"/>
            <a:ext cx="11933582" cy="2989972"/>
          </a:xfrm>
          <a:prstGeom prst="rect">
            <a:avLst/>
          </a:prstGeom>
          <a:ln>
            <a:solidFill>
              <a:schemeClr val="tx1"/>
            </a:solidFill>
          </a:ln>
        </p:spPr>
      </p:pic>
      <p:pic>
        <p:nvPicPr>
          <p:cNvPr id="5" name="Picture 4">
            <a:extLst>
              <a:ext uri="{FF2B5EF4-FFF2-40B4-BE49-F238E27FC236}">
                <a16:creationId xmlns:a16="http://schemas.microsoft.com/office/drawing/2014/main" id="{96AA2772-4CBA-4D66-84AE-18881D64359F}"/>
              </a:ext>
            </a:extLst>
          </p:cNvPr>
          <p:cNvPicPr>
            <a:picLocks noChangeAspect="1"/>
          </p:cNvPicPr>
          <p:nvPr/>
        </p:nvPicPr>
        <p:blipFill>
          <a:blip r:embed="rId3"/>
          <a:stretch>
            <a:fillRect/>
          </a:stretch>
        </p:blipFill>
        <p:spPr>
          <a:xfrm>
            <a:off x="8349491" y="1161204"/>
            <a:ext cx="3388621" cy="2706823"/>
          </a:xfrm>
          <a:prstGeom prst="rect">
            <a:avLst/>
          </a:prstGeom>
        </p:spPr>
      </p:pic>
      <p:sp>
        <p:nvSpPr>
          <p:cNvPr id="6" name="Rectangle 5">
            <a:extLst>
              <a:ext uri="{FF2B5EF4-FFF2-40B4-BE49-F238E27FC236}">
                <a16:creationId xmlns:a16="http://schemas.microsoft.com/office/drawing/2014/main" id="{0BC87C2B-6CE9-4624-9A00-F052FB4EA4A9}"/>
              </a:ext>
            </a:extLst>
          </p:cNvPr>
          <p:cNvSpPr/>
          <p:nvPr/>
        </p:nvSpPr>
        <p:spPr>
          <a:xfrm>
            <a:off x="776596" y="1678776"/>
            <a:ext cx="7474848" cy="864980"/>
          </a:xfrm>
          <a:prstGeom prst="rect">
            <a:avLst/>
          </a:prstGeom>
        </p:spPr>
        <p:txBody>
          <a:bodyPr wrap="square">
            <a:spAutoFit/>
          </a:bodyPr>
          <a:lstStyle/>
          <a:p>
            <a:pPr marL="285750" indent="-285750">
              <a:lnSpc>
                <a:spcPts val="1800"/>
              </a:lnSpc>
              <a:spcAft>
                <a:spcPts val="600"/>
              </a:spcAft>
              <a:buFont typeface="Wingdings" panose="05000000000000000000" pitchFamily="2" charset="2"/>
              <a:buChar char="q"/>
            </a:pPr>
            <a:r>
              <a:rPr lang="en-US" dirty="0">
                <a:solidFill>
                  <a:prstClr val="black">
                    <a:lumMod val="75000"/>
                    <a:lumOff val="25000"/>
                  </a:prstClr>
                </a:solidFill>
                <a:latin typeface="Calibri" panose="020F0502020204030204" pitchFamily="34" charset="0"/>
                <a:cs typeface="Calibri" panose="020F0502020204030204" pitchFamily="34" charset="0"/>
              </a:rPr>
              <a:t>Municipalities have been divided in 3 clusters.</a:t>
            </a:r>
          </a:p>
          <a:p>
            <a:pPr marL="285750" indent="-285750">
              <a:lnSpc>
                <a:spcPts val="1800"/>
              </a:lnSpc>
              <a:spcAft>
                <a:spcPts val="600"/>
              </a:spcAft>
              <a:buFont typeface="Wingdings" panose="05000000000000000000" pitchFamily="2" charset="2"/>
              <a:buChar char="q"/>
            </a:pPr>
            <a:r>
              <a:rPr lang="en-US" b="1" u="sng" dirty="0">
                <a:solidFill>
                  <a:prstClr val="black">
                    <a:lumMod val="75000"/>
                    <a:lumOff val="25000"/>
                  </a:prstClr>
                </a:solidFill>
                <a:latin typeface="Calibri" panose="020F0502020204030204" pitchFamily="34" charset="0"/>
                <a:cs typeface="Calibri" panose="020F0502020204030204" pitchFamily="34" charset="0"/>
              </a:rPr>
              <a:t>City of Johannesburg </a:t>
            </a:r>
            <a:r>
              <a:rPr lang="en-US" dirty="0">
                <a:solidFill>
                  <a:prstClr val="black">
                    <a:lumMod val="75000"/>
                    <a:lumOff val="25000"/>
                  </a:prstClr>
                </a:solidFill>
                <a:latin typeface="Calibri" panose="020F0502020204030204" pitchFamily="34" charset="0"/>
                <a:cs typeface="Calibri" panose="020F0502020204030204" pitchFamily="34" charset="0"/>
              </a:rPr>
              <a:t>and </a:t>
            </a:r>
            <a:r>
              <a:rPr lang="en-US" b="1" u="sng" dirty="0">
                <a:solidFill>
                  <a:prstClr val="black">
                    <a:lumMod val="75000"/>
                    <a:lumOff val="25000"/>
                  </a:prstClr>
                </a:solidFill>
                <a:latin typeface="Calibri" panose="020F0502020204030204" pitchFamily="34" charset="0"/>
                <a:cs typeface="Calibri" panose="020F0502020204030204" pitchFamily="34" charset="0"/>
              </a:rPr>
              <a:t>Ekurhuleni</a:t>
            </a:r>
            <a:r>
              <a:rPr lang="en-US" dirty="0">
                <a:solidFill>
                  <a:prstClr val="black">
                    <a:lumMod val="75000"/>
                    <a:lumOff val="25000"/>
                  </a:prstClr>
                </a:solidFill>
                <a:latin typeface="Calibri" panose="020F0502020204030204" pitchFamily="34" charset="0"/>
                <a:cs typeface="Calibri" panose="020F0502020204030204" pitchFamily="34" charset="0"/>
              </a:rPr>
              <a:t> have most opportunities for Employment</a:t>
            </a:r>
          </a:p>
        </p:txBody>
      </p:sp>
    </p:spTree>
    <p:extLst>
      <p:ext uri="{BB962C8B-B14F-4D97-AF65-F5344CB8AC3E}">
        <p14:creationId xmlns:p14="http://schemas.microsoft.com/office/powerpoint/2010/main" val="1271959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1275</Words>
  <Application>Microsoft Office PowerPoint</Application>
  <PresentationFormat>Widescreen</PresentationFormat>
  <Paragraphs>367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Segoe UI</vt:lpstr>
      <vt:lpstr>Segoe UI Light</vt:lpstr>
      <vt:lpstr>Segoe UI Semibold</vt:lpstr>
      <vt:lpstr>Tw Cen MT</vt:lpstr>
      <vt:lpstr>Tw Cen MT Condensed</vt:lpstr>
      <vt:lpstr>Wingdings</vt:lpstr>
      <vt:lpstr>Wingdings 3</vt:lpstr>
      <vt:lpstr>Integral</vt:lpstr>
      <vt:lpstr>Battle of Neighborhood's</vt:lpstr>
      <vt:lpstr>Business Problem</vt:lpstr>
      <vt:lpstr>DATA</vt:lpstr>
      <vt:lpstr>METHODOLOGY</vt:lpstr>
      <vt:lpstr>Data Exploration &amp; OBSERVATIONS</vt:lpstr>
      <vt:lpstr>Location Data Provider – Foursquare  </vt:lpstr>
      <vt:lpstr>Neighbourhood Exploration with Foursquare API </vt:lpstr>
      <vt:lpstr>K- Means Clustering (Unsupervised Machine Learning Algorithm)</vt:lpstr>
      <vt:lpstr>Result:K Mean Clustering-Top-4 Muncipilities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2019-08-18T13:10:23Z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