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3"/>
  </p:sldMasterIdLst>
  <p:notesMasterIdLst>
    <p:notesMasterId r:id="rId40"/>
  </p:notesMasterIdLst>
  <p:sldIdLst>
    <p:sldId id="256" r:id="rId4"/>
    <p:sldId id="258" r:id="rId5"/>
    <p:sldId id="260" r:id="rId6"/>
    <p:sldId id="259" r:id="rId7"/>
    <p:sldId id="296" r:id="rId8"/>
    <p:sldId id="297" r:id="rId9"/>
    <p:sldId id="298" r:id="rId10"/>
    <p:sldId id="267" r:id="rId11"/>
    <p:sldId id="292" r:id="rId12"/>
    <p:sldId id="293" r:id="rId13"/>
    <p:sldId id="294" r:id="rId14"/>
    <p:sldId id="291" r:id="rId15"/>
    <p:sldId id="290" r:id="rId16"/>
    <p:sldId id="273" r:id="rId17"/>
    <p:sldId id="274" r:id="rId18"/>
    <p:sldId id="275" r:id="rId19"/>
    <p:sldId id="276" r:id="rId20"/>
    <p:sldId id="277" r:id="rId21"/>
    <p:sldId id="278" r:id="rId22"/>
    <p:sldId id="301" r:id="rId23"/>
    <p:sldId id="299" r:id="rId24"/>
    <p:sldId id="300" r:id="rId25"/>
    <p:sldId id="302" r:id="rId26"/>
    <p:sldId id="311" r:id="rId27"/>
    <p:sldId id="303" r:id="rId28"/>
    <p:sldId id="304" r:id="rId29"/>
    <p:sldId id="305" r:id="rId30"/>
    <p:sldId id="306" r:id="rId31"/>
    <p:sldId id="307" r:id="rId32"/>
    <p:sldId id="308" r:id="rId33"/>
    <p:sldId id="309" r:id="rId34"/>
    <p:sldId id="310" r:id="rId35"/>
    <p:sldId id="314" r:id="rId36"/>
    <p:sldId id="313" r:id="rId37"/>
    <p:sldId id="282" r:id="rId38"/>
    <p:sldId id="312" r:id="rId39"/>
  </p:sldIdLst>
  <p:sldSz cx="9144000" cy="5143500" type="screen16x9"/>
  <p:notesSz cx="6858000" cy="9144000"/>
  <p:embeddedFontLst>
    <p:embeddedFont>
      <p:font typeface="Fjalla One" panose="02000506040000020004" pitchFamily="2" charset="0"/>
      <p:regular r:id="rId41"/>
    </p:embeddedFont>
    <p:embeddedFont>
      <p:font typeface="Manrope"/>
      <p:regular r:id="rId42"/>
      <p:bold r:id="rId43"/>
    </p:embeddedFont>
    <p:embeddedFont>
      <p:font typeface="Manrope Medium"/>
      <p:regular r:id="rId44"/>
      <p:bold r:id="rId45"/>
    </p:embeddedFont>
    <p:embeddedFont>
      <p:font typeface="Nunito Light" pitchFamily="2" charset="0"/>
      <p:regular r:id="rId46"/>
      <p:italic r:id="rId47"/>
    </p:embeddedFont>
    <p:embeddedFont>
      <p:font typeface="Source Sans Pro" panose="020B0503030403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CAFD"/>
    <a:srgbClr val="C7000C"/>
    <a:srgbClr val="0F0305"/>
    <a:srgbClr val="012BFF"/>
    <a:srgbClr val="C41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1AC1F-89BC-9B40-B61E-D0254B2EB25F}" v="1083" dt="2024-11-19T16:39:17.201"/>
    <p1510:client id="{ACD48367-F9C1-4A73-87A9-D97ED1D3C14C}" v="571" dt="2024-11-19T16:50:14.365"/>
  </p1510:revLst>
</p1510:revInfo>
</file>

<file path=ppt/tableStyles.xml><?xml version="1.0" encoding="utf-8"?>
<a:tblStyleLst xmlns:a="http://schemas.openxmlformats.org/drawingml/2006/main" def="{EB800FED-078F-4BA0-8C1F-89546DF9EA86}">
  <a:tblStyle styleId="{EB800FED-078F-4BA0-8C1F-89546DF9EA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font" Target="fonts/font4.fntdata"/><Relationship Id="rId5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3.fntdata"/><Relationship Id="rId48" Type="http://schemas.openxmlformats.org/officeDocument/2006/relationships/font" Target="fonts/font8.fntdata"/><Relationship Id="rId56"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font" Target="fonts/font11.fntdata"/><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6.fntdata"/><Relationship Id="rId20" Type="http://schemas.openxmlformats.org/officeDocument/2006/relationships/slide" Target="slides/slide17.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9.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49692B-D9B8-C74B-A4B1-75680F2E650E}"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B4C60981-EAF7-124D-AF35-348F2C802316}">
      <dgm:prSet phldrT="[Text]" custT="1"/>
      <dgm:spPr/>
      <dgm:t>
        <a:bodyPr/>
        <a:lstStyle/>
        <a:p>
          <a:r>
            <a:rPr lang="en-US" sz="1200" b="1"/>
            <a:t>Increase High School Security During Classes</a:t>
          </a:r>
          <a:endParaRPr lang="en-US" sz="1200"/>
        </a:p>
      </dgm:t>
    </dgm:pt>
    <dgm:pt modelId="{17A94529-A3B1-304B-84D9-0629E973CF3D}" type="parTrans" cxnId="{4C4D3761-2CF6-7246-8CA8-B37850E9843B}">
      <dgm:prSet/>
      <dgm:spPr/>
      <dgm:t>
        <a:bodyPr/>
        <a:lstStyle/>
        <a:p>
          <a:endParaRPr lang="en-US"/>
        </a:p>
      </dgm:t>
    </dgm:pt>
    <dgm:pt modelId="{C1A10B0C-B77D-6944-A6A4-1AE1349D211C}" type="sibTrans" cxnId="{4C4D3761-2CF6-7246-8CA8-B37850E9843B}">
      <dgm:prSet/>
      <dgm:spPr/>
      <dgm:t>
        <a:bodyPr/>
        <a:lstStyle/>
        <a:p>
          <a:endParaRPr lang="en-US"/>
        </a:p>
      </dgm:t>
    </dgm:pt>
    <dgm:pt modelId="{42A8D553-D3A0-C544-AA72-C5FFB98327F3}">
      <dgm:prSet phldrT="[Text]" custT="1"/>
      <dgm:spPr/>
      <dgm:t>
        <a:bodyPr/>
        <a:lstStyle/>
        <a:p>
          <a:r>
            <a:rPr lang="en-US" sz="1200" b="1"/>
            <a:t>Reinforce Building Entry Points</a:t>
          </a:r>
          <a:endParaRPr lang="en-US" sz="1200"/>
        </a:p>
      </dgm:t>
    </dgm:pt>
    <dgm:pt modelId="{2E50336D-A69F-354C-8B5B-0E5BAE50BB12}" type="parTrans" cxnId="{84106171-F5FC-694C-BB9F-68E9170546A0}">
      <dgm:prSet/>
      <dgm:spPr/>
      <dgm:t>
        <a:bodyPr/>
        <a:lstStyle/>
        <a:p>
          <a:endParaRPr lang="en-US"/>
        </a:p>
      </dgm:t>
    </dgm:pt>
    <dgm:pt modelId="{6CC6A8B4-2973-8E4A-9959-83EF0E1046E9}" type="sibTrans" cxnId="{84106171-F5FC-694C-BB9F-68E9170546A0}">
      <dgm:prSet/>
      <dgm:spPr/>
      <dgm:t>
        <a:bodyPr/>
        <a:lstStyle/>
        <a:p>
          <a:endParaRPr lang="en-US"/>
        </a:p>
      </dgm:t>
    </dgm:pt>
    <dgm:pt modelId="{0F9ECFF4-2369-E54D-BF96-F1EF3FAA1E31}">
      <dgm:prSet phldrT="[Text]" custT="1"/>
      <dgm:spPr/>
      <dgm:t>
        <a:bodyPr/>
        <a:lstStyle/>
        <a:p>
          <a:r>
            <a:rPr lang="en-US" sz="1200" b="1"/>
            <a:t>Target Gang Prevention Programs in High Schools</a:t>
          </a:r>
          <a:br>
            <a:rPr lang="en-US" sz="1200"/>
          </a:br>
          <a:endParaRPr lang="en-US" sz="1200"/>
        </a:p>
      </dgm:t>
    </dgm:pt>
    <dgm:pt modelId="{7C2C12D1-41EF-204B-9EE2-17DE0E8F1CF2}" type="parTrans" cxnId="{880ED971-6235-7041-A3A6-19226E019FD1}">
      <dgm:prSet/>
      <dgm:spPr/>
      <dgm:t>
        <a:bodyPr/>
        <a:lstStyle/>
        <a:p>
          <a:endParaRPr lang="en-US"/>
        </a:p>
      </dgm:t>
    </dgm:pt>
    <dgm:pt modelId="{A89B5D6C-692B-9440-9214-48DC90CC132F}" type="sibTrans" cxnId="{880ED971-6235-7041-A3A6-19226E019FD1}">
      <dgm:prSet/>
      <dgm:spPr/>
      <dgm:t>
        <a:bodyPr/>
        <a:lstStyle/>
        <a:p>
          <a:endParaRPr lang="en-US"/>
        </a:p>
      </dgm:t>
    </dgm:pt>
    <dgm:pt modelId="{FDF137E2-0946-D644-AA55-89F8C023A2AE}">
      <dgm:prSet phldrT="[Text]" custT="1"/>
      <dgm:spPr/>
      <dgm:t>
        <a:bodyPr/>
        <a:lstStyle/>
        <a:p>
          <a:r>
            <a:rPr lang="en-US" sz="1200"/>
            <a:t>Boost security presence and monitoring, especially during high-risk times like morning and afternoon classes, where incidents are more likely</a:t>
          </a:r>
        </a:p>
      </dgm:t>
    </dgm:pt>
    <dgm:pt modelId="{4301C0A9-2491-114D-88DA-49092CD7F0C2}" type="parTrans" cxnId="{BDE1BE54-FD8A-B244-A16D-642ECD534768}">
      <dgm:prSet/>
      <dgm:spPr/>
      <dgm:t>
        <a:bodyPr/>
        <a:lstStyle/>
        <a:p>
          <a:endParaRPr lang="en-US"/>
        </a:p>
      </dgm:t>
    </dgm:pt>
    <dgm:pt modelId="{E917A2B3-130F-B344-9588-AD93837D8DDA}" type="sibTrans" cxnId="{BDE1BE54-FD8A-B244-A16D-642ECD534768}">
      <dgm:prSet/>
      <dgm:spPr/>
      <dgm:t>
        <a:bodyPr/>
        <a:lstStyle/>
        <a:p>
          <a:endParaRPr lang="en-US"/>
        </a:p>
      </dgm:t>
    </dgm:pt>
    <dgm:pt modelId="{2DA36AA0-7CC1-EC4F-A1B6-3240ACD2C585}">
      <dgm:prSet custT="1"/>
      <dgm:spPr/>
      <dgm:t>
        <a:bodyPr/>
        <a:lstStyle/>
        <a:p>
          <a:r>
            <a:rPr lang="en-US" sz="1200"/>
            <a:t>Implement controlled access to reduce risks for incidents inside school buildings, where victim counts tend to be higher. Train staff and students on lockdown procedures.</a:t>
          </a:r>
        </a:p>
      </dgm:t>
    </dgm:pt>
    <dgm:pt modelId="{0FB9DBFA-A229-1549-A2C6-9780C7AF1183}" type="parTrans" cxnId="{AE6D2CA2-C772-E749-A5DA-2CB2F499E259}">
      <dgm:prSet/>
      <dgm:spPr/>
      <dgm:t>
        <a:bodyPr/>
        <a:lstStyle/>
        <a:p>
          <a:endParaRPr lang="en-US"/>
        </a:p>
      </dgm:t>
    </dgm:pt>
    <dgm:pt modelId="{19E4C7A5-9CBF-7F4F-96D9-B033488E1C11}" type="sibTrans" cxnId="{AE6D2CA2-C772-E749-A5DA-2CB2F499E259}">
      <dgm:prSet/>
      <dgm:spPr/>
      <dgm:t>
        <a:bodyPr/>
        <a:lstStyle/>
        <a:p>
          <a:endParaRPr lang="en-US"/>
        </a:p>
      </dgm:t>
    </dgm:pt>
    <dgm:pt modelId="{07CDED5F-3E02-1146-92E8-3A607E4CA565}">
      <dgm:prSet custT="1"/>
      <dgm:spPr/>
      <dgm:t>
        <a:bodyPr/>
        <a:lstStyle/>
        <a:p>
          <a:r>
            <a:rPr lang="en-US" sz="1200"/>
            <a:t>Launch anti-gang initiatives and collaborate with local law enforcement in high schools to reduce gang-related incidents</a:t>
          </a:r>
        </a:p>
      </dgm:t>
    </dgm:pt>
    <dgm:pt modelId="{7965E85D-7E87-0145-BF64-5B4E49BF3ED8}" type="parTrans" cxnId="{30B5A2D7-9F73-D54B-946B-D22A10008F6E}">
      <dgm:prSet/>
      <dgm:spPr/>
      <dgm:t>
        <a:bodyPr/>
        <a:lstStyle/>
        <a:p>
          <a:endParaRPr lang="en-US"/>
        </a:p>
      </dgm:t>
    </dgm:pt>
    <dgm:pt modelId="{347434D8-6CB3-844A-ADFC-ED027A751A3D}" type="sibTrans" cxnId="{30B5A2D7-9F73-D54B-946B-D22A10008F6E}">
      <dgm:prSet/>
      <dgm:spPr/>
      <dgm:t>
        <a:bodyPr/>
        <a:lstStyle/>
        <a:p>
          <a:endParaRPr lang="en-US"/>
        </a:p>
      </dgm:t>
    </dgm:pt>
    <dgm:pt modelId="{9C482375-7CF9-4C48-862C-2C22D97CD0A8}">
      <dgm:prSet custT="1"/>
      <dgm:spPr/>
      <dgm:t>
        <a:bodyPr/>
        <a:lstStyle/>
        <a:p>
          <a:r>
            <a:rPr lang="en-US" sz="1200" b="1"/>
            <a:t>Strengthen Perimeter for Drive-By Prevention</a:t>
          </a:r>
          <a:endParaRPr lang="en-US" sz="1200"/>
        </a:p>
      </dgm:t>
    </dgm:pt>
    <dgm:pt modelId="{95769BF3-BCBD-7E41-8156-A4EF116D01D0}" type="parTrans" cxnId="{C905D966-A81A-4E41-AFB8-0FEF3FB129DC}">
      <dgm:prSet/>
      <dgm:spPr/>
      <dgm:t>
        <a:bodyPr/>
        <a:lstStyle/>
        <a:p>
          <a:endParaRPr lang="en-US"/>
        </a:p>
      </dgm:t>
    </dgm:pt>
    <dgm:pt modelId="{A425ADCE-AB1E-5040-847D-6D7819FEFDDC}" type="sibTrans" cxnId="{C905D966-A81A-4E41-AFB8-0FEF3FB129DC}">
      <dgm:prSet/>
      <dgm:spPr/>
      <dgm:t>
        <a:bodyPr/>
        <a:lstStyle/>
        <a:p>
          <a:endParaRPr lang="en-US"/>
        </a:p>
      </dgm:t>
    </dgm:pt>
    <dgm:pt modelId="{27C419E9-9640-424E-A8FF-03583CCA5D9F}">
      <dgm:prSet/>
      <dgm:spPr/>
      <dgm:t>
        <a:bodyPr/>
        <a:lstStyle/>
        <a:p>
          <a:r>
            <a:rPr lang="en-US"/>
            <a:t>Install barriers around school perimeters to reduce drive-by shooting risks, especially in high-risk high schools</a:t>
          </a:r>
        </a:p>
      </dgm:t>
    </dgm:pt>
    <dgm:pt modelId="{6833F795-32A8-3747-A51A-7FFFBB11FEB6}" type="parTrans" cxnId="{DD4C2D85-D75D-D74A-949C-17D5E1F77104}">
      <dgm:prSet/>
      <dgm:spPr/>
      <dgm:t>
        <a:bodyPr/>
        <a:lstStyle/>
        <a:p>
          <a:endParaRPr lang="en-US"/>
        </a:p>
      </dgm:t>
    </dgm:pt>
    <dgm:pt modelId="{0E056131-5EE4-C64F-BF23-0C908BDA8BC9}" type="sibTrans" cxnId="{DD4C2D85-D75D-D74A-949C-17D5E1F77104}">
      <dgm:prSet/>
      <dgm:spPr/>
      <dgm:t>
        <a:bodyPr/>
        <a:lstStyle/>
        <a:p>
          <a:endParaRPr lang="en-US"/>
        </a:p>
      </dgm:t>
    </dgm:pt>
    <dgm:pt modelId="{0A1F46E3-404B-F146-8751-B39B4365350D}" type="pres">
      <dgm:prSet presAssocID="{2C49692B-D9B8-C74B-A4B1-75680F2E650E}" presName="linear" presStyleCnt="0">
        <dgm:presLayoutVars>
          <dgm:dir/>
          <dgm:animLvl val="lvl"/>
          <dgm:resizeHandles val="exact"/>
        </dgm:presLayoutVars>
      </dgm:prSet>
      <dgm:spPr/>
    </dgm:pt>
    <dgm:pt modelId="{FC20142C-E3EE-D141-88ED-10674D67C976}" type="pres">
      <dgm:prSet presAssocID="{B4C60981-EAF7-124D-AF35-348F2C802316}" presName="parentLin" presStyleCnt="0"/>
      <dgm:spPr/>
    </dgm:pt>
    <dgm:pt modelId="{2B0E59A1-01F2-454E-8738-1B50E37264EB}" type="pres">
      <dgm:prSet presAssocID="{B4C60981-EAF7-124D-AF35-348F2C802316}" presName="parentLeftMargin" presStyleLbl="node1" presStyleIdx="0" presStyleCnt="4"/>
      <dgm:spPr/>
    </dgm:pt>
    <dgm:pt modelId="{4E518877-B751-0448-9CFA-12876B26C67A}" type="pres">
      <dgm:prSet presAssocID="{B4C60981-EAF7-124D-AF35-348F2C802316}" presName="parentText" presStyleLbl="node1" presStyleIdx="0" presStyleCnt="4">
        <dgm:presLayoutVars>
          <dgm:chMax val="0"/>
          <dgm:bulletEnabled val="1"/>
        </dgm:presLayoutVars>
      </dgm:prSet>
      <dgm:spPr/>
    </dgm:pt>
    <dgm:pt modelId="{BB3EB19A-B034-E649-8792-3DE4B0DAD705}" type="pres">
      <dgm:prSet presAssocID="{B4C60981-EAF7-124D-AF35-348F2C802316}" presName="negativeSpace" presStyleCnt="0"/>
      <dgm:spPr/>
    </dgm:pt>
    <dgm:pt modelId="{A875B6E7-2E91-BA4E-9A1F-3A008D566785}" type="pres">
      <dgm:prSet presAssocID="{B4C60981-EAF7-124D-AF35-348F2C802316}" presName="childText" presStyleLbl="conFgAcc1" presStyleIdx="0" presStyleCnt="4">
        <dgm:presLayoutVars>
          <dgm:bulletEnabled val="1"/>
        </dgm:presLayoutVars>
      </dgm:prSet>
      <dgm:spPr/>
    </dgm:pt>
    <dgm:pt modelId="{B7F05DD7-B0BD-7D45-B76C-FB8094F4AD00}" type="pres">
      <dgm:prSet presAssocID="{C1A10B0C-B77D-6944-A6A4-1AE1349D211C}" presName="spaceBetweenRectangles" presStyleCnt="0"/>
      <dgm:spPr/>
    </dgm:pt>
    <dgm:pt modelId="{84E3C3EE-A061-BC4B-A996-F18151539E4C}" type="pres">
      <dgm:prSet presAssocID="{42A8D553-D3A0-C544-AA72-C5FFB98327F3}" presName="parentLin" presStyleCnt="0"/>
      <dgm:spPr/>
    </dgm:pt>
    <dgm:pt modelId="{34949D1C-8E15-7B43-ABA2-82F624638E83}" type="pres">
      <dgm:prSet presAssocID="{42A8D553-D3A0-C544-AA72-C5FFB98327F3}" presName="parentLeftMargin" presStyleLbl="node1" presStyleIdx="0" presStyleCnt="4"/>
      <dgm:spPr/>
    </dgm:pt>
    <dgm:pt modelId="{16AD3812-47A9-D44D-A363-E916DB0D0F5E}" type="pres">
      <dgm:prSet presAssocID="{42A8D553-D3A0-C544-AA72-C5FFB98327F3}" presName="parentText" presStyleLbl="node1" presStyleIdx="1" presStyleCnt="4">
        <dgm:presLayoutVars>
          <dgm:chMax val="0"/>
          <dgm:bulletEnabled val="1"/>
        </dgm:presLayoutVars>
      </dgm:prSet>
      <dgm:spPr/>
    </dgm:pt>
    <dgm:pt modelId="{B1F06A1D-43E4-C74F-8A30-819B31EF2A68}" type="pres">
      <dgm:prSet presAssocID="{42A8D553-D3A0-C544-AA72-C5FFB98327F3}" presName="negativeSpace" presStyleCnt="0"/>
      <dgm:spPr/>
    </dgm:pt>
    <dgm:pt modelId="{9911CDA8-52ED-3A4D-BE2F-487655CFB49F}" type="pres">
      <dgm:prSet presAssocID="{42A8D553-D3A0-C544-AA72-C5FFB98327F3}" presName="childText" presStyleLbl="conFgAcc1" presStyleIdx="1" presStyleCnt="4">
        <dgm:presLayoutVars>
          <dgm:bulletEnabled val="1"/>
        </dgm:presLayoutVars>
      </dgm:prSet>
      <dgm:spPr/>
    </dgm:pt>
    <dgm:pt modelId="{23CCB8F6-EF84-9242-9C6E-AA4AFC649912}" type="pres">
      <dgm:prSet presAssocID="{6CC6A8B4-2973-8E4A-9959-83EF0E1046E9}" presName="spaceBetweenRectangles" presStyleCnt="0"/>
      <dgm:spPr/>
    </dgm:pt>
    <dgm:pt modelId="{2AE0ED82-80E1-8C48-8979-58798E9D5DF0}" type="pres">
      <dgm:prSet presAssocID="{0F9ECFF4-2369-E54D-BF96-F1EF3FAA1E31}" presName="parentLin" presStyleCnt="0"/>
      <dgm:spPr/>
    </dgm:pt>
    <dgm:pt modelId="{3D636914-0043-2646-8B8B-2F97F9420A76}" type="pres">
      <dgm:prSet presAssocID="{0F9ECFF4-2369-E54D-BF96-F1EF3FAA1E31}" presName="parentLeftMargin" presStyleLbl="node1" presStyleIdx="1" presStyleCnt="4"/>
      <dgm:spPr/>
    </dgm:pt>
    <dgm:pt modelId="{0D83089E-628B-0543-A4A6-E2CFC5272DC6}" type="pres">
      <dgm:prSet presAssocID="{0F9ECFF4-2369-E54D-BF96-F1EF3FAA1E31}" presName="parentText" presStyleLbl="node1" presStyleIdx="2" presStyleCnt="4">
        <dgm:presLayoutVars>
          <dgm:chMax val="0"/>
          <dgm:bulletEnabled val="1"/>
        </dgm:presLayoutVars>
      </dgm:prSet>
      <dgm:spPr/>
    </dgm:pt>
    <dgm:pt modelId="{6EEFB641-5D30-9242-982F-468F7CBA7ACE}" type="pres">
      <dgm:prSet presAssocID="{0F9ECFF4-2369-E54D-BF96-F1EF3FAA1E31}" presName="negativeSpace" presStyleCnt="0"/>
      <dgm:spPr/>
    </dgm:pt>
    <dgm:pt modelId="{843C8A50-2B83-8040-A94F-6D28665855C9}" type="pres">
      <dgm:prSet presAssocID="{0F9ECFF4-2369-E54D-BF96-F1EF3FAA1E31}" presName="childText" presStyleLbl="conFgAcc1" presStyleIdx="2" presStyleCnt="4">
        <dgm:presLayoutVars>
          <dgm:bulletEnabled val="1"/>
        </dgm:presLayoutVars>
      </dgm:prSet>
      <dgm:spPr/>
    </dgm:pt>
    <dgm:pt modelId="{F740C4EB-37B3-A342-83B3-DB06B25B5C4C}" type="pres">
      <dgm:prSet presAssocID="{A89B5D6C-692B-9440-9214-48DC90CC132F}" presName="spaceBetweenRectangles" presStyleCnt="0"/>
      <dgm:spPr/>
    </dgm:pt>
    <dgm:pt modelId="{34BBDF78-1465-CC40-A6B0-F48E9FFDBFF8}" type="pres">
      <dgm:prSet presAssocID="{9C482375-7CF9-4C48-862C-2C22D97CD0A8}" presName="parentLin" presStyleCnt="0"/>
      <dgm:spPr/>
    </dgm:pt>
    <dgm:pt modelId="{37802BBD-5C23-1840-B5DE-D35C0A72007B}" type="pres">
      <dgm:prSet presAssocID="{9C482375-7CF9-4C48-862C-2C22D97CD0A8}" presName="parentLeftMargin" presStyleLbl="node1" presStyleIdx="2" presStyleCnt="4"/>
      <dgm:spPr/>
    </dgm:pt>
    <dgm:pt modelId="{CF53E886-8F4D-0C4E-B96A-973672D10372}" type="pres">
      <dgm:prSet presAssocID="{9C482375-7CF9-4C48-862C-2C22D97CD0A8}" presName="parentText" presStyleLbl="node1" presStyleIdx="3" presStyleCnt="4">
        <dgm:presLayoutVars>
          <dgm:chMax val="0"/>
          <dgm:bulletEnabled val="1"/>
        </dgm:presLayoutVars>
      </dgm:prSet>
      <dgm:spPr/>
    </dgm:pt>
    <dgm:pt modelId="{241F5544-9C14-BB40-9CE2-5BF0A1F5EF6B}" type="pres">
      <dgm:prSet presAssocID="{9C482375-7CF9-4C48-862C-2C22D97CD0A8}" presName="negativeSpace" presStyleCnt="0"/>
      <dgm:spPr/>
    </dgm:pt>
    <dgm:pt modelId="{F14F74B1-F681-0746-9405-9B78E15CBE66}" type="pres">
      <dgm:prSet presAssocID="{9C482375-7CF9-4C48-862C-2C22D97CD0A8}" presName="childText" presStyleLbl="conFgAcc1" presStyleIdx="3" presStyleCnt="4">
        <dgm:presLayoutVars>
          <dgm:bulletEnabled val="1"/>
        </dgm:presLayoutVars>
      </dgm:prSet>
      <dgm:spPr/>
    </dgm:pt>
  </dgm:ptLst>
  <dgm:cxnLst>
    <dgm:cxn modelId="{7DBB0405-7259-6B48-9811-CEFBD4368C81}" type="presOf" srcId="{27C419E9-9640-424E-A8FF-03583CCA5D9F}" destId="{F14F74B1-F681-0746-9405-9B78E15CBE66}" srcOrd="0" destOrd="0" presId="urn:microsoft.com/office/officeart/2005/8/layout/list1"/>
    <dgm:cxn modelId="{E8AE370F-E656-8E48-B4AB-DF2B5C4DDC6A}" type="presOf" srcId="{9C482375-7CF9-4C48-862C-2C22D97CD0A8}" destId="{CF53E886-8F4D-0C4E-B96A-973672D10372}" srcOrd="1" destOrd="0" presId="urn:microsoft.com/office/officeart/2005/8/layout/list1"/>
    <dgm:cxn modelId="{EE683714-0F42-A245-89D8-179F173FAAF7}" type="presOf" srcId="{2C49692B-D9B8-C74B-A4B1-75680F2E650E}" destId="{0A1F46E3-404B-F146-8751-B39B4365350D}" srcOrd="0" destOrd="0" presId="urn:microsoft.com/office/officeart/2005/8/layout/list1"/>
    <dgm:cxn modelId="{2AD5B636-22D7-AE49-9026-48569090E19C}" type="presOf" srcId="{07CDED5F-3E02-1146-92E8-3A607E4CA565}" destId="{843C8A50-2B83-8040-A94F-6D28665855C9}" srcOrd="0" destOrd="0" presId="urn:microsoft.com/office/officeart/2005/8/layout/list1"/>
    <dgm:cxn modelId="{532F2A3F-A25D-B34A-A598-F917BD7CF533}" type="presOf" srcId="{2DA36AA0-7CC1-EC4F-A1B6-3240ACD2C585}" destId="{9911CDA8-52ED-3A4D-BE2F-487655CFB49F}" srcOrd="0" destOrd="0" presId="urn:microsoft.com/office/officeart/2005/8/layout/list1"/>
    <dgm:cxn modelId="{4C4D3761-2CF6-7246-8CA8-B37850E9843B}" srcId="{2C49692B-D9B8-C74B-A4B1-75680F2E650E}" destId="{B4C60981-EAF7-124D-AF35-348F2C802316}" srcOrd="0" destOrd="0" parTransId="{17A94529-A3B1-304B-84D9-0629E973CF3D}" sibTransId="{C1A10B0C-B77D-6944-A6A4-1AE1349D211C}"/>
    <dgm:cxn modelId="{C905D966-A81A-4E41-AFB8-0FEF3FB129DC}" srcId="{2C49692B-D9B8-C74B-A4B1-75680F2E650E}" destId="{9C482375-7CF9-4C48-862C-2C22D97CD0A8}" srcOrd="3" destOrd="0" parTransId="{95769BF3-BCBD-7E41-8156-A4EF116D01D0}" sibTransId="{A425ADCE-AB1E-5040-847D-6D7819FEFDDC}"/>
    <dgm:cxn modelId="{84106171-F5FC-694C-BB9F-68E9170546A0}" srcId="{2C49692B-D9B8-C74B-A4B1-75680F2E650E}" destId="{42A8D553-D3A0-C544-AA72-C5FFB98327F3}" srcOrd="1" destOrd="0" parTransId="{2E50336D-A69F-354C-8B5B-0E5BAE50BB12}" sibTransId="{6CC6A8B4-2973-8E4A-9959-83EF0E1046E9}"/>
    <dgm:cxn modelId="{880ED971-6235-7041-A3A6-19226E019FD1}" srcId="{2C49692B-D9B8-C74B-A4B1-75680F2E650E}" destId="{0F9ECFF4-2369-E54D-BF96-F1EF3FAA1E31}" srcOrd="2" destOrd="0" parTransId="{7C2C12D1-41EF-204B-9EE2-17DE0E8F1CF2}" sibTransId="{A89B5D6C-692B-9440-9214-48DC90CC132F}"/>
    <dgm:cxn modelId="{BDE1BE54-FD8A-B244-A16D-642ECD534768}" srcId="{B4C60981-EAF7-124D-AF35-348F2C802316}" destId="{FDF137E2-0946-D644-AA55-89F8C023A2AE}" srcOrd="0" destOrd="0" parTransId="{4301C0A9-2491-114D-88DA-49092CD7F0C2}" sibTransId="{E917A2B3-130F-B344-9588-AD93837D8DDA}"/>
    <dgm:cxn modelId="{0E72B257-F12A-574F-9CCF-785A55A3A1C1}" type="presOf" srcId="{42A8D553-D3A0-C544-AA72-C5FFB98327F3}" destId="{34949D1C-8E15-7B43-ABA2-82F624638E83}" srcOrd="0" destOrd="0" presId="urn:microsoft.com/office/officeart/2005/8/layout/list1"/>
    <dgm:cxn modelId="{E7F3267D-758D-4742-BECF-6ACF90D33F92}" type="presOf" srcId="{B4C60981-EAF7-124D-AF35-348F2C802316}" destId="{2B0E59A1-01F2-454E-8738-1B50E37264EB}" srcOrd="0" destOrd="0" presId="urn:microsoft.com/office/officeart/2005/8/layout/list1"/>
    <dgm:cxn modelId="{1BFC447E-508F-D341-9459-534305A2BCE0}" type="presOf" srcId="{B4C60981-EAF7-124D-AF35-348F2C802316}" destId="{4E518877-B751-0448-9CFA-12876B26C67A}" srcOrd="1" destOrd="0" presId="urn:microsoft.com/office/officeart/2005/8/layout/list1"/>
    <dgm:cxn modelId="{4D9B5480-DF87-C44A-B225-4631EA556315}" type="presOf" srcId="{0F9ECFF4-2369-E54D-BF96-F1EF3FAA1E31}" destId="{3D636914-0043-2646-8B8B-2F97F9420A76}" srcOrd="0" destOrd="0" presId="urn:microsoft.com/office/officeart/2005/8/layout/list1"/>
    <dgm:cxn modelId="{DD4C2D85-D75D-D74A-949C-17D5E1F77104}" srcId="{9C482375-7CF9-4C48-862C-2C22D97CD0A8}" destId="{27C419E9-9640-424E-A8FF-03583CCA5D9F}" srcOrd="0" destOrd="0" parTransId="{6833F795-32A8-3747-A51A-7FFFBB11FEB6}" sibTransId="{0E056131-5EE4-C64F-BF23-0C908BDA8BC9}"/>
    <dgm:cxn modelId="{AE6D2CA2-C772-E749-A5DA-2CB2F499E259}" srcId="{42A8D553-D3A0-C544-AA72-C5FFB98327F3}" destId="{2DA36AA0-7CC1-EC4F-A1B6-3240ACD2C585}" srcOrd="0" destOrd="0" parTransId="{0FB9DBFA-A229-1549-A2C6-9780C7AF1183}" sibTransId="{19E4C7A5-9CBF-7F4F-96D9-B033488E1C11}"/>
    <dgm:cxn modelId="{1E5CBDB4-CA5D-5041-B0A5-E244C1692D2C}" type="presOf" srcId="{9C482375-7CF9-4C48-862C-2C22D97CD0A8}" destId="{37802BBD-5C23-1840-B5DE-D35C0A72007B}" srcOrd="0" destOrd="0" presId="urn:microsoft.com/office/officeart/2005/8/layout/list1"/>
    <dgm:cxn modelId="{30B5A2D7-9F73-D54B-946B-D22A10008F6E}" srcId="{0F9ECFF4-2369-E54D-BF96-F1EF3FAA1E31}" destId="{07CDED5F-3E02-1146-92E8-3A607E4CA565}" srcOrd="0" destOrd="0" parTransId="{7965E85D-7E87-0145-BF64-5B4E49BF3ED8}" sibTransId="{347434D8-6CB3-844A-ADFC-ED027A751A3D}"/>
    <dgm:cxn modelId="{F76CD6D7-5B92-8741-B6F8-DE089ADB6D81}" type="presOf" srcId="{FDF137E2-0946-D644-AA55-89F8C023A2AE}" destId="{A875B6E7-2E91-BA4E-9A1F-3A008D566785}" srcOrd="0" destOrd="0" presId="urn:microsoft.com/office/officeart/2005/8/layout/list1"/>
    <dgm:cxn modelId="{3EE7C5ED-F370-3A42-A4AB-20262A8B5AAA}" type="presOf" srcId="{0F9ECFF4-2369-E54D-BF96-F1EF3FAA1E31}" destId="{0D83089E-628B-0543-A4A6-E2CFC5272DC6}" srcOrd="1" destOrd="0" presId="urn:microsoft.com/office/officeart/2005/8/layout/list1"/>
    <dgm:cxn modelId="{549FFEFA-FDA6-1143-A4D1-6165D2AD960D}" type="presOf" srcId="{42A8D553-D3A0-C544-AA72-C5FFB98327F3}" destId="{16AD3812-47A9-D44D-A363-E916DB0D0F5E}" srcOrd="1" destOrd="0" presId="urn:microsoft.com/office/officeart/2005/8/layout/list1"/>
    <dgm:cxn modelId="{8F931814-A773-1D4D-9179-3B695BAB6CCB}" type="presParOf" srcId="{0A1F46E3-404B-F146-8751-B39B4365350D}" destId="{FC20142C-E3EE-D141-88ED-10674D67C976}" srcOrd="0" destOrd="0" presId="urn:microsoft.com/office/officeart/2005/8/layout/list1"/>
    <dgm:cxn modelId="{AED69CFB-5B47-E841-BE82-4D9D316B81A4}" type="presParOf" srcId="{FC20142C-E3EE-D141-88ED-10674D67C976}" destId="{2B0E59A1-01F2-454E-8738-1B50E37264EB}" srcOrd="0" destOrd="0" presId="urn:microsoft.com/office/officeart/2005/8/layout/list1"/>
    <dgm:cxn modelId="{F98A8344-186C-694F-BDF0-29EF787B8BC5}" type="presParOf" srcId="{FC20142C-E3EE-D141-88ED-10674D67C976}" destId="{4E518877-B751-0448-9CFA-12876B26C67A}" srcOrd="1" destOrd="0" presId="urn:microsoft.com/office/officeart/2005/8/layout/list1"/>
    <dgm:cxn modelId="{C9FA1536-EB8F-D548-9BC4-332E2E3DE4F8}" type="presParOf" srcId="{0A1F46E3-404B-F146-8751-B39B4365350D}" destId="{BB3EB19A-B034-E649-8792-3DE4B0DAD705}" srcOrd="1" destOrd="0" presId="urn:microsoft.com/office/officeart/2005/8/layout/list1"/>
    <dgm:cxn modelId="{10F85B98-2B62-5742-A083-508831FD6371}" type="presParOf" srcId="{0A1F46E3-404B-F146-8751-B39B4365350D}" destId="{A875B6E7-2E91-BA4E-9A1F-3A008D566785}" srcOrd="2" destOrd="0" presId="urn:microsoft.com/office/officeart/2005/8/layout/list1"/>
    <dgm:cxn modelId="{5A116ED8-7BC2-1A45-A7EF-4254305289DD}" type="presParOf" srcId="{0A1F46E3-404B-F146-8751-B39B4365350D}" destId="{B7F05DD7-B0BD-7D45-B76C-FB8094F4AD00}" srcOrd="3" destOrd="0" presId="urn:microsoft.com/office/officeart/2005/8/layout/list1"/>
    <dgm:cxn modelId="{E81D68E6-715E-8A43-A72D-CDDBF528DFB5}" type="presParOf" srcId="{0A1F46E3-404B-F146-8751-B39B4365350D}" destId="{84E3C3EE-A061-BC4B-A996-F18151539E4C}" srcOrd="4" destOrd="0" presId="urn:microsoft.com/office/officeart/2005/8/layout/list1"/>
    <dgm:cxn modelId="{9E108564-46FC-4946-8DBD-EA92A6BCF349}" type="presParOf" srcId="{84E3C3EE-A061-BC4B-A996-F18151539E4C}" destId="{34949D1C-8E15-7B43-ABA2-82F624638E83}" srcOrd="0" destOrd="0" presId="urn:microsoft.com/office/officeart/2005/8/layout/list1"/>
    <dgm:cxn modelId="{166335A9-2B1E-104B-BD64-017C9EA6BF0E}" type="presParOf" srcId="{84E3C3EE-A061-BC4B-A996-F18151539E4C}" destId="{16AD3812-47A9-D44D-A363-E916DB0D0F5E}" srcOrd="1" destOrd="0" presId="urn:microsoft.com/office/officeart/2005/8/layout/list1"/>
    <dgm:cxn modelId="{3A4DA1D0-099C-F74F-9E22-8C853AA8A50B}" type="presParOf" srcId="{0A1F46E3-404B-F146-8751-B39B4365350D}" destId="{B1F06A1D-43E4-C74F-8A30-819B31EF2A68}" srcOrd="5" destOrd="0" presId="urn:microsoft.com/office/officeart/2005/8/layout/list1"/>
    <dgm:cxn modelId="{ADB6E12A-958C-1840-8D9E-B9A76159479A}" type="presParOf" srcId="{0A1F46E3-404B-F146-8751-B39B4365350D}" destId="{9911CDA8-52ED-3A4D-BE2F-487655CFB49F}" srcOrd="6" destOrd="0" presId="urn:microsoft.com/office/officeart/2005/8/layout/list1"/>
    <dgm:cxn modelId="{236EA19D-6EDE-7949-AF44-F7A0FBC25040}" type="presParOf" srcId="{0A1F46E3-404B-F146-8751-B39B4365350D}" destId="{23CCB8F6-EF84-9242-9C6E-AA4AFC649912}" srcOrd="7" destOrd="0" presId="urn:microsoft.com/office/officeart/2005/8/layout/list1"/>
    <dgm:cxn modelId="{F0BD964B-7BB7-6246-A595-D6FFB182442B}" type="presParOf" srcId="{0A1F46E3-404B-F146-8751-B39B4365350D}" destId="{2AE0ED82-80E1-8C48-8979-58798E9D5DF0}" srcOrd="8" destOrd="0" presId="urn:microsoft.com/office/officeart/2005/8/layout/list1"/>
    <dgm:cxn modelId="{E8443C1D-D346-7947-A1E6-00081ADD7272}" type="presParOf" srcId="{2AE0ED82-80E1-8C48-8979-58798E9D5DF0}" destId="{3D636914-0043-2646-8B8B-2F97F9420A76}" srcOrd="0" destOrd="0" presId="urn:microsoft.com/office/officeart/2005/8/layout/list1"/>
    <dgm:cxn modelId="{C1C0036B-9087-2747-A26A-188ACACC6385}" type="presParOf" srcId="{2AE0ED82-80E1-8C48-8979-58798E9D5DF0}" destId="{0D83089E-628B-0543-A4A6-E2CFC5272DC6}" srcOrd="1" destOrd="0" presId="urn:microsoft.com/office/officeart/2005/8/layout/list1"/>
    <dgm:cxn modelId="{2ED5FE1F-4E5B-F147-9E6E-85F8A1BF4349}" type="presParOf" srcId="{0A1F46E3-404B-F146-8751-B39B4365350D}" destId="{6EEFB641-5D30-9242-982F-468F7CBA7ACE}" srcOrd="9" destOrd="0" presId="urn:microsoft.com/office/officeart/2005/8/layout/list1"/>
    <dgm:cxn modelId="{AB650660-1724-3B46-9C3A-2D736DC314D8}" type="presParOf" srcId="{0A1F46E3-404B-F146-8751-B39B4365350D}" destId="{843C8A50-2B83-8040-A94F-6D28665855C9}" srcOrd="10" destOrd="0" presId="urn:microsoft.com/office/officeart/2005/8/layout/list1"/>
    <dgm:cxn modelId="{EBEAC167-51F2-5148-A4C1-B704D2D4439B}" type="presParOf" srcId="{0A1F46E3-404B-F146-8751-B39B4365350D}" destId="{F740C4EB-37B3-A342-83B3-DB06B25B5C4C}" srcOrd="11" destOrd="0" presId="urn:microsoft.com/office/officeart/2005/8/layout/list1"/>
    <dgm:cxn modelId="{214234B0-12E9-9E41-B22E-EDE6CFAF7ABC}" type="presParOf" srcId="{0A1F46E3-404B-F146-8751-B39B4365350D}" destId="{34BBDF78-1465-CC40-A6B0-F48E9FFDBFF8}" srcOrd="12" destOrd="0" presId="urn:microsoft.com/office/officeart/2005/8/layout/list1"/>
    <dgm:cxn modelId="{32F9B827-EB64-0248-9068-82332BF9DA0E}" type="presParOf" srcId="{34BBDF78-1465-CC40-A6B0-F48E9FFDBFF8}" destId="{37802BBD-5C23-1840-B5DE-D35C0A72007B}" srcOrd="0" destOrd="0" presId="urn:microsoft.com/office/officeart/2005/8/layout/list1"/>
    <dgm:cxn modelId="{E7706D91-60FF-3346-94C8-F377EE651520}" type="presParOf" srcId="{34BBDF78-1465-CC40-A6B0-F48E9FFDBFF8}" destId="{CF53E886-8F4D-0C4E-B96A-973672D10372}" srcOrd="1" destOrd="0" presId="urn:microsoft.com/office/officeart/2005/8/layout/list1"/>
    <dgm:cxn modelId="{7FFBFCDF-00F0-294A-BB0D-B9D3E9CD7334}" type="presParOf" srcId="{0A1F46E3-404B-F146-8751-B39B4365350D}" destId="{241F5544-9C14-BB40-9CE2-5BF0A1F5EF6B}" srcOrd="13" destOrd="0" presId="urn:microsoft.com/office/officeart/2005/8/layout/list1"/>
    <dgm:cxn modelId="{0B153BA5-A334-0746-AA17-CB80832BBA45}" type="presParOf" srcId="{0A1F46E3-404B-F146-8751-B39B4365350D}" destId="{F14F74B1-F681-0746-9405-9B78E15CBE6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49692B-D9B8-C74B-A4B1-75680F2E650E}"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US"/>
        </a:p>
      </dgm:t>
    </dgm:pt>
    <dgm:pt modelId="{B4C60981-EAF7-124D-AF35-348F2C802316}">
      <dgm:prSet phldrT="[Text]" custT="1"/>
      <dgm:spPr/>
      <dgm:t>
        <a:bodyPr/>
        <a:lstStyle/>
        <a:p>
          <a:r>
            <a:rPr lang="en-US" sz="1200" b="1"/>
            <a:t>Heighten Security at Lunch and School Events</a:t>
          </a:r>
          <a:endParaRPr lang="en-US" sz="1200"/>
        </a:p>
      </dgm:t>
    </dgm:pt>
    <dgm:pt modelId="{17A94529-A3B1-304B-84D9-0629E973CF3D}" type="parTrans" cxnId="{4C4D3761-2CF6-7246-8CA8-B37850E9843B}">
      <dgm:prSet/>
      <dgm:spPr/>
      <dgm:t>
        <a:bodyPr/>
        <a:lstStyle/>
        <a:p>
          <a:endParaRPr lang="en-US"/>
        </a:p>
      </dgm:t>
    </dgm:pt>
    <dgm:pt modelId="{C1A10B0C-B77D-6944-A6A4-1AE1349D211C}" type="sibTrans" cxnId="{4C4D3761-2CF6-7246-8CA8-B37850E9843B}">
      <dgm:prSet/>
      <dgm:spPr/>
      <dgm:t>
        <a:bodyPr/>
        <a:lstStyle/>
        <a:p>
          <a:endParaRPr lang="en-US"/>
        </a:p>
      </dgm:t>
    </dgm:pt>
    <dgm:pt modelId="{42A8D553-D3A0-C544-AA72-C5FFB98327F3}">
      <dgm:prSet phldrT="[Text]" custT="1"/>
      <dgm:spPr/>
      <dgm:t>
        <a:bodyPr/>
        <a:lstStyle/>
        <a:p>
          <a:r>
            <a:rPr lang="en-US" sz="1200" b="1"/>
            <a:t>Early Intervention for At-Risk Students</a:t>
          </a:r>
          <a:endParaRPr lang="en-US" sz="1200"/>
        </a:p>
      </dgm:t>
    </dgm:pt>
    <dgm:pt modelId="{2E50336D-A69F-354C-8B5B-0E5BAE50BB12}" type="parTrans" cxnId="{84106171-F5FC-694C-BB9F-68E9170546A0}">
      <dgm:prSet/>
      <dgm:spPr/>
      <dgm:t>
        <a:bodyPr/>
        <a:lstStyle/>
        <a:p>
          <a:endParaRPr lang="en-US"/>
        </a:p>
      </dgm:t>
    </dgm:pt>
    <dgm:pt modelId="{6CC6A8B4-2973-8E4A-9959-83EF0E1046E9}" type="sibTrans" cxnId="{84106171-F5FC-694C-BB9F-68E9170546A0}">
      <dgm:prSet/>
      <dgm:spPr/>
      <dgm:t>
        <a:bodyPr/>
        <a:lstStyle/>
        <a:p>
          <a:endParaRPr lang="en-US"/>
        </a:p>
      </dgm:t>
    </dgm:pt>
    <dgm:pt modelId="{0F9ECFF4-2369-E54D-BF96-F1EF3FAA1E31}">
      <dgm:prSet phldrT="[Text]" custT="1"/>
      <dgm:spPr/>
      <dgm:t>
        <a:bodyPr/>
        <a:lstStyle/>
        <a:p>
          <a:r>
            <a:rPr lang="en-US" sz="1200" b="1"/>
            <a:t>Train Staff on Recognizing Warning Signs</a:t>
          </a:r>
          <a:endParaRPr lang="en-US" sz="1200"/>
        </a:p>
      </dgm:t>
    </dgm:pt>
    <dgm:pt modelId="{7C2C12D1-41EF-204B-9EE2-17DE0E8F1CF2}" type="parTrans" cxnId="{880ED971-6235-7041-A3A6-19226E019FD1}">
      <dgm:prSet/>
      <dgm:spPr/>
      <dgm:t>
        <a:bodyPr/>
        <a:lstStyle/>
        <a:p>
          <a:endParaRPr lang="en-US"/>
        </a:p>
      </dgm:t>
    </dgm:pt>
    <dgm:pt modelId="{A89B5D6C-692B-9440-9214-48DC90CC132F}" type="sibTrans" cxnId="{880ED971-6235-7041-A3A6-19226E019FD1}">
      <dgm:prSet/>
      <dgm:spPr/>
      <dgm:t>
        <a:bodyPr/>
        <a:lstStyle/>
        <a:p>
          <a:endParaRPr lang="en-US"/>
        </a:p>
      </dgm:t>
    </dgm:pt>
    <dgm:pt modelId="{FDF137E2-0946-D644-AA55-89F8C023A2AE}">
      <dgm:prSet phldrT="[Text]" custT="1"/>
      <dgm:spPr/>
      <dgm:t>
        <a:bodyPr/>
        <a:lstStyle/>
        <a:p>
          <a:r>
            <a:rPr lang="en-US" sz="1200"/>
            <a:t>Increase supervision and deploy security personnel during lunch hours and school events, which show higher victim counts</a:t>
          </a:r>
        </a:p>
      </dgm:t>
    </dgm:pt>
    <dgm:pt modelId="{4301C0A9-2491-114D-88DA-49092CD7F0C2}" type="parTrans" cxnId="{BDE1BE54-FD8A-B244-A16D-642ECD534768}">
      <dgm:prSet/>
      <dgm:spPr/>
      <dgm:t>
        <a:bodyPr/>
        <a:lstStyle/>
        <a:p>
          <a:endParaRPr lang="en-US"/>
        </a:p>
      </dgm:t>
    </dgm:pt>
    <dgm:pt modelId="{E917A2B3-130F-B344-9588-AD93837D8DDA}" type="sibTrans" cxnId="{BDE1BE54-FD8A-B244-A16D-642ECD534768}">
      <dgm:prSet/>
      <dgm:spPr/>
      <dgm:t>
        <a:bodyPr/>
        <a:lstStyle/>
        <a:p>
          <a:endParaRPr lang="en-US"/>
        </a:p>
      </dgm:t>
    </dgm:pt>
    <dgm:pt modelId="{2DA36AA0-7CC1-EC4F-A1B6-3240ACD2C585}">
      <dgm:prSet custT="1"/>
      <dgm:spPr/>
      <dgm:t>
        <a:bodyPr/>
        <a:lstStyle/>
        <a:p>
          <a:r>
            <a:rPr lang="en-US" sz="1200"/>
            <a:t>Implement programs focusing on mental health and conflict resolution to reduce violence risks, particularly among students with known gang affiliations</a:t>
          </a:r>
        </a:p>
      </dgm:t>
    </dgm:pt>
    <dgm:pt modelId="{0FB9DBFA-A229-1549-A2C6-9780C7AF1183}" type="parTrans" cxnId="{AE6D2CA2-C772-E749-A5DA-2CB2F499E259}">
      <dgm:prSet/>
      <dgm:spPr/>
      <dgm:t>
        <a:bodyPr/>
        <a:lstStyle/>
        <a:p>
          <a:endParaRPr lang="en-US"/>
        </a:p>
      </dgm:t>
    </dgm:pt>
    <dgm:pt modelId="{19E4C7A5-9CBF-7F4F-96D9-B033488E1C11}" type="sibTrans" cxnId="{AE6D2CA2-C772-E749-A5DA-2CB2F499E259}">
      <dgm:prSet/>
      <dgm:spPr/>
      <dgm:t>
        <a:bodyPr/>
        <a:lstStyle/>
        <a:p>
          <a:endParaRPr lang="en-US"/>
        </a:p>
      </dgm:t>
    </dgm:pt>
    <dgm:pt modelId="{07CDED5F-3E02-1146-92E8-3A607E4CA565}">
      <dgm:prSet custT="1"/>
      <dgm:spPr/>
      <dgm:t>
        <a:bodyPr/>
        <a:lstStyle/>
        <a:p>
          <a:r>
            <a:rPr lang="en-US" sz="1200"/>
            <a:t>Educate teachers and staff on identifying signs of potential violence, enabling quicker intervention</a:t>
          </a:r>
        </a:p>
      </dgm:t>
    </dgm:pt>
    <dgm:pt modelId="{7965E85D-7E87-0145-BF64-5B4E49BF3ED8}" type="parTrans" cxnId="{30B5A2D7-9F73-D54B-946B-D22A10008F6E}">
      <dgm:prSet/>
      <dgm:spPr/>
      <dgm:t>
        <a:bodyPr/>
        <a:lstStyle/>
        <a:p>
          <a:endParaRPr lang="en-US"/>
        </a:p>
      </dgm:t>
    </dgm:pt>
    <dgm:pt modelId="{347434D8-6CB3-844A-ADFC-ED027A751A3D}" type="sibTrans" cxnId="{30B5A2D7-9F73-D54B-946B-D22A10008F6E}">
      <dgm:prSet/>
      <dgm:spPr/>
      <dgm:t>
        <a:bodyPr/>
        <a:lstStyle/>
        <a:p>
          <a:endParaRPr lang="en-US"/>
        </a:p>
      </dgm:t>
    </dgm:pt>
    <dgm:pt modelId="{9C482375-7CF9-4C48-862C-2C22D97CD0A8}">
      <dgm:prSet custT="1"/>
      <dgm:spPr/>
      <dgm:t>
        <a:bodyPr/>
        <a:lstStyle/>
        <a:p>
          <a:r>
            <a:rPr lang="en-US" sz="1200" b="1"/>
            <a:t>Collaborate on Gun-Free School Zones</a:t>
          </a:r>
          <a:endParaRPr lang="en-US" sz="1200"/>
        </a:p>
      </dgm:t>
    </dgm:pt>
    <dgm:pt modelId="{95769BF3-BCBD-7E41-8156-A4EF116D01D0}" type="parTrans" cxnId="{C905D966-A81A-4E41-AFB8-0FEF3FB129DC}">
      <dgm:prSet/>
      <dgm:spPr/>
      <dgm:t>
        <a:bodyPr/>
        <a:lstStyle/>
        <a:p>
          <a:endParaRPr lang="en-US"/>
        </a:p>
      </dgm:t>
    </dgm:pt>
    <dgm:pt modelId="{A425ADCE-AB1E-5040-847D-6D7819FEFDDC}" type="sibTrans" cxnId="{C905D966-A81A-4E41-AFB8-0FEF3FB129DC}">
      <dgm:prSet/>
      <dgm:spPr/>
      <dgm:t>
        <a:bodyPr/>
        <a:lstStyle/>
        <a:p>
          <a:endParaRPr lang="en-US"/>
        </a:p>
      </dgm:t>
    </dgm:pt>
    <dgm:pt modelId="{27C419E9-9640-424E-A8FF-03583CCA5D9F}">
      <dgm:prSet/>
      <dgm:spPr/>
      <dgm:t>
        <a:bodyPr/>
        <a:lstStyle/>
        <a:p>
          <a:r>
            <a:rPr lang="en-US"/>
            <a:t>Work with local authorities to establish and enforce firearm-free zones around schools, especially high schools, to limit high-lethality firearms near campuses</a:t>
          </a:r>
        </a:p>
      </dgm:t>
    </dgm:pt>
    <dgm:pt modelId="{6833F795-32A8-3747-A51A-7FFFBB11FEB6}" type="parTrans" cxnId="{DD4C2D85-D75D-D74A-949C-17D5E1F77104}">
      <dgm:prSet/>
      <dgm:spPr/>
      <dgm:t>
        <a:bodyPr/>
        <a:lstStyle/>
        <a:p>
          <a:endParaRPr lang="en-US"/>
        </a:p>
      </dgm:t>
    </dgm:pt>
    <dgm:pt modelId="{0E056131-5EE4-C64F-BF23-0C908BDA8BC9}" type="sibTrans" cxnId="{DD4C2D85-D75D-D74A-949C-17D5E1F77104}">
      <dgm:prSet/>
      <dgm:spPr/>
      <dgm:t>
        <a:bodyPr/>
        <a:lstStyle/>
        <a:p>
          <a:endParaRPr lang="en-US"/>
        </a:p>
      </dgm:t>
    </dgm:pt>
    <dgm:pt modelId="{0A1F46E3-404B-F146-8751-B39B4365350D}" type="pres">
      <dgm:prSet presAssocID="{2C49692B-D9B8-C74B-A4B1-75680F2E650E}" presName="linear" presStyleCnt="0">
        <dgm:presLayoutVars>
          <dgm:dir/>
          <dgm:animLvl val="lvl"/>
          <dgm:resizeHandles val="exact"/>
        </dgm:presLayoutVars>
      </dgm:prSet>
      <dgm:spPr/>
    </dgm:pt>
    <dgm:pt modelId="{FC20142C-E3EE-D141-88ED-10674D67C976}" type="pres">
      <dgm:prSet presAssocID="{B4C60981-EAF7-124D-AF35-348F2C802316}" presName="parentLin" presStyleCnt="0"/>
      <dgm:spPr/>
    </dgm:pt>
    <dgm:pt modelId="{2B0E59A1-01F2-454E-8738-1B50E37264EB}" type="pres">
      <dgm:prSet presAssocID="{B4C60981-EAF7-124D-AF35-348F2C802316}" presName="parentLeftMargin" presStyleLbl="node1" presStyleIdx="0" presStyleCnt="4"/>
      <dgm:spPr/>
    </dgm:pt>
    <dgm:pt modelId="{4E518877-B751-0448-9CFA-12876B26C67A}" type="pres">
      <dgm:prSet presAssocID="{B4C60981-EAF7-124D-AF35-348F2C802316}" presName="parentText" presStyleLbl="node1" presStyleIdx="0" presStyleCnt="4">
        <dgm:presLayoutVars>
          <dgm:chMax val="0"/>
          <dgm:bulletEnabled val="1"/>
        </dgm:presLayoutVars>
      </dgm:prSet>
      <dgm:spPr/>
    </dgm:pt>
    <dgm:pt modelId="{BB3EB19A-B034-E649-8792-3DE4B0DAD705}" type="pres">
      <dgm:prSet presAssocID="{B4C60981-EAF7-124D-AF35-348F2C802316}" presName="negativeSpace" presStyleCnt="0"/>
      <dgm:spPr/>
    </dgm:pt>
    <dgm:pt modelId="{A875B6E7-2E91-BA4E-9A1F-3A008D566785}" type="pres">
      <dgm:prSet presAssocID="{B4C60981-EAF7-124D-AF35-348F2C802316}" presName="childText" presStyleLbl="conFgAcc1" presStyleIdx="0" presStyleCnt="4">
        <dgm:presLayoutVars>
          <dgm:bulletEnabled val="1"/>
        </dgm:presLayoutVars>
      </dgm:prSet>
      <dgm:spPr/>
    </dgm:pt>
    <dgm:pt modelId="{B7F05DD7-B0BD-7D45-B76C-FB8094F4AD00}" type="pres">
      <dgm:prSet presAssocID="{C1A10B0C-B77D-6944-A6A4-1AE1349D211C}" presName="spaceBetweenRectangles" presStyleCnt="0"/>
      <dgm:spPr/>
    </dgm:pt>
    <dgm:pt modelId="{84E3C3EE-A061-BC4B-A996-F18151539E4C}" type="pres">
      <dgm:prSet presAssocID="{42A8D553-D3A0-C544-AA72-C5FFB98327F3}" presName="parentLin" presStyleCnt="0"/>
      <dgm:spPr/>
    </dgm:pt>
    <dgm:pt modelId="{34949D1C-8E15-7B43-ABA2-82F624638E83}" type="pres">
      <dgm:prSet presAssocID="{42A8D553-D3A0-C544-AA72-C5FFB98327F3}" presName="parentLeftMargin" presStyleLbl="node1" presStyleIdx="0" presStyleCnt="4"/>
      <dgm:spPr/>
    </dgm:pt>
    <dgm:pt modelId="{16AD3812-47A9-D44D-A363-E916DB0D0F5E}" type="pres">
      <dgm:prSet presAssocID="{42A8D553-D3A0-C544-AA72-C5FFB98327F3}" presName="parentText" presStyleLbl="node1" presStyleIdx="1" presStyleCnt="4">
        <dgm:presLayoutVars>
          <dgm:chMax val="0"/>
          <dgm:bulletEnabled val="1"/>
        </dgm:presLayoutVars>
      </dgm:prSet>
      <dgm:spPr/>
    </dgm:pt>
    <dgm:pt modelId="{B1F06A1D-43E4-C74F-8A30-819B31EF2A68}" type="pres">
      <dgm:prSet presAssocID="{42A8D553-D3A0-C544-AA72-C5FFB98327F3}" presName="negativeSpace" presStyleCnt="0"/>
      <dgm:spPr/>
    </dgm:pt>
    <dgm:pt modelId="{9911CDA8-52ED-3A4D-BE2F-487655CFB49F}" type="pres">
      <dgm:prSet presAssocID="{42A8D553-D3A0-C544-AA72-C5FFB98327F3}" presName="childText" presStyleLbl="conFgAcc1" presStyleIdx="1" presStyleCnt="4">
        <dgm:presLayoutVars>
          <dgm:bulletEnabled val="1"/>
        </dgm:presLayoutVars>
      </dgm:prSet>
      <dgm:spPr/>
    </dgm:pt>
    <dgm:pt modelId="{23CCB8F6-EF84-9242-9C6E-AA4AFC649912}" type="pres">
      <dgm:prSet presAssocID="{6CC6A8B4-2973-8E4A-9959-83EF0E1046E9}" presName="spaceBetweenRectangles" presStyleCnt="0"/>
      <dgm:spPr/>
    </dgm:pt>
    <dgm:pt modelId="{2AE0ED82-80E1-8C48-8979-58798E9D5DF0}" type="pres">
      <dgm:prSet presAssocID="{0F9ECFF4-2369-E54D-BF96-F1EF3FAA1E31}" presName="parentLin" presStyleCnt="0"/>
      <dgm:spPr/>
    </dgm:pt>
    <dgm:pt modelId="{3D636914-0043-2646-8B8B-2F97F9420A76}" type="pres">
      <dgm:prSet presAssocID="{0F9ECFF4-2369-E54D-BF96-F1EF3FAA1E31}" presName="parentLeftMargin" presStyleLbl="node1" presStyleIdx="1" presStyleCnt="4"/>
      <dgm:spPr/>
    </dgm:pt>
    <dgm:pt modelId="{0D83089E-628B-0543-A4A6-E2CFC5272DC6}" type="pres">
      <dgm:prSet presAssocID="{0F9ECFF4-2369-E54D-BF96-F1EF3FAA1E31}" presName="parentText" presStyleLbl="node1" presStyleIdx="2" presStyleCnt="4">
        <dgm:presLayoutVars>
          <dgm:chMax val="0"/>
          <dgm:bulletEnabled val="1"/>
        </dgm:presLayoutVars>
      </dgm:prSet>
      <dgm:spPr/>
    </dgm:pt>
    <dgm:pt modelId="{6EEFB641-5D30-9242-982F-468F7CBA7ACE}" type="pres">
      <dgm:prSet presAssocID="{0F9ECFF4-2369-E54D-BF96-F1EF3FAA1E31}" presName="negativeSpace" presStyleCnt="0"/>
      <dgm:spPr/>
    </dgm:pt>
    <dgm:pt modelId="{843C8A50-2B83-8040-A94F-6D28665855C9}" type="pres">
      <dgm:prSet presAssocID="{0F9ECFF4-2369-E54D-BF96-F1EF3FAA1E31}" presName="childText" presStyleLbl="conFgAcc1" presStyleIdx="2" presStyleCnt="4">
        <dgm:presLayoutVars>
          <dgm:bulletEnabled val="1"/>
        </dgm:presLayoutVars>
      </dgm:prSet>
      <dgm:spPr/>
    </dgm:pt>
    <dgm:pt modelId="{F740C4EB-37B3-A342-83B3-DB06B25B5C4C}" type="pres">
      <dgm:prSet presAssocID="{A89B5D6C-692B-9440-9214-48DC90CC132F}" presName="spaceBetweenRectangles" presStyleCnt="0"/>
      <dgm:spPr/>
    </dgm:pt>
    <dgm:pt modelId="{34BBDF78-1465-CC40-A6B0-F48E9FFDBFF8}" type="pres">
      <dgm:prSet presAssocID="{9C482375-7CF9-4C48-862C-2C22D97CD0A8}" presName="parentLin" presStyleCnt="0"/>
      <dgm:spPr/>
    </dgm:pt>
    <dgm:pt modelId="{37802BBD-5C23-1840-B5DE-D35C0A72007B}" type="pres">
      <dgm:prSet presAssocID="{9C482375-7CF9-4C48-862C-2C22D97CD0A8}" presName="parentLeftMargin" presStyleLbl="node1" presStyleIdx="2" presStyleCnt="4"/>
      <dgm:spPr/>
    </dgm:pt>
    <dgm:pt modelId="{CF53E886-8F4D-0C4E-B96A-973672D10372}" type="pres">
      <dgm:prSet presAssocID="{9C482375-7CF9-4C48-862C-2C22D97CD0A8}" presName="parentText" presStyleLbl="node1" presStyleIdx="3" presStyleCnt="4">
        <dgm:presLayoutVars>
          <dgm:chMax val="0"/>
          <dgm:bulletEnabled val="1"/>
        </dgm:presLayoutVars>
      </dgm:prSet>
      <dgm:spPr/>
    </dgm:pt>
    <dgm:pt modelId="{241F5544-9C14-BB40-9CE2-5BF0A1F5EF6B}" type="pres">
      <dgm:prSet presAssocID="{9C482375-7CF9-4C48-862C-2C22D97CD0A8}" presName="negativeSpace" presStyleCnt="0"/>
      <dgm:spPr/>
    </dgm:pt>
    <dgm:pt modelId="{F14F74B1-F681-0746-9405-9B78E15CBE66}" type="pres">
      <dgm:prSet presAssocID="{9C482375-7CF9-4C48-862C-2C22D97CD0A8}" presName="childText" presStyleLbl="conFgAcc1" presStyleIdx="3" presStyleCnt="4">
        <dgm:presLayoutVars>
          <dgm:bulletEnabled val="1"/>
        </dgm:presLayoutVars>
      </dgm:prSet>
      <dgm:spPr/>
    </dgm:pt>
  </dgm:ptLst>
  <dgm:cxnLst>
    <dgm:cxn modelId="{7DBB0405-7259-6B48-9811-CEFBD4368C81}" type="presOf" srcId="{27C419E9-9640-424E-A8FF-03583CCA5D9F}" destId="{F14F74B1-F681-0746-9405-9B78E15CBE66}" srcOrd="0" destOrd="0" presId="urn:microsoft.com/office/officeart/2005/8/layout/list1"/>
    <dgm:cxn modelId="{E8AE370F-E656-8E48-B4AB-DF2B5C4DDC6A}" type="presOf" srcId="{9C482375-7CF9-4C48-862C-2C22D97CD0A8}" destId="{CF53E886-8F4D-0C4E-B96A-973672D10372}" srcOrd="1" destOrd="0" presId="urn:microsoft.com/office/officeart/2005/8/layout/list1"/>
    <dgm:cxn modelId="{EE683714-0F42-A245-89D8-179F173FAAF7}" type="presOf" srcId="{2C49692B-D9B8-C74B-A4B1-75680F2E650E}" destId="{0A1F46E3-404B-F146-8751-B39B4365350D}" srcOrd="0" destOrd="0" presId="urn:microsoft.com/office/officeart/2005/8/layout/list1"/>
    <dgm:cxn modelId="{2AD5B636-22D7-AE49-9026-48569090E19C}" type="presOf" srcId="{07CDED5F-3E02-1146-92E8-3A607E4CA565}" destId="{843C8A50-2B83-8040-A94F-6D28665855C9}" srcOrd="0" destOrd="0" presId="urn:microsoft.com/office/officeart/2005/8/layout/list1"/>
    <dgm:cxn modelId="{532F2A3F-A25D-B34A-A598-F917BD7CF533}" type="presOf" srcId="{2DA36AA0-7CC1-EC4F-A1B6-3240ACD2C585}" destId="{9911CDA8-52ED-3A4D-BE2F-487655CFB49F}" srcOrd="0" destOrd="0" presId="urn:microsoft.com/office/officeart/2005/8/layout/list1"/>
    <dgm:cxn modelId="{4C4D3761-2CF6-7246-8CA8-B37850E9843B}" srcId="{2C49692B-D9B8-C74B-A4B1-75680F2E650E}" destId="{B4C60981-EAF7-124D-AF35-348F2C802316}" srcOrd="0" destOrd="0" parTransId="{17A94529-A3B1-304B-84D9-0629E973CF3D}" sibTransId="{C1A10B0C-B77D-6944-A6A4-1AE1349D211C}"/>
    <dgm:cxn modelId="{C905D966-A81A-4E41-AFB8-0FEF3FB129DC}" srcId="{2C49692B-D9B8-C74B-A4B1-75680F2E650E}" destId="{9C482375-7CF9-4C48-862C-2C22D97CD0A8}" srcOrd="3" destOrd="0" parTransId="{95769BF3-BCBD-7E41-8156-A4EF116D01D0}" sibTransId="{A425ADCE-AB1E-5040-847D-6D7819FEFDDC}"/>
    <dgm:cxn modelId="{84106171-F5FC-694C-BB9F-68E9170546A0}" srcId="{2C49692B-D9B8-C74B-A4B1-75680F2E650E}" destId="{42A8D553-D3A0-C544-AA72-C5FFB98327F3}" srcOrd="1" destOrd="0" parTransId="{2E50336D-A69F-354C-8B5B-0E5BAE50BB12}" sibTransId="{6CC6A8B4-2973-8E4A-9959-83EF0E1046E9}"/>
    <dgm:cxn modelId="{880ED971-6235-7041-A3A6-19226E019FD1}" srcId="{2C49692B-D9B8-C74B-A4B1-75680F2E650E}" destId="{0F9ECFF4-2369-E54D-BF96-F1EF3FAA1E31}" srcOrd="2" destOrd="0" parTransId="{7C2C12D1-41EF-204B-9EE2-17DE0E8F1CF2}" sibTransId="{A89B5D6C-692B-9440-9214-48DC90CC132F}"/>
    <dgm:cxn modelId="{BDE1BE54-FD8A-B244-A16D-642ECD534768}" srcId="{B4C60981-EAF7-124D-AF35-348F2C802316}" destId="{FDF137E2-0946-D644-AA55-89F8C023A2AE}" srcOrd="0" destOrd="0" parTransId="{4301C0A9-2491-114D-88DA-49092CD7F0C2}" sibTransId="{E917A2B3-130F-B344-9588-AD93837D8DDA}"/>
    <dgm:cxn modelId="{0E72B257-F12A-574F-9CCF-785A55A3A1C1}" type="presOf" srcId="{42A8D553-D3A0-C544-AA72-C5FFB98327F3}" destId="{34949D1C-8E15-7B43-ABA2-82F624638E83}" srcOrd="0" destOrd="0" presId="urn:microsoft.com/office/officeart/2005/8/layout/list1"/>
    <dgm:cxn modelId="{E7F3267D-758D-4742-BECF-6ACF90D33F92}" type="presOf" srcId="{B4C60981-EAF7-124D-AF35-348F2C802316}" destId="{2B0E59A1-01F2-454E-8738-1B50E37264EB}" srcOrd="0" destOrd="0" presId="urn:microsoft.com/office/officeart/2005/8/layout/list1"/>
    <dgm:cxn modelId="{1BFC447E-508F-D341-9459-534305A2BCE0}" type="presOf" srcId="{B4C60981-EAF7-124D-AF35-348F2C802316}" destId="{4E518877-B751-0448-9CFA-12876B26C67A}" srcOrd="1" destOrd="0" presId="urn:microsoft.com/office/officeart/2005/8/layout/list1"/>
    <dgm:cxn modelId="{4D9B5480-DF87-C44A-B225-4631EA556315}" type="presOf" srcId="{0F9ECFF4-2369-E54D-BF96-F1EF3FAA1E31}" destId="{3D636914-0043-2646-8B8B-2F97F9420A76}" srcOrd="0" destOrd="0" presId="urn:microsoft.com/office/officeart/2005/8/layout/list1"/>
    <dgm:cxn modelId="{DD4C2D85-D75D-D74A-949C-17D5E1F77104}" srcId="{9C482375-7CF9-4C48-862C-2C22D97CD0A8}" destId="{27C419E9-9640-424E-A8FF-03583CCA5D9F}" srcOrd="0" destOrd="0" parTransId="{6833F795-32A8-3747-A51A-7FFFBB11FEB6}" sibTransId="{0E056131-5EE4-C64F-BF23-0C908BDA8BC9}"/>
    <dgm:cxn modelId="{AE6D2CA2-C772-E749-A5DA-2CB2F499E259}" srcId="{42A8D553-D3A0-C544-AA72-C5FFB98327F3}" destId="{2DA36AA0-7CC1-EC4F-A1B6-3240ACD2C585}" srcOrd="0" destOrd="0" parTransId="{0FB9DBFA-A229-1549-A2C6-9780C7AF1183}" sibTransId="{19E4C7A5-9CBF-7F4F-96D9-B033488E1C11}"/>
    <dgm:cxn modelId="{1E5CBDB4-CA5D-5041-B0A5-E244C1692D2C}" type="presOf" srcId="{9C482375-7CF9-4C48-862C-2C22D97CD0A8}" destId="{37802BBD-5C23-1840-B5DE-D35C0A72007B}" srcOrd="0" destOrd="0" presId="urn:microsoft.com/office/officeart/2005/8/layout/list1"/>
    <dgm:cxn modelId="{30B5A2D7-9F73-D54B-946B-D22A10008F6E}" srcId="{0F9ECFF4-2369-E54D-BF96-F1EF3FAA1E31}" destId="{07CDED5F-3E02-1146-92E8-3A607E4CA565}" srcOrd="0" destOrd="0" parTransId="{7965E85D-7E87-0145-BF64-5B4E49BF3ED8}" sibTransId="{347434D8-6CB3-844A-ADFC-ED027A751A3D}"/>
    <dgm:cxn modelId="{F76CD6D7-5B92-8741-B6F8-DE089ADB6D81}" type="presOf" srcId="{FDF137E2-0946-D644-AA55-89F8C023A2AE}" destId="{A875B6E7-2E91-BA4E-9A1F-3A008D566785}" srcOrd="0" destOrd="0" presId="urn:microsoft.com/office/officeart/2005/8/layout/list1"/>
    <dgm:cxn modelId="{3EE7C5ED-F370-3A42-A4AB-20262A8B5AAA}" type="presOf" srcId="{0F9ECFF4-2369-E54D-BF96-F1EF3FAA1E31}" destId="{0D83089E-628B-0543-A4A6-E2CFC5272DC6}" srcOrd="1" destOrd="0" presId="urn:microsoft.com/office/officeart/2005/8/layout/list1"/>
    <dgm:cxn modelId="{549FFEFA-FDA6-1143-A4D1-6165D2AD960D}" type="presOf" srcId="{42A8D553-D3A0-C544-AA72-C5FFB98327F3}" destId="{16AD3812-47A9-D44D-A363-E916DB0D0F5E}" srcOrd="1" destOrd="0" presId="urn:microsoft.com/office/officeart/2005/8/layout/list1"/>
    <dgm:cxn modelId="{8F931814-A773-1D4D-9179-3B695BAB6CCB}" type="presParOf" srcId="{0A1F46E3-404B-F146-8751-B39B4365350D}" destId="{FC20142C-E3EE-D141-88ED-10674D67C976}" srcOrd="0" destOrd="0" presId="urn:microsoft.com/office/officeart/2005/8/layout/list1"/>
    <dgm:cxn modelId="{AED69CFB-5B47-E841-BE82-4D9D316B81A4}" type="presParOf" srcId="{FC20142C-E3EE-D141-88ED-10674D67C976}" destId="{2B0E59A1-01F2-454E-8738-1B50E37264EB}" srcOrd="0" destOrd="0" presId="urn:microsoft.com/office/officeart/2005/8/layout/list1"/>
    <dgm:cxn modelId="{F98A8344-186C-694F-BDF0-29EF787B8BC5}" type="presParOf" srcId="{FC20142C-E3EE-D141-88ED-10674D67C976}" destId="{4E518877-B751-0448-9CFA-12876B26C67A}" srcOrd="1" destOrd="0" presId="urn:microsoft.com/office/officeart/2005/8/layout/list1"/>
    <dgm:cxn modelId="{C9FA1536-EB8F-D548-9BC4-332E2E3DE4F8}" type="presParOf" srcId="{0A1F46E3-404B-F146-8751-B39B4365350D}" destId="{BB3EB19A-B034-E649-8792-3DE4B0DAD705}" srcOrd="1" destOrd="0" presId="urn:microsoft.com/office/officeart/2005/8/layout/list1"/>
    <dgm:cxn modelId="{10F85B98-2B62-5742-A083-508831FD6371}" type="presParOf" srcId="{0A1F46E3-404B-F146-8751-B39B4365350D}" destId="{A875B6E7-2E91-BA4E-9A1F-3A008D566785}" srcOrd="2" destOrd="0" presId="urn:microsoft.com/office/officeart/2005/8/layout/list1"/>
    <dgm:cxn modelId="{5A116ED8-7BC2-1A45-A7EF-4254305289DD}" type="presParOf" srcId="{0A1F46E3-404B-F146-8751-B39B4365350D}" destId="{B7F05DD7-B0BD-7D45-B76C-FB8094F4AD00}" srcOrd="3" destOrd="0" presId="urn:microsoft.com/office/officeart/2005/8/layout/list1"/>
    <dgm:cxn modelId="{E81D68E6-715E-8A43-A72D-CDDBF528DFB5}" type="presParOf" srcId="{0A1F46E3-404B-F146-8751-B39B4365350D}" destId="{84E3C3EE-A061-BC4B-A996-F18151539E4C}" srcOrd="4" destOrd="0" presId="urn:microsoft.com/office/officeart/2005/8/layout/list1"/>
    <dgm:cxn modelId="{9E108564-46FC-4946-8DBD-EA92A6BCF349}" type="presParOf" srcId="{84E3C3EE-A061-BC4B-A996-F18151539E4C}" destId="{34949D1C-8E15-7B43-ABA2-82F624638E83}" srcOrd="0" destOrd="0" presId="urn:microsoft.com/office/officeart/2005/8/layout/list1"/>
    <dgm:cxn modelId="{166335A9-2B1E-104B-BD64-017C9EA6BF0E}" type="presParOf" srcId="{84E3C3EE-A061-BC4B-A996-F18151539E4C}" destId="{16AD3812-47A9-D44D-A363-E916DB0D0F5E}" srcOrd="1" destOrd="0" presId="urn:microsoft.com/office/officeart/2005/8/layout/list1"/>
    <dgm:cxn modelId="{3A4DA1D0-099C-F74F-9E22-8C853AA8A50B}" type="presParOf" srcId="{0A1F46E3-404B-F146-8751-B39B4365350D}" destId="{B1F06A1D-43E4-C74F-8A30-819B31EF2A68}" srcOrd="5" destOrd="0" presId="urn:microsoft.com/office/officeart/2005/8/layout/list1"/>
    <dgm:cxn modelId="{ADB6E12A-958C-1840-8D9E-B9A76159479A}" type="presParOf" srcId="{0A1F46E3-404B-F146-8751-B39B4365350D}" destId="{9911CDA8-52ED-3A4D-BE2F-487655CFB49F}" srcOrd="6" destOrd="0" presId="urn:microsoft.com/office/officeart/2005/8/layout/list1"/>
    <dgm:cxn modelId="{236EA19D-6EDE-7949-AF44-F7A0FBC25040}" type="presParOf" srcId="{0A1F46E3-404B-F146-8751-B39B4365350D}" destId="{23CCB8F6-EF84-9242-9C6E-AA4AFC649912}" srcOrd="7" destOrd="0" presId="urn:microsoft.com/office/officeart/2005/8/layout/list1"/>
    <dgm:cxn modelId="{F0BD964B-7BB7-6246-A595-D6FFB182442B}" type="presParOf" srcId="{0A1F46E3-404B-F146-8751-B39B4365350D}" destId="{2AE0ED82-80E1-8C48-8979-58798E9D5DF0}" srcOrd="8" destOrd="0" presId="urn:microsoft.com/office/officeart/2005/8/layout/list1"/>
    <dgm:cxn modelId="{E8443C1D-D346-7947-A1E6-00081ADD7272}" type="presParOf" srcId="{2AE0ED82-80E1-8C48-8979-58798E9D5DF0}" destId="{3D636914-0043-2646-8B8B-2F97F9420A76}" srcOrd="0" destOrd="0" presId="urn:microsoft.com/office/officeart/2005/8/layout/list1"/>
    <dgm:cxn modelId="{C1C0036B-9087-2747-A26A-188ACACC6385}" type="presParOf" srcId="{2AE0ED82-80E1-8C48-8979-58798E9D5DF0}" destId="{0D83089E-628B-0543-A4A6-E2CFC5272DC6}" srcOrd="1" destOrd="0" presId="urn:microsoft.com/office/officeart/2005/8/layout/list1"/>
    <dgm:cxn modelId="{2ED5FE1F-4E5B-F147-9E6E-85F8A1BF4349}" type="presParOf" srcId="{0A1F46E3-404B-F146-8751-B39B4365350D}" destId="{6EEFB641-5D30-9242-982F-468F7CBA7ACE}" srcOrd="9" destOrd="0" presId="urn:microsoft.com/office/officeart/2005/8/layout/list1"/>
    <dgm:cxn modelId="{AB650660-1724-3B46-9C3A-2D736DC314D8}" type="presParOf" srcId="{0A1F46E3-404B-F146-8751-B39B4365350D}" destId="{843C8A50-2B83-8040-A94F-6D28665855C9}" srcOrd="10" destOrd="0" presId="urn:microsoft.com/office/officeart/2005/8/layout/list1"/>
    <dgm:cxn modelId="{EBEAC167-51F2-5148-A4C1-B704D2D4439B}" type="presParOf" srcId="{0A1F46E3-404B-F146-8751-B39B4365350D}" destId="{F740C4EB-37B3-A342-83B3-DB06B25B5C4C}" srcOrd="11" destOrd="0" presId="urn:microsoft.com/office/officeart/2005/8/layout/list1"/>
    <dgm:cxn modelId="{214234B0-12E9-9E41-B22E-EDE6CFAF7ABC}" type="presParOf" srcId="{0A1F46E3-404B-F146-8751-B39B4365350D}" destId="{34BBDF78-1465-CC40-A6B0-F48E9FFDBFF8}" srcOrd="12" destOrd="0" presId="urn:microsoft.com/office/officeart/2005/8/layout/list1"/>
    <dgm:cxn modelId="{32F9B827-EB64-0248-9068-82332BF9DA0E}" type="presParOf" srcId="{34BBDF78-1465-CC40-A6B0-F48E9FFDBFF8}" destId="{37802BBD-5C23-1840-B5DE-D35C0A72007B}" srcOrd="0" destOrd="0" presId="urn:microsoft.com/office/officeart/2005/8/layout/list1"/>
    <dgm:cxn modelId="{E7706D91-60FF-3346-94C8-F377EE651520}" type="presParOf" srcId="{34BBDF78-1465-CC40-A6B0-F48E9FFDBFF8}" destId="{CF53E886-8F4D-0C4E-B96A-973672D10372}" srcOrd="1" destOrd="0" presId="urn:microsoft.com/office/officeart/2005/8/layout/list1"/>
    <dgm:cxn modelId="{7FFBFCDF-00F0-294A-BB0D-B9D3E9CD7334}" type="presParOf" srcId="{0A1F46E3-404B-F146-8751-B39B4365350D}" destId="{241F5544-9C14-BB40-9CE2-5BF0A1F5EF6B}" srcOrd="13" destOrd="0" presId="urn:microsoft.com/office/officeart/2005/8/layout/list1"/>
    <dgm:cxn modelId="{0B153BA5-A334-0746-AA17-CB80832BBA45}" type="presParOf" srcId="{0A1F46E3-404B-F146-8751-B39B4365350D}" destId="{F14F74B1-F681-0746-9405-9B78E15CBE6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B6E7-2E91-BA4E-9A1F-3A008D566785}">
      <dsp:nvSpPr>
        <dsp:cNvPr id="0" name=""/>
        <dsp:cNvSpPr/>
      </dsp:nvSpPr>
      <dsp:spPr>
        <a:xfrm>
          <a:off x="0" y="24305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Boost security presence and monitoring, especially during high-risk times like morning and afternoon classes, where incidents are more likely</a:t>
          </a:r>
        </a:p>
      </dsp:txBody>
      <dsp:txXfrm>
        <a:off x="0" y="243055"/>
        <a:ext cx="8348869" cy="661500"/>
      </dsp:txXfrm>
    </dsp:sp>
    <dsp:sp modelId="{4E518877-B751-0448-9CFA-12876B26C67A}">
      <dsp:nvSpPr>
        <dsp:cNvPr id="0" name=""/>
        <dsp:cNvSpPr/>
      </dsp:nvSpPr>
      <dsp:spPr>
        <a:xfrm>
          <a:off x="417443" y="6593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Increase High School Security During Classes</a:t>
          </a:r>
          <a:endParaRPr lang="en-US" sz="1200" kern="1200"/>
        </a:p>
      </dsp:txBody>
      <dsp:txXfrm>
        <a:off x="434736" y="83228"/>
        <a:ext cx="5809622" cy="319654"/>
      </dsp:txXfrm>
    </dsp:sp>
    <dsp:sp modelId="{9911CDA8-52ED-3A4D-BE2F-487655CFB49F}">
      <dsp:nvSpPr>
        <dsp:cNvPr id="0" name=""/>
        <dsp:cNvSpPr/>
      </dsp:nvSpPr>
      <dsp:spPr>
        <a:xfrm>
          <a:off x="0" y="114647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Implement controlled access to reduce risks for incidents inside school buildings, where victim counts tend to be higher. Train staff and students on lockdown procedures.</a:t>
          </a:r>
        </a:p>
      </dsp:txBody>
      <dsp:txXfrm>
        <a:off x="0" y="1146475"/>
        <a:ext cx="8348869" cy="661500"/>
      </dsp:txXfrm>
    </dsp:sp>
    <dsp:sp modelId="{16AD3812-47A9-D44D-A363-E916DB0D0F5E}">
      <dsp:nvSpPr>
        <dsp:cNvPr id="0" name=""/>
        <dsp:cNvSpPr/>
      </dsp:nvSpPr>
      <dsp:spPr>
        <a:xfrm>
          <a:off x="417443" y="96935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Reinforce Building Entry Points</a:t>
          </a:r>
          <a:endParaRPr lang="en-US" sz="1200" kern="1200"/>
        </a:p>
      </dsp:txBody>
      <dsp:txXfrm>
        <a:off x="434736" y="986648"/>
        <a:ext cx="5809622" cy="319654"/>
      </dsp:txXfrm>
    </dsp:sp>
    <dsp:sp modelId="{843C8A50-2B83-8040-A94F-6D28665855C9}">
      <dsp:nvSpPr>
        <dsp:cNvPr id="0" name=""/>
        <dsp:cNvSpPr/>
      </dsp:nvSpPr>
      <dsp:spPr>
        <a:xfrm>
          <a:off x="0" y="204989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Launch anti-gang initiatives and collaborate with local law enforcement in high schools to reduce gang-related incidents</a:t>
          </a:r>
        </a:p>
      </dsp:txBody>
      <dsp:txXfrm>
        <a:off x="0" y="2049895"/>
        <a:ext cx="8348869" cy="661500"/>
      </dsp:txXfrm>
    </dsp:sp>
    <dsp:sp modelId="{0D83089E-628B-0543-A4A6-E2CFC5272DC6}">
      <dsp:nvSpPr>
        <dsp:cNvPr id="0" name=""/>
        <dsp:cNvSpPr/>
      </dsp:nvSpPr>
      <dsp:spPr>
        <a:xfrm>
          <a:off x="417443" y="187277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Target Gang Prevention Programs in High Schools</a:t>
          </a:r>
          <a:br>
            <a:rPr lang="en-US" sz="1200" kern="1200"/>
          </a:br>
          <a:endParaRPr lang="en-US" sz="1200" kern="1200"/>
        </a:p>
      </dsp:txBody>
      <dsp:txXfrm>
        <a:off x="434736" y="1890068"/>
        <a:ext cx="5809622" cy="319654"/>
      </dsp:txXfrm>
    </dsp:sp>
    <dsp:sp modelId="{F14F74B1-F681-0746-9405-9B78E15CBE66}">
      <dsp:nvSpPr>
        <dsp:cNvPr id="0" name=""/>
        <dsp:cNvSpPr/>
      </dsp:nvSpPr>
      <dsp:spPr>
        <a:xfrm>
          <a:off x="0" y="295331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Install barriers around school perimeters to reduce drive-by shooting risks, especially in high-risk high schools</a:t>
          </a:r>
        </a:p>
      </dsp:txBody>
      <dsp:txXfrm>
        <a:off x="0" y="2953315"/>
        <a:ext cx="8348869" cy="661500"/>
      </dsp:txXfrm>
    </dsp:sp>
    <dsp:sp modelId="{CF53E886-8F4D-0C4E-B96A-973672D10372}">
      <dsp:nvSpPr>
        <dsp:cNvPr id="0" name=""/>
        <dsp:cNvSpPr/>
      </dsp:nvSpPr>
      <dsp:spPr>
        <a:xfrm>
          <a:off x="417443" y="277619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Strengthen Perimeter for Drive-By Prevention</a:t>
          </a:r>
          <a:endParaRPr lang="en-US" sz="1200" kern="1200"/>
        </a:p>
      </dsp:txBody>
      <dsp:txXfrm>
        <a:off x="434736" y="2793488"/>
        <a:ext cx="5809622"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75B6E7-2E91-BA4E-9A1F-3A008D566785}">
      <dsp:nvSpPr>
        <dsp:cNvPr id="0" name=""/>
        <dsp:cNvSpPr/>
      </dsp:nvSpPr>
      <dsp:spPr>
        <a:xfrm>
          <a:off x="0" y="24305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Increase supervision and deploy security personnel during lunch hours and school events, which show higher victim counts</a:t>
          </a:r>
        </a:p>
      </dsp:txBody>
      <dsp:txXfrm>
        <a:off x="0" y="243055"/>
        <a:ext cx="8348869" cy="661500"/>
      </dsp:txXfrm>
    </dsp:sp>
    <dsp:sp modelId="{4E518877-B751-0448-9CFA-12876B26C67A}">
      <dsp:nvSpPr>
        <dsp:cNvPr id="0" name=""/>
        <dsp:cNvSpPr/>
      </dsp:nvSpPr>
      <dsp:spPr>
        <a:xfrm>
          <a:off x="417443" y="6593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Heighten Security at Lunch and School Events</a:t>
          </a:r>
          <a:endParaRPr lang="en-US" sz="1200" kern="1200"/>
        </a:p>
      </dsp:txBody>
      <dsp:txXfrm>
        <a:off x="434736" y="83228"/>
        <a:ext cx="5809622" cy="319654"/>
      </dsp:txXfrm>
    </dsp:sp>
    <dsp:sp modelId="{9911CDA8-52ED-3A4D-BE2F-487655CFB49F}">
      <dsp:nvSpPr>
        <dsp:cNvPr id="0" name=""/>
        <dsp:cNvSpPr/>
      </dsp:nvSpPr>
      <dsp:spPr>
        <a:xfrm>
          <a:off x="0" y="114647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Implement programs focusing on mental health and conflict resolution to reduce violence risks, particularly among students with known gang affiliations</a:t>
          </a:r>
        </a:p>
      </dsp:txBody>
      <dsp:txXfrm>
        <a:off x="0" y="1146475"/>
        <a:ext cx="8348869" cy="661500"/>
      </dsp:txXfrm>
    </dsp:sp>
    <dsp:sp modelId="{16AD3812-47A9-D44D-A363-E916DB0D0F5E}">
      <dsp:nvSpPr>
        <dsp:cNvPr id="0" name=""/>
        <dsp:cNvSpPr/>
      </dsp:nvSpPr>
      <dsp:spPr>
        <a:xfrm>
          <a:off x="417443" y="96935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Early Intervention for At-Risk Students</a:t>
          </a:r>
          <a:endParaRPr lang="en-US" sz="1200" kern="1200"/>
        </a:p>
      </dsp:txBody>
      <dsp:txXfrm>
        <a:off x="434736" y="986648"/>
        <a:ext cx="5809622" cy="319654"/>
      </dsp:txXfrm>
    </dsp:sp>
    <dsp:sp modelId="{843C8A50-2B83-8040-A94F-6D28665855C9}">
      <dsp:nvSpPr>
        <dsp:cNvPr id="0" name=""/>
        <dsp:cNvSpPr/>
      </dsp:nvSpPr>
      <dsp:spPr>
        <a:xfrm>
          <a:off x="0" y="204989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Educate teachers and staff on identifying signs of potential violence, enabling quicker intervention</a:t>
          </a:r>
        </a:p>
      </dsp:txBody>
      <dsp:txXfrm>
        <a:off x="0" y="2049895"/>
        <a:ext cx="8348869" cy="661500"/>
      </dsp:txXfrm>
    </dsp:sp>
    <dsp:sp modelId="{0D83089E-628B-0543-A4A6-E2CFC5272DC6}">
      <dsp:nvSpPr>
        <dsp:cNvPr id="0" name=""/>
        <dsp:cNvSpPr/>
      </dsp:nvSpPr>
      <dsp:spPr>
        <a:xfrm>
          <a:off x="417443" y="187277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Train Staff on Recognizing Warning Signs</a:t>
          </a:r>
          <a:endParaRPr lang="en-US" sz="1200" kern="1200"/>
        </a:p>
      </dsp:txBody>
      <dsp:txXfrm>
        <a:off x="434736" y="1890068"/>
        <a:ext cx="5809622" cy="319654"/>
      </dsp:txXfrm>
    </dsp:sp>
    <dsp:sp modelId="{F14F74B1-F681-0746-9405-9B78E15CBE66}">
      <dsp:nvSpPr>
        <dsp:cNvPr id="0" name=""/>
        <dsp:cNvSpPr/>
      </dsp:nvSpPr>
      <dsp:spPr>
        <a:xfrm>
          <a:off x="0" y="2953315"/>
          <a:ext cx="8348869" cy="66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965" tIns="249936" rIns="64796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Work with local authorities to establish and enforce firearm-free zones around schools, especially high schools, to limit high-lethality firearms near campuses</a:t>
          </a:r>
        </a:p>
      </dsp:txBody>
      <dsp:txXfrm>
        <a:off x="0" y="2953315"/>
        <a:ext cx="8348869" cy="661500"/>
      </dsp:txXfrm>
    </dsp:sp>
    <dsp:sp modelId="{CF53E886-8F4D-0C4E-B96A-973672D10372}">
      <dsp:nvSpPr>
        <dsp:cNvPr id="0" name=""/>
        <dsp:cNvSpPr/>
      </dsp:nvSpPr>
      <dsp:spPr>
        <a:xfrm>
          <a:off x="417443" y="2776195"/>
          <a:ext cx="5844208" cy="354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897" tIns="0" rIns="220897" bIns="0" numCol="1" spcCol="1270" anchor="ctr" anchorCtr="0">
          <a:noAutofit/>
        </a:bodyPr>
        <a:lstStyle/>
        <a:p>
          <a:pPr marL="0" lvl="0" indent="0" algn="l" defTabSz="533400">
            <a:lnSpc>
              <a:spcPct val="90000"/>
            </a:lnSpc>
            <a:spcBef>
              <a:spcPct val="0"/>
            </a:spcBef>
            <a:spcAft>
              <a:spcPct val="35000"/>
            </a:spcAft>
            <a:buNone/>
          </a:pPr>
          <a:r>
            <a:rPr lang="en-US" sz="1200" b="1" kern="1200"/>
            <a:t>Collaborate on Gun-Free School Zones</a:t>
          </a:r>
          <a:endParaRPr lang="en-US" sz="1200" kern="1200"/>
        </a:p>
      </dsp:txBody>
      <dsp:txXfrm>
        <a:off x="434736" y="2793488"/>
        <a:ext cx="5809622"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4f627d23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4f627d238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730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117b8719ec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117b8719ec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ed9256fe6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ed9256f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a:extLst>
            <a:ext uri="{FF2B5EF4-FFF2-40B4-BE49-F238E27FC236}">
              <a16:creationId xmlns:a16="http://schemas.microsoft.com/office/drawing/2014/main" id="{9A793FF4-34D7-0AB4-0722-96E2F51C6CB1}"/>
            </a:ext>
          </a:extLst>
        </p:cNvPr>
        <p:cNvGrpSpPr/>
        <p:nvPr/>
      </p:nvGrpSpPr>
      <p:grpSpPr>
        <a:xfrm>
          <a:off x="0" y="0"/>
          <a:ext cx="0" cy="0"/>
          <a:chOff x="0" y="0"/>
          <a:chExt cx="0" cy="0"/>
        </a:xfrm>
      </p:grpSpPr>
      <p:sp>
        <p:nvSpPr>
          <p:cNvPr id="222" name="Google Shape;222;g2161ca7da69_2_7:notes">
            <a:extLst>
              <a:ext uri="{FF2B5EF4-FFF2-40B4-BE49-F238E27FC236}">
                <a16:creationId xmlns:a16="http://schemas.microsoft.com/office/drawing/2014/main" id="{1517D664-8901-4160-D9E8-C018BCB03D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61ca7da69_2_7:notes">
            <a:extLst>
              <a:ext uri="{FF2B5EF4-FFF2-40B4-BE49-F238E27FC236}">
                <a16:creationId xmlns:a16="http://schemas.microsoft.com/office/drawing/2014/main" id="{921B6626-B3B1-3000-63AD-60A320FEAA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231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a:extLst>
            <a:ext uri="{FF2B5EF4-FFF2-40B4-BE49-F238E27FC236}">
              <a16:creationId xmlns:a16="http://schemas.microsoft.com/office/drawing/2014/main" id="{2E4CE2CE-454C-12D5-6E00-723F87F9340C}"/>
            </a:ext>
          </a:extLst>
        </p:cNvPr>
        <p:cNvGrpSpPr/>
        <p:nvPr/>
      </p:nvGrpSpPr>
      <p:grpSpPr>
        <a:xfrm>
          <a:off x="0" y="0"/>
          <a:ext cx="0" cy="0"/>
          <a:chOff x="0" y="0"/>
          <a:chExt cx="0" cy="0"/>
        </a:xfrm>
      </p:grpSpPr>
      <p:sp>
        <p:nvSpPr>
          <p:cNvPr id="222" name="Google Shape;222;g2161ca7da69_2_7:notes">
            <a:extLst>
              <a:ext uri="{FF2B5EF4-FFF2-40B4-BE49-F238E27FC236}">
                <a16:creationId xmlns:a16="http://schemas.microsoft.com/office/drawing/2014/main" id="{F71607FA-FA0D-7F71-2CE7-3B447BF3AD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61ca7da69_2_7:notes">
            <a:extLst>
              <a:ext uri="{FF2B5EF4-FFF2-40B4-BE49-F238E27FC236}">
                <a16:creationId xmlns:a16="http://schemas.microsoft.com/office/drawing/2014/main" id="{9F0EB4CA-C2E3-2A84-08B3-C26575E23E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4033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a:extLst>
            <a:ext uri="{FF2B5EF4-FFF2-40B4-BE49-F238E27FC236}">
              <a16:creationId xmlns:a16="http://schemas.microsoft.com/office/drawing/2014/main" id="{C89AC454-41F2-B5C6-A70B-B10F7E9B1634}"/>
            </a:ext>
          </a:extLst>
        </p:cNvPr>
        <p:cNvGrpSpPr/>
        <p:nvPr/>
      </p:nvGrpSpPr>
      <p:grpSpPr>
        <a:xfrm>
          <a:off x="0" y="0"/>
          <a:ext cx="0" cy="0"/>
          <a:chOff x="0" y="0"/>
          <a:chExt cx="0" cy="0"/>
        </a:xfrm>
      </p:grpSpPr>
      <p:sp>
        <p:nvSpPr>
          <p:cNvPr id="222" name="Google Shape;222;g2161ca7da69_2_7:notes">
            <a:extLst>
              <a:ext uri="{FF2B5EF4-FFF2-40B4-BE49-F238E27FC236}">
                <a16:creationId xmlns:a16="http://schemas.microsoft.com/office/drawing/2014/main" id="{67C7DEFE-F042-33B8-D76F-06D81717E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61ca7da69_2_7:notes">
            <a:extLst>
              <a:ext uri="{FF2B5EF4-FFF2-40B4-BE49-F238E27FC236}">
                <a16:creationId xmlns:a16="http://schemas.microsoft.com/office/drawing/2014/main" id="{A9536414-AD7B-4EF0-51C1-348608EBE1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114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a:extLst>
            <a:ext uri="{FF2B5EF4-FFF2-40B4-BE49-F238E27FC236}">
              <a16:creationId xmlns:a16="http://schemas.microsoft.com/office/drawing/2014/main" id="{97D9F0C8-938C-3F6F-A7D5-06FEE7D724B2}"/>
            </a:ext>
          </a:extLst>
        </p:cNvPr>
        <p:cNvGrpSpPr/>
        <p:nvPr/>
      </p:nvGrpSpPr>
      <p:grpSpPr>
        <a:xfrm>
          <a:off x="0" y="0"/>
          <a:ext cx="0" cy="0"/>
          <a:chOff x="0" y="0"/>
          <a:chExt cx="0" cy="0"/>
        </a:xfrm>
      </p:grpSpPr>
      <p:sp>
        <p:nvSpPr>
          <p:cNvPr id="689" name="Google Shape;689;g54dda1946d_6_322:notes">
            <a:extLst>
              <a:ext uri="{FF2B5EF4-FFF2-40B4-BE49-F238E27FC236}">
                <a16:creationId xmlns:a16="http://schemas.microsoft.com/office/drawing/2014/main" id="{A534F1A8-8116-1937-B4FC-F2EC72A2D1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54dda1946d_6_322:notes">
            <a:extLst>
              <a:ext uri="{FF2B5EF4-FFF2-40B4-BE49-F238E27FC236}">
                <a16:creationId xmlns:a16="http://schemas.microsoft.com/office/drawing/2014/main" id="{518E7394-5E6A-8B5B-1E12-D293A6C402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949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02d55134e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02d55134e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a:extLst>
            <a:ext uri="{FF2B5EF4-FFF2-40B4-BE49-F238E27FC236}">
              <a16:creationId xmlns:a16="http://schemas.microsoft.com/office/drawing/2014/main" id="{47BD3E9D-E1B5-697B-9B75-D34663A14842}"/>
            </a:ext>
          </a:extLst>
        </p:cNvPr>
        <p:cNvGrpSpPr/>
        <p:nvPr/>
      </p:nvGrpSpPr>
      <p:grpSpPr>
        <a:xfrm>
          <a:off x="0" y="0"/>
          <a:ext cx="0" cy="0"/>
          <a:chOff x="0" y="0"/>
          <a:chExt cx="0" cy="0"/>
        </a:xfrm>
      </p:grpSpPr>
      <p:sp>
        <p:nvSpPr>
          <p:cNvPr id="305" name="Google Shape;305;g117b871a421_0_0:notes">
            <a:extLst>
              <a:ext uri="{FF2B5EF4-FFF2-40B4-BE49-F238E27FC236}">
                <a16:creationId xmlns:a16="http://schemas.microsoft.com/office/drawing/2014/main" id="{26A7490D-1424-7AA1-E41D-8D30F0BA7C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7b871a421_0_0:notes">
            <a:extLst>
              <a:ext uri="{FF2B5EF4-FFF2-40B4-BE49-F238E27FC236}">
                <a16:creationId xmlns:a16="http://schemas.microsoft.com/office/drawing/2014/main" id="{AF2172B9-F040-5D82-254F-3679FCD5E9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08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a:extLst>
            <a:ext uri="{FF2B5EF4-FFF2-40B4-BE49-F238E27FC236}">
              <a16:creationId xmlns:a16="http://schemas.microsoft.com/office/drawing/2014/main" id="{02E18B48-88F6-6C79-D84E-A47B90C34480}"/>
            </a:ext>
          </a:extLst>
        </p:cNvPr>
        <p:cNvGrpSpPr/>
        <p:nvPr/>
      </p:nvGrpSpPr>
      <p:grpSpPr>
        <a:xfrm>
          <a:off x="0" y="0"/>
          <a:ext cx="0" cy="0"/>
          <a:chOff x="0" y="0"/>
          <a:chExt cx="0" cy="0"/>
        </a:xfrm>
      </p:grpSpPr>
      <p:sp>
        <p:nvSpPr>
          <p:cNvPr id="305" name="Google Shape;305;g117b871a421_0_0:notes">
            <a:extLst>
              <a:ext uri="{FF2B5EF4-FFF2-40B4-BE49-F238E27FC236}">
                <a16:creationId xmlns:a16="http://schemas.microsoft.com/office/drawing/2014/main" id="{1D42E98A-8A95-A617-AE23-A466431F06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7b871a421_0_0:notes">
            <a:extLst>
              <a:ext uri="{FF2B5EF4-FFF2-40B4-BE49-F238E27FC236}">
                <a16:creationId xmlns:a16="http://schemas.microsoft.com/office/drawing/2014/main" id="{5F560D75-3A44-23BF-35A2-1CA50FF72A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000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a:extLst>
            <a:ext uri="{FF2B5EF4-FFF2-40B4-BE49-F238E27FC236}">
              <a16:creationId xmlns:a16="http://schemas.microsoft.com/office/drawing/2014/main" id="{73557F0A-5715-E426-FD21-BDA441DEAABB}"/>
            </a:ext>
          </a:extLst>
        </p:cNvPr>
        <p:cNvGrpSpPr/>
        <p:nvPr/>
      </p:nvGrpSpPr>
      <p:grpSpPr>
        <a:xfrm>
          <a:off x="0" y="0"/>
          <a:ext cx="0" cy="0"/>
          <a:chOff x="0" y="0"/>
          <a:chExt cx="0" cy="0"/>
        </a:xfrm>
      </p:grpSpPr>
      <p:sp>
        <p:nvSpPr>
          <p:cNvPr id="305" name="Google Shape;305;g117b871a421_0_0:notes">
            <a:extLst>
              <a:ext uri="{FF2B5EF4-FFF2-40B4-BE49-F238E27FC236}">
                <a16:creationId xmlns:a16="http://schemas.microsoft.com/office/drawing/2014/main" id="{E73DACC0-A3F0-452E-519B-949ED25FA4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7b871a421_0_0:notes">
            <a:extLst>
              <a:ext uri="{FF2B5EF4-FFF2-40B4-BE49-F238E27FC236}">
                <a16:creationId xmlns:a16="http://schemas.microsoft.com/office/drawing/2014/main" id="{D51B7502-BECE-DFFD-D6DD-F53011DAC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0697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a:extLst>
            <a:ext uri="{FF2B5EF4-FFF2-40B4-BE49-F238E27FC236}">
              <a16:creationId xmlns:a16="http://schemas.microsoft.com/office/drawing/2014/main" id="{1851A708-14FB-65EA-46FC-3558E038F201}"/>
            </a:ext>
          </a:extLst>
        </p:cNvPr>
        <p:cNvGrpSpPr/>
        <p:nvPr/>
      </p:nvGrpSpPr>
      <p:grpSpPr>
        <a:xfrm>
          <a:off x="0" y="0"/>
          <a:ext cx="0" cy="0"/>
          <a:chOff x="0" y="0"/>
          <a:chExt cx="0" cy="0"/>
        </a:xfrm>
      </p:grpSpPr>
      <p:sp>
        <p:nvSpPr>
          <p:cNvPr id="391" name="Google Shape;391;g1dd46dd1d67_2_512:notes">
            <a:extLst>
              <a:ext uri="{FF2B5EF4-FFF2-40B4-BE49-F238E27FC236}">
                <a16:creationId xmlns:a16="http://schemas.microsoft.com/office/drawing/2014/main" id="{9FC5FF8F-1508-D0D6-2E6D-D0AF5B797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dd46dd1d67_2_512:notes">
            <a:extLst>
              <a:ext uri="{FF2B5EF4-FFF2-40B4-BE49-F238E27FC236}">
                <a16:creationId xmlns:a16="http://schemas.microsoft.com/office/drawing/2014/main" id="{705A03D6-8AB0-5F29-8DD3-917FEBB6C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75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66856" y="986238"/>
            <a:ext cx="4746300" cy="230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8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066849" y="3564875"/>
            <a:ext cx="4746300" cy="3936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1" name="Google Shape;11;p2"/>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713225" y="1566861"/>
            <a:ext cx="4748400" cy="1357500"/>
          </a:xfrm>
          <a:prstGeom prst="rect">
            <a:avLst/>
          </a:prstGeom>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713225" y="2914911"/>
            <a:ext cx="4748400" cy="39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48" name="Google Shape;48;p11"/>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13"/>
          <p:cNvSpPr txBox="1">
            <a:spLocks noGrp="1"/>
          </p:cNvSpPr>
          <p:nvPr>
            <p:ph type="subTitle" idx="1"/>
          </p:nvPr>
        </p:nvSpPr>
        <p:spPr>
          <a:xfrm>
            <a:off x="865625" y="21931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3" name="Google Shape;53;p13"/>
          <p:cNvSpPr txBox="1">
            <a:spLocks noGrp="1"/>
          </p:cNvSpPr>
          <p:nvPr>
            <p:ph type="subTitle" idx="2"/>
          </p:nvPr>
        </p:nvSpPr>
        <p:spPr>
          <a:xfrm>
            <a:off x="865625" y="4035878"/>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 name="Google Shape;54;p13"/>
          <p:cNvSpPr txBox="1">
            <a:spLocks noGrp="1"/>
          </p:cNvSpPr>
          <p:nvPr>
            <p:ph type="subTitle" idx="3"/>
          </p:nvPr>
        </p:nvSpPr>
        <p:spPr>
          <a:xfrm>
            <a:off x="3419250" y="4035878"/>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subTitle" idx="4"/>
          </p:nvPr>
        </p:nvSpPr>
        <p:spPr>
          <a:xfrm>
            <a:off x="3419250" y="21931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6" name="Google Shape;56;p13"/>
          <p:cNvSpPr txBox="1">
            <a:spLocks noGrp="1"/>
          </p:cNvSpPr>
          <p:nvPr>
            <p:ph type="title" idx="5" hasCustomPrompt="1"/>
          </p:nvPr>
        </p:nvSpPr>
        <p:spPr>
          <a:xfrm>
            <a:off x="1669775" y="1312575"/>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4223400" y="3151525"/>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1669775" y="3151525"/>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8" hasCustomPrompt="1"/>
          </p:nvPr>
        </p:nvSpPr>
        <p:spPr>
          <a:xfrm>
            <a:off x="4223400" y="1312575"/>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9"/>
          </p:nvPr>
        </p:nvSpPr>
        <p:spPr>
          <a:xfrm>
            <a:off x="5972875" y="4035878"/>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 name="Google Shape;61;p13"/>
          <p:cNvSpPr txBox="1">
            <a:spLocks noGrp="1"/>
          </p:cNvSpPr>
          <p:nvPr>
            <p:ph type="subTitle" idx="13"/>
          </p:nvPr>
        </p:nvSpPr>
        <p:spPr>
          <a:xfrm>
            <a:off x="5972875" y="21931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2" name="Google Shape;62;p13"/>
          <p:cNvSpPr txBox="1">
            <a:spLocks noGrp="1"/>
          </p:cNvSpPr>
          <p:nvPr>
            <p:ph type="title" idx="14" hasCustomPrompt="1"/>
          </p:nvPr>
        </p:nvSpPr>
        <p:spPr>
          <a:xfrm>
            <a:off x="6777025" y="3151525"/>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title" idx="15" hasCustomPrompt="1"/>
          </p:nvPr>
        </p:nvSpPr>
        <p:spPr>
          <a:xfrm>
            <a:off x="6777025" y="1312575"/>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6"/>
          </p:nvPr>
        </p:nvSpPr>
        <p:spPr>
          <a:xfrm>
            <a:off x="865625" y="1875254"/>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65" name="Google Shape;65;p13"/>
          <p:cNvSpPr txBox="1">
            <a:spLocks noGrp="1"/>
          </p:cNvSpPr>
          <p:nvPr>
            <p:ph type="subTitle" idx="17"/>
          </p:nvPr>
        </p:nvSpPr>
        <p:spPr>
          <a:xfrm>
            <a:off x="865625" y="37310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66" name="Google Shape;66;p13"/>
          <p:cNvSpPr txBox="1">
            <a:spLocks noGrp="1"/>
          </p:cNvSpPr>
          <p:nvPr>
            <p:ph type="subTitle" idx="18"/>
          </p:nvPr>
        </p:nvSpPr>
        <p:spPr>
          <a:xfrm>
            <a:off x="3419250" y="37310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67" name="Google Shape;67;p13"/>
          <p:cNvSpPr txBox="1">
            <a:spLocks noGrp="1"/>
          </p:cNvSpPr>
          <p:nvPr>
            <p:ph type="subTitle" idx="19"/>
          </p:nvPr>
        </p:nvSpPr>
        <p:spPr>
          <a:xfrm>
            <a:off x="3419250" y="1875254"/>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68" name="Google Shape;68;p13"/>
          <p:cNvSpPr txBox="1">
            <a:spLocks noGrp="1"/>
          </p:cNvSpPr>
          <p:nvPr>
            <p:ph type="subTitle" idx="20"/>
          </p:nvPr>
        </p:nvSpPr>
        <p:spPr>
          <a:xfrm>
            <a:off x="5972875" y="37310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69" name="Google Shape;69;p13"/>
          <p:cNvSpPr txBox="1">
            <a:spLocks noGrp="1"/>
          </p:cNvSpPr>
          <p:nvPr>
            <p:ph type="subTitle" idx="21"/>
          </p:nvPr>
        </p:nvSpPr>
        <p:spPr>
          <a:xfrm>
            <a:off x="5972875" y="1875254"/>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70" name="Google Shape;70;p13"/>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951900" y="3593225"/>
            <a:ext cx="3858900" cy="5319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3000"/>
              <a:buNone/>
              <a:defRPr sz="2100">
                <a:solidFill>
                  <a:schemeClr val="dk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3" name="Google Shape;73;p14"/>
          <p:cNvSpPr txBox="1">
            <a:spLocks noGrp="1"/>
          </p:cNvSpPr>
          <p:nvPr>
            <p:ph type="subTitle" idx="1"/>
          </p:nvPr>
        </p:nvSpPr>
        <p:spPr>
          <a:xfrm>
            <a:off x="3952025" y="908200"/>
            <a:ext cx="3858900" cy="2498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74" name="Google Shape;74;p14"/>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720000" y="1142575"/>
            <a:ext cx="2955000" cy="1754700"/>
          </a:xfrm>
          <a:prstGeom prst="rect">
            <a:avLst/>
          </a:prstGeom>
        </p:spPr>
        <p:txBody>
          <a:bodyPr spcFirstLastPara="1" wrap="square" lIns="91425" tIns="91425" rIns="91425" bIns="91425" anchor="b" anchorCtr="0">
            <a:noAutofit/>
          </a:bodyPr>
          <a:lstStyle>
            <a:lvl1pPr lvl="0" algn="l" rtl="0">
              <a:lnSpc>
                <a:spcPct val="115000"/>
              </a:lnSpc>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 name="Google Shape;77;p15"/>
          <p:cNvSpPr txBox="1">
            <a:spLocks noGrp="1"/>
          </p:cNvSpPr>
          <p:nvPr>
            <p:ph type="subTitle" idx="1"/>
          </p:nvPr>
        </p:nvSpPr>
        <p:spPr>
          <a:xfrm>
            <a:off x="720000" y="2770910"/>
            <a:ext cx="2955000" cy="1302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5"/>
          <p:cNvSpPr>
            <a:spLocks noGrp="1"/>
          </p:cNvSpPr>
          <p:nvPr>
            <p:ph type="pic" idx="2"/>
          </p:nvPr>
        </p:nvSpPr>
        <p:spPr>
          <a:xfrm>
            <a:off x="4142050" y="1191349"/>
            <a:ext cx="4288800" cy="2760900"/>
          </a:xfrm>
          <a:prstGeom prst="rect">
            <a:avLst/>
          </a:prstGeom>
          <a:noFill/>
          <a:ln>
            <a:noFill/>
          </a:ln>
        </p:spPr>
      </p:sp>
      <p:sp>
        <p:nvSpPr>
          <p:cNvPr id="79" name="Google Shape;79;p15"/>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5758975" y="1691686"/>
            <a:ext cx="2671800" cy="63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16"/>
          <p:cNvSpPr txBox="1">
            <a:spLocks noGrp="1"/>
          </p:cNvSpPr>
          <p:nvPr>
            <p:ph type="subTitle" idx="1"/>
          </p:nvPr>
        </p:nvSpPr>
        <p:spPr>
          <a:xfrm>
            <a:off x="5758975" y="2324386"/>
            <a:ext cx="2671800" cy="113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3" name="Google Shape;83;p16"/>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8"/>
          <p:cNvSpPr txBox="1">
            <a:spLocks noGrp="1"/>
          </p:cNvSpPr>
          <p:nvPr>
            <p:ph type="body" idx="1"/>
          </p:nvPr>
        </p:nvSpPr>
        <p:spPr>
          <a:xfrm>
            <a:off x="719950" y="1899700"/>
            <a:ext cx="3776100" cy="208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91" name="Google Shape;91;p18"/>
          <p:cNvSpPr txBox="1">
            <a:spLocks noGrp="1"/>
          </p:cNvSpPr>
          <p:nvPr>
            <p:ph type="body" idx="2"/>
          </p:nvPr>
        </p:nvSpPr>
        <p:spPr>
          <a:xfrm>
            <a:off x="4654774" y="1899700"/>
            <a:ext cx="3776100" cy="208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92" name="Google Shape;92;p18"/>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9"/>
          <p:cNvSpPr txBox="1">
            <a:spLocks noGrp="1"/>
          </p:cNvSpPr>
          <p:nvPr>
            <p:ph type="subTitle" idx="1"/>
          </p:nvPr>
        </p:nvSpPr>
        <p:spPr>
          <a:xfrm>
            <a:off x="4349400" y="1556950"/>
            <a:ext cx="3197700" cy="59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9"/>
          <p:cNvSpPr txBox="1">
            <a:spLocks noGrp="1"/>
          </p:cNvSpPr>
          <p:nvPr>
            <p:ph type="subTitle" idx="2"/>
          </p:nvPr>
        </p:nvSpPr>
        <p:spPr>
          <a:xfrm>
            <a:off x="4349395" y="2680250"/>
            <a:ext cx="3197700" cy="59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7" name="Google Shape;97;p19"/>
          <p:cNvSpPr txBox="1">
            <a:spLocks noGrp="1"/>
          </p:cNvSpPr>
          <p:nvPr>
            <p:ph type="subTitle" idx="3"/>
          </p:nvPr>
        </p:nvSpPr>
        <p:spPr>
          <a:xfrm>
            <a:off x="4349400" y="3803550"/>
            <a:ext cx="3197700" cy="599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 name="Google Shape;98;p19"/>
          <p:cNvSpPr txBox="1">
            <a:spLocks noGrp="1"/>
          </p:cNvSpPr>
          <p:nvPr>
            <p:ph type="subTitle" idx="4"/>
          </p:nvPr>
        </p:nvSpPr>
        <p:spPr>
          <a:xfrm>
            <a:off x="4349399" y="1261350"/>
            <a:ext cx="3197700" cy="50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600"/>
              <a:buFont typeface="Fjalla One"/>
              <a:buNone/>
              <a:defRPr sz="2600">
                <a:latin typeface="Fjalla One"/>
                <a:ea typeface="Fjalla One"/>
                <a:cs typeface="Fjalla One"/>
                <a:sym typeface="Fjalla One"/>
              </a:defRPr>
            </a:lvl2pPr>
            <a:lvl3pPr lvl="2"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3pPr>
            <a:lvl4pPr lvl="3"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4pPr>
            <a:lvl5pPr lvl="4"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5pPr>
            <a:lvl6pPr lvl="5"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6pPr>
            <a:lvl7pPr lvl="6"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7pPr>
            <a:lvl8pPr lvl="7"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8pPr>
            <a:lvl9pPr lvl="8" algn="ctr" rtl="0">
              <a:lnSpc>
                <a:spcPct val="100000"/>
              </a:lnSpc>
              <a:spcBef>
                <a:spcPts val="1600"/>
              </a:spcBef>
              <a:spcAft>
                <a:spcPts val="1600"/>
              </a:spcAft>
              <a:buSzPts val="2600"/>
              <a:buFont typeface="Fjalla One"/>
              <a:buNone/>
              <a:defRPr sz="2600">
                <a:latin typeface="Fjalla One"/>
                <a:ea typeface="Fjalla One"/>
                <a:cs typeface="Fjalla One"/>
                <a:sym typeface="Fjalla One"/>
              </a:defRPr>
            </a:lvl9pPr>
          </a:lstStyle>
          <a:p>
            <a:endParaRPr/>
          </a:p>
        </p:txBody>
      </p:sp>
      <p:sp>
        <p:nvSpPr>
          <p:cNvPr id="99" name="Google Shape;99;p19"/>
          <p:cNvSpPr txBox="1">
            <a:spLocks noGrp="1"/>
          </p:cNvSpPr>
          <p:nvPr>
            <p:ph type="subTitle" idx="5"/>
          </p:nvPr>
        </p:nvSpPr>
        <p:spPr>
          <a:xfrm>
            <a:off x="4349396" y="2384650"/>
            <a:ext cx="3197700" cy="50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600"/>
              <a:buFont typeface="Fjalla One"/>
              <a:buNone/>
              <a:defRPr sz="2600">
                <a:latin typeface="Fjalla One"/>
                <a:ea typeface="Fjalla One"/>
                <a:cs typeface="Fjalla One"/>
                <a:sym typeface="Fjalla One"/>
              </a:defRPr>
            </a:lvl2pPr>
            <a:lvl3pPr lvl="2"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3pPr>
            <a:lvl4pPr lvl="3"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4pPr>
            <a:lvl5pPr lvl="4"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5pPr>
            <a:lvl6pPr lvl="5"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6pPr>
            <a:lvl7pPr lvl="6"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7pPr>
            <a:lvl8pPr lvl="7"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8pPr>
            <a:lvl9pPr lvl="8" algn="ctr" rtl="0">
              <a:lnSpc>
                <a:spcPct val="100000"/>
              </a:lnSpc>
              <a:spcBef>
                <a:spcPts val="1600"/>
              </a:spcBef>
              <a:spcAft>
                <a:spcPts val="1600"/>
              </a:spcAft>
              <a:buSzPts val="2600"/>
              <a:buFont typeface="Fjalla One"/>
              <a:buNone/>
              <a:defRPr sz="2600">
                <a:latin typeface="Fjalla One"/>
                <a:ea typeface="Fjalla One"/>
                <a:cs typeface="Fjalla One"/>
                <a:sym typeface="Fjalla One"/>
              </a:defRPr>
            </a:lvl9pPr>
          </a:lstStyle>
          <a:p>
            <a:endParaRPr/>
          </a:p>
        </p:txBody>
      </p:sp>
      <p:sp>
        <p:nvSpPr>
          <p:cNvPr id="100" name="Google Shape;100;p19"/>
          <p:cNvSpPr txBox="1">
            <a:spLocks noGrp="1"/>
          </p:cNvSpPr>
          <p:nvPr>
            <p:ph type="subTitle" idx="6"/>
          </p:nvPr>
        </p:nvSpPr>
        <p:spPr>
          <a:xfrm>
            <a:off x="4349402" y="3507950"/>
            <a:ext cx="3197700" cy="508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600"/>
              <a:buFont typeface="Fjalla One"/>
              <a:buNone/>
              <a:defRPr sz="2600">
                <a:latin typeface="Fjalla One"/>
                <a:ea typeface="Fjalla One"/>
                <a:cs typeface="Fjalla One"/>
                <a:sym typeface="Fjalla One"/>
              </a:defRPr>
            </a:lvl2pPr>
            <a:lvl3pPr lvl="2"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3pPr>
            <a:lvl4pPr lvl="3"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4pPr>
            <a:lvl5pPr lvl="4"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5pPr>
            <a:lvl6pPr lvl="5"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6pPr>
            <a:lvl7pPr lvl="6"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7pPr>
            <a:lvl8pPr lvl="7" algn="ctr" rtl="0">
              <a:lnSpc>
                <a:spcPct val="100000"/>
              </a:lnSpc>
              <a:spcBef>
                <a:spcPts val="1600"/>
              </a:spcBef>
              <a:spcAft>
                <a:spcPts val="0"/>
              </a:spcAft>
              <a:buSzPts val="2600"/>
              <a:buFont typeface="Fjalla One"/>
              <a:buNone/>
              <a:defRPr sz="2600">
                <a:latin typeface="Fjalla One"/>
                <a:ea typeface="Fjalla One"/>
                <a:cs typeface="Fjalla One"/>
                <a:sym typeface="Fjalla One"/>
              </a:defRPr>
            </a:lvl8pPr>
            <a:lvl9pPr lvl="8" algn="ctr" rtl="0">
              <a:lnSpc>
                <a:spcPct val="100000"/>
              </a:lnSpc>
              <a:spcBef>
                <a:spcPts val="1600"/>
              </a:spcBef>
              <a:spcAft>
                <a:spcPts val="1600"/>
              </a:spcAft>
              <a:buSzPts val="2600"/>
              <a:buFont typeface="Fjalla One"/>
              <a:buNone/>
              <a:defRPr sz="2600">
                <a:latin typeface="Fjalla One"/>
                <a:ea typeface="Fjalla One"/>
                <a:cs typeface="Fjalla One"/>
                <a:sym typeface="Fjalla One"/>
              </a:defRPr>
            </a:lvl9pPr>
          </a:lstStyle>
          <a:p>
            <a:endParaRPr/>
          </a:p>
        </p:txBody>
      </p:sp>
      <p:sp>
        <p:nvSpPr>
          <p:cNvPr id="101" name="Google Shape;101;p19"/>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20"/>
          <p:cNvSpPr txBox="1">
            <a:spLocks noGrp="1"/>
          </p:cNvSpPr>
          <p:nvPr>
            <p:ph type="subTitle" idx="1"/>
          </p:nvPr>
        </p:nvSpPr>
        <p:spPr>
          <a:xfrm>
            <a:off x="1095300" y="1656875"/>
            <a:ext cx="695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5" name="Google Shape;105;p20"/>
          <p:cNvSpPr txBox="1">
            <a:spLocks noGrp="1"/>
          </p:cNvSpPr>
          <p:nvPr>
            <p:ph type="subTitle" idx="2"/>
          </p:nvPr>
        </p:nvSpPr>
        <p:spPr>
          <a:xfrm>
            <a:off x="1095300" y="2777212"/>
            <a:ext cx="695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6" name="Google Shape;106;p20"/>
          <p:cNvSpPr txBox="1">
            <a:spLocks noGrp="1"/>
          </p:cNvSpPr>
          <p:nvPr>
            <p:ph type="subTitle" idx="3"/>
          </p:nvPr>
        </p:nvSpPr>
        <p:spPr>
          <a:xfrm>
            <a:off x="1095300" y="3897549"/>
            <a:ext cx="6953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7" name="Google Shape;107;p20"/>
          <p:cNvSpPr txBox="1">
            <a:spLocks noGrp="1"/>
          </p:cNvSpPr>
          <p:nvPr>
            <p:ph type="subTitle" idx="4"/>
          </p:nvPr>
        </p:nvSpPr>
        <p:spPr>
          <a:xfrm>
            <a:off x="1095300" y="1388697"/>
            <a:ext cx="6953400" cy="4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08" name="Google Shape;108;p20"/>
          <p:cNvSpPr txBox="1">
            <a:spLocks noGrp="1"/>
          </p:cNvSpPr>
          <p:nvPr>
            <p:ph type="subTitle" idx="5"/>
          </p:nvPr>
        </p:nvSpPr>
        <p:spPr>
          <a:xfrm>
            <a:off x="1095300" y="2510362"/>
            <a:ext cx="6953400" cy="4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09" name="Google Shape;109;p20"/>
          <p:cNvSpPr txBox="1">
            <a:spLocks noGrp="1"/>
          </p:cNvSpPr>
          <p:nvPr>
            <p:ph type="subTitle" idx="6"/>
          </p:nvPr>
        </p:nvSpPr>
        <p:spPr>
          <a:xfrm>
            <a:off x="1095300" y="3632028"/>
            <a:ext cx="6953400" cy="4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10" name="Google Shape;110;p20"/>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3" name="Google Shape;113;p21"/>
          <p:cNvSpPr txBox="1">
            <a:spLocks noGrp="1"/>
          </p:cNvSpPr>
          <p:nvPr>
            <p:ph type="subTitle" idx="1"/>
          </p:nvPr>
        </p:nvSpPr>
        <p:spPr>
          <a:xfrm>
            <a:off x="829727" y="2581625"/>
            <a:ext cx="2240700" cy="188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4" name="Google Shape;114;p21"/>
          <p:cNvSpPr txBox="1">
            <a:spLocks noGrp="1"/>
          </p:cNvSpPr>
          <p:nvPr>
            <p:ph type="subTitle" idx="2"/>
          </p:nvPr>
        </p:nvSpPr>
        <p:spPr>
          <a:xfrm>
            <a:off x="3451652" y="2581625"/>
            <a:ext cx="2240700" cy="188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5" name="Google Shape;115;p21"/>
          <p:cNvSpPr txBox="1">
            <a:spLocks noGrp="1"/>
          </p:cNvSpPr>
          <p:nvPr>
            <p:ph type="subTitle" idx="3"/>
          </p:nvPr>
        </p:nvSpPr>
        <p:spPr>
          <a:xfrm>
            <a:off x="6073583" y="2581625"/>
            <a:ext cx="2240700" cy="188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6" name="Google Shape;116;p21"/>
          <p:cNvSpPr txBox="1">
            <a:spLocks noGrp="1"/>
          </p:cNvSpPr>
          <p:nvPr>
            <p:ph type="subTitle" idx="4"/>
          </p:nvPr>
        </p:nvSpPr>
        <p:spPr>
          <a:xfrm>
            <a:off x="829714" y="2169425"/>
            <a:ext cx="2240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2600"/>
              <a:buFont typeface="Fjalla One"/>
              <a:buNone/>
              <a:defRPr sz="2600">
                <a:latin typeface="Fjalla One"/>
                <a:ea typeface="Fjalla One"/>
                <a:cs typeface="Fjalla One"/>
                <a:sym typeface="Fjalla One"/>
              </a:defRPr>
            </a:lvl2pPr>
            <a:lvl3pPr lvl="2" rtl="0">
              <a:lnSpc>
                <a:spcPct val="100000"/>
              </a:lnSpc>
              <a:spcBef>
                <a:spcPts val="1600"/>
              </a:spcBef>
              <a:spcAft>
                <a:spcPts val="0"/>
              </a:spcAft>
              <a:buSzPts val="2600"/>
              <a:buFont typeface="Fjalla One"/>
              <a:buNone/>
              <a:defRPr sz="2600">
                <a:latin typeface="Fjalla One"/>
                <a:ea typeface="Fjalla One"/>
                <a:cs typeface="Fjalla One"/>
                <a:sym typeface="Fjalla One"/>
              </a:defRPr>
            </a:lvl3pPr>
            <a:lvl4pPr lvl="3" rtl="0">
              <a:lnSpc>
                <a:spcPct val="100000"/>
              </a:lnSpc>
              <a:spcBef>
                <a:spcPts val="1600"/>
              </a:spcBef>
              <a:spcAft>
                <a:spcPts val="0"/>
              </a:spcAft>
              <a:buSzPts val="2600"/>
              <a:buFont typeface="Fjalla One"/>
              <a:buNone/>
              <a:defRPr sz="2600">
                <a:latin typeface="Fjalla One"/>
                <a:ea typeface="Fjalla One"/>
                <a:cs typeface="Fjalla One"/>
                <a:sym typeface="Fjalla One"/>
              </a:defRPr>
            </a:lvl4pPr>
            <a:lvl5pPr lvl="4" rtl="0">
              <a:lnSpc>
                <a:spcPct val="100000"/>
              </a:lnSpc>
              <a:spcBef>
                <a:spcPts val="1600"/>
              </a:spcBef>
              <a:spcAft>
                <a:spcPts val="0"/>
              </a:spcAft>
              <a:buSzPts val="2600"/>
              <a:buFont typeface="Fjalla One"/>
              <a:buNone/>
              <a:defRPr sz="2600">
                <a:latin typeface="Fjalla One"/>
                <a:ea typeface="Fjalla One"/>
                <a:cs typeface="Fjalla One"/>
                <a:sym typeface="Fjalla One"/>
              </a:defRPr>
            </a:lvl5pPr>
            <a:lvl6pPr lvl="5" rtl="0">
              <a:lnSpc>
                <a:spcPct val="100000"/>
              </a:lnSpc>
              <a:spcBef>
                <a:spcPts val="1600"/>
              </a:spcBef>
              <a:spcAft>
                <a:spcPts val="0"/>
              </a:spcAft>
              <a:buSzPts val="2600"/>
              <a:buFont typeface="Fjalla One"/>
              <a:buNone/>
              <a:defRPr sz="2600">
                <a:latin typeface="Fjalla One"/>
                <a:ea typeface="Fjalla One"/>
                <a:cs typeface="Fjalla One"/>
                <a:sym typeface="Fjalla One"/>
              </a:defRPr>
            </a:lvl6pPr>
            <a:lvl7pPr lvl="6" rtl="0">
              <a:lnSpc>
                <a:spcPct val="100000"/>
              </a:lnSpc>
              <a:spcBef>
                <a:spcPts val="1600"/>
              </a:spcBef>
              <a:spcAft>
                <a:spcPts val="0"/>
              </a:spcAft>
              <a:buSzPts val="2600"/>
              <a:buFont typeface="Fjalla One"/>
              <a:buNone/>
              <a:defRPr sz="2600">
                <a:latin typeface="Fjalla One"/>
                <a:ea typeface="Fjalla One"/>
                <a:cs typeface="Fjalla One"/>
                <a:sym typeface="Fjalla One"/>
              </a:defRPr>
            </a:lvl7pPr>
            <a:lvl8pPr lvl="7" rtl="0">
              <a:lnSpc>
                <a:spcPct val="100000"/>
              </a:lnSpc>
              <a:spcBef>
                <a:spcPts val="1600"/>
              </a:spcBef>
              <a:spcAft>
                <a:spcPts val="0"/>
              </a:spcAft>
              <a:buSzPts val="2600"/>
              <a:buFont typeface="Fjalla One"/>
              <a:buNone/>
              <a:defRPr sz="2600">
                <a:latin typeface="Fjalla One"/>
                <a:ea typeface="Fjalla One"/>
                <a:cs typeface="Fjalla One"/>
                <a:sym typeface="Fjalla One"/>
              </a:defRPr>
            </a:lvl8pPr>
            <a:lvl9pPr lvl="8" rtl="0">
              <a:lnSpc>
                <a:spcPct val="100000"/>
              </a:lnSpc>
              <a:spcBef>
                <a:spcPts val="1600"/>
              </a:spcBef>
              <a:spcAft>
                <a:spcPts val="1600"/>
              </a:spcAft>
              <a:buSzPts val="2600"/>
              <a:buFont typeface="Fjalla One"/>
              <a:buNone/>
              <a:defRPr sz="2600">
                <a:latin typeface="Fjalla One"/>
                <a:ea typeface="Fjalla One"/>
                <a:cs typeface="Fjalla One"/>
                <a:sym typeface="Fjalla One"/>
              </a:defRPr>
            </a:lvl9pPr>
          </a:lstStyle>
          <a:p>
            <a:endParaRPr/>
          </a:p>
        </p:txBody>
      </p:sp>
      <p:sp>
        <p:nvSpPr>
          <p:cNvPr id="117" name="Google Shape;117;p21"/>
          <p:cNvSpPr txBox="1">
            <a:spLocks noGrp="1"/>
          </p:cNvSpPr>
          <p:nvPr>
            <p:ph type="subTitle" idx="5"/>
          </p:nvPr>
        </p:nvSpPr>
        <p:spPr>
          <a:xfrm>
            <a:off x="3451648" y="2169425"/>
            <a:ext cx="2240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2600"/>
              <a:buFont typeface="Fjalla One"/>
              <a:buNone/>
              <a:defRPr sz="2600">
                <a:latin typeface="Fjalla One"/>
                <a:ea typeface="Fjalla One"/>
                <a:cs typeface="Fjalla One"/>
                <a:sym typeface="Fjalla One"/>
              </a:defRPr>
            </a:lvl2pPr>
            <a:lvl3pPr lvl="2" rtl="0">
              <a:lnSpc>
                <a:spcPct val="100000"/>
              </a:lnSpc>
              <a:spcBef>
                <a:spcPts val="1600"/>
              </a:spcBef>
              <a:spcAft>
                <a:spcPts val="0"/>
              </a:spcAft>
              <a:buSzPts val="2600"/>
              <a:buFont typeface="Fjalla One"/>
              <a:buNone/>
              <a:defRPr sz="2600">
                <a:latin typeface="Fjalla One"/>
                <a:ea typeface="Fjalla One"/>
                <a:cs typeface="Fjalla One"/>
                <a:sym typeface="Fjalla One"/>
              </a:defRPr>
            </a:lvl3pPr>
            <a:lvl4pPr lvl="3" rtl="0">
              <a:lnSpc>
                <a:spcPct val="100000"/>
              </a:lnSpc>
              <a:spcBef>
                <a:spcPts val="1600"/>
              </a:spcBef>
              <a:spcAft>
                <a:spcPts val="0"/>
              </a:spcAft>
              <a:buSzPts val="2600"/>
              <a:buFont typeface="Fjalla One"/>
              <a:buNone/>
              <a:defRPr sz="2600">
                <a:latin typeface="Fjalla One"/>
                <a:ea typeface="Fjalla One"/>
                <a:cs typeface="Fjalla One"/>
                <a:sym typeface="Fjalla One"/>
              </a:defRPr>
            </a:lvl4pPr>
            <a:lvl5pPr lvl="4" rtl="0">
              <a:lnSpc>
                <a:spcPct val="100000"/>
              </a:lnSpc>
              <a:spcBef>
                <a:spcPts val="1600"/>
              </a:spcBef>
              <a:spcAft>
                <a:spcPts val="0"/>
              </a:spcAft>
              <a:buSzPts val="2600"/>
              <a:buFont typeface="Fjalla One"/>
              <a:buNone/>
              <a:defRPr sz="2600">
                <a:latin typeface="Fjalla One"/>
                <a:ea typeface="Fjalla One"/>
                <a:cs typeface="Fjalla One"/>
                <a:sym typeface="Fjalla One"/>
              </a:defRPr>
            </a:lvl5pPr>
            <a:lvl6pPr lvl="5" rtl="0">
              <a:lnSpc>
                <a:spcPct val="100000"/>
              </a:lnSpc>
              <a:spcBef>
                <a:spcPts val="1600"/>
              </a:spcBef>
              <a:spcAft>
                <a:spcPts val="0"/>
              </a:spcAft>
              <a:buSzPts val="2600"/>
              <a:buFont typeface="Fjalla One"/>
              <a:buNone/>
              <a:defRPr sz="2600">
                <a:latin typeface="Fjalla One"/>
                <a:ea typeface="Fjalla One"/>
                <a:cs typeface="Fjalla One"/>
                <a:sym typeface="Fjalla One"/>
              </a:defRPr>
            </a:lvl6pPr>
            <a:lvl7pPr lvl="6" rtl="0">
              <a:lnSpc>
                <a:spcPct val="100000"/>
              </a:lnSpc>
              <a:spcBef>
                <a:spcPts val="1600"/>
              </a:spcBef>
              <a:spcAft>
                <a:spcPts val="0"/>
              </a:spcAft>
              <a:buSzPts val="2600"/>
              <a:buFont typeface="Fjalla One"/>
              <a:buNone/>
              <a:defRPr sz="2600">
                <a:latin typeface="Fjalla One"/>
                <a:ea typeface="Fjalla One"/>
                <a:cs typeface="Fjalla One"/>
                <a:sym typeface="Fjalla One"/>
              </a:defRPr>
            </a:lvl7pPr>
            <a:lvl8pPr lvl="7" rtl="0">
              <a:lnSpc>
                <a:spcPct val="100000"/>
              </a:lnSpc>
              <a:spcBef>
                <a:spcPts val="1600"/>
              </a:spcBef>
              <a:spcAft>
                <a:spcPts val="0"/>
              </a:spcAft>
              <a:buSzPts val="2600"/>
              <a:buFont typeface="Fjalla One"/>
              <a:buNone/>
              <a:defRPr sz="2600">
                <a:latin typeface="Fjalla One"/>
                <a:ea typeface="Fjalla One"/>
                <a:cs typeface="Fjalla One"/>
                <a:sym typeface="Fjalla One"/>
              </a:defRPr>
            </a:lvl8pPr>
            <a:lvl9pPr lvl="8" rtl="0">
              <a:lnSpc>
                <a:spcPct val="100000"/>
              </a:lnSpc>
              <a:spcBef>
                <a:spcPts val="1600"/>
              </a:spcBef>
              <a:spcAft>
                <a:spcPts val="1600"/>
              </a:spcAft>
              <a:buSzPts val="2600"/>
              <a:buFont typeface="Fjalla One"/>
              <a:buNone/>
              <a:defRPr sz="2600">
                <a:latin typeface="Fjalla One"/>
                <a:ea typeface="Fjalla One"/>
                <a:cs typeface="Fjalla One"/>
                <a:sym typeface="Fjalla One"/>
              </a:defRPr>
            </a:lvl9pPr>
          </a:lstStyle>
          <a:p>
            <a:endParaRPr/>
          </a:p>
        </p:txBody>
      </p:sp>
      <p:sp>
        <p:nvSpPr>
          <p:cNvPr id="118" name="Google Shape;118;p21"/>
          <p:cNvSpPr txBox="1">
            <a:spLocks noGrp="1"/>
          </p:cNvSpPr>
          <p:nvPr>
            <p:ph type="subTitle" idx="6"/>
          </p:nvPr>
        </p:nvSpPr>
        <p:spPr>
          <a:xfrm>
            <a:off x="6073586" y="2169425"/>
            <a:ext cx="2240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2600"/>
              <a:buFont typeface="Fjalla One"/>
              <a:buNone/>
              <a:defRPr sz="2600">
                <a:latin typeface="Fjalla One"/>
                <a:ea typeface="Fjalla One"/>
                <a:cs typeface="Fjalla One"/>
                <a:sym typeface="Fjalla One"/>
              </a:defRPr>
            </a:lvl2pPr>
            <a:lvl3pPr lvl="2" rtl="0">
              <a:lnSpc>
                <a:spcPct val="100000"/>
              </a:lnSpc>
              <a:spcBef>
                <a:spcPts val="1600"/>
              </a:spcBef>
              <a:spcAft>
                <a:spcPts val="0"/>
              </a:spcAft>
              <a:buSzPts val="2600"/>
              <a:buFont typeface="Fjalla One"/>
              <a:buNone/>
              <a:defRPr sz="2600">
                <a:latin typeface="Fjalla One"/>
                <a:ea typeface="Fjalla One"/>
                <a:cs typeface="Fjalla One"/>
                <a:sym typeface="Fjalla One"/>
              </a:defRPr>
            </a:lvl3pPr>
            <a:lvl4pPr lvl="3" rtl="0">
              <a:lnSpc>
                <a:spcPct val="100000"/>
              </a:lnSpc>
              <a:spcBef>
                <a:spcPts val="1600"/>
              </a:spcBef>
              <a:spcAft>
                <a:spcPts val="0"/>
              </a:spcAft>
              <a:buSzPts val="2600"/>
              <a:buFont typeface="Fjalla One"/>
              <a:buNone/>
              <a:defRPr sz="2600">
                <a:latin typeface="Fjalla One"/>
                <a:ea typeface="Fjalla One"/>
                <a:cs typeface="Fjalla One"/>
                <a:sym typeface="Fjalla One"/>
              </a:defRPr>
            </a:lvl4pPr>
            <a:lvl5pPr lvl="4" rtl="0">
              <a:lnSpc>
                <a:spcPct val="100000"/>
              </a:lnSpc>
              <a:spcBef>
                <a:spcPts val="1600"/>
              </a:spcBef>
              <a:spcAft>
                <a:spcPts val="0"/>
              </a:spcAft>
              <a:buSzPts val="2600"/>
              <a:buFont typeface="Fjalla One"/>
              <a:buNone/>
              <a:defRPr sz="2600">
                <a:latin typeface="Fjalla One"/>
                <a:ea typeface="Fjalla One"/>
                <a:cs typeface="Fjalla One"/>
                <a:sym typeface="Fjalla One"/>
              </a:defRPr>
            </a:lvl5pPr>
            <a:lvl6pPr lvl="5" rtl="0">
              <a:lnSpc>
                <a:spcPct val="100000"/>
              </a:lnSpc>
              <a:spcBef>
                <a:spcPts val="1600"/>
              </a:spcBef>
              <a:spcAft>
                <a:spcPts val="0"/>
              </a:spcAft>
              <a:buSzPts val="2600"/>
              <a:buFont typeface="Fjalla One"/>
              <a:buNone/>
              <a:defRPr sz="2600">
                <a:latin typeface="Fjalla One"/>
                <a:ea typeface="Fjalla One"/>
                <a:cs typeface="Fjalla One"/>
                <a:sym typeface="Fjalla One"/>
              </a:defRPr>
            </a:lvl6pPr>
            <a:lvl7pPr lvl="6" rtl="0">
              <a:lnSpc>
                <a:spcPct val="100000"/>
              </a:lnSpc>
              <a:spcBef>
                <a:spcPts val="1600"/>
              </a:spcBef>
              <a:spcAft>
                <a:spcPts val="0"/>
              </a:spcAft>
              <a:buSzPts val="2600"/>
              <a:buFont typeface="Fjalla One"/>
              <a:buNone/>
              <a:defRPr sz="2600">
                <a:latin typeface="Fjalla One"/>
                <a:ea typeface="Fjalla One"/>
                <a:cs typeface="Fjalla One"/>
                <a:sym typeface="Fjalla One"/>
              </a:defRPr>
            </a:lvl7pPr>
            <a:lvl8pPr lvl="7" rtl="0">
              <a:lnSpc>
                <a:spcPct val="100000"/>
              </a:lnSpc>
              <a:spcBef>
                <a:spcPts val="1600"/>
              </a:spcBef>
              <a:spcAft>
                <a:spcPts val="0"/>
              </a:spcAft>
              <a:buSzPts val="2600"/>
              <a:buFont typeface="Fjalla One"/>
              <a:buNone/>
              <a:defRPr sz="2600">
                <a:latin typeface="Fjalla One"/>
                <a:ea typeface="Fjalla One"/>
                <a:cs typeface="Fjalla One"/>
                <a:sym typeface="Fjalla One"/>
              </a:defRPr>
            </a:lvl8pPr>
            <a:lvl9pPr lvl="8" rtl="0">
              <a:lnSpc>
                <a:spcPct val="100000"/>
              </a:lnSpc>
              <a:spcBef>
                <a:spcPts val="1600"/>
              </a:spcBef>
              <a:spcAft>
                <a:spcPts val="1600"/>
              </a:spcAft>
              <a:buSzPts val="2600"/>
              <a:buFont typeface="Fjalla One"/>
              <a:buNone/>
              <a:defRPr sz="2600">
                <a:latin typeface="Fjalla One"/>
                <a:ea typeface="Fjalla One"/>
                <a:cs typeface="Fjalla One"/>
                <a:sym typeface="Fjalla One"/>
              </a:defRPr>
            </a:lvl9pPr>
          </a:lstStyle>
          <a:p>
            <a:endParaRPr/>
          </a:p>
        </p:txBody>
      </p:sp>
      <p:sp>
        <p:nvSpPr>
          <p:cNvPr id="119" name="Google Shape;119;p21"/>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20000" y="2395936"/>
            <a:ext cx="45744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1390836"/>
            <a:ext cx="1324200" cy="9288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6000"/>
              <a:buNone/>
              <a:defRPr sz="57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20000" y="3328111"/>
            <a:ext cx="4574400" cy="37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sp>
        <p:nvSpPr>
          <p:cNvPr id="16" name="Google Shape;16;p3"/>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22"/>
          <p:cNvSpPr txBox="1">
            <a:spLocks noGrp="1"/>
          </p:cNvSpPr>
          <p:nvPr>
            <p:ph type="subTitle" idx="1"/>
          </p:nvPr>
        </p:nvSpPr>
        <p:spPr>
          <a:xfrm>
            <a:off x="1690800" y="1673175"/>
            <a:ext cx="2654700" cy="84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3" name="Google Shape;123;p22"/>
          <p:cNvSpPr txBox="1">
            <a:spLocks noGrp="1"/>
          </p:cNvSpPr>
          <p:nvPr>
            <p:ph type="subTitle" idx="2"/>
          </p:nvPr>
        </p:nvSpPr>
        <p:spPr>
          <a:xfrm>
            <a:off x="5648100" y="1673175"/>
            <a:ext cx="2654700" cy="84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22"/>
          <p:cNvSpPr txBox="1">
            <a:spLocks noGrp="1"/>
          </p:cNvSpPr>
          <p:nvPr>
            <p:ph type="subTitle" idx="3"/>
          </p:nvPr>
        </p:nvSpPr>
        <p:spPr>
          <a:xfrm>
            <a:off x="1690800" y="3257175"/>
            <a:ext cx="2654700" cy="84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5" name="Google Shape;125;p22"/>
          <p:cNvSpPr txBox="1">
            <a:spLocks noGrp="1"/>
          </p:cNvSpPr>
          <p:nvPr>
            <p:ph type="subTitle" idx="4"/>
          </p:nvPr>
        </p:nvSpPr>
        <p:spPr>
          <a:xfrm>
            <a:off x="5648100" y="3257175"/>
            <a:ext cx="2654700" cy="84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6" name="Google Shape;126;p22"/>
          <p:cNvSpPr txBox="1">
            <a:spLocks noGrp="1"/>
          </p:cNvSpPr>
          <p:nvPr>
            <p:ph type="subTitle" idx="5"/>
          </p:nvPr>
        </p:nvSpPr>
        <p:spPr>
          <a:xfrm>
            <a:off x="1690800" y="1305550"/>
            <a:ext cx="26547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27" name="Google Shape;127;p22"/>
          <p:cNvSpPr txBox="1">
            <a:spLocks noGrp="1"/>
          </p:cNvSpPr>
          <p:nvPr>
            <p:ph type="subTitle" idx="6"/>
          </p:nvPr>
        </p:nvSpPr>
        <p:spPr>
          <a:xfrm>
            <a:off x="5648102" y="1305550"/>
            <a:ext cx="26547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28" name="Google Shape;128;p22"/>
          <p:cNvSpPr txBox="1">
            <a:spLocks noGrp="1"/>
          </p:cNvSpPr>
          <p:nvPr>
            <p:ph type="subTitle" idx="7"/>
          </p:nvPr>
        </p:nvSpPr>
        <p:spPr>
          <a:xfrm>
            <a:off x="1690800" y="2889675"/>
            <a:ext cx="26547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29" name="Google Shape;129;p22"/>
          <p:cNvSpPr txBox="1">
            <a:spLocks noGrp="1"/>
          </p:cNvSpPr>
          <p:nvPr>
            <p:ph type="subTitle" idx="8"/>
          </p:nvPr>
        </p:nvSpPr>
        <p:spPr>
          <a:xfrm>
            <a:off x="5648102" y="2889675"/>
            <a:ext cx="2654700" cy="493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160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1600"/>
              </a:spcBef>
              <a:spcAft>
                <a:spcPts val="1600"/>
              </a:spcAft>
              <a:buSzPts val="2400"/>
              <a:buFont typeface="Fjalla One"/>
              <a:buNone/>
              <a:defRPr sz="2400">
                <a:latin typeface="Fjalla One"/>
                <a:ea typeface="Fjalla One"/>
                <a:cs typeface="Fjalla One"/>
                <a:sym typeface="Fjalla One"/>
              </a:defRPr>
            </a:lvl9pPr>
          </a:lstStyle>
          <a:p>
            <a:endParaRPr/>
          </a:p>
        </p:txBody>
      </p:sp>
      <p:sp>
        <p:nvSpPr>
          <p:cNvPr id="130" name="Google Shape;130;p22"/>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3" name="Google Shape;133;p23"/>
          <p:cNvSpPr txBox="1">
            <a:spLocks noGrp="1"/>
          </p:cNvSpPr>
          <p:nvPr>
            <p:ph type="subTitle" idx="1"/>
          </p:nvPr>
        </p:nvSpPr>
        <p:spPr>
          <a:xfrm>
            <a:off x="1051273" y="2168875"/>
            <a:ext cx="2100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23"/>
          <p:cNvSpPr txBox="1">
            <a:spLocks noGrp="1"/>
          </p:cNvSpPr>
          <p:nvPr>
            <p:ph type="subTitle" idx="2"/>
          </p:nvPr>
        </p:nvSpPr>
        <p:spPr>
          <a:xfrm>
            <a:off x="3521700" y="2168875"/>
            <a:ext cx="2100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23"/>
          <p:cNvSpPr txBox="1">
            <a:spLocks noGrp="1"/>
          </p:cNvSpPr>
          <p:nvPr>
            <p:ph type="subTitle" idx="3"/>
          </p:nvPr>
        </p:nvSpPr>
        <p:spPr>
          <a:xfrm>
            <a:off x="1051273" y="3973175"/>
            <a:ext cx="2100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23"/>
          <p:cNvSpPr txBox="1">
            <a:spLocks noGrp="1"/>
          </p:cNvSpPr>
          <p:nvPr>
            <p:ph type="subTitle" idx="4"/>
          </p:nvPr>
        </p:nvSpPr>
        <p:spPr>
          <a:xfrm>
            <a:off x="3521700" y="3973175"/>
            <a:ext cx="2100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 name="Google Shape;137;p23"/>
          <p:cNvSpPr txBox="1">
            <a:spLocks noGrp="1"/>
          </p:cNvSpPr>
          <p:nvPr>
            <p:ph type="subTitle" idx="5"/>
          </p:nvPr>
        </p:nvSpPr>
        <p:spPr>
          <a:xfrm>
            <a:off x="5992127" y="2168875"/>
            <a:ext cx="2100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8" name="Google Shape;138;p23"/>
          <p:cNvSpPr txBox="1">
            <a:spLocks noGrp="1"/>
          </p:cNvSpPr>
          <p:nvPr>
            <p:ph type="subTitle" idx="6"/>
          </p:nvPr>
        </p:nvSpPr>
        <p:spPr>
          <a:xfrm>
            <a:off x="5992127" y="3973175"/>
            <a:ext cx="2100600" cy="59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9" name="Google Shape;139;p23"/>
          <p:cNvSpPr txBox="1">
            <a:spLocks noGrp="1"/>
          </p:cNvSpPr>
          <p:nvPr>
            <p:ph type="subTitle" idx="7"/>
          </p:nvPr>
        </p:nvSpPr>
        <p:spPr>
          <a:xfrm>
            <a:off x="1051273" y="1809175"/>
            <a:ext cx="2100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2400"/>
              <a:buFont typeface="Fjalla One"/>
              <a:buNone/>
              <a:defRPr sz="2400">
                <a:latin typeface="Fjalla One"/>
                <a:ea typeface="Fjalla One"/>
                <a:cs typeface="Fjalla One"/>
                <a:sym typeface="Fjalla One"/>
              </a:defRPr>
            </a:lvl9pPr>
          </a:lstStyle>
          <a:p>
            <a:endParaRPr/>
          </a:p>
        </p:txBody>
      </p:sp>
      <p:sp>
        <p:nvSpPr>
          <p:cNvPr id="140" name="Google Shape;140;p23"/>
          <p:cNvSpPr txBox="1">
            <a:spLocks noGrp="1"/>
          </p:cNvSpPr>
          <p:nvPr>
            <p:ph type="subTitle" idx="8"/>
          </p:nvPr>
        </p:nvSpPr>
        <p:spPr>
          <a:xfrm>
            <a:off x="3521700" y="1809175"/>
            <a:ext cx="2100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2400"/>
              <a:buFont typeface="Fjalla One"/>
              <a:buNone/>
              <a:defRPr sz="2400">
                <a:latin typeface="Fjalla One"/>
                <a:ea typeface="Fjalla One"/>
                <a:cs typeface="Fjalla One"/>
                <a:sym typeface="Fjalla One"/>
              </a:defRPr>
            </a:lvl9pPr>
          </a:lstStyle>
          <a:p>
            <a:endParaRPr/>
          </a:p>
        </p:txBody>
      </p:sp>
      <p:sp>
        <p:nvSpPr>
          <p:cNvPr id="141" name="Google Shape;141;p23"/>
          <p:cNvSpPr txBox="1">
            <a:spLocks noGrp="1"/>
          </p:cNvSpPr>
          <p:nvPr>
            <p:ph type="subTitle" idx="9"/>
          </p:nvPr>
        </p:nvSpPr>
        <p:spPr>
          <a:xfrm>
            <a:off x="5992127" y="1809175"/>
            <a:ext cx="2100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2400"/>
              <a:buFont typeface="Fjalla One"/>
              <a:buNone/>
              <a:defRPr sz="2400">
                <a:latin typeface="Fjalla One"/>
                <a:ea typeface="Fjalla One"/>
                <a:cs typeface="Fjalla One"/>
                <a:sym typeface="Fjalla One"/>
              </a:defRPr>
            </a:lvl9pPr>
          </a:lstStyle>
          <a:p>
            <a:endParaRPr/>
          </a:p>
        </p:txBody>
      </p:sp>
      <p:sp>
        <p:nvSpPr>
          <p:cNvPr id="142" name="Google Shape;142;p23"/>
          <p:cNvSpPr txBox="1">
            <a:spLocks noGrp="1"/>
          </p:cNvSpPr>
          <p:nvPr>
            <p:ph type="subTitle" idx="13"/>
          </p:nvPr>
        </p:nvSpPr>
        <p:spPr>
          <a:xfrm>
            <a:off x="1051273" y="3613277"/>
            <a:ext cx="2100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2400"/>
              <a:buFont typeface="Fjalla One"/>
              <a:buNone/>
              <a:defRPr sz="2400">
                <a:latin typeface="Fjalla One"/>
                <a:ea typeface="Fjalla One"/>
                <a:cs typeface="Fjalla One"/>
                <a:sym typeface="Fjalla One"/>
              </a:defRPr>
            </a:lvl9pPr>
          </a:lstStyle>
          <a:p>
            <a:endParaRPr/>
          </a:p>
        </p:txBody>
      </p:sp>
      <p:sp>
        <p:nvSpPr>
          <p:cNvPr id="143" name="Google Shape;143;p23"/>
          <p:cNvSpPr txBox="1">
            <a:spLocks noGrp="1"/>
          </p:cNvSpPr>
          <p:nvPr>
            <p:ph type="subTitle" idx="14"/>
          </p:nvPr>
        </p:nvSpPr>
        <p:spPr>
          <a:xfrm>
            <a:off x="3521700" y="3613277"/>
            <a:ext cx="2100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2400"/>
              <a:buFont typeface="Fjalla One"/>
              <a:buNone/>
              <a:defRPr sz="2400">
                <a:latin typeface="Fjalla One"/>
                <a:ea typeface="Fjalla One"/>
                <a:cs typeface="Fjalla One"/>
                <a:sym typeface="Fjalla One"/>
              </a:defRPr>
            </a:lvl9pPr>
          </a:lstStyle>
          <a:p>
            <a:endParaRPr/>
          </a:p>
        </p:txBody>
      </p:sp>
      <p:sp>
        <p:nvSpPr>
          <p:cNvPr id="144" name="Google Shape;144;p23"/>
          <p:cNvSpPr txBox="1">
            <a:spLocks noGrp="1"/>
          </p:cNvSpPr>
          <p:nvPr>
            <p:ph type="subTitle" idx="15"/>
          </p:nvPr>
        </p:nvSpPr>
        <p:spPr>
          <a:xfrm>
            <a:off x="5992127" y="3613277"/>
            <a:ext cx="2100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gn="ctr" rtl="0">
              <a:lnSpc>
                <a:spcPct val="100000"/>
              </a:lnSpc>
              <a:spcBef>
                <a:spcPts val="0"/>
              </a:spcBef>
              <a:spcAft>
                <a:spcPts val="0"/>
              </a:spcAft>
              <a:buSzPts val="2400"/>
              <a:buFont typeface="Fjalla One"/>
              <a:buNone/>
              <a:defRPr sz="2400">
                <a:latin typeface="Fjalla One"/>
                <a:ea typeface="Fjalla One"/>
                <a:cs typeface="Fjalla One"/>
                <a:sym typeface="Fjalla One"/>
              </a:defRPr>
            </a:lvl2pPr>
            <a:lvl3pPr lvl="2" algn="ctr" rtl="0">
              <a:lnSpc>
                <a:spcPct val="100000"/>
              </a:lnSpc>
              <a:spcBef>
                <a:spcPts val="0"/>
              </a:spcBef>
              <a:spcAft>
                <a:spcPts val="0"/>
              </a:spcAft>
              <a:buSzPts val="2400"/>
              <a:buFont typeface="Fjalla One"/>
              <a:buNone/>
              <a:defRPr sz="2400">
                <a:latin typeface="Fjalla One"/>
                <a:ea typeface="Fjalla One"/>
                <a:cs typeface="Fjalla One"/>
                <a:sym typeface="Fjalla One"/>
              </a:defRPr>
            </a:lvl3pPr>
            <a:lvl4pPr lvl="3" algn="ctr" rtl="0">
              <a:lnSpc>
                <a:spcPct val="100000"/>
              </a:lnSpc>
              <a:spcBef>
                <a:spcPts val="0"/>
              </a:spcBef>
              <a:spcAft>
                <a:spcPts val="0"/>
              </a:spcAft>
              <a:buSzPts val="2400"/>
              <a:buFont typeface="Fjalla One"/>
              <a:buNone/>
              <a:defRPr sz="2400">
                <a:latin typeface="Fjalla One"/>
                <a:ea typeface="Fjalla One"/>
                <a:cs typeface="Fjalla One"/>
                <a:sym typeface="Fjalla One"/>
              </a:defRPr>
            </a:lvl4pPr>
            <a:lvl5pPr lvl="4" algn="ctr" rtl="0">
              <a:lnSpc>
                <a:spcPct val="100000"/>
              </a:lnSpc>
              <a:spcBef>
                <a:spcPts val="0"/>
              </a:spcBef>
              <a:spcAft>
                <a:spcPts val="0"/>
              </a:spcAft>
              <a:buSzPts val="2400"/>
              <a:buFont typeface="Fjalla One"/>
              <a:buNone/>
              <a:defRPr sz="2400">
                <a:latin typeface="Fjalla One"/>
                <a:ea typeface="Fjalla One"/>
                <a:cs typeface="Fjalla One"/>
                <a:sym typeface="Fjalla One"/>
              </a:defRPr>
            </a:lvl5pPr>
            <a:lvl6pPr lvl="5" algn="ctr" rtl="0">
              <a:lnSpc>
                <a:spcPct val="100000"/>
              </a:lnSpc>
              <a:spcBef>
                <a:spcPts val="0"/>
              </a:spcBef>
              <a:spcAft>
                <a:spcPts val="0"/>
              </a:spcAft>
              <a:buSzPts val="2400"/>
              <a:buFont typeface="Fjalla One"/>
              <a:buNone/>
              <a:defRPr sz="2400">
                <a:latin typeface="Fjalla One"/>
                <a:ea typeface="Fjalla One"/>
                <a:cs typeface="Fjalla One"/>
                <a:sym typeface="Fjalla One"/>
              </a:defRPr>
            </a:lvl6pPr>
            <a:lvl7pPr lvl="6" algn="ctr" rtl="0">
              <a:lnSpc>
                <a:spcPct val="100000"/>
              </a:lnSpc>
              <a:spcBef>
                <a:spcPts val="0"/>
              </a:spcBef>
              <a:spcAft>
                <a:spcPts val="0"/>
              </a:spcAft>
              <a:buSzPts val="2400"/>
              <a:buFont typeface="Fjalla One"/>
              <a:buNone/>
              <a:defRPr sz="2400">
                <a:latin typeface="Fjalla One"/>
                <a:ea typeface="Fjalla One"/>
                <a:cs typeface="Fjalla One"/>
                <a:sym typeface="Fjalla One"/>
              </a:defRPr>
            </a:lvl7pPr>
            <a:lvl8pPr lvl="7" algn="ctr" rtl="0">
              <a:lnSpc>
                <a:spcPct val="100000"/>
              </a:lnSpc>
              <a:spcBef>
                <a:spcPts val="0"/>
              </a:spcBef>
              <a:spcAft>
                <a:spcPts val="0"/>
              </a:spcAft>
              <a:buSzPts val="2400"/>
              <a:buFont typeface="Fjalla One"/>
              <a:buNone/>
              <a:defRPr sz="2400">
                <a:latin typeface="Fjalla One"/>
                <a:ea typeface="Fjalla One"/>
                <a:cs typeface="Fjalla One"/>
                <a:sym typeface="Fjalla One"/>
              </a:defRPr>
            </a:lvl8pPr>
            <a:lvl9pPr lvl="8" algn="ctr" rtl="0">
              <a:lnSpc>
                <a:spcPct val="100000"/>
              </a:lnSpc>
              <a:spcBef>
                <a:spcPts val="0"/>
              </a:spcBef>
              <a:spcAft>
                <a:spcPts val="0"/>
              </a:spcAft>
              <a:buSzPts val="2400"/>
              <a:buFont typeface="Fjalla One"/>
              <a:buNone/>
              <a:defRPr sz="2400">
                <a:latin typeface="Fjalla One"/>
                <a:ea typeface="Fjalla One"/>
                <a:cs typeface="Fjalla One"/>
                <a:sym typeface="Fjalla One"/>
              </a:defRPr>
            </a:lvl9pPr>
          </a:lstStyle>
          <a:p>
            <a:endParaRPr/>
          </a:p>
        </p:txBody>
      </p:sp>
      <p:sp>
        <p:nvSpPr>
          <p:cNvPr id="145" name="Google Shape;145;p23"/>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146"/>
        <p:cNvGrpSpPr/>
        <p:nvPr/>
      </p:nvGrpSpPr>
      <p:grpSpPr>
        <a:xfrm>
          <a:off x="0" y="0"/>
          <a:ext cx="0" cy="0"/>
          <a:chOff x="0" y="0"/>
          <a:chExt cx="0" cy="0"/>
        </a:xfrm>
      </p:grpSpPr>
      <p:sp>
        <p:nvSpPr>
          <p:cNvPr id="147" name="Google Shape;147;p24"/>
          <p:cNvSpPr txBox="1">
            <a:spLocks noGrp="1"/>
          </p:cNvSpPr>
          <p:nvPr>
            <p:ph type="title" hasCustomPrompt="1"/>
          </p:nvPr>
        </p:nvSpPr>
        <p:spPr>
          <a:xfrm>
            <a:off x="4522075" y="613237"/>
            <a:ext cx="3908700" cy="8700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8" name="Google Shape;148;p24"/>
          <p:cNvSpPr txBox="1">
            <a:spLocks noGrp="1"/>
          </p:cNvSpPr>
          <p:nvPr>
            <p:ph type="subTitle" idx="1"/>
          </p:nvPr>
        </p:nvSpPr>
        <p:spPr>
          <a:xfrm>
            <a:off x="4522075" y="1288229"/>
            <a:ext cx="3908700" cy="312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Manrope"/>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4pPr>
            <a:lvl5pPr lvl="4"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5pPr>
            <a:lvl6pPr lvl="5"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6pPr>
            <a:lvl7pPr lvl="6"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7pPr>
            <a:lvl8pPr lvl="7"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8pPr>
            <a:lvl9pPr lvl="8"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9pPr>
          </a:lstStyle>
          <a:p>
            <a:endParaRPr/>
          </a:p>
        </p:txBody>
      </p:sp>
      <p:sp>
        <p:nvSpPr>
          <p:cNvPr id="149" name="Google Shape;149;p24"/>
          <p:cNvSpPr txBox="1">
            <a:spLocks noGrp="1"/>
          </p:cNvSpPr>
          <p:nvPr>
            <p:ph type="title" idx="2" hasCustomPrompt="1"/>
          </p:nvPr>
        </p:nvSpPr>
        <p:spPr>
          <a:xfrm>
            <a:off x="4522075" y="2075386"/>
            <a:ext cx="3908700" cy="8700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0" name="Google Shape;150;p24"/>
          <p:cNvSpPr txBox="1">
            <a:spLocks noGrp="1"/>
          </p:cNvSpPr>
          <p:nvPr>
            <p:ph type="subTitle" idx="3"/>
          </p:nvPr>
        </p:nvSpPr>
        <p:spPr>
          <a:xfrm>
            <a:off x="4522075" y="2750302"/>
            <a:ext cx="3908700" cy="312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Manrope"/>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4pPr>
            <a:lvl5pPr lvl="4"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5pPr>
            <a:lvl6pPr lvl="5"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6pPr>
            <a:lvl7pPr lvl="6"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7pPr>
            <a:lvl8pPr lvl="7"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8pPr>
            <a:lvl9pPr lvl="8"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9pPr>
          </a:lstStyle>
          <a:p>
            <a:endParaRPr/>
          </a:p>
        </p:txBody>
      </p:sp>
      <p:sp>
        <p:nvSpPr>
          <p:cNvPr id="151" name="Google Shape;151;p24"/>
          <p:cNvSpPr txBox="1">
            <a:spLocks noGrp="1"/>
          </p:cNvSpPr>
          <p:nvPr>
            <p:ph type="title" idx="4" hasCustomPrompt="1"/>
          </p:nvPr>
        </p:nvSpPr>
        <p:spPr>
          <a:xfrm>
            <a:off x="4522075" y="3537536"/>
            <a:ext cx="3908700" cy="8700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2" name="Google Shape;152;p24"/>
          <p:cNvSpPr txBox="1">
            <a:spLocks noGrp="1"/>
          </p:cNvSpPr>
          <p:nvPr>
            <p:ph type="subTitle" idx="5"/>
          </p:nvPr>
        </p:nvSpPr>
        <p:spPr>
          <a:xfrm>
            <a:off x="4522075" y="4212375"/>
            <a:ext cx="3908700" cy="3123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Font typeface="Manrope"/>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4pPr>
            <a:lvl5pPr lvl="4"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5pPr>
            <a:lvl6pPr lvl="5"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6pPr>
            <a:lvl7pPr lvl="6"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7pPr>
            <a:lvl8pPr lvl="7"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8pPr>
            <a:lvl9pPr lvl="8" algn="ctr" rtl="0">
              <a:lnSpc>
                <a:spcPct val="100000"/>
              </a:lnSpc>
              <a:spcBef>
                <a:spcPts val="0"/>
              </a:spcBef>
              <a:spcAft>
                <a:spcPts val="0"/>
              </a:spcAft>
              <a:buClr>
                <a:schemeClr val="dk1"/>
              </a:buClr>
              <a:buSzPts val="2100"/>
              <a:buFont typeface="Manrope"/>
              <a:buNone/>
              <a:defRPr sz="2100">
                <a:solidFill>
                  <a:schemeClr val="dk1"/>
                </a:solidFill>
                <a:latin typeface="Manrope"/>
                <a:ea typeface="Manrope"/>
                <a:cs typeface="Manrope"/>
                <a:sym typeface="Manrope"/>
              </a:defRPr>
            </a:lvl9pPr>
          </a:lstStyle>
          <a:p>
            <a:endParaRPr/>
          </a:p>
        </p:txBody>
      </p:sp>
      <p:sp>
        <p:nvSpPr>
          <p:cNvPr id="153" name="Google Shape;153;p24"/>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713225" y="577325"/>
            <a:ext cx="4554900" cy="96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6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6" name="Google Shape;156;p25"/>
          <p:cNvSpPr txBox="1">
            <a:spLocks noGrp="1"/>
          </p:cNvSpPr>
          <p:nvPr>
            <p:ph type="subTitle" idx="1"/>
          </p:nvPr>
        </p:nvSpPr>
        <p:spPr>
          <a:xfrm>
            <a:off x="713225" y="1674760"/>
            <a:ext cx="4554900" cy="132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7" name="Google Shape;157;p25"/>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dk1"/>
              </a:solidFill>
              <a:latin typeface="Manrope Medium"/>
              <a:ea typeface="Manrope Medium"/>
              <a:cs typeface="Manrope Medium"/>
              <a:sym typeface="Manrope Medium"/>
            </a:endParaRPr>
          </a:p>
        </p:txBody>
      </p:sp>
      <p:sp>
        <p:nvSpPr>
          <p:cNvPr id="158" name="Google Shape;158;p25"/>
          <p:cNvSpPr txBox="1"/>
          <p:nvPr/>
        </p:nvSpPr>
        <p:spPr>
          <a:xfrm>
            <a:off x="713225" y="3951425"/>
            <a:ext cx="4554900" cy="3039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100">
                <a:solidFill>
                  <a:schemeClr val="dk1"/>
                </a:solidFill>
                <a:latin typeface="Manrope Medium"/>
                <a:ea typeface="Manrope Medium"/>
                <a:cs typeface="Manrope Medium"/>
                <a:sym typeface="Manrope Medium"/>
              </a:rPr>
              <a:t>CREDITS: This presentation template was created by </a:t>
            </a:r>
            <a:r>
              <a:rPr lang="en" sz="1100" b="1" u="sng">
                <a:solidFill>
                  <a:schemeClr val="dk1"/>
                </a:solidFill>
                <a:latin typeface="Manrope"/>
                <a:ea typeface="Manrope"/>
                <a:cs typeface="Manrope"/>
                <a:sym typeface="Manrope"/>
                <a:hlinkClick r:id="rId2">
                  <a:extLst>
                    <a:ext uri="{A12FA001-AC4F-418D-AE19-62706E023703}">
                      <ahyp:hlinkClr xmlns:ahyp="http://schemas.microsoft.com/office/drawing/2018/hyperlinkcolor" val="tx"/>
                    </a:ext>
                  </a:extLst>
                </a:hlinkClick>
              </a:rPr>
              <a:t>Slidesgo</a:t>
            </a:r>
            <a:r>
              <a:rPr lang="en" sz="1100">
                <a:solidFill>
                  <a:schemeClr val="dk1"/>
                </a:solidFill>
                <a:latin typeface="Manrope Medium"/>
                <a:ea typeface="Manrope Medium"/>
                <a:cs typeface="Manrope Medium"/>
                <a:sym typeface="Manrope Medium"/>
              </a:rPr>
              <a:t>, and includes icons by </a:t>
            </a:r>
            <a:r>
              <a:rPr lang="en" sz="1100"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sz="1100">
                <a:solidFill>
                  <a:schemeClr val="dk1"/>
                </a:solidFill>
                <a:latin typeface="Manrope Medium"/>
                <a:ea typeface="Manrope Medium"/>
                <a:cs typeface="Manrope Medium"/>
                <a:sym typeface="Manrope Medium"/>
              </a:rPr>
              <a:t> and infographics &amp; images by </a:t>
            </a:r>
            <a:r>
              <a:rPr lang="en" sz="1100" b="1" u="sng">
                <a:solidFill>
                  <a:schemeClr val="dk1"/>
                </a:solid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endParaRPr sz="1100" b="1" u="sng">
              <a:solidFill>
                <a:schemeClr val="dk1"/>
              </a:solidFill>
              <a:latin typeface="Manrope"/>
              <a:ea typeface="Manrope"/>
              <a:cs typeface="Manrope"/>
              <a:sym typeface="Manrop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9"/>
        <p:cNvGrpSpPr/>
        <p:nvPr/>
      </p:nvGrpSpPr>
      <p:grpSpPr>
        <a:xfrm>
          <a:off x="0" y="0"/>
          <a:ext cx="0" cy="0"/>
          <a:chOff x="0" y="0"/>
          <a:chExt cx="0" cy="0"/>
        </a:xfrm>
      </p:grpSpPr>
      <p:sp>
        <p:nvSpPr>
          <p:cNvPr id="160" name="Google Shape;160;p26"/>
          <p:cNvSpPr/>
          <p:nvPr/>
        </p:nvSpPr>
        <p:spPr>
          <a:xfrm>
            <a:off x="0" y="-50"/>
            <a:ext cx="9144000" cy="5143500"/>
          </a:xfrm>
          <a:prstGeom prst="frame">
            <a:avLst>
              <a:gd name="adj1" fmla="val 1059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solidFill>
                <a:schemeClr val="dk1"/>
              </a:solidFill>
              <a:latin typeface="Manrope Medium"/>
              <a:ea typeface="Manrope Medium"/>
              <a:cs typeface="Manrope Medium"/>
              <a:sym typeface="Manrope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61"/>
        <p:cNvGrpSpPr/>
        <p:nvPr/>
      </p:nvGrpSpPr>
      <p:grpSpPr>
        <a:xfrm>
          <a:off x="0" y="0"/>
          <a:ext cx="0" cy="0"/>
          <a:chOff x="0" y="0"/>
          <a:chExt cx="0" cy="0"/>
        </a:xfrm>
      </p:grpSpPr>
      <p:sp>
        <p:nvSpPr>
          <p:cNvPr id="162" name="Google Shape;162;p27"/>
          <p:cNvSpPr/>
          <p:nvPr/>
        </p:nvSpPr>
        <p:spPr>
          <a:xfrm>
            <a:off x="0" y="-10475"/>
            <a:ext cx="9144000" cy="5154000"/>
          </a:xfrm>
          <a:prstGeom prst="frame">
            <a:avLst>
              <a:gd name="adj1" fmla="val 141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8_2">
    <p:spTree>
      <p:nvGrpSpPr>
        <p:cNvPr id="1" name="Shape 163"/>
        <p:cNvGrpSpPr/>
        <p:nvPr/>
      </p:nvGrpSpPr>
      <p:grpSpPr>
        <a:xfrm>
          <a:off x="0" y="0"/>
          <a:ext cx="0" cy="0"/>
          <a:chOff x="0" y="0"/>
          <a:chExt cx="0" cy="0"/>
        </a:xfrm>
      </p:grpSpPr>
      <p:sp>
        <p:nvSpPr>
          <p:cNvPr id="164" name="Google Shape;164;p28"/>
          <p:cNvSpPr/>
          <p:nvPr/>
        </p:nvSpPr>
        <p:spPr>
          <a:xfrm>
            <a:off x="0" y="-10475"/>
            <a:ext cx="9144000" cy="5154000"/>
          </a:xfrm>
          <a:prstGeom prst="frame">
            <a:avLst>
              <a:gd name="adj1" fmla="val 324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73850"/>
            <a:ext cx="2422500" cy="3228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
        <p:nvSpPr>
          <p:cNvPr id="20" name="Google Shape;20;p4"/>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720063" y="1344925"/>
            <a:ext cx="3698100" cy="5274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a:lnSpc>
                <a:spcPct val="100000"/>
              </a:lnSpc>
              <a:spcBef>
                <a:spcPts val="0"/>
              </a:spcBef>
              <a:spcAft>
                <a:spcPts val="0"/>
              </a:spcAft>
              <a:buSzPts val="1400"/>
              <a:buFont typeface="Fjalla One"/>
              <a:buNone/>
              <a:defRPr>
                <a:latin typeface="Fjalla One"/>
                <a:ea typeface="Fjalla One"/>
                <a:cs typeface="Fjalla One"/>
                <a:sym typeface="Fjalla One"/>
              </a:defRPr>
            </a:lvl2pPr>
            <a:lvl3pPr lvl="2">
              <a:lnSpc>
                <a:spcPct val="100000"/>
              </a:lnSpc>
              <a:spcBef>
                <a:spcPts val="0"/>
              </a:spcBef>
              <a:spcAft>
                <a:spcPts val="0"/>
              </a:spcAft>
              <a:buSzPts val="1400"/>
              <a:buFont typeface="Fjalla One"/>
              <a:buNone/>
              <a:defRPr>
                <a:latin typeface="Fjalla One"/>
                <a:ea typeface="Fjalla One"/>
                <a:cs typeface="Fjalla One"/>
                <a:sym typeface="Fjalla One"/>
              </a:defRPr>
            </a:lvl3pPr>
            <a:lvl4pPr lvl="3">
              <a:lnSpc>
                <a:spcPct val="100000"/>
              </a:lnSpc>
              <a:spcBef>
                <a:spcPts val="0"/>
              </a:spcBef>
              <a:spcAft>
                <a:spcPts val="0"/>
              </a:spcAft>
              <a:buSzPts val="1400"/>
              <a:buFont typeface="Fjalla One"/>
              <a:buNone/>
              <a:defRPr>
                <a:latin typeface="Fjalla One"/>
                <a:ea typeface="Fjalla One"/>
                <a:cs typeface="Fjalla One"/>
                <a:sym typeface="Fjalla One"/>
              </a:defRPr>
            </a:lvl4pPr>
            <a:lvl5pPr lvl="4">
              <a:lnSpc>
                <a:spcPct val="100000"/>
              </a:lnSpc>
              <a:spcBef>
                <a:spcPts val="0"/>
              </a:spcBef>
              <a:spcAft>
                <a:spcPts val="0"/>
              </a:spcAft>
              <a:buSzPts val="1400"/>
              <a:buFont typeface="Fjalla One"/>
              <a:buNone/>
              <a:defRPr>
                <a:latin typeface="Fjalla One"/>
                <a:ea typeface="Fjalla One"/>
                <a:cs typeface="Fjalla One"/>
                <a:sym typeface="Fjalla One"/>
              </a:defRPr>
            </a:lvl5pPr>
            <a:lvl6pPr lvl="5">
              <a:lnSpc>
                <a:spcPct val="100000"/>
              </a:lnSpc>
              <a:spcBef>
                <a:spcPts val="0"/>
              </a:spcBef>
              <a:spcAft>
                <a:spcPts val="0"/>
              </a:spcAft>
              <a:buSzPts val="1400"/>
              <a:buFont typeface="Fjalla One"/>
              <a:buNone/>
              <a:defRPr>
                <a:latin typeface="Fjalla One"/>
                <a:ea typeface="Fjalla One"/>
                <a:cs typeface="Fjalla One"/>
                <a:sym typeface="Fjalla One"/>
              </a:defRPr>
            </a:lvl6pPr>
            <a:lvl7pPr lvl="6">
              <a:lnSpc>
                <a:spcPct val="100000"/>
              </a:lnSpc>
              <a:spcBef>
                <a:spcPts val="0"/>
              </a:spcBef>
              <a:spcAft>
                <a:spcPts val="0"/>
              </a:spcAft>
              <a:buSzPts val="1400"/>
              <a:buFont typeface="Fjalla One"/>
              <a:buNone/>
              <a:defRPr>
                <a:latin typeface="Fjalla One"/>
                <a:ea typeface="Fjalla One"/>
                <a:cs typeface="Fjalla One"/>
                <a:sym typeface="Fjalla One"/>
              </a:defRPr>
            </a:lvl7pPr>
            <a:lvl8pPr lvl="7">
              <a:lnSpc>
                <a:spcPct val="100000"/>
              </a:lnSpc>
              <a:spcBef>
                <a:spcPts val="0"/>
              </a:spcBef>
              <a:spcAft>
                <a:spcPts val="0"/>
              </a:spcAft>
              <a:buSzPts val="1400"/>
              <a:buFont typeface="Fjalla One"/>
              <a:buNone/>
              <a:defRPr>
                <a:latin typeface="Fjalla One"/>
                <a:ea typeface="Fjalla One"/>
                <a:cs typeface="Fjalla One"/>
                <a:sym typeface="Fjalla One"/>
              </a:defRPr>
            </a:lvl8pPr>
            <a:lvl9pPr lvl="8">
              <a:lnSpc>
                <a:spcPct val="100000"/>
              </a:lnSpc>
              <a:spcBef>
                <a:spcPts val="0"/>
              </a:spcBef>
              <a:spcAft>
                <a:spcPts val="0"/>
              </a:spcAft>
              <a:buSzPts val="1400"/>
              <a:buFont typeface="Fjalla One"/>
              <a:buNone/>
              <a:defRPr>
                <a:latin typeface="Fjalla One"/>
                <a:ea typeface="Fjalla One"/>
                <a:cs typeface="Fjalla One"/>
                <a:sym typeface="Fjalla One"/>
              </a:defRPr>
            </a:lvl9pPr>
          </a:lstStyle>
          <a:p>
            <a:endParaRPr/>
          </a:p>
        </p:txBody>
      </p:sp>
      <p:sp>
        <p:nvSpPr>
          <p:cNvPr id="24" name="Google Shape;24;p5"/>
          <p:cNvSpPr txBox="1">
            <a:spLocks noGrp="1"/>
          </p:cNvSpPr>
          <p:nvPr>
            <p:ph type="subTitle" idx="2"/>
          </p:nvPr>
        </p:nvSpPr>
        <p:spPr>
          <a:xfrm>
            <a:off x="4725963" y="1344925"/>
            <a:ext cx="3698100" cy="5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Fjalla One"/>
              <a:buNone/>
              <a:defRPr sz="2100" b="1">
                <a:solidFill>
                  <a:schemeClr val="dk2"/>
                </a:solidFill>
                <a:latin typeface="Fjalla One"/>
                <a:ea typeface="Fjalla One"/>
                <a:cs typeface="Fjalla One"/>
                <a:sym typeface="Fjalla One"/>
              </a:defRPr>
            </a:lvl1pPr>
            <a:lvl2pPr lvl="1" rtl="0">
              <a:lnSpc>
                <a:spcPct val="100000"/>
              </a:lnSpc>
              <a:spcBef>
                <a:spcPts val="0"/>
              </a:spcBef>
              <a:spcAft>
                <a:spcPts val="0"/>
              </a:spcAft>
              <a:buSzPts val="1400"/>
              <a:buFont typeface="Fjalla One"/>
              <a:buNone/>
              <a:defRPr>
                <a:latin typeface="Fjalla One"/>
                <a:ea typeface="Fjalla One"/>
                <a:cs typeface="Fjalla One"/>
                <a:sym typeface="Fjalla One"/>
              </a:defRPr>
            </a:lvl2pPr>
            <a:lvl3pPr lvl="2" rtl="0">
              <a:lnSpc>
                <a:spcPct val="100000"/>
              </a:lnSpc>
              <a:spcBef>
                <a:spcPts val="0"/>
              </a:spcBef>
              <a:spcAft>
                <a:spcPts val="0"/>
              </a:spcAft>
              <a:buSzPts val="1400"/>
              <a:buFont typeface="Fjalla One"/>
              <a:buNone/>
              <a:defRPr>
                <a:latin typeface="Fjalla One"/>
                <a:ea typeface="Fjalla One"/>
                <a:cs typeface="Fjalla One"/>
                <a:sym typeface="Fjalla One"/>
              </a:defRPr>
            </a:lvl3pPr>
            <a:lvl4pPr lvl="3" rtl="0">
              <a:lnSpc>
                <a:spcPct val="100000"/>
              </a:lnSpc>
              <a:spcBef>
                <a:spcPts val="0"/>
              </a:spcBef>
              <a:spcAft>
                <a:spcPts val="0"/>
              </a:spcAft>
              <a:buSzPts val="1400"/>
              <a:buFont typeface="Fjalla One"/>
              <a:buNone/>
              <a:defRPr>
                <a:latin typeface="Fjalla One"/>
                <a:ea typeface="Fjalla One"/>
                <a:cs typeface="Fjalla One"/>
                <a:sym typeface="Fjalla One"/>
              </a:defRPr>
            </a:lvl4pPr>
            <a:lvl5pPr lvl="4" rtl="0">
              <a:lnSpc>
                <a:spcPct val="100000"/>
              </a:lnSpc>
              <a:spcBef>
                <a:spcPts val="0"/>
              </a:spcBef>
              <a:spcAft>
                <a:spcPts val="0"/>
              </a:spcAft>
              <a:buSzPts val="1400"/>
              <a:buFont typeface="Fjalla One"/>
              <a:buNone/>
              <a:defRPr>
                <a:latin typeface="Fjalla One"/>
                <a:ea typeface="Fjalla One"/>
                <a:cs typeface="Fjalla One"/>
                <a:sym typeface="Fjalla One"/>
              </a:defRPr>
            </a:lvl5pPr>
            <a:lvl6pPr lvl="5" rtl="0">
              <a:lnSpc>
                <a:spcPct val="100000"/>
              </a:lnSpc>
              <a:spcBef>
                <a:spcPts val="0"/>
              </a:spcBef>
              <a:spcAft>
                <a:spcPts val="0"/>
              </a:spcAft>
              <a:buSzPts val="1400"/>
              <a:buFont typeface="Fjalla One"/>
              <a:buNone/>
              <a:defRPr>
                <a:latin typeface="Fjalla One"/>
                <a:ea typeface="Fjalla One"/>
                <a:cs typeface="Fjalla One"/>
                <a:sym typeface="Fjalla One"/>
              </a:defRPr>
            </a:lvl6pPr>
            <a:lvl7pPr lvl="6" rtl="0">
              <a:lnSpc>
                <a:spcPct val="100000"/>
              </a:lnSpc>
              <a:spcBef>
                <a:spcPts val="0"/>
              </a:spcBef>
              <a:spcAft>
                <a:spcPts val="0"/>
              </a:spcAft>
              <a:buSzPts val="1400"/>
              <a:buFont typeface="Fjalla One"/>
              <a:buNone/>
              <a:defRPr>
                <a:latin typeface="Fjalla One"/>
                <a:ea typeface="Fjalla One"/>
                <a:cs typeface="Fjalla One"/>
                <a:sym typeface="Fjalla One"/>
              </a:defRPr>
            </a:lvl7pPr>
            <a:lvl8pPr lvl="7" rtl="0">
              <a:lnSpc>
                <a:spcPct val="100000"/>
              </a:lnSpc>
              <a:spcBef>
                <a:spcPts val="0"/>
              </a:spcBef>
              <a:spcAft>
                <a:spcPts val="0"/>
              </a:spcAft>
              <a:buSzPts val="1400"/>
              <a:buFont typeface="Fjalla One"/>
              <a:buNone/>
              <a:defRPr>
                <a:latin typeface="Fjalla One"/>
                <a:ea typeface="Fjalla One"/>
                <a:cs typeface="Fjalla One"/>
                <a:sym typeface="Fjalla One"/>
              </a:defRPr>
            </a:lvl8pPr>
            <a:lvl9pPr lvl="8" rtl="0">
              <a:lnSpc>
                <a:spcPct val="100000"/>
              </a:lnSpc>
              <a:spcBef>
                <a:spcPts val="0"/>
              </a:spcBef>
              <a:spcAft>
                <a:spcPts val="0"/>
              </a:spcAft>
              <a:buSzPts val="1400"/>
              <a:buFont typeface="Fjalla One"/>
              <a:buNone/>
              <a:defRPr>
                <a:latin typeface="Fjalla One"/>
                <a:ea typeface="Fjalla One"/>
                <a:cs typeface="Fjalla One"/>
                <a:sym typeface="Fjalla One"/>
              </a:defRPr>
            </a:lvl9pPr>
          </a:lstStyle>
          <a:p>
            <a:endParaRPr/>
          </a:p>
        </p:txBody>
      </p:sp>
      <p:sp>
        <p:nvSpPr>
          <p:cNvPr id="25" name="Google Shape;25;p5"/>
          <p:cNvSpPr txBox="1">
            <a:spLocks noGrp="1"/>
          </p:cNvSpPr>
          <p:nvPr>
            <p:ph type="body" idx="3"/>
          </p:nvPr>
        </p:nvSpPr>
        <p:spPr>
          <a:xfrm>
            <a:off x="719938" y="1739601"/>
            <a:ext cx="3698100" cy="269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6" name="Google Shape;26;p5"/>
          <p:cNvSpPr txBox="1">
            <a:spLocks noGrp="1"/>
          </p:cNvSpPr>
          <p:nvPr>
            <p:ph type="body" idx="4"/>
          </p:nvPr>
        </p:nvSpPr>
        <p:spPr>
          <a:xfrm>
            <a:off x="4725963" y="1739601"/>
            <a:ext cx="3698100" cy="2695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17500" rtl="0">
              <a:spcBef>
                <a:spcPts val="160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27" name="Google Shape;27;p5"/>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6"/>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body" idx="1"/>
          </p:nvPr>
        </p:nvSpPr>
        <p:spPr>
          <a:xfrm>
            <a:off x="720000" y="1636000"/>
            <a:ext cx="4745100" cy="2609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Char char="■"/>
              <a:defRPr/>
            </a:lvl1pPr>
            <a:lvl2pPr marL="914400" lvl="1" indent="-304800" rtl="0">
              <a:spcBef>
                <a:spcPts val="100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
        <p:nvSpPr>
          <p:cNvPr id="34" name="Google Shape;34;p7"/>
          <p:cNvSpPr/>
          <p:nvPr/>
        </p:nvSpPr>
        <p:spPr>
          <a:xfrm>
            <a:off x="0" y="-10475"/>
            <a:ext cx="9144000" cy="5154000"/>
          </a:xfrm>
          <a:prstGeom prst="frame">
            <a:avLst>
              <a:gd name="adj1" fmla="val 324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1738500" y="1554750"/>
            <a:ext cx="5667000" cy="203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377725" y="2964371"/>
            <a:ext cx="6388500" cy="710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1377725" y="3521921"/>
            <a:ext cx="6388500" cy="94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1" name="Google Shape;41;p9"/>
          <p:cNvSpPr/>
          <p:nvPr/>
        </p:nvSpPr>
        <p:spPr>
          <a:xfrm>
            <a:off x="0" y="-50"/>
            <a:ext cx="9144000" cy="5143500"/>
          </a:xfrm>
          <a:prstGeom prst="frame">
            <a:avLst>
              <a:gd name="adj1" fmla="val 63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2807925" y="4001950"/>
            <a:ext cx="5622900" cy="606600"/>
          </a:xfrm>
          <a:prstGeom prst="rect">
            <a:avLst/>
          </a:prstGeom>
          <a:solidFill>
            <a:schemeClr val="lt1"/>
          </a:solidFill>
        </p:spPr>
        <p:txBody>
          <a:bodyPr spcFirstLastPara="1" wrap="square" lIns="91425" tIns="91425" rIns="91425" bIns="91425" anchor="t" anchorCtr="0">
            <a:noAutofit/>
          </a:bodyPr>
          <a:lstStyle>
            <a:lvl1pPr lvl="0" algn="ctr" rtl="0">
              <a:lnSpc>
                <a:spcPct val="115000"/>
              </a:lnSpc>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1pPr>
            <a:lvl2pPr lvl="1"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2pPr>
            <a:lvl3pPr lvl="2"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3pPr>
            <a:lvl4pPr lvl="3"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4pPr>
            <a:lvl5pPr lvl="4"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5pPr>
            <a:lvl6pPr lvl="5"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6pPr>
            <a:lvl7pPr lvl="6"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7pPr>
            <a:lvl8pPr lvl="7"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8pPr>
            <a:lvl9pPr lvl="8" algn="ctr" rtl="0">
              <a:spcBef>
                <a:spcPts val="0"/>
              </a:spcBef>
              <a:spcAft>
                <a:spcPts val="0"/>
              </a:spcAft>
              <a:buClr>
                <a:schemeClr val="dk1"/>
              </a:buClr>
              <a:buSzPts val="3000"/>
              <a:buFont typeface="Fjalla One"/>
              <a:buNone/>
              <a:defRPr sz="3000" b="1">
                <a:solidFill>
                  <a:schemeClr val="dk1"/>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1pPr>
            <a:lvl2pPr marL="914400" lvl="1"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2pPr>
            <a:lvl3pPr marL="1371600" lvl="2"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3pPr>
            <a:lvl4pPr marL="1828800" lvl="3"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4pPr>
            <a:lvl5pPr marL="2286000" lvl="4"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5pPr>
            <a:lvl6pPr marL="2743200" lvl="5"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6pPr>
            <a:lvl7pPr marL="3200400" lvl="6"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7pPr>
            <a:lvl8pPr marL="3657600" lvl="7" indent="-317500">
              <a:lnSpc>
                <a:spcPct val="115000"/>
              </a:lnSpc>
              <a:spcBef>
                <a:spcPts val="1600"/>
              </a:spcBef>
              <a:spcAft>
                <a:spcPts val="0"/>
              </a:spcAft>
              <a:buClr>
                <a:schemeClr val="dk1"/>
              </a:buClr>
              <a:buSzPts val="1400"/>
              <a:buFont typeface="Manrope Medium"/>
              <a:buChar char="○"/>
              <a:defRPr>
                <a:solidFill>
                  <a:schemeClr val="dk1"/>
                </a:solidFill>
                <a:latin typeface="Manrope Medium"/>
                <a:ea typeface="Manrope Medium"/>
                <a:cs typeface="Manrope Medium"/>
                <a:sym typeface="Manrope Medium"/>
              </a:defRPr>
            </a:lvl8pPr>
            <a:lvl9pPr marL="4114800" lvl="8" indent="-317500">
              <a:lnSpc>
                <a:spcPct val="115000"/>
              </a:lnSpc>
              <a:spcBef>
                <a:spcPts val="1600"/>
              </a:spcBef>
              <a:spcAft>
                <a:spcPts val="1600"/>
              </a:spcAft>
              <a:buClr>
                <a:schemeClr val="dk1"/>
              </a:buClr>
              <a:buSzPts val="1400"/>
              <a:buFont typeface="Manrope Medium"/>
              <a:buChar char="■"/>
              <a:defRPr>
                <a:solidFill>
                  <a:schemeClr val="dk1"/>
                </a:solidFill>
                <a:latin typeface="Manrope Medium"/>
                <a:ea typeface="Manrope Medium"/>
                <a:cs typeface="Manrope Medium"/>
                <a:sym typeface="Manrope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doi.org/10.1080/1045988x.2024.2302144"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doi.org/10.1080/15388220.2021.2018332" TargetMode="External"/><Relationship Id="rId5" Type="http://schemas.openxmlformats.org/officeDocument/2006/relationships/hyperlink" Target="https://doi.org/10.1007/s41252-023-00383-w" TargetMode="External"/><Relationship Id="rId4" Type="http://schemas.openxmlformats.org/officeDocument/2006/relationships/hyperlink" Target="https://doi.org/10.1080/2372966x.2020.1846458"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ctrTitle"/>
          </p:nvPr>
        </p:nvSpPr>
        <p:spPr>
          <a:xfrm>
            <a:off x="3066856" y="986238"/>
            <a:ext cx="4746300" cy="2307600"/>
          </a:xfrm>
          <a:prstGeom prst="rect">
            <a:avLst/>
          </a:prstGeom>
        </p:spPr>
        <p:txBody>
          <a:bodyPr spcFirstLastPara="1" wrap="square" lIns="91425" tIns="91425" rIns="91425" bIns="91425" anchor="ctr" anchorCtr="0">
            <a:noAutofit/>
          </a:bodyPr>
          <a:lstStyle/>
          <a:p>
            <a:r>
              <a:rPr lang="en" sz="4400">
                <a:solidFill>
                  <a:srgbClr val="C93535"/>
                </a:solidFill>
              </a:rPr>
              <a:t>American School Shootings:</a:t>
            </a:r>
            <a:br>
              <a:rPr lang="en" sz="4400">
                <a:solidFill>
                  <a:srgbClr val="C93535"/>
                </a:solidFill>
              </a:rPr>
            </a:br>
            <a:r>
              <a:rPr lang="en" sz="3200">
                <a:solidFill>
                  <a:srgbClr val="C93535"/>
                </a:solidFill>
              </a:rPr>
              <a:t>Understanding the     problem &amp; data</a:t>
            </a:r>
            <a:endParaRPr lang="en-US"/>
          </a:p>
        </p:txBody>
      </p:sp>
      <p:sp>
        <p:nvSpPr>
          <p:cNvPr id="176" name="Google Shape;176;p32"/>
          <p:cNvSpPr txBox="1">
            <a:spLocks noGrp="1"/>
          </p:cNvSpPr>
          <p:nvPr>
            <p:ph type="subTitle" idx="1"/>
          </p:nvPr>
        </p:nvSpPr>
        <p:spPr>
          <a:xfrm>
            <a:off x="2235577" y="3564875"/>
            <a:ext cx="5577572" cy="393600"/>
          </a:xfrm>
          <a:prstGeom prst="rect">
            <a:avLst/>
          </a:prstGeom>
        </p:spPr>
        <p:txBody>
          <a:bodyPr spcFirstLastPara="1" wrap="square" lIns="91425" tIns="91425" rIns="91425" bIns="91425" anchor="t" anchorCtr="0">
            <a:noAutofit/>
          </a:bodyPr>
          <a:lstStyle/>
          <a:p>
            <a:pPr marL="0" indent="0"/>
            <a:r>
              <a:rPr lang="en">
                <a:latin typeface="+mj-lt"/>
              </a:rPr>
              <a:t>Nirajkumar Singh, Shanmukha Damineni, Zahid Rahman</a:t>
            </a:r>
          </a:p>
        </p:txBody>
      </p:sp>
      <p:grpSp>
        <p:nvGrpSpPr>
          <p:cNvPr id="177" name="Google Shape;177;p32"/>
          <p:cNvGrpSpPr/>
          <p:nvPr/>
        </p:nvGrpSpPr>
        <p:grpSpPr>
          <a:xfrm>
            <a:off x="322800" y="3564875"/>
            <a:ext cx="8504100" cy="393600"/>
            <a:chOff x="322800" y="3564875"/>
            <a:chExt cx="8504100" cy="393600"/>
          </a:xfrm>
        </p:grpSpPr>
        <p:cxnSp>
          <p:nvCxnSpPr>
            <p:cNvPr id="178" name="Google Shape;178;p32"/>
            <p:cNvCxnSpPr/>
            <p:nvPr/>
          </p:nvCxnSpPr>
          <p:spPr>
            <a:xfrm>
              <a:off x="322800" y="3564875"/>
              <a:ext cx="8504100" cy="0"/>
            </a:xfrm>
            <a:prstGeom prst="straightConnector1">
              <a:avLst/>
            </a:prstGeom>
            <a:noFill/>
            <a:ln w="19050" cap="flat" cmpd="sng">
              <a:solidFill>
                <a:schemeClr val="dk1"/>
              </a:solidFill>
              <a:prstDash val="solid"/>
              <a:round/>
              <a:headEnd type="none" w="med" len="med"/>
              <a:tailEnd type="none" w="med" len="med"/>
            </a:ln>
          </p:spPr>
        </p:cxnSp>
        <p:cxnSp>
          <p:nvCxnSpPr>
            <p:cNvPr id="179" name="Google Shape;179;p32"/>
            <p:cNvCxnSpPr/>
            <p:nvPr/>
          </p:nvCxnSpPr>
          <p:spPr>
            <a:xfrm>
              <a:off x="322800" y="3958475"/>
              <a:ext cx="8504100" cy="0"/>
            </a:xfrm>
            <a:prstGeom prst="straightConnector1">
              <a:avLst/>
            </a:prstGeom>
            <a:noFill/>
            <a:ln w="19050" cap="flat" cmpd="sng">
              <a:solidFill>
                <a:schemeClr val="dk1"/>
              </a:solidFill>
              <a:prstDash val="solid"/>
              <a:round/>
              <a:headEnd type="none" w="med" len="med"/>
              <a:tailEnd type="none" w="med" len="med"/>
            </a:ln>
          </p:spPr>
        </p:cxnSp>
      </p:grpSp>
      <p:sp>
        <p:nvSpPr>
          <p:cNvPr id="180" name="Google Shape;180;p32"/>
          <p:cNvSpPr/>
          <p:nvPr/>
        </p:nvSpPr>
        <p:spPr>
          <a:xfrm>
            <a:off x="929825" y="762763"/>
            <a:ext cx="1301649" cy="3617974"/>
          </a:xfrm>
          <a:custGeom>
            <a:avLst/>
            <a:gdLst/>
            <a:ahLst/>
            <a:cxnLst/>
            <a:rect l="l" t="t" r="r" b="b"/>
            <a:pathLst>
              <a:path w="8931" h="24824" extrusionOk="0">
                <a:moveTo>
                  <a:pt x="7285" y="14"/>
                </a:moveTo>
                <a:cubicBezTo>
                  <a:pt x="7271" y="14"/>
                  <a:pt x="7195" y="19"/>
                  <a:pt x="7124" y="29"/>
                </a:cubicBezTo>
                <a:cubicBezTo>
                  <a:pt x="7053" y="38"/>
                  <a:pt x="6954" y="47"/>
                  <a:pt x="6902" y="53"/>
                </a:cubicBezTo>
                <a:cubicBezTo>
                  <a:pt x="6769" y="62"/>
                  <a:pt x="6670" y="86"/>
                  <a:pt x="6581" y="132"/>
                </a:cubicBezTo>
                <a:cubicBezTo>
                  <a:pt x="6420" y="208"/>
                  <a:pt x="6269" y="317"/>
                  <a:pt x="6269" y="355"/>
                </a:cubicBezTo>
                <a:cubicBezTo>
                  <a:pt x="6269" y="365"/>
                  <a:pt x="6259" y="374"/>
                  <a:pt x="6245" y="383"/>
                </a:cubicBezTo>
                <a:cubicBezTo>
                  <a:pt x="6212" y="398"/>
                  <a:pt x="6141" y="463"/>
                  <a:pt x="5999" y="620"/>
                </a:cubicBezTo>
                <a:cubicBezTo>
                  <a:pt x="5928" y="690"/>
                  <a:pt x="5848" y="771"/>
                  <a:pt x="5819" y="795"/>
                </a:cubicBezTo>
                <a:cubicBezTo>
                  <a:pt x="5772" y="837"/>
                  <a:pt x="5616" y="937"/>
                  <a:pt x="5555" y="969"/>
                </a:cubicBezTo>
                <a:cubicBezTo>
                  <a:pt x="5540" y="974"/>
                  <a:pt x="5488" y="1011"/>
                  <a:pt x="5436" y="1050"/>
                </a:cubicBezTo>
                <a:cubicBezTo>
                  <a:pt x="5385" y="1083"/>
                  <a:pt x="5333" y="1120"/>
                  <a:pt x="5323" y="1125"/>
                </a:cubicBezTo>
                <a:cubicBezTo>
                  <a:pt x="5266" y="1144"/>
                  <a:pt x="4831" y="1249"/>
                  <a:pt x="4798" y="1249"/>
                </a:cubicBezTo>
                <a:cubicBezTo>
                  <a:pt x="4789" y="1249"/>
                  <a:pt x="4779" y="1238"/>
                  <a:pt x="4775" y="1225"/>
                </a:cubicBezTo>
                <a:cubicBezTo>
                  <a:pt x="4761" y="1192"/>
                  <a:pt x="4713" y="1116"/>
                  <a:pt x="4689" y="1092"/>
                </a:cubicBezTo>
                <a:cubicBezTo>
                  <a:pt x="4661" y="1064"/>
                  <a:pt x="4628" y="1055"/>
                  <a:pt x="4595" y="1064"/>
                </a:cubicBezTo>
                <a:cubicBezTo>
                  <a:pt x="4562" y="1074"/>
                  <a:pt x="4392" y="1201"/>
                  <a:pt x="4264" y="1310"/>
                </a:cubicBezTo>
                <a:lnTo>
                  <a:pt x="4170" y="1390"/>
                </a:lnTo>
                <a:lnTo>
                  <a:pt x="4113" y="1390"/>
                </a:lnTo>
                <a:cubicBezTo>
                  <a:pt x="4085" y="1386"/>
                  <a:pt x="4033" y="1380"/>
                  <a:pt x="4004" y="1371"/>
                </a:cubicBezTo>
                <a:cubicBezTo>
                  <a:pt x="3971" y="1367"/>
                  <a:pt x="3904" y="1357"/>
                  <a:pt x="3858" y="1347"/>
                </a:cubicBezTo>
                <a:cubicBezTo>
                  <a:pt x="3810" y="1338"/>
                  <a:pt x="3734" y="1323"/>
                  <a:pt x="3692" y="1310"/>
                </a:cubicBezTo>
                <a:cubicBezTo>
                  <a:pt x="3494" y="1262"/>
                  <a:pt x="3404" y="1262"/>
                  <a:pt x="3162" y="1323"/>
                </a:cubicBezTo>
                <a:cubicBezTo>
                  <a:pt x="2935" y="1380"/>
                  <a:pt x="2765" y="1452"/>
                  <a:pt x="2614" y="1561"/>
                </a:cubicBezTo>
                <a:cubicBezTo>
                  <a:pt x="2567" y="1593"/>
                  <a:pt x="2468" y="1659"/>
                  <a:pt x="2392" y="1711"/>
                </a:cubicBezTo>
                <a:cubicBezTo>
                  <a:pt x="2198" y="1849"/>
                  <a:pt x="2128" y="1905"/>
                  <a:pt x="1834" y="2180"/>
                </a:cubicBezTo>
                <a:cubicBezTo>
                  <a:pt x="1777" y="2231"/>
                  <a:pt x="1692" y="2303"/>
                  <a:pt x="1641" y="2345"/>
                </a:cubicBezTo>
                <a:cubicBezTo>
                  <a:pt x="1499" y="2458"/>
                  <a:pt x="1310" y="2619"/>
                  <a:pt x="1248" y="2685"/>
                </a:cubicBezTo>
                <a:cubicBezTo>
                  <a:pt x="1192" y="2737"/>
                  <a:pt x="1102" y="2837"/>
                  <a:pt x="969" y="2988"/>
                </a:cubicBezTo>
                <a:cubicBezTo>
                  <a:pt x="790" y="3186"/>
                  <a:pt x="596" y="3527"/>
                  <a:pt x="468" y="3848"/>
                </a:cubicBezTo>
                <a:cubicBezTo>
                  <a:pt x="397" y="4033"/>
                  <a:pt x="397" y="4033"/>
                  <a:pt x="387" y="4330"/>
                </a:cubicBezTo>
                <a:cubicBezTo>
                  <a:pt x="383" y="4642"/>
                  <a:pt x="378" y="4694"/>
                  <a:pt x="321" y="4912"/>
                </a:cubicBezTo>
                <a:cubicBezTo>
                  <a:pt x="308" y="4973"/>
                  <a:pt x="274" y="5087"/>
                  <a:pt x="251" y="5163"/>
                </a:cubicBezTo>
                <a:cubicBezTo>
                  <a:pt x="189" y="5361"/>
                  <a:pt x="142" y="5564"/>
                  <a:pt x="118" y="5734"/>
                </a:cubicBezTo>
                <a:cubicBezTo>
                  <a:pt x="114" y="5776"/>
                  <a:pt x="95" y="5924"/>
                  <a:pt x="75" y="6056"/>
                </a:cubicBezTo>
                <a:cubicBezTo>
                  <a:pt x="57" y="6188"/>
                  <a:pt x="38" y="6358"/>
                  <a:pt x="33" y="6444"/>
                </a:cubicBezTo>
                <a:cubicBezTo>
                  <a:pt x="24" y="6524"/>
                  <a:pt x="14" y="6638"/>
                  <a:pt x="9" y="6690"/>
                </a:cubicBezTo>
                <a:cubicBezTo>
                  <a:pt x="0" y="6826"/>
                  <a:pt x="14" y="6987"/>
                  <a:pt x="47" y="7172"/>
                </a:cubicBezTo>
                <a:cubicBezTo>
                  <a:pt x="75" y="7308"/>
                  <a:pt x="95" y="7370"/>
                  <a:pt x="171" y="7569"/>
                </a:cubicBezTo>
                <a:cubicBezTo>
                  <a:pt x="203" y="7663"/>
                  <a:pt x="251" y="7800"/>
                  <a:pt x="274" y="7881"/>
                </a:cubicBezTo>
                <a:cubicBezTo>
                  <a:pt x="317" y="8032"/>
                  <a:pt x="326" y="8051"/>
                  <a:pt x="359" y="8126"/>
                </a:cubicBezTo>
                <a:lnTo>
                  <a:pt x="383" y="8169"/>
                </a:lnTo>
                <a:lnTo>
                  <a:pt x="374" y="8259"/>
                </a:lnTo>
                <a:cubicBezTo>
                  <a:pt x="369" y="8306"/>
                  <a:pt x="365" y="8424"/>
                  <a:pt x="365" y="8519"/>
                </a:cubicBezTo>
                <a:cubicBezTo>
                  <a:pt x="359" y="8726"/>
                  <a:pt x="354" y="8746"/>
                  <a:pt x="308" y="8959"/>
                </a:cubicBezTo>
                <a:cubicBezTo>
                  <a:pt x="265" y="9134"/>
                  <a:pt x="265" y="9138"/>
                  <a:pt x="160" y="9426"/>
                </a:cubicBezTo>
                <a:cubicBezTo>
                  <a:pt x="53" y="9738"/>
                  <a:pt x="19" y="9908"/>
                  <a:pt x="33" y="10112"/>
                </a:cubicBezTo>
                <a:cubicBezTo>
                  <a:pt x="57" y="10480"/>
                  <a:pt x="151" y="10958"/>
                  <a:pt x="256" y="11274"/>
                </a:cubicBezTo>
                <a:cubicBezTo>
                  <a:pt x="336" y="11516"/>
                  <a:pt x="463" y="11804"/>
                  <a:pt x="553" y="11960"/>
                </a:cubicBezTo>
                <a:cubicBezTo>
                  <a:pt x="596" y="12036"/>
                  <a:pt x="671" y="12206"/>
                  <a:pt x="695" y="12277"/>
                </a:cubicBezTo>
                <a:cubicBezTo>
                  <a:pt x="723" y="12357"/>
                  <a:pt x="784" y="12570"/>
                  <a:pt x="799" y="12622"/>
                </a:cubicBezTo>
                <a:cubicBezTo>
                  <a:pt x="827" y="12745"/>
                  <a:pt x="832" y="13246"/>
                  <a:pt x="804" y="13615"/>
                </a:cubicBezTo>
                <a:cubicBezTo>
                  <a:pt x="799" y="13738"/>
                  <a:pt x="795" y="13894"/>
                  <a:pt x="795" y="14087"/>
                </a:cubicBezTo>
                <a:cubicBezTo>
                  <a:pt x="790" y="14503"/>
                  <a:pt x="799" y="14560"/>
                  <a:pt x="908" y="14990"/>
                </a:cubicBezTo>
                <a:cubicBezTo>
                  <a:pt x="945" y="15136"/>
                  <a:pt x="989" y="15321"/>
                  <a:pt x="1007" y="15397"/>
                </a:cubicBezTo>
                <a:cubicBezTo>
                  <a:pt x="1021" y="15472"/>
                  <a:pt x="1054" y="15596"/>
                  <a:pt x="1078" y="15666"/>
                </a:cubicBezTo>
                <a:cubicBezTo>
                  <a:pt x="1102" y="15742"/>
                  <a:pt x="1120" y="15803"/>
                  <a:pt x="1120" y="15813"/>
                </a:cubicBezTo>
                <a:cubicBezTo>
                  <a:pt x="1120" y="15817"/>
                  <a:pt x="1111" y="15845"/>
                  <a:pt x="1096" y="15880"/>
                </a:cubicBezTo>
                <a:cubicBezTo>
                  <a:pt x="1059" y="15954"/>
                  <a:pt x="1059" y="15993"/>
                  <a:pt x="1078" y="16083"/>
                </a:cubicBezTo>
                <a:cubicBezTo>
                  <a:pt x="1107" y="16210"/>
                  <a:pt x="1107" y="16205"/>
                  <a:pt x="1078" y="16253"/>
                </a:cubicBezTo>
                <a:cubicBezTo>
                  <a:pt x="1045" y="16299"/>
                  <a:pt x="1035" y="16323"/>
                  <a:pt x="998" y="16432"/>
                </a:cubicBezTo>
                <a:cubicBezTo>
                  <a:pt x="978" y="16475"/>
                  <a:pt x="950" y="16536"/>
                  <a:pt x="932" y="16565"/>
                </a:cubicBezTo>
                <a:cubicBezTo>
                  <a:pt x="889" y="16631"/>
                  <a:pt x="875" y="16663"/>
                  <a:pt x="869" y="16716"/>
                </a:cubicBezTo>
                <a:cubicBezTo>
                  <a:pt x="860" y="16768"/>
                  <a:pt x="869" y="16886"/>
                  <a:pt x="889" y="16962"/>
                </a:cubicBezTo>
                <a:cubicBezTo>
                  <a:pt x="908" y="17037"/>
                  <a:pt x="917" y="17117"/>
                  <a:pt x="903" y="17169"/>
                </a:cubicBezTo>
                <a:cubicBezTo>
                  <a:pt x="898" y="17189"/>
                  <a:pt x="875" y="17264"/>
                  <a:pt x="847" y="17340"/>
                </a:cubicBezTo>
                <a:cubicBezTo>
                  <a:pt x="686" y="17765"/>
                  <a:pt x="553" y="18285"/>
                  <a:pt x="492" y="18725"/>
                </a:cubicBezTo>
                <a:cubicBezTo>
                  <a:pt x="439" y="19103"/>
                  <a:pt x="407" y="19703"/>
                  <a:pt x="393" y="20549"/>
                </a:cubicBezTo>
                <a:cubicBezTo>
                  <a:pt x="387" y="20795"/>
                  <a:pt x="393" y="20861"/>
                  <a:pt x="402" y="21051"/>
                </a:cubicBezTo>
                <a:cubicBezTo>
                  <a:pt x="411" y="21173"/>
                  <a:pt x="421" y="21343"/>
                  <a:pt x="426" y="21429"/>
                </a:cubicBezTo>
                <a:cubicBezTo>
                  <a:pt x="435" y="21590"/>
                  <a:pt x="435" y="21642"/>
                  <a:pt x="463" y="21893"/>
                </a:cubicBezTo>
                <a:cubicBezTo>
                  <a:pt x="483" y="22081"/>
                  <a:pt x="501" y="22205"/>
                  <a:pt x="553" y="22417"/>
                </a:cubicBezTo>
                <a:lnTo>
                  <a:pt x="591" y="22582"/>
                </a:lnTo>
                <a:lnTo>
                  <a:pt x="572" y="22653"/>
                </a:lnTo>
                <a:cubicBezTo>
                  <a:pt x="553" y="22733"/>
                  <a:pt x="553" y="22766"/>
                  <a:pt x="581" y="22866"/>
                </a:cubicBezTo>
                <a:cubicBezTo>
                  <a:pt x="605" y="22942"/>
                  <a:pt x="614" y="22960"/>
                  <a:pt x="657" y="23003"/>
                </a:cubicBezTo>
                <a:lnTo>
                  <a:pt x="686" y="23036"/>
                </a:lnTo>
                <a:lnTo>
                  <a:pt x="666" y="23159"/>
                </a:lnTo>
                <a:cubicBezTo>
                  <a:pt x="610" y="23462"/>
                  <a:pt x="601" y="23560"/>
                  <a:pt x="591" y="23887"/>
                </a:cubicBezTo>
                <a:cubicBezTo>
                  <a:pt x="581" y="24232"/>
                  <a:pt x="586" y="24322"/>
                  <a:pt x="605" y="24378"/>
                </a:cubicBezTo>
                <a:cubicBezTo>
                  <a:pt x="643" y="24474"/>
                  <a:pt x="747" y="24592"/>
                  <a:pt x="823" y="24629"/>
                </a:cubicBezTo>
                <a:cubicBezTo>
                  <a:pt x="860" y="24648"/>
                  <a:pt x="875" y="24648"/>
                  <a:pt x="974" y="24653"/>
                </a:cubicBezTo>
                <a:cubicBezTo>
                  <a:pt x="1031" y="24657"/>
                  <a:pt x="1163" y="24662"/>
                  <a:pt x="1257" y="24672"/>
                </a:cubicBezTo>
                <a:cubicBezTo>
                  <a:pt x="1375" y="24677"/>
                  <a:pt x="1527" y="24677"/>
                  <a:pt x="1687" y="24677"/>
                </a:cubicBezTo>
                <a:cubicBezTo>
                  <a:pt x="2113" y="24666"/>
                  <a:pt x="2340" y="24672"/>
                  <a:pt x="2392" y="24681"/>
                </a:cubicBezTo>
                <a:cubicBezTo>
                  <a:pt x="2420" y="24686"/>
                  <a:pt x="2510" y="24705"/>
                  <a:pt x="2591" y="24723"/>
                </a:cubicBezTo>
                <a:cubicBezTo>
                  <a:pt x="2794" y="24766"/>
                  <a:pt x="2898" y="24780"/>
                  <a:pt x="3144" y="24804"/>
                </a:cubicBezTo>
                <a:cubicBezTo>
                  <a:pt x="3365" y="24823"/>
                  <a:pt x="3474" y="24823"/>
                  <a:pt x="4013" y="24804"/>
                </a:cubicBezTo>
                <a:cubicBezTo>
                  <a:pt x="4316" y="24795"/>
                  <a:pt x="4401" y="24780"/>
                  <a:pt x="4624" y="24695"/>
                </a:cubicBezTo>
                <a:cubicBezTo>
                  <a:pt x="4855" y="24610"/>
                  <a:pt x="4988" y="24525"/>
                  <a:pt x="5001" y="24454"/>
                </a:cubicBezTo>
                <a:cubicBezTo>
                  <a:pt x="5011" y="24417"/>
                  <a:pt x="5001" y="24218"/>
                  <a:pt x="4988" y="24162"/>
                </a:cubicBezTo>
                <a:cubicBezTo>
                  <a:pt x="4964" y="24033"/>
                  <a:pt x="4864" y="23901"/>
                  <a:pt x="4755" y="23844"/>
                </a:cubicBezTo>
                <a:cubicBezTo>
                  <a:pt x="4727" y="23830"/>
                  <a:pt x="4604" y="23783"/>
                  <a:pt x="4482" y="23736"/>
                </a:cubicBezTo>
                <a:cubicBezTo>
                  <a:pt x="4358" y="23693"/>
                  <a:pt x="4255" y="23651"/>
                  <a:pt x="4250" y="23645"/>
                </a:cubicBezTo>
                <a:cubicBezTo>
                  <a:pt x="4240" y="23636"/>
                  <a:pt x="4325" y="23632"/>
                  <a:pt x="4595" y="23623"/>
                </a:cubicBezTo>
                <a:cubicBezTo>
                  <a:pt x="4988" y="23612"/>
                  <a:pt x="5224" y="23571"/>
                  <a:pt x="5370" y="23485"/>
                </a:cubicBezTo>
                <a:cubicBezTo>
                  <a:pt x="5460" y="23433"/>
                  <a:pt x="5527" y="23357"/>
                  <a:pt x="5527" y="23305"/>
                </a:cubicBezTo>
                <a:cubicBezTo>
                  <a:pt x="5527" y="23277"/>
                  <a:pt x="5503" y="23126"/>
                  <a:pt x="5488" y="23084"/>
                </a:cubicBezTo>
                <a:cubicBezTo>
                  <a:pt x="5470" y="23017"/>
                  <a:pt x="5436" y="22960"/>
                  <a:pt x="5394" y="22923"/>
                </a:cubicBezTo>
                <a:cubicBezTo>
                  <a:pt x="5357" y="22885"/>
                  <a:pt x="5205" y="22800"/>
                  <a:pt x="5101" y="22753"/>
                </a:cubicBezTo>
                <a:cubicBezTo>
                  <a:pt x="5011" y="22715"/>
                  <a:pt x="4945" y="22700"/>
                  <a:pt x="4775" y="22676"/>
                </a:cubicBezTo>
                <a:cubicBezTo>
                  <a:pt x="4576" y="22653"/>
                  <a:pt x="4515" y="22635"/>
                  <a:pt x="4377" y="22573"/>
                </a:cubicBezTo>
                <a:cubicBezTo>
                  <a:pt x="4316" y="22539"/>
                  <a:pt x="4240" y="22506"/>
                  <a:pt x="4216" y="22497"/>
                </a:cubicBezTo>
                <a:cubicBezTo>
                  <a:pt x="4188" y="22482"/>
                  <a:pt x="4127" y="22445"/>
                  <a:pt x="4075" y="22408"/>
                </a:cubicBezTo>
                <a:cubicBezTo>
                  <a:pt x="4023" y="22369"/>
                  <a:pt x="3943" y="22318"/>
                  <a:pt x="3895" y="22290"/>
                </a:cubicBezTo>
                <a:cubicBezTo>
                  <a:pt x="3744" y="22194"/>
                  <a:pt x="3570" y="22076"/>
                  <a:pt x="3494" y="22020"/>
                </a:cubicBezTo>
                <a:cubicBezTo>
                  <a:pt x="3376" y="21925"/>
                  <a:pt x="3295" y="21869"/>
                  <a:pt x="3238" y="21836"/>
                </a:cubicBezTo>
                <a:lnTo>
                  <a:pt x="3191" y="21807"/>
                </a:lnTo>
                <a:lnTo>
                  <a:pt x="3201" y="21736"/>
                </a:lnTo>
                <a:cubicBezTo>
                  <a:pt x="3205" y="21703"/>
                  <a:pt x="3210" y="21637"/>
                  <a:pt x="3210" y="21594"/>
                </a:cubicBezTo>
                <a:cubicBezTo>
                  <a:pt x="3210" y="21528"/>
                  <a:pt x="3210" y="21514"/>
                  <a:pt x="3191" y="21476"/>
                </a:cubicBezTo>
                <a:cubicBezTo>
                  <a:pt x="3182" y="21452"/>
                  <a:pt x="3153" y="21400"/>
                  <a:pt x="3125" y="21363"/>
                </a:cubicBezTo>
                <a:cubicBezTo>
                  <a:pt x="3092" y="21311"/>
                  <a:pt x="3073" y="21273"/>
                  <a:pt x="3049" y="21193"/>
                </a:cubicBezTo>
                <a:cubicBezTo>
                  <a:pt x="2974" y="20979"/>
                  <a:pt x="2950" y="20857"/>
                  <a:pt x="2964" y="20748"/>
                </a:cubicBezTo>
                <a:cubicBezTo>
                  <a:pt x="2968" y="20715"/>
                  <a:pt x="2974" y="20545"/>
                  <a:pt x="2974" y="20365"/>
                </a:cubicBezTo>
                <a:cubicBezTo>
                  <a:pt x="2979" y="20176"/>
                  <a:pt x="2988" y="20006"/>
                  <a:pt x="2992" y="19945"/>
                </a:cubicBezTo>
                <a:cubicBezTo>
                  <a:pt x="3002" y="19883"/>
                  <a:pt x="3007" y="19760"/>
                  <a:pt x="3011" y="19665"/>
                </a:cubicBezTo>
                <a:cubicBezTo>
                  <a:pt x="3016" y="19567"/>
                  <a:pt x="3025" y="19410"/>
                  <a:pt x="3031" y="19311"/>
                </a:cubicBezTo>
                <a:cubicBezTo>
                  <a:pt x="3035" y="19216"/>
                  <a:pt x="3044" y="19022"/>
                  <a:pt x="3049" y="18880"/>
                </a:cubicBezTo>
                <a:cubicBezTo>
                  <a:pt x="3053" y="18744"/>
                  <a:pt x="3059" y="18507"/>
                  <a:pt x="3064" y="18365"/>
                </a:cubicBezTo>
                <a:cubicBezTo>
                  <a:pt x="3073" y="18007"/>
                  <a:pt x="3082" y="17765"/>
                  <a:pt x="3092" y="17695"/>
                </a:cubicBezTo>
                <a:cubicBezTo>
                  <a:pt x="3101" y="17632"/>
                  <a:pt x="3120" y="17581"/>
                  <a:pt x="3182" y="17420"/>
                </a:cubicBezTo>
                <a:cubicBezTo>
                  <a:pt x="3201" y="17368"/>
                  <a:pt x="3229" y="17298"/>
                  <a:pt x="3238" y="17264"/>
                </a:cubicBezTo>
                <a:cubicBezTo>
                  <a:pt x="3252" y="17226"/>
                  <a:pt x="3280" y="17156"/>
                  <a:pt x="3304" y="17099"/>
                </a:cubicBezTo>
                <a:cubicBezTo>
                  <a:pt x="3347" y="16995"/>
                  <a:pt x="3365" y="16914"/>
                  <a:pt x="3365" y="16867"/>
                </a:cubicBezTo>
                <a:cubicBezTo>
                  <a:pt x="3365" y="16820"/>
                  <a:pt x="3385" y="16772"/>
                  <a:pt x="3451" y="16626"/>
                </a:cubicBezTo>
                <a:cubicBezTo>
                  <a:pt x="3541" y="16432"/>
                  <a:pt x="3555" y="16390"/>
                  <a:pt x="3626" y="16026"/>
                </a:cubicBezTo>
                <a:cubicBezTo>
                  <a:pt x="3645" y="15926"/>
                  <a:pt x="3688" y="15747"/>
                  <a:pt x="3768" y="15444"/>
                </a:cubicBezTo>
                <a:cubicBezTo>
                  <a:pt x="3858" y="15118"/>
                  <a:pt x="3910" y="14806"/>
                  <a:pt x="3947" y="14414"/>
                </a:cubicBezTo>
                <a:cubicBezTo>
                  <a:pt x="3957" y="14324"/>
                  <a:pt x="3971" y="14191"/>
                  <a:pt x="3980" y="14121"/>
                </a:cubicBezTo>
                <a:cubicBezTo>
                  <a:pt x="4004" y="13951"/>
                  <a:pt x="4042" y="13652"/>
                  <a:pt x="4065" y="13463"/>
                </a:cubicBezTo>
                <a:cubicBezTo>
                  <a:pt x="4075" y="13384"/>
                  <a:pt x="4098" y="13222"/>
                  <a:pt x="4113" y="13104"/>
                </a:cubicBezTo>
                <a:cubicBezTo>
                  <a:pt x="4170" y="12707"/>
                  <a:pt x="4183" y="12546"/>
                  <a:pt x="4207" y="12079"/>
                </a:cubicBezTo>
                <a:cubicBezTo>
                  <a:pt x="4231" y="11662"/>
                  <a:pt x="4231" y="11606"/>
                  <a:pt x="4222" y="11379"/>
                </a:cubicBezTo>
                <a:cubicBezTo>
                  <a:pt x="4212" y="11006"/>
                  <a:pt x="4188" y="10816"/>
                  <a:pt x="4118" y="10391"/>
                </a:cubicBezTo>
                <a:cubicBezTo>
                  <a:pt x="4094" y="10235"/>
                  <a:pt x="4056" y="10026"/>
                  <a:pt x="4042" y="9923"/>
                </a:cubicBezTo>
                <a:lnTo>
                  <a:pt x="4013" y="9734"/>
                </a:lnTo>
                <a:lnTo>
                  <a:pt x="4028" y="9616"/>
                </a:lnTo>
                <a:cubicBezTo>
                  <a:pt x="4037" y="9549"/>
                  <a:pt x="4056" y="9426"/>
                  <a:pt x="4065" y="9337"/>
                </a:cubicBezTo>
                <a:cubicBezTo>
                  <a:pt x="4094" y="9157"/>
                  <a:pt x="4103" y="9072"/>
                  <a:pt x="4113" y="8940"/>
                </a:cubicBezTo>
                <a:cubicBezTo>
                  <a:pt x="4118" y="8845"/>
                  <a:pt x="4118" y="8845"/>
                  <a:pt x="4151" y="8769"/>
                </a:cubicBezTo>
                <a:cubicBezTo>
                  <a:pt x="4188" y="8689"/>
                  <a:pt x="4194" y="8660"/>
                  <a:pt x="4240" y="8438"/>
                </a:cubicBezTo>
                <a:cubicBezTo>
                  <a:pt x="4259" y="8329"/>
                  <a:pt x="4264" y="8306"/>
                  <a:pt x="4259" y="8230"/>
                </a:cubicBezTo>
                <a:cubicBezTo>
                  <a:pt x="4255" y="8093"/>
                  <a:pt x="4255" y="8017"/>
                  <a:pt x="4264" y="7918"/>
                </a:cubicBezTo>
                <a:cubicBezTo>
                  <a:pt x="4269" y="7800"/>
                  <a:pt x="4264" y="7772"/>
                  <a:pt x="4198" y="7659"/>
                </a:cubicBezTo>
                <a:cubicBezTo>
                  <a:pt x="4174" y="7611"/>
                  <a:pt x="4141" y="7550"/>
                  <a:pt x="4127" y="7512"/>
                </a:cubicBezTo>
                <a:cubicBezTo>
                  <a:pt x="4113" y="7474"/>
                  <a:pt x="4085" y="7412"/>
                  <a:pt x="4065" y="7370"/>
                </a:cubicBezTo>
                <a:lnTo>
                  <a:pt x="4033" y="7294"/>
                </a:lnTo>
                <a:lnTo>
                  <a:pt x="4037" y="7181"/>
                </a:lnTo>
                <a:lnTo>
                  <a:pt x="4042" y="7068"/>
                </a:lnTo>
                <a:lnTo>
                  <a:pt x="4070" y="7044"/>
                </a:lnTo>
                <a:cubicBezTo>
                  <a:pt x="4085" y="7030"/>
                  <a:pt x="4146" y="6987"/>
                  <a:pt x="4203" y="6950"/>
                </a:cubicBezTo>
                <a:cubicBezTo>
                  <a:pt x="4463" y="6775"/>
                  <a:pt x="4680" y="6594"/>
                  <a:pt x="4869" y="6396"/>
                </a:cubicBezTo>
                <a:cubicBezTo>
                  <a:pt x="5016" y="6250"/>
                  <a:pt x="5091" y="6160"/>
                  <a:pt x="5200" y="5999"/>
                </a:cubicBezTo>
                <a:cubicBezTo>
                  <a:pt x="5422" y="5678"/>
                  <a:pt x="5451" y="5635"/>
                  <a:pt x="5560" y="5517"/>
                </a:cubicBezTo>
                <a:cubicBezTo>
                  <a:pt x="5658" y="5408"/>
                  <a:pt x="5848" y="5158"/>
                  <a:pt x="5900" y="5058"/>
                </a:cubicBezTo>
                <a:cubicBezTo>
                  <a:pt x="5918" y="5025"/>
                  <a:pt x="5957" y="4973"/>
                  <a:pt x="5981" y="4945"/>
                </a:cubicBezTo>
                <a:cubicBezTo>
                  <a:pt x="6009" y="4912"/>
                  <a:pt x="6066" y="4840"/>
                  <a:pt x="6108" y="4779"/>
                </a:cubicBezTo>
                <a:cubicBezTo>
                  <a:pt x="6155" y="4722"/>
                  <a:pt x="6207" y="4661"/>
                  <a:pt x="6221" y="4652"/>
                </a:cubicBezTo>
                <a:cubicBezTo>
                  <a:pt x="6273" y="4614"/>
                  <a:pt x="6372" y="4591"/>
                  <a:pt x="6618" y="4543"/>
                </a:cubicBezTo>
                <a:cubicBezTo>
                  <a:pt x="6945" y="4487"/>
                  <a:pt x="7002" y="4472"/>
                  <a:pt x="7109" y="4401"/>
                </a:cubicBezTo>
                <a:cubicBezTo>
                  <a:pt x="7238" y="4321"/>
                  <a:pt x="7275" y="4273"/>
                  <a:pt x="7360" y="4094"/>
                </a:cubicBezTo>
                <a:cubicBezTo>
                  <a:pt x="7393" y="4028"/>
                  <a:pt x="7427" y="3957"/>
                  <a:pt x="7436" y="3939"/>
                </a:cubicBezTo>
                <a:cubicBezTo>
                  <a:pt x="7445" y="3919"/>
                  <a:pt x="7512" y="3848"/>
                  <a:pt x="7578" y="3787"/>
                </a:cubicBezTo>
                <a:cubicBezTo>
                  <a:pt x="7691" y="3669"/>
                  <a:pt x="7748" y="3607"/>
                  <a:pt x="7777" y="3551"/>
                </a:cubicBezTo>
                <a:cubicBezTo>
                  <a:pt x="7786" y="3527"/>
                  <a:pt x="7790" y="3522"/>
                  <a:pt x="7819" y="3518"/>
                </a:cubicBezTo>
                <a:cubicBezTo>
                  <a:pt x="7838" y="3518"/>
                  <a:pt x="7871" y="3503"/>
                  <a:pt x="7895" y="3489"/>
                </a:cubicBezTo>
                <a:cubicBezTo>
                  <a:pt x="7951" y="3456"/>
                  <a:pt x="7999" y="3433"/>
                  <a:pt x="8045" y="3413"/>
                </a:cubicBezTo>
                <a:cubicBezTo>
                  <a:pt x="8065" y="3404"/>
                  <a:pt x="8102" y="3385"/>
                  <a:pt x="8126" y="3371"/>
                </a:cubicBezTo>
                <a:cubicBezTo>
                  <a:pt x="8145" y="3352"/>
                  <a:pt x="8169" y="3343"/>
                  <a:pt x="8169" y="3343"/>
                </a:cubicBezTo>
                <a:cubicBezTo>
                  <a:pt x="8169" y="3343"/>
                  <a:pt x="8174" y="3357"/>
                  <a:pt x="8169" y="3376"/>
                </a:cubicBezTo>
                <a:cubicBezTo>
                  <a:pt x="8169" y="3413"/>
                  <a:pt x="8183" y="3428"/>
                  <a:pt x="8207" y="3428"/>
                </a:cubicBezTo>
                <a:cubicBezTo>
                  <a:pt x="8226" y="3428"/>
                  <a:pt x="8239" y="3413"/>
                  <a:pt x="8278" y="3376"/>
                </a:cubicBezTo>
                <a:cubicBezTo>
                  <a:pt x="8306" y="3347"/>
                  <a:pt x="8344" y="3300"/>
                  <a:pt x="8363" y="3276"/>
                </a:cubicBezTo>
                <a:cubicBezTo>
                  <a:pt x="8377" y="3248"/>
                  <a:pt x="8424" y="3186"/>
                  <a:pt x="8462" y="3134"/>
                </a:cubicBezTo>
                <a:cubicBezTo>
                  <a:pt x="8519" y="3059"/>
                  <a:pt x="8533" y="3045"/>
                  <a:pt x="8547" y="3045"/>
                </a:cubicBezTo>
                <a:cubicBezTo>
                  <a:pt x="8584" y="3045"/>
                  <a:pt x="8641" y="2969"/>
                  <a:pt x="8703" y="2846"/>
                </a:cubicBezTo>
                <a:cubicBezTo>
                  <a:pt x="8755" y="2742"/>
                  <a:pt x="8874" y="2397"/>
                  <a:pt x="8907" y="2270"/>
                </a:cubicBezTo>
                <a:cubicBezTo>
                  <a:pt x="8930" y="2170"/>
                  <a:pt x="8930" y="2028"/>
                  <a:pt x="8911" y="1873"/>
                </a:cubicBezTo>
                <a:cubicBezTo>
                  <a:pt x="8907" y="1797"/>
                  <a:pt x="8896" y="1674"/>
                  <a:pt x="8892" y="1603"/>
                </a:cubicBezTo>
                <a:cubicBezTo>
                  <a:pt x="8883" y="1234"/>
                  <a:pt x="8765" y="965"/>
                  <a:pt x="8462" y="596"/>
                </a:cubicBezTo>
                <a:cubicBezTo>
                  <a:pt x="8296" y="402"/>
                  <a:pt x="8178" y="289"/>
                  <a:pt x="8065" y="217"/>
                </a:cubicBezTo>
                <a:cubicBezTo>
                  <a:pt x="8013" y="189"/>
                  <a:pt x="7853" y="114"/>
                  <a:pt x="7753" y="71"/>
                </a:cubicBezTo>
                <a:cubicBezTo>
                  <a:pt x="7644" y="29"/>
                  <a:pt x="7432" y="1"/>
                  <a:pt x="7285" y="14"/>
                </a:cubicBezTo>
                <a:close/>
                <a:moveTo>
                  <a:pt x="5475" y="3475"/>
                </a:moveTo>
                <a:cubicBezTo>
                  <a:pt x="5540" y="3489"/>
                  <a:pt x="5560" y="3489"/>
                  <a:pt x="5815" y="3489"/>
                </a:cubicBezTo>
                <a:lnTo>
                  <a:pt x="6084" y="3489"/>
                </a:lnTo>
                <a:lnTo>
                  <a:pt x="6079" y="3507"/>
                </a:lnTo>
                <a:cubicBezTo>
                  <a:pt x="6066" y="3536"/>
                  <a:pt x="6046" y="3570"/>
                  <a:pt x="6003" y="3631"/>
                </a:cubicBezTo>
                <a:cubicBezTo>
                  <a:pt x="5942" y="3725"/>
                  <a:pt x="5914" y="3777"/>
                  <a:pt x="5885" y="3872"/>
                </a:cubicBezTo>
                <a:cubicBezTo>
                  <a:pt x="5852" y="3985"/>
                  <a:pt x="5833" y="4028"/>
                  <a:pt x="5800" y="4061"/>
                </a:cubicBezTo>
                <a:cubicBezTo>
                  <a:pt x="5754" y="4118"/>
                  <a:pt x="5588" y="4231"/>
                  <a:pt x="5323" y="4392"/>
                </a:cubicBezTo>
                <a:cubicBezTo>
                  <a:pt x="5186" y="4477"/>
                  <a:pt x="5077" y="4552"/>
                  <a:pt x="4949" y="4661"/>
                </a:cubicBezTo>
                <a:cubicBezTo>
                  <a:pt x="4893" y="4704"/>
                  <a:pt x="4851" y="4737"/>
                  <a:pt x="4846" y="4733"/>
                </a:cubicBezTo>
                <a:cubicBezTo>
                  <a:pt x="4846" y="4727"/>
                  <a:pt x="4874" y="4657"/>
                  <a:pt x="4964" y="4434"/>
                </a:cubicBezTo>
                <a:cubicBezTo>
                  <a:pt x="5006" y="4330"/>
                  <a:pt x="5058" y="4207"/>
                  <a:pt x="5073" y="4165"/>
                </a:cubicBezTo>
                <a:cubicBezTo>
                  <a:pt x="5087" y="4127"/>
                  <a:pt x="5115" y="4057"/>
                  <a:pt x="5139" y="4013"/>
                </a:cubicBezTo>
                <a:cubicBezTo>
                  <a:pt x="5167" y="3952"/>
                  <a:pt x="5186" y="3928"/>
                  <a:pt x="5228" y="3886"/>
                </a:cubicBezTo>
                <a:cubicBezTo>
                  <a:pt x="5257" y="3858"/>
                  <a:pt x="5300" y="3825"/>
                  <a:pt x="5328" y="3810"/>
                </a:cubicBezTo>
                <a:cubicBezTo>
                  <a:pt x="5375" y="3782"/>
                  <a:pt x="5413" y="3745"/>
                  <a:pt x="5427" y="3712"/>
                </a:cubicBezTo>
                <a:cubicBezTo>
                  <a:pt x="5436" y="3688"/>
                  <a:pt x="5436" y="3631"/>
                  <a:pt x="5418" y="3551"/>
                </a:cubicBezTo>
                <a:cubicBezTo>
                  <a:pt x="5403" y="3479"/>
                  <a:pt x="5403" y="3456"/>
                  <a:pt x="5408" y="3456"/>
                </a:cubicBezTo>
                <a:cubicBezTo>
                  <a:pt x="5408" y="3456"/>
                  <a:pt x="5442" y="3465"/>
                  <a:pt x="5475" y="3475"/>
                </a:cubicBezTo>
                <a:close/>
                <a:moveTo>
                  <a:pt x="4141" y="8519"/>
                </a:moveTo>
                <a:cubicBezTo>
                  <a:pt x="4141" y="8533"/>
                  <a:pt x="4141" y="8547"/>
                  <a:pt x="4137" y="8556"/>
                </a:cubicBezTo>
                <a:cubicBezTo>
                  <a:pt x="4131" y="8566"/>
                  <a:pt x="4131" y="8562"/>
                  <a:pt x="4131" y="8533"/>
                </a:cubicBezTo>
                <a:cubicBezTo>
                  <a:pt x="4127" y="8514"/>
                  <a:pt x="4131" y="8499"/>
                  <a:pt x="4137" y="8499"/>
                </a:cubicBezTo>
                <a:cubicBezTo>
                  <a:pt x="4141" y="8499"/>
                  <a:pt x="4141" y="8510"/>
                  <a:pt x="4141" y="8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a:extLst>
            <a:ext uri="{FF2B5EF4-FFF2-40B4-BE49-F238E27FC236}">
              <a16:creationId xmlns:a16="http://schemas.microsoft.com/office/drawing/2014/main" id="{01F0581B-1C8E-512A-6E9C-F16C3F69D48D}"/>
            </a:ext>
          </a:extLst>
        </p:cNvPr>
        <p:cNvGrpSpPr/>
        <p:nvPr/>
      </p:nvGrpSpPr>
      <p:grpSpPr>
        <a:xfrm>
          <a:off x="0" y="0"/>
          <a:ext cx="0" cy="0"/>
          <a:chOff x="0" y="0"/>
          <a:chExt cx="0" cy="0"/>
        </a:xfrm>
      </p:grpSpPr>
      <p:sp>
        <p:nvSpPr>
          <p:cNvPr id="308" name="Google Shape;308;p44">
            <a:extLst>
              <a:ext uri="{FF2B5EF4-FFF2-40B4-BE49-F238E27FC236}">
                <a16:creationId xmlns:a16="http://schemas.microsoft.com/office/drawing/2014/main" id="{84AD88B7-7247-E90E-7CE0-B07861DBD536}"/>
              </a:ext>
            </a:extLst>
          </p:cNvPr>
          <p:cNvSpPr txBox="1">
            <a:spLocks noGrp="1"/>
          </p:cNvSpPr>
          <p:nvPr>
            <p:ph type="title"/>
          </p:nvPr>
        </p:nvSpPr>
        <p:spPr>
          <a:xfrm>
            <a:off x="720000" y="292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Current situation &amp; problems statement</a:t>
            </a:r>
            <a:endParaRPr/>
          </a:p>
        </p:txBody>
      </p:sp>
      <p:graphicFrame>
        <p:nvGraphicFramePr>
          <p:cNvPr id="2" name="Table 1">
            <a:extLst>
              <a:ext uri="{FF2B5EF4-FFF2-40B4-BE49-F238E27FC236}">
                <a16:creationId xmlns:a16="http://schemas.microsoft.com/office/drawing/2014/main" id="{522E5CED-D6E6-CEF8-DCDB-9D06C2F03D0E}"/>
              </a:ext>
            </a:extLst>
          </p:cNvPr>
          <p:cNvGraphicFramePr>
            <a:graphicFrameLocks noGrp="1"/>
          </p:cNvGraphicFramePr>
          <p:nvPr>
            <p:extLst>
              <p:ext uri="{D42A27DB-BD31-4B8C-83A1-F6EECF244321}">
                <p14:modId xmlns:p14="http://schemas.microsoft.com/office/powerpoint/2010/main" val="3346199964"/>
              </p:ext>
            </p:extLst>
          </p:nvPr>
        </p:nvGraphicFramePr>
        <p:xfrm>
          <a:off x="143124" y="936443"/>
          <a:ext cx="8841851" cy="4125778"/>
        </p:xfrm>
        <a:graphic>
          <a:graphicData uri="http://schemas.openxmlformats.org/drawingml/2006/table">
            <a:tbl>
              <a:tblPr firstRow="1" bandRow="1">
                <a:tableStyleId>{D03447BB-5D67-496B-8E87-E561075AD55C}</a:tableStyleId>
              </a:tblPr>
              <a:tblGrid>
                <a:gridCol w="1336747">
                  <a:extLst>
                    <a:ext uri="{9D8B030D-6E8A-4147-A177-3AD203B41FA5}">
                      <a16:colId xmlns:a16="http://schemas.microsoft.com/office/drawing/2014/main" val="1338628921"/>
                    </a:ext>
                  </a:extLst>
                </a:gridCol>
                <a:gridCol w="1425325">
                  <a:extLst>
                    <a:ext uri="{9D8B030D-6E8A-4147-A177-3AD203B41FA5}">
                      <a16:colId xmlns:a16="http://schemas.microsoft.com/office/drawing/2014/main" val="1522080784"/>
                    </a:ext>
                  </a:extLst>
                </a:gridCol>
                <a:gridCol w="1731329">
                  <a:extLst>
                    <a:ext uri="{9D8B030D-6E8A-4147-A177-3AD203B41FA5}">
                      <a16:colId xmlns:a16="http://schemas.microsoft.com/office/drawing/2014/main" val="3197809881"/>
                    </a:ext>
                  </a:extLst>
                </a:gridCol>
                <a:gridCol w="2589762">
                  <a:extLst>
                    <a:ext uri="{9D8B030D-6E8A-4147-A177-3AD203B41FA5}">
                      <a16:colId xmlns:a16="http://schemas.microsoft.com/office/drawing/2014/main" val="2523923898"/>
                    </a:ext>
                  </a:extLst>
                </a:gridCol>
                <a:gridCol w="1758688">
                  <a:extLst>
                    <a:ext uri="{9D8B030D-6E8A-4147-A177-3AD203B41FA5}">
                      <a16:colId xmlns:a16="http://schemas.microsoft.com/office/drawing/2014/main" val="1774785848"/>
                    </a:ext>
                  </a:extLst>
                </a:gridCol>
              </a:tblGrid>
              <a:tr h="392143">
                <a:tc>
                  <a:txBody>
                    <a:bodyPr/>
                    <a:lstStyle/>
                    <a:p>
                      <a:r>
                        <a:rPr lang="en-US" sz="1000" b="1" i="0" u="none" strike="noStrike" cap="none">
                          <a:solidFill>
                            <a:schemeClr val="bg1"/>
                          </a:solidFill>
                          <a:latin typeface="Fjalla One"/>
                          <a:sym typeface="Arial"/>
                        </a:rPr>
                        <a:t>Source</a:t>
                      </a:r>
                      <a:endParaRPr lang="en-US" sz="1000" b="1" i="0" u="none" strike="noStrike" cap="none">
                        <a:solidFill>
                          <a:schemeClr val="bg1"/>
                        </a:solidFill>
                        <a:latin typeface="Fjalla One"/>
                        <a:sym typeface="Fjalla One"/>
                      </a:endParaRPr>
                    </a:p>
                  </a:txBody>
                  <a:tcPr/>
                </a:tc>
                <a:tc>
                  <a:txBody>
                    <a:bodyPr/>
                    <a:lstStyle/>
                    <a:p>
                      <a:r>
                        <a:rPr lang="en-US" sz="1000" b="1" i="0" u="none" strike="noStrike" cap="none">
                          <a:solidFill>
                            <a:schemeClr val="bg1"/>
                          </a:solidFill>
                          <a:latin typeface="Fjalla One"/>
                          <a:ea typeface="+mn-ea"/>
                          <a:cs typeface="+mn-cs"/>
                          <a:sym typeface="Arial"/>
                        </a:rPr>
                        <a:t>Problem</a:t>
                      </a:r>
                    </a:p>
                  </a:txBody>
                  <a:tcPr/>
                </a:tc>
                <a:tc>
                  <a:txBody>
                    <a:bodyPr/>
                    <a:lstStyle/>
                    <a:p>
                      <a:r>
                        <a:rPr lang="en-US" sz="1000" b="1" i="0" u="none" strike="noStrike" cap="none">
                          <a:solidFill>
                            <a:schemeClr val="bg1"/>
                          </a:solidFill>
                          <a:latin typeface="Fjalla One"/>
                          <a:ea typeface="+mn-ea"/>
                          <a:cs typeface="+mn-cs"/>
                          <a:sym typeface="Arial"/>
                        </a:rPr>
                        <a:t>Methods</a:t>
                      </a:r>
                      <a:r>
                        <a:rPr lang="en-US" sz="1000">
                          <a:solidFill>
                            <a:schemeClr val="bg1"/>
                          </a:solidFill>
                        </a:rPr>
                        <a:t> </a:t>
                      </a:r>
                    </a:p>
                  </a:txBody>
                  <a:tcPr/>
                </a:tc>
                <a:tc>
                  <a:txBody>
                    <a:bodyPr/>
                    <a:lstStyle/>
                    <a:p>
                      <a:r>
                        <a:rPr lang="en-US" sz="1000" b="1" i="0" u="none" strike="noStrike" cap="none">
                          <a:solidFill>
                            <a:schemeClr val="bg1"/>
                          </a:solidFill>
                          <a:latin typeface="Fjalla One"/>
                          <a:ea typeface="+mn-ea"/>
                          <a:cs typeface="+mn-cs"/>
                          <a:sym typeface="Arial"/>
                        </a:rPr>
                        <a:t>Key Findings</a:t>
                      </a:r>
                    </a:p>
                  </a:txBody>
                  <a:tcPr/>
                </a:tc>
                <a:tc>
                  <a:txBody>
                    <a:bodyPr/>
                    <a:lstStyle/>
                    <a:p>
                      <a:r>
                        <a:rPr lang="en-US" sz="1000" b="1" i="0" u="none" strike="noStrike" cap="none">
                          <a:solidFill>
                            <a:schemeClr val="bg1"/>
                          </a:solidFill>
                          <a:latin typeface="Fjalla One"/>
                          <a:ea typeface="+mn-ea"/>
                          <a:cs typeface="+mn-cs"/>
                          <a:sym typeface="Arial"/>
                        </a:rPr>
                        <a:t>Recommendations / Conclusions</a:t>
                      </a:r>
                    </a:p>
                  </a:txBody>
                  <a:tcPr/>
                </a:tc>
                <a:extLst>
                  <a:ext uri="{0D108BD9-81ED-4DB2-BD59-A6C34878D82A}">
                    <a16:rowId xmlns:a16="http://schemas.microsoft.com/office/drawing/2014/main" val="1656644300"/>
                  </a:ext>
                </a:extLst>
              </a:tr>
              <a:tr h="1971613">
                <a:tc>
                  <a:txBody>
                    <a:bodyPr/>
                    <a:lstStyle/>
                    <a:p>
                      <a:r>
                        <a:rPr lang="en-US" sz="900" b="0" i="0" u="none" strike="noStrike" cap="none">
                          <a:solidFill>
                            <a:schemeClr val="tx1"/>
                          </a:solidFill>
                          <a:effectLst/>
                          <a:latin typeface="+mn-lt"/>
                          <a:ea typeface="+mn-ea"/>
                          <a:cs typeface="+mn-cs"/>
                          <a:sym typeface="Arial"/>
                        </a:rPr>
                        <a:t>State firearm laws, gun ownership, and K-12 school shootings: Implications for school safety.</a:t>
                      </a:r>
                    </a:p>
                    <a:p>
                      <a:r>
                        <a:rPr lang="en-US" sz="900" b="0" i="0" u="none" strike="noStrike" cap="none">
                          <a:solidFill>
                            <a:schemeClr val="tx1"/>
                          </a:solidFill>
                          <a:effectLst/>
                          <a:latin typeface="+mn-lt"/>
                          <a:ea typeface="+mn-ea"/>
                          <a:cs typeface="+mn-cs"/>
                          <a:sym typeface="Arial"/>
                        </a:rPr>
                        <a:t>By,</a:t>
                      </a:r>
                      <a:r>
                        <a:rPr lang="en-US" sz="900" b="0">
                          <a:solidFill>
                            <a:schemeClr val="tx1"/>
                          </a:solidFill>
                          <a:effectLst/>
                        </a:rPr>
                        <a:t> </a:t>
                      </a:r>
                    </a:p>
                    <a:p>
                      <a:r>
                        <a:rPr lang="en-US" sz="900" b="0">
                          <a:solidFill>
                            <a:schemeClr val="tx1"/>
                          </a:solidFill>
                          <a:effectLst/>
                        </a:rPr>
                        <a:t>Paul M </a:t>
                      </a:r>
                      <a:r>
                        <a:rPr lang="en-US" sz="900" b="0" err="1">
                          <a:solidFill>
                            <a:schemeClr val="tx1"/>
                          </a:solidFill>
                          <a:effectLst/>
                        </a:rPr>
                        <a:t>Reeping</a:t>
                      </a:r>
                      <a:r>
                        <a:rPr lang="en-US" sz="900" b="0">
                          <a:solidFill>
                            <a:schemeClr val="tx1"/>
                          </a:solidFill>
                          <a:effectLst/>
                        </a:rPr>
                        <a:t>, Louis J </a:t>
                      </a:r>
                      <a:r>
                        <a:rPr lang="en-US" sz="900" b="0" err="1">
                          <a:solidFill>
                            <a:schemeClr val="tx1"/>
                          </a:solidFill>
                          <a:effectLst/>
                        </a:rPr>
                        <a:t>Klarevas</a:t>
                      </a:r>
                      <a:r>
                        <a:rPr lang="en-US" sz="900" b="0">
                          <a:solidFill>
                            <a:schemeClr val="tx1"/>
                          </a:solidFill>
                          <a:effectLst/>
                        </a:rPr>
                        <a:t>, Sonali Ranjan, Ali R Rahbar</a:t>
                      </a:r>
                    </a:p>
                  </a:txBody>
                  <a:tcPr/>
                </a:tc>
                <a:tc>
                  <a:txBody>
                    <a:bodyPr/>
                    <a:lstStyle/>
                    <a:p>
                      <a:r>
                        <a:rPr lang="en-US" sz="900" b="0" i="0" u="none" strike="noStrike" cap="none">
                          <a:solidFill>
                            <a:schemeClr val="tx1"/>
                          </a:solidFill>
                          <a:effectLst/>
                          <a:latin typeface="+mn-lt"/>
                          <a:ea typeface="+mn-ea"/>
                          <a:cs typeface="+mn-cs"/>
                          <a:sym typeface="Arial"/>
                        </a:rPr>
                        <a:t>Do state firearm laws and gun ownership rates influence the occurrence of K-12 shootings in the U.S?</a:t>
                      </a:r>
                      <a:endParaRPr lang="en-US" sz="900">
                        <a:solidFill>
                          <a:schemeClr val="tx1"/>
                        </a:solidFill>
                      </a:endParaRPr>
                    </a:p>
                  </a:txBody>
                  <a:tcPr/>
                </a:tc>
                <a:tc>
                  <a:txBody>
                    <a:bodyPr/>
                    <a:lstStyle/>
                    <a:p>
                      <a:pPr marL="171450" indent="-171450">
                        <a:buFont typeface="Arial" panose="020B0604020202020204" pitchFamily="34" charset="0"/>
                        <a:buChar char="•"/>
                      </a:pPr>
                      <a:r>
                        <a:rPr lang="en-US" sz="900">
                          <a:solidFill>
                            <a:schemeClr val="tx1"/>
                          </a:solidFill>
                          <a:effectLst/>
                        </a:rPr>
                        <a:t>Regression Analysis (GEE, Quasi Poisson, AR1) on dataset collated from Washington post data on k12 shootings and Active school shooting data set.</a:t>
                      </a:r>
                    </a:p>
                    <a:p>
                      <a:pPr marL="171450" indent="-171450">
                        <a:buFont typeface="Arial" panose="020B0604020202020204" pitchFamily="34" charset="0"/>
                        <a:buChar char="•"/>
                      </a:pPr>
                      <a:r>
                        <a:rPr lang="en-US" sz="900">
                          <a:solidFill>
                            <a:schemeClr val="tx1"/>
                          </a:solidFill>
                          <a:effectLst/>
                        </a:rPr>
                        <a:t>Two separate models for gun ownership and permissiveness (as they were highly correlated)</a:t>
                      </a:r>
                    </a:p>
                  </a:txBody>
                  <a:tcPr/>
                </a:tc>
                <a:tc>
                  <a:txBody>
                    <a:bodyPr/>
                    <a:lstStyle/>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For every 10-unit increase in gun law permissiveness, school shootings increased by 10.5%</a:t>
                      </a:r>
                      <a:r>
                        <a:rPr lang="en-US" sz="900" b="0">
                          <a:solidFill>
                            <a:schemeClr val="tx1"/>
                          </a:solidFill>
                          <a:effectLst/>
                        </a:rPr>
                        <a:t> </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For every 10-unit rise in gun ownership, the rate of school shootings increased by 27%, and active school shootings increased by a significant 50.8%</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School shootings have been on the rise since 2015, with both overall shootings and active shootings increasing significantly</a:t>
                      </a:r>
                      <a:r>
                        <a:rPr lang="en-US" sz="900" b="0">
                          <a:solidFill>
                            <a:schemeClr val="tx1"/>
                          </a:solidFill>
                          <a:effectLst/>
                        </a:rPr>
                        <a:t> </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Public schools were the primary locations, with most perpetrators being male students under the age of 18</a:t>
                      </a:r>
                      <a:r>
                        <a:rPr lang="en-US" sz="900" b="0">
                          <a:solidFill>
                            <a:schemeClr val="tx1"/>
                          </a:solidFill>
                          <a:effectLst/>
                        </a:rPr>
                        <a:t>  </a:t>
                      </a:r>
                    </a:p>
                  </a:txBody>
                  <a:tcPr/>
                </a:tc>
                <a:tc>
                  <a:txBody>
                    <a:bodyPr/>
                    <a:lstStyle/>
                    <a:p>
                      <a:r>
                        <a:rPr lang="en-US" sz="900" b="0" i="0" u="none" strike="noStrike" cap="none">
                          <a:solidFill>
                            <a:schemeClr val="tx1"/>
                          </a:solidFill>
                          <a:effectLst/>
                          <a:latin typeface="+mn-lt"/>
                          <a:ea typeface="+mn-ea"/>
                          <a:cs typeface="+mn-cs"/>
                          <a:sym typeface="Arial"/>
                        </a:rPr>
                        <a:t>More permissive firearm laws and higher gun ownership rates are associated with increased rates of school shootings and active school shootings.</a:t>
                      </a:r>
                      <a:r>
                        <a:rPr lang="en-US" sz="900">
                          <a:solidFill>
                            <a:schemeClr val="tx1"/>
                          </a:solidFill>
                          <a:effectLst/>
                        </a:rPr>
                        <a:t> </a:t>
                      </a:r>
                      <a:endParaRPr lang="en-US" sz="900">
                        <a:solidFill>
                          <a:schemeClr val="tx1"/>
                        </a:solidFill>
                      </a:endParaRPr>
                    </a:p>
                  </a:txBody>
                  <a:tcPr/>
                </a:tc>
                <a:extLst>
                  <a:ext uri="{0D108BD9-81ED-4DB2-BD59-A6C34878D82A}">
                    <a16:rowId xmlns:a16="http://schemas.microsoft.com/office/drawing/2014/main" val="1670006588"/>
                  </a:ext>
                </a:extLst>
              </a:tr>
              <a:tr h="1762022">
                <a:tc>
                  <a:txBody>
                    <a:bodyPr/>
                    <a:lstStyle/>
                    <a:p>
                      <a:r>
                        <a:rPr lang="en-US" sz="900" b="0" i="0" u="none" strike="noStrike" cap="none">
                          <a:solidFill>
                            <a:schemeClr val="tx1"/>
                          </a:solidFill>
                          <a:effectLst/>
                          <a:latin typeface="+mn-lt"/>
                          <a:ea typeface="+mn-ea"/>
                          <a:cs typeface="+mn-cs"/>
                          <a:sym typeface="Arial"/>
                        </a:rPr>
                        <a:t>An Evaluation of Completed and Averted School Shootings.</a:t>
                      </a:r>
                    </a:p>
                    <a:p>
                      <a:r>
                        <a:rPr lang="en-US" sz="900" b="0" i="0" u="none" strike="noStrike" cap="none">
                          <a:solidFill>
                            <a:schemeClr val="tx1"/>
                          </a:solidFill>
                          <a:effectLst/>
                          <a:latin typeface="+mn-lt"/>
                          <a:ea typeface="+mn-ea"/>
                          <a:cs typeface="+mn-cs"/>
                          <a:sym typeface="Arial"/>
                        </a:rPr>
                        <a:t>By,</a:t>
                      </a:r>
                    </a:p>
                    <a:p>
                      <a:r>
                        <a:rPr lang="en-US" sz="900" b="0" i="0" u="none" strike="noStrike" cap="none">
                          <a:solidFill>
                            <a:schemeClr val="tx1"/>
                          </a:solidFill>
                          <a:effectLst/>
                          <a:latin typeface="+mn-lt"/>
                          <a:ea typeface="+mn-ea"/>
                          <a:cs typeface="+mn-cs"/>
                          <a:sym typeface="Arial"/>
                        </a:rPr>
                        <a:t>Ashley T Winch, Kristi Alexander, Clint Bowers, Frank Straub</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a:solidFill>
                            <a:schemeClr val="tx1"/>
                          </a:solidFill>
                          <a:effectLst/>
                          <a:latin typeface="+mn-lt"/>
                          <a:ea typeface="+mn-ea"/>
                          <a:cs typeface="+mn-cs"/>
                          <a:sym typeface="Arial"/>
                        </a:rPr>
                        <a:t>What factors differentiate completed school shootings from averted school shootings?</a:t>
                      </a:r>
                      <a:endParaRPr lang="en-US" sz="900">
                        <a:solidFill>
                          <a:schemeClr val="tx1"/>
                        </a:solidFill>
                      </a:endParaRPr>
                    </a:p>
                  </a:txBody>
                  <a:tcPr/>
                </a:tc>
                <a:tc>
                  <a:txBody>
                    <a:bodyPr/>
                    <a:lstStyle/>
                    <a:p>
                      <a:pPr marL="171450" indent="-171450">
                        <a:buFont typeface="Arial" panose="020B0604020202020204" pitchFamily="34" charset="0"/>
                        <a:buChar char="•"/>
                      </a:pPr>
                      <a:r>
                        <a:rPr lang="en-US" sz="900">
                          <a:solidFill>
                            <a:schemeClr val="tx1"/>
                          </a:solidFill>
                        </a:rPr>
                        <a:t>Logistic Regression to </a:t>
                      </a:r>
                      <a:r>
                        <a:rPr lang="en-US" sz="900" b="0" i="0" u="none" strike="noStrike" cap="none">
                          <a:solidFill>
                            <a:schemeClr val="tx1"/>
                          </a:solidFill>
                          <a:effectLst/>
                          <a:latin typeface="+mn-lt"/>
                          <a:ea typeface="+mn-ea"/>
                          <a:cs typeface="+mn-cs"/>
                          <a:sym typeface="Arial"/>
                        </a:rPr>
                        <a:t>evaluate the ability of age, accomplices, leakage behavior, and motive to predict whether a shooting would be averted or completed</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T-tests to compare age between groups, and chi square tests for categories</a:t>
                      </a:r>
                      <a:endParaRPr lang="en-US" sz="900">
                        <a:solidFill>
                          <a:schemeClr val="tx1"/>
                        </a:solidFill>
                      </a:endParaRPr>
                    </a:p>
                  </a:txBody>
                  <a:tcPr/>
                </a:tc>
                <a:tc>
                  <a:txBody>
                    <a:bodyPr/>
                    <a:lstStyle/>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Age alone cannot reliably predict whether a school shooting will be completed</a:t>
                      </a:r>
                      <a:r>
                        <a:rPr lang="en-US" sz="900">
                          <a:solidFill>
                            <a:srgbClr val="0F0305"/>
                          </a:solidFill>
                          <a:effectLst/>
                        </a:rPr>
                        <a:t> </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Averted shootings were 80% more likely to involve co-conspirators </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Cases where suspects disclosed their plans to others were far more likely to be averted</a:t>
                      </a:r>
                      <a:r>
                        <a:rPr lang="en-US" sz="900">
                          <a:solidFill>
                            <a:srgbClr val="0F0305"/>
                          </a:solidFill>
                          <a:effectLst/>
                        </a:rPr>
                        <a:t> </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Suicidal intent is a strong indicator that a shooting will be completed</a:t>
                      </a:r>
                      <a:r>
                        <a:rPr lang="en-US" sz="900" b="0">
                          <a:solidFill>
                            <a:srgbClr val="0F0305"/>
                          </a:solidFill>
                          <a:effectLst/>
                        </a:rPr>
                        <a:t> </a:t>
                      </a:r>
                    </a:p>
                    <a:p>
                      <a:pPr marL="171450" indent="-171450">
                        <a:buFont typeface="Arial" panose="020B0604020202020204" pitchFamily="34" charset="0"/>
                        <a:buChar char="•"/>
                      </a:pPr>
                      <a:endParaRPr lang="en-US" sz="900" b="0">
                        <a:solidFill>
                          <a:srgbClr val="0F0305"/>
                        </a:solidFill>
                      </a:endParaRPr>
                    </a:p>
                  </a:txBody>
                  <a:tcPr/>
                </a:tc>
                <a:tc>
                  <a:txBody>
                    <a:bodyPr/>
                    <a:lstStyle/>
                    <a:p>
                      <a:r>
                        <a:rPr lang="en-US" sz="900" b="0" i="0" u="none" strike="noStrike" cap="none">
                          <a:solidFill>
                            <a:srgbClr val="0F0305"/>
                          </a:solidFill>
                          <a:effectLst/>
                          <a:latin typeface="+mn-lt"/>
                          <a:ea typeface="+mn-ea"/>
                          <a:cs typeface="+mn-cs"/>
                          <a:sym typeface="Arial"/>
                        </a:rPr>
                        <a:t>Most significant predictors of whether a shooting is averted or completed are the involvement of accomplices, leakage warning behaviors, and motives. Research should focus on improving detection methods and intervention strategies, especially peer-based reporting systems, to prevent school shootings.</a:t>
                      </a:r>
                      <a:endParaRPr lang="en-US" sz="900">
                        <a:solidFill>
                          <a:srgbClr val="0F0305"/>
                        </a:solidFill>
                      </a:endParaRPr>
                    </a:p>
                  </a:txBody>
                  <a:tcPr/>
                </a:tc>
                <a:extLst>
                  <a:ext uri="{0D108BD9-81ED-4DB2-BD59-A6C34878D82A}">
                    <a16:rowId xmlns:a16="http://schemas.microsoft.com/office/drawing/2014/main" val="3696072326"/>
                  </a:ext>
                </a:extLst>
              </a:tr>
            </a:tbl>
          </a:graphicData>
        </a:graphic>
      </p:graphicFrame>
    </p:spTree>
    <p:extLst>
      <p:ext uri="{BB962C8B-B14F-4D97-AF65-F5344CB8AC3E}">
        <p14:creationId xmlns:p14="http://schemas.microsoft.com/office/powerpoint/2010/main" val="83365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
          <a:extLst>
            <a:ext uri="{FF2B5EF4-FFF2-40B4-BE49-F238E27FC236}">
              <a16:creationId xmlns:a16="http://schemas.microsoft.com/office/drawing/2014/main" id="{054DA196-15FF-7051-A765-1E01C0F5C83B}"/>
            </a:ext>
          </a:extLst>
        </p:cNvPr>
        <p:cNvGrpSpPr/>
        <p:nvPr/>
      </p:nvGrpSpPr>
      <p:grpSpPr>
        <a:xfrm>
          <a:off x="0" y="0"/>
          <a:ext cx="0" cy="0"/>
          <a:chOff x="0" y="0"/>
          <a:chExt cx="0" cy="0"/>
        </a:xfrm>
      </p:grpSpPr>
      <p:sp>
        <p:nvSpPr>
          <p:cNvPr id="308" name="Google Shape;308;p44">
            <a:extLst>
              <a:ext uri="{FF2B5EF4-FFF2-40B4-BE49-F238E27FC236}">
                <a16:creationId xmlns:a16="http://schemas.microsoft.com/office/drawing/2014/main" id="{61FBE96B-C3EA-2651-1696-4C2F9D52C67B}"/>
              </a:ext>
            </a:extLst>
          </p:cNvPr>
          <p:cNvSpPr txBox="1">
            <a:spLocks noGrp="1"/>
          </p:cNvSpPr>
          <p:nvPr>
            <p:ph type="title"/>
          </p:nvPr>
        </p:nvSpPr>
        <p:spPr>
          <a:xfrm>
            <a:off x="720000" y="26214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Current situation &amp; problems statement</a:t>
            </a:r>
            <a:endParaRPr/>
          </a:p>
        </p:txBody>
      </p:sp>
      <p:graphicFrame>
        <p:nvGraphicFramePr>
          <p:cNvPr id="2" name="Table 1">
            <a:extLst>
              <a:ext uri="{FF2B5EF4-FFF2-40B4-BE49-F238E27FC236}">
                <a16:creationId xmlns:a16="http://schemas.microsoft.com/office/drawing/2014/main" id="{E88D8491-B2CA-4BF8-BAB6-83D4C67D7BD8}"/>
              </a:ext>
            </a:extLst>
          </p:cNvPr>
          <p:cNvGraphicFramePr>
            <a:graphicFrameLocks noGrp="1"/>
          </p:cNvGraphicFramePr>
          <p:nvPr>
            <p:extLst>
              <p:ext uri="{D42A27DB-BD31-4B8C-83A1-F6EECF244321}">
                <p14:modId xmlns:p14="http://schemas.microsoft.com/office/powerpoint/2010/main" val="439413997"/>
              </p:ext>
            </p:extLst>
          </p:nvPr>
        </p:nvGraphicFramePr>
        <p:xfrm>
          <a:off x="143124" y="845003"/>
          <a:ext cx="8841851" cy="4265829"/>
        </p:xfrm>
        <a:graphic>
          <a:graphicData uri="http://schemas.openxmlformats.org/drawingml/2006/table">
            <a:tbl>
              <a:tblPr firstRow="1" bandRow="1">
                <a:tableStyleId>{D03447BB-5D67-496B-8E87-E561075AD55C}</a:tableStyleId>
              </a:tblPr>
              <a:tblGrid>
                <a:gridCol w="1336747">
                  <a:extLst>
                    <a:ext uri="{9D8B030D-6E8A-4147-A177-3AD203B41FA5}">
                      <a16:colId xmlns:a16="http://schemas.microsoft.com/office/drawing/2014/main" val="1338628921"/>
                    </a:ext>
                  </a:extLst>
                </a:gridCol>
                <a:gridCol w="1425325">
                  <a:extLst>
                    <a:ext uri="{9D8B030D-6E8A-4147-A177-3AD203B41FA5}">
                      <a16:colId xmlns:a16="http://schemas.microsoft.com/office/drawing/2014/main" val="1522080784"/>
                    </a:ext>
                  </a:extLst>
                </a:gridCol>
                <a:gridCol w="1731329">
                  <a:extLst>
                    <a:ext uri="{9D8B030D-6E8A-4147-A177-3AD203B41FA5}">
                      <a16:colId xmlns:a16="http://schemas.microsoft.com/office/drawing/2014/main" val="3197809881"/>
                    </a:ext>
                  </a:extLst>
                </a:gridCol>
                <a:gridCol w="2589762">
                  <a:extLst>
                    <a:ext uri="{9D8B030D-6E8A-4147-A177-3AD203B41FA5}">
                      <a16:colId xmlns:a16="http://schemas.microsoft.com/office/drawing/2014/main" val="2523923898"/>
                    </a:ext>
                  </a:extLst>
                </a:gridCol>
                <a:gridCol w="1758688">
                  <a:extLst>
                    <a:ext uri="{9D8B030D-6E8A-4147-A177-3AD203B41FA5}">
                      <a16:colId xmlns:a16="http://schemas.microsoft.com/office/drawing/2014/main" val="1774785848"/>
                    </a:ext>
                  </a:extLst>
                </a:gridCol>
              </a:tblGrid>
              <a:tr h="379629">
                <a:tc>
                  <a:txBody>
                    <a:bodyPr/>
                    <a:lstStyle/>
                    <a:p>
                      <a:r>
                        <a:rPr lang="en-US" sz="1000" b="1" i="0" u="none" strike="noStrike" cap="none">
                          <a:solidFill>
                            <a:schemeClr val="bg1"/>
                          </a:solidFill>
                          <a:latin typeface="Fjalla One"/>
                          <a:sym typeface="Arial"/>
                        </a:rPr>
                        <a:t>Source</a:t>
                      </a:r>
                      <a:endParaRPr lang="en-US" sz="1000" b="1" i="0" u="none" strike="noStrike" cap="none">
                        <a:solidFill>
                          <a:schemeClr val="bg1"/>
                        </a:solidFill>
                        <a:latin typeface="Fjalla One"/>
                        <a:sym typeface="Fjalla One"/>
                      </a:endParaRPr>
                    </a:p>
                  </a:txBody>
                  <a:tcPr/>
                </a:tc>
                <a:tc>
                  <a:txBody>
                    <a:bodyPr/>
                    <a:lstStyle/>
                    <a:p>
                      <a:r>
                        <a:rPr lang="en-US" sz="1000" b="1" i="0" u="none" strike="noStrike" cap="none">
                          <a:solidFill>
                            <a:schemeClr val="bg1"/>
                          </a:solidFill>
                          <a:latin typeface="Fjalla One"/>
                          <a:ea typeface="+mn-ea"/>
                          <a:cs typeface="+mn-cs"/>
                          <a:sym typeface="Arial"/>
                        </a:rPr>
                        <a:t>Problem</a:t>
                      </a:r>
                    </a:p>
                  </a:txBody>
                  <a:tcPr/>
                </a:tc>
                <a:tc>
                  <a:txBody>
                    <a:bodyPr/>
                    <a:lstStyle/>
                    <a:p>
                      <a:r>
                        <a:rPr lang="en-US" sz="1000" b="1" i="0" u="none" strike="noStrike" cap="none">
                          <a:solidFill>
                            <a:schemeClr val="bg1"/>
                          </a:solidFill>
                          <a:latin typeface="Fjalla One"/>
                          <a:ea typeface="+mn-ea"/>
                          <a:cs typeface="+mn-cs"/>
                          <a:sym typeface="Arial"/>
                        </a:rPr>
                        <a:t>Methods</a:t>
                      </a:r>
                      <a:r>
                        <a:rPr lang="en-US" sz="1000">
                          <a:solidFill>
                            <a:schemeClr val="bg1"/>
                          </a:solidFill>
                        </a:rPr>
                        <a:t> </a:t>
                      </a:r>
                    </a:p>
                  </a:txBody>
                  <a:tcPr/>
                </a:tc>
                <a:tc>
                  <a:txBody>
                    <a:bodyPr/>
                    <a:lstStyle/>
                    <a:p>
                      <a:r>
                        <a:rPr lang="en-US" sz="1000" b="1" i="0" u="none" strike="noStrike" cap="none">
                          <a:solidFill>
                            <a:schemeClr val="bg1"/>
                          </a:solidFill>
                          <a:latin typeface="Fjalla One"/>
                          <a:ea typeface="+mn-ea"/>
                          <a:cs typeface="+mn-cs"/>
                          <a:sym typeface="Arial"/>
                        </a:rPr>
                        <a:t>Key</a:t>
                      </a:r>
                      <a:r>
                        <a:rPr lang="en-US" sz="1000"/>
                        <a:t> </a:t>
                      </a:r>
                      <a:r>
                        <a:rPr lang="en-US" sz="1000" b="1" i="0" u="none" strike="noStrike" cap="none">
                          <a:solidFill>
                            <a:schemeClr val="bg1"/>
                          </a:solidFill>
                          <a:latin typeface="Fjalla One"/>
                          <a:ea typeface="+mn-ea"/>
                          <a:cs typeface="+mn-cs"/>
                          <a:sym typeface="Arial"/>
                        </a:rPr>
                        <a:t>Findings</a:t>
                      </a:r>
                    </a:p>
                  </a:txBody>
                  <a:tcPr/>
                </a:tc>
                <a:tc>
                  <a:txBody>
                    <a:bodyPr/>
                    <a:lstStyle/>
                    <a:p>
                      <a:r>
                        <a:rPr lang="en-US" sz="1000" b="1" i="0" u="none" strike="noStrike" cap="none">
                          <a:solidFill>
                            <a:schemeClr val="bg1"/>
                          </a:solidFill>
                          <a:latin typeface="Fjalla One"/>
                          <a:ea typeface="+mn-ea"/>
                          <a:cs typeface="+mn-cs"/>
                          <a:sym typeface="Arial"/>
                        </a:rPr>
                        <a:t>Recommendations / Conclusions</a:t>
                      </a:r>
                    </a:p>
                  </a:txBody>
                  <a:tcPr/>
                </a:tc>
                <a:extLst>
                  <a:ext uri="{0D108BD9-81ED-4DB2-BD59-A6C34878D82A}">
                    <a16:rowId xmlns:a16="http://schemas.microsoft.com/office/drawing/2014/main" val="1656644300"/>
                  </a:ext>
                </a:extLst>
              </a:tr>
              <a:tr h="1795939">
                <a:tc>
                  <a:txBody>
                    <a:bodyPr/>
                    <a:lstStyle/>
                    <a:p>
                      <a:r>
                        <a:rPr lang="en-US" sz="900" b="0" i="0" u="none" strike="noStrike" cap="none">
                          <a:solidFill>
                            <a:srgbClr val="0F0305"/>
                          </a:solidFill>
                          <a:effectLst/>
                          <a:latin typeface="+mn-lt"/>
                          <a:ea typeface="+mn-ea"/>
                          <a:cs typeface="+mn-cs"/>
                          <a:sym typeface="Arial"/>
                        </a:rPr>
                        <a:t>Guns, School Shooters, and School Safety: What We Know and</a:t>
                      </a:r>
                    </a:p>
                    <a:p>
                      <a:r>
                        <a:rPr lang="en-US" sz="900" b="0" i="0" u="none" strike="noStrike" cap="none">
                          <a:solidFill>
                            <a:srgbClr val="0F0305"/>
                          </a:solidFill>
                          <a:effectLst/>
                          <a:latin typeface="+mn-lt"/>
                          <a:ea typeface="+mn-ea"/>
                          <a:cs typeface="+mn-cs"/>
                          <a:sym typeface="Arial"/>
                        </a:rPr>
                        <a:t>Directions for Change</a:t>
                      </a:r>
                    </a:p>
                    <a:p>
                      <a:r>
                        <a:rPr lang="en-US" sz="900" b="0" i="0" u="none" strike="noStrike" cap="none">
                          <a:solidFill>
                            <a:srgbClr val="0F0305"/>
                          </a:solidFill>
                          <a:effectLst/>
                          <a:latin typeface="+mn-lt"/>
                          <a:ea typeface="+mn-ea"/>
                          <a:cs typeface="+mn-cs"/>
                          <a:sym typeface="Arial"/>
                        </a:rPr>
                        <a:t>By,</a:t>
                      </a:r>
                    </a:p>
                    <a:p>
                      <a:r>
                        <a:rPr lang="en-US" sz="900" b="0" i="0" u="none" strike="noStrike" cap="none">
                          <a:solidFill>
                            <a:srgbClr val="0F0305"/>
                          </a:solidFill>
                          <a:effectLst/>
                          <a:latin typeface="+mn-lt"/>
                          <a:ea typeface="+mn-ea"/>
                          <a:cs typeface="+mn-cs"/>
                          <a:sym typeface="Arial"/>
                        </a:rPr>
                        <a:t>Flannery Daniel J, James Allen Fox, Lacey Wallace</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900">
                        <a:solidFill>
                          <a:schemeClr val="tx1"/>
                        </a:solidFill>
                      </a:endParaRPr>
                    </a:p>
                  </a:txBody>
                  <a:tcPr/>
                </a:tc>
                <a:tc>
                  <a:txBody>
                    <a:bodyPr/>
                    <a:lstStyle/>
                    <a:p>
                      <a:r>
                        <a:rPr lang="en-US" sz="900" b="0" i="0" u="none" strike="noStrike" cap="none">
                          <a:solidFill>
                            <a:srgbClr val="0F0305"/>
                          </a:solidFill>
                          <a:effectLst/>
                          <a:latin typeface="+mn-lt"/>
                          <a:ea typeface="+mn-ea"/>
                          <a:cs typeface="+mn-cs"/>
                          <a:sym typeface="Arial"/>
                        </a:rPr>
                        <a:t>How can gun violence in schools be effectively prevented?.</a:t>
                      </a:r>
                      <a:r>
                        <a:rPr lang="en-US" sz="900">
                          <a:solidFill>
                            <a:srgbClr val="0F0305"/>
                          </a:solidFill>
                          <a:effectLst/>
                        </a:rPr>
                        <a:t> </a:t>
                      </a:r>
                      <a:endParaRPr lang="en-US" sz="900">
                        <a:solidFill>
                          <a:srgbClr val="0F0305"/>
                        </a:solidFill>
                      </a:endParaRPr>
                    </a:p>
                  </a:txBody>
                  <a:tcPr/>
                </a:tc>
                <a:tc>
                  <a:txBody>
                    <a:bodyPr/>
                    <a:lstStyle/>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Historical data, and studies were reviewed to understand gun violence and safety interventions</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The study draws from databases tracking gun violence in schools, such as the Everytown for Gun Safety report</a:t>
                      </a:r>
                    </a:p>
                    <a:p>
                      <a:pPr marL="171450" indent="-171450">
                        <a:buFont typeface="Arial" panose="020B0604020202020204" pitchFamily="34" charset="0"/>
                        <a:buChar char="•"/>
                      </a:pPr>
                      <a:endParaRPr lang="en-US" sz="900">
                        <a:solidFill>
                          <a:schemeClr val="tx1"/>
                        </a:solidFill>
                        <a:effectLst/>
                      </a:endParaRPr>
                    </a:p>
                  </a:txBody>
                  <a:tcPr/>
                </a:tc>
                <a:tc>
                  <a:txBody>
                    <a:bodyPr/>
                    <a:lstStyle/>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School shootings are more prevalent in the U.S. than in other developed countries</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Legislative efforts, such as Child Access Prevention (CAP) laws and smart gun technology, show limited effectiveness in reducing gun violence</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The paper finds little evidence that arming teachers would reduce the risk of school shootings</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Social-emotional learning (SEL), and school climate appear to be more effective at reducing school violence than security measures alone</a:t>
                      </a:r>
                      <a:endParaRPr lang="en-US" sz="900">
                        <a:solidFill>
                          <a:srgbClr val="0F0305"/>
                        </a:solidFill>
                        <a:effectLst/>
                      </a:endParaRPr>
                    </a:p>
                  </a:txBody>
                  <a:tcPr/>
                </a:tc>
                <a:tc>
                  <a:txBody>
                    <a:bodyPr/>
                    <a:lstStyle/>
                    <a:p>
                      <a:r>
                        <a:rPr lang="en-US" sz="900" b="0" i="0" u="none" strike="noStrike" cap="none">
                          <a:solidFill>
                            <a:srgbClr val="0F0305"/>
                          </a:solidFill>
                          <a:effectLst/>
                          <a:latin typeface="+mn-lt"/>
                          <a:ea typeface="+mn-ea"/>
                          <a:cs typeface="+mn-cs"/>
                          <a:sym typeface="Arial"/>
                        </a:rPr>
                        <a:t>Addressing gun violence in schools requires a public health approach that focuses on preventive measures,. Target-hardening strategies like the presence of school resource officers (SROs) and active shooter drills, while popular, may not be effective in reducing the incidence of school shootings and could lead to negative consequences</a:t>
                      </a:r>
                      <a:endParaRPr lang="en-US" sz="900">
                        <a:solidFill>
                          <a:srgbClr val="0F0305"/>
                        </a:solidFill>
                      </a:endParaRPr>
                    </a:p>
                  </a:txBody>
                  <a:tcPr/>
                </a:tc>
                <a:extLst>
                  <a:ext uri="{0D108BD9-81ED-4DB2-BD59-A6C34878D82A}">
                    <a16:rowId xmlns:a16="http://schemas.microsoft.com/office/drawing/2014/main" val="1670006588"/>
                  </a:ext>
                </a:extLst>
              </a:tr>
              <a:tr h="1927349">
                <a:tc>
                  <a:txBody>
                    <a:bodyPr/>
                    <a:lstStyle/>
                    <a:p>
                      <a:r>
                        <a:rPr lang="en-US" sz="900" b="0" i="0" u="none" strike="noStrike" cap="none">
                          <a:solidFill>
                            <a:srgbClr val="0F0305"/>
                          </a:solidFill>
                          <a:effectLst/>
                          <a:latin typeface="+mn-lt"/>
                          <a:ea typeface="+mn-ea"/>
                          <a:cs typeface="+mn-cs"/>
                          <a:sym typeface="Arial"/>
                        </a:rPr>
                        <a:t>An Examination of US School Mass Shootings, 2017–2022:</a:t>
                      </a:r>
                    </a:p>
                    <a:p>
                      <a:r>
                        <a:rPr lang="en-US" sz="900" b="0" i="0" u="none" strike="noStrike" cap="none">
                          <a:solidFill>
                            <a:srgbClr val="0F0305"/>
                          </a:solidFill>
                          <a:effectLst/>
                          <a:latin typeface="+mn-lt"/>
                          <a:ea typeface="+mn-ea"/>
                          <a:cs typeface="+mn-cs"/>
                          <a:sym typeface="Arial"/>
                        </a:rPr>
                        <a:t>Findings and Implications</a:t>
                      </a:r>
                    </a:p>
                    <a:p>
                      <a:r>
                        <a:rPr lang="en-US" sz="900" b="0" i="0" u="none" strike="noStrike" cap="none">
                          <a:solidFill>
                            <a:srgbClr val="0F0305"/>
                          </a:solidFill>
                          <a:effectLst/>
                          <a:latin typeface="+mn-lt"/>
                          <a:ea typeface="+mn-ea"/>
                          <a:cs typeface="+mn-cs"/>
                          <a:sym typeface="Arial"/>
                        </a:rPr>
                        <a:t>By,</a:t>
                      </a:r>
                    </a:p>
                    <a:p>
                      <a:r>
                        <a:rPr lang="en-US" sz="900" b="0" i="0" u="none" strike="noStrike" cap="none">
                          <a:solidFill>
                            <a:srgbClr val="0F0305"/>
                          </a:solidFill>
                          <a:effectLst/>
                          <a:latin typeface="+mn-lt"/>
                          <a:ea typeface="+mn-ea"/>
                          <a:cs typeface="+mn-cs"/>
                          <a:sym typeface="Arial"/>
                        </a:rPr>
                        <a:t>Antonis </a:t>
                      </a:r>
                      <a:r>
                        <a:rPr lang="en-US" sz="900" b="0" i="0" u="none" strike="noStrike" cap="none" err="1">
                          <a:solidFill>
                            <a:srgbClr val="0F0305"/>
                          </a:solidFill>
                          <a:effectLst/>
                          <a:latin typeface="+mn-lt"/>
                          <a:ea typeface="+mn-ea"/>
                          <a:cs typeface="+mn-cs"/>
                          <a:sym typeface="Arial"/>
                        </a:rPr>
                        <a:t>Katsiyannis</a:t>
                      </a:r>
                      <a:r>
                        <a:rPr lang="en-US" sz="900" b="0" i="0" u="none" strike="noStrike" cap="none">
                          <a:solidFill>
                            <a:srgbClr val="0F0305"/>
                          </a:solidFill>
                          <a:effectLst/>
                          <a:latin typeface="+mn-lt"/>
                          <a:ea typeface="+mn-ea"/>
                          <a:cs typeface="+mn-cs"/>
                          <a:sym typeface="Arial"/>
                        </a:rPr>
                        <a:t>, Luke J Rapa, Denise K </a:t>
                      </a:r>
                      <a:r>
                        <a:rPr lang="en-US" sz="900" b="0" i="0" u="none" strike="noStrike" cap="none" err="1">
                          <a:solidFill>
                            <a:srgbClr val="0F0305"/>
                          </a:solidFill>
                          <a:effectLst/>
                          <a:latin typeface="+mn-lt"/>
                          <a:ea typeface="+mn-ea"/>
                          <a:cs typeface="+mn-cs"/>
                          <a:sym typeface="Arial"/>
                        </a:rPr>
                        <a:t>Whitford</a:t>
                      </a:r>
                      <a:r>
                        <a:rPr lang="en-US" sz="900" b="0" i="0" u="none" strike="noStrike" cap="none">
                          <a:solidFill>
                            <a:srgbClr val="0F0305"/>
                          </a:solidFill>
                          <a:effectLst/>
                          <a:latin typeface="+mn-lt"/>
                          <a:ea typeface="+mn-ea"/>
                          <a:cs typeface="+mn-cs"/>
                          <a:sym typeface="Arial"/>
                        </a:rPr>
                        <a:t>, Samantha N Scott</a:t>
                      </a:r>
                    </a:p>
                    <a:p>
                      <a:endParaRPr lang="en-US" sz="900" b="0" i="0" u="none" strike="noStrike" cap="none">
                        <a:solidFill>
                          <a:schemeClr val="tx1"/>
                        </a:solidFill>
                        <a:effectLst/>
                        <a:latin typeface="+mn-lt"/>
                        <a:ea typeface="+mn-ea"/>
                        <a:cs typeface="+mn-cs"/>
                        <a:sym typeface="Arial"/>
                      </a:endParaRPr>
                    </a:p>
                  </a:txBody>
                  <a:tcPr/>
                </a:tc>
                <a:tc>
                  <a:txBody>
                    <a:bodyPr/>
                    <a:lstStyle/>
                    <a:p>
                      <a:r>
                        <a:rPr lang="en-US" sz="900" b="0" i="0" u="none" strike="noStrike" cap="none">
                          <a:solidFill>
                            <a:srgbClr val="0F0305"/>
                          </a:solidFill>
                          <a:effectLst/>
                          <a:latin typeface="+mn-lt"/>
                          <a:ea typeface="+mn-ea"/>
                          <a:cs typeface="+mn-cs"/>
                          <a:sym typeface="Arial"/>
                        </a:rPr>
                        <a:t>How have trends in intentional firearm deaths, mass shootings, and school mass shootings in the USA evolved between 2017 and 2022, and what are the implications of these trends for public policy and school safety measures?</a:t>
                      </a:r>
                      <a:endParaRPr lang="en-US" sz="900">
                        <a:solidFill>
                          <a:srgbClr val="0F0305"/>
                        </a:solidFill>
                      </a:endParaRPr>
                    </a:p>
                  </a:txBody>
                  <a:tcPr/>
                </a:tc>
                <a:tc>
                  <a:txBody>
                    <a:bodyPr/>
                    <a:lstStyle/>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Data (2017- 2020) obtained from CDC, specifically from the National Center for Injury Prevention and Control</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Data on school shootings, from Everytown Research &amp; Policy</a:t>
                      </a:r>
                    </a:p>
                    <a:p>
                      <a:pPr marL="171450" indent="-171450">
                        <a:buFont typeface="Arial" panose="020B0604020202020204" pitchFamily="34" charset="0"/>
                        <a:buChar char="•"/>
                      </a:pPr>
                      <a:r>
                        <a:rPr lang="en-US" sz="900" b="0" i="0" u="none" strike="noStrike" cap="none" err="1">
                          <a:solidFill>
                            <a:srgbClr val="0F0305"/>
                          </a:solidFill>
                          <a:effectLst/>
                          <a:latin typeface="+mn-lt"/>
                          <a:ea typeface="+mn-ea"/>
                          <a:cs typeface="+mn-cs"/>
                          <a:sym typeface="Arial"/>
                        </a:rPr>
                        <a:t>Katsiyannis</a:t>
                      </a:r>
                      <a:r>
                        <a:rPr lang="en-US" sz="900" b="0" i="0" u="none" strike="noStrike" cap="none">
                          <a:solidFill>
                            <a:srgbClr val="0F0305"/>
                          </a:solidFill>
                          <a:effectLst/>
                          <a:latin typeface="+mn-lt"/>
                          <a:ea typeface="+mn-ea"/>
                          <a:cs typeface="+mn-cs"/>
                          <a:sym typeface="Arial"/>
                        </a:rPr>
                        <a:t> et al., 2018a, b) to evaluate the frequency of shootings, mass shootings, and school mass shootings</a:t>
                      </a:r>
                    </a:p>
                  </a:txBody>
                  <a:tcPr/>
                </a:tc>
                <a:tc>
                  <a:txBody>
                    <a:bodyPr/>
                    <a:lstStyle/>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Black boys and teens are disproportionately affected, with significantly higher gun deaths per capita</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70% of school shooters were White males, with 73-80% obtaining firearms from their homes or relatives</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100% of school shooters exhibited warning signs prior to the event, and in 77% of cases, someone was aware of the shooter’s plan</a:t>
                      </a:r>
                    </a:p>
                    <a:p>
                      <a:pPr marL="171450" indent="-171450">
                        <a:buFont typeface="Arial" panose="020B0604020202020204" pitchFamily="34" charset="0"/>
                        <a:buChar char="•"/>
                      </a:pPr>
                      <a:r>
                        <a:rPr lang="en-US" sz="900" b="0" i="0" u="none" strike="noStrike" cap="none">
                          <a:solidFill>
                            <a:srgbClr val="0F0305"/>
                          </a:solidFill>
                          <a:effectLst/>
                          <a:latin typeface="+mn-lt"/>
                          <a:ea typeface="+mn-ea"/>
                          <a:cs typeface="+mn-cs"/>
                          <a:sym typeface="Arial"/>
                        </a:rPr>
                        <a:t>Schools need to reduce their reliance on zero-tolerance policies</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sz="900" b="0" i="0" u="none" strike="noStrike" cap="none">
                        <a:solidFill>
                          <a:srgbClr val="0F0305"/>
                        </a:solidFill>
                        <a:effectLst/>
                        <a:latin typeface="+mn-lt"/>
                        <a:ea typeface="+mn-ea"/>
                        <a:cs typeface="+mn-cs"/>
                        <a:sym typeface="Arial"/>
                      </a:endParaRPr>
                    </a:p>
                    <a:p>
                      <a:pPr marL="171450" indent="-171450">
                        <a:buFont typeface="Arial" panose="020B0604020202020204" pitchFamily="34" charset="0"/>
                        <a:buChar char="•"/>
                      </a:pPr>
                      <a:endParaRPr lang="en-US" sz="900" b="0" i="0" u="none" strike="noStrike" cap="none">
                        <a:solidFill>
                          <a:srgbClr val="0F0305"/>
                        </a:solidFill>
                        <a:effectLst/>
                        <a:latin typeface="+mn-lt"/>
                        <a:ea typeface="+mn-ea"/>
                        <a:cs typeface="+mn-cs"/>
                        <a:sym typeface="Arial"/>
                      </a:endParaRPr>
                    </a:p>
                  </a:txBody>
                  <a:tcPr/>
                </a:tc>
                <a:tc>
                  <a:txBody>
                    <a:bodyPr/>
                    <a:lstStyle/>
                    <a:p>
                      <a:r>
                        <a:rPr lang="en-US" sz="900" b="0" i="0" u="none" strike="noStrike" cap="none">
                          <a:solidFill>
                            <a:srgbClr val="0F0305"/>
                          </a:solidFill>
                          <a:effectLst/>
                          <a:latin typeface="+mn-lt"/>
                          <a:ea typeface="+mn-ea"/>
                          <a:cs typeface="+mn-cs"/>
                          <a:sym typeface="Arial"/>
                        </a:rPr>
                        <a:t>This paper emphasizes the urgency of addressing gun violence in U.S. schools through</a:t>
                      </a:r>
                    </a:p>
                    <a:p>
                      <a:r>
                        <a:rPr lang="en-US" sz="900" b="0" i="0" u="none" strike="noStrike" cap="none">
                          <a:solidFill>
                            <a:srgbClr val="0F0305"/>
                          </a:solidFill>
                          <a:effectLst/>
                          <a:latin typeface="+mn-lt"/>
                          <a:ea typeface="+mn-ea"/>
                          <a:cs typeface="+mn-cs"/>
                          <a:sym typeface="Arial"/>
                        </a:rPr>
                        <a:t>comprehensive mental health support, legislative action, and improved school safety measures</a:t>
                      </a:r>
                    </a:p>
                  </a:txBody>
                  <a:tcPr/>
                </a:tc>
                <a:extLst>
                  <a:ext uri="{0D108BD9-81ED-4DB2-BD59-A6C34878D82A}">
                    <a16:rowId xmlns:a16="http://schemas.microsoft.com/office/drawing/2014/main" val="3696072326"/>
                  </a:ext>
                </a:extLst>
              </a:tr>
            </a:tbl>
          </a:graphicData>
        </a:graphic>
      </p:graphicFrame>
    </p:spTree>
    <p:extLst>
      <p:ext uri="{BB962C8B-B14F-4D97-AF65-F5344CB8AC3E}">
        <p14:creationId xmlns:p14="http://schemas.microsoft.com/office/powerpoint/2010/main" val="62116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a:extLst>
            <a:ext uri="{FF2B5EF4-FFF2-40B4-BE49-F238E27FC236}">
              <a16:creationId xmlns:a16="http://schemas.microsoft.com/office/drawing/2014/main" id="{6FD9EBAD-1E6D-1B90-BCA6-5058CD3DC411}"/>
            </a:ext>
          </a:extLst>
        </p:cNvPr>
        <p:cNvGrpSpPr/>
        <p:nvPr/>
      </p:nvGrpSpPr>
      <p:grpSpPr>
        <a:xfrm>
          <a:off x="0" y="0"/>
          <a:ext cx="0" cy="0"/>
          <a:chOff x="0" y="0"/>
          <a:chExt cx="0" cy="0"/>
        </a:xfrm>
      </p:grpSpPr>
      <p:sp>
        <p:nvSpPr>
          <p:cNvPr id="394" name="Google Shape;394;p47">
            <a:extLst>
              <a:ext uri="{FF2B5EF4-FFF2-40B4-BE49-F238E27FC236}">
                <a16:creationId xmlns:a16="http://schemas.microsoft.com/office/drawing/2014/main" id="{E4524650-7961-DEE3-5501-FE6E28981A7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Papers have these findings in common</a:t>
            </a:r>
            <a:endParaRPr/>
          </a:p>
        </p:txBody>
      </p:sp>
      <p:sp>
        <p:nvSpPr>
          <p:cNvPr id="26" name="TextBox 25">
            <a:extLst>
              <a:ext uri="{FF2B5EF4-FFF2-40B4-BE49-F238E27FC236}">
                <a16:creationId xmlns:a16="http://schemas.microsoft.com/office/drawing/2014/main" id="{7A53E6E5-6399-241B-580F-7E9A4B2BA686}"/>
              </a:ext>
            </a:extLst>
          </p:cNvPr>
          <p:cNvSpPr txBox="1"/>
          <p:nvPr/>
        </p:nvSpPr>
        <p:spPr>
          <a:xfrm>
            <a:off x="301656" y="3757987"/>
            <a:ext cx="2488677" cy="954107"/>
          </a:xfrm>
          <a:prstGeom prst="rect">
            <a:avLst/>
          </a:prstGeom>
          <a:noFill/>
        </p:spPr>
        <p:txBody>
          <a:bodyPr wrap="square" rtlCol="0">
            <a:spAutoFit/>
          </a:bodyPr>
          <a:lstStyle/>
          <a:p>
            <a:r>
              <a:rPr lang="en-US" sz="2800"/>
              <a:t>Psychological</a:t>
            </a:r>
            <a:r>
              <a:rPr lang="en-US" sz="1600"/>
              <a:t> </a:t>
            </a:r>
            <a:r>
              <a:rPr lang="en-US" sz="2800"/>
              <a:t>Impacts</a:t>
            </a:r>
            <a:endParaRPr lang="en-US" sz="1600"/>
          </a:p>
        </p:txBody>
      </p:sp>
      <p:sp>
        <p:nvSpPr>
          <p:cNvPr id="27" name="TextBox 26">
            <a:extLst>
              <a:ext uri="{FF2B5EF4-FFF2-40B4-BE49-F238E27FC236}">
                <a16:creationId xmlns:a16="http://schemas.microsoft.com/office/drawing/2014/main" id="{BB8FF401-8130-4E40-0BDF-501D34513804}"/>
              </a:ext>
            </a:extLst>
          </p:cNvPr>
          <p:cNvSpPr txBox="1"/>
          <p:nvPr/>
        </p:nvSpPr>
        <p:spPr>
          <a:xfrm>
            <a:off x="720000" y="1566542"/>
            <a:ext cx="2345703" cy="584775"/>
          </a:xfrm>
          <a:prstGeom prst="rect">
            <a:avLst/>
          </a:prstGeom>
          <a:noFill/>
        </p:spPr>
        <p:txBody>
          <a:bodyPr wrap="square" rtlCol="0">
            <a:spAutoFit/>
          </a:bodyPr>
          <a:lstStyle/>
          <a:p>
            <a:r>
              <a:rPr lang="en-US" sz="3200">
                <a:solidFill>
                  <a:schemeClr val="tx1"/>
                </a:solidFill>
              </a:rPr>
              <a:t>Depression</a:t>
            </a:r>
            <a:endParaRPr lang="en-US" sz="1600">
              <a:solidFill>
                <a:schemeClr val="tx1"/>
              </a:solidFill>
            </a:endParaRPr>
          </a:p>
        </p:txBody>
      </p:sp>
      <p:sp>
        <p:nvSpPr>
          <p:cNvPr id="28" name="TextBox 27">
            <a:extLst>
              <a:ext uri="{FF2B5EF4-FFF2-40B4-BE49-F238E27FC236}">
                <a16:creationId xmlns:a16="http://schemas.microsoft.com/office/drawing/2014/main" id="{758AB255-0E71-8314-0D50-73E9D8BD50EF}"/>
              </a:ext>
            </a:extLst>
          </p:cNvPr>
          <p:cNvSpPr txBox="1"/>
          <p:nvPr/>
        </p:nvSpPr>
        <p:spPr>
          <a:xfrm>
            <a:off x="3629319" y="1209083"/>
            <a:ext cx="1384169" cy="830997"/>
          </a:xfrm>
          <a:prstGeom prst="rect">
            <a:avLst/>
          </a:prstGeom>
          <a:noFill/>
        </p:spPr>
        <p:txBody>
          <a:bodyPr wrap="square" rtlCol="0">
            <a:spAutoFit/>
          </a:bodyPr>
          <a:lstStyle/>
          <a:p>
            <a:r>
              <a:rPr lang="en-US" sz="2400"/>
              <a:t>Gun Access</a:t>
            </a:r>
          </a:p>
        </p:txBody>
      </p:sp>
      <p:sp>
        <p:nvSpPr>
          <p:cNvPr id="29" name="TextBox 28">
            <a:extLst>
              <a:ext uri="{FF2B5EF4-FFF2-40B4-BE49-F238E27FC236}">
                <a16:creationId xmlns:a16="http://schemas.microsoft.com/office/drawing/2014/main" id="{E3E5AC77-5DC1-D220-A88D-E28985E6479B}"/>
              </a:ext>
            </a:extLst>
          </p:cNvPr>
          <p:cNvSpPr txBox="1"/>
          <p:nvPr/>
        </p:nvSpPr>
        <p:spPr>
          <a:xfrm>
            <a:off x="6458148" y="2702407"/>
            <a:ext cx="1461155" cy="307777"/>
          </a:xfrm>
          <a:prstGeom prst="rect">
            <a:avLst/>
          </a:prstGeom>
          <a:noFill/>
        </p:spPr>
        <p:txBody>
          <a:bodyPr wrap="square" rtlCol="0">
            <a:spAutoFit/>
          </a:bodyPr>
          <a:lstStyle/>
          <a:p>
            <a:r>
              <a:rPr lang="en-US"/>
              <a:t>Gang Influence</a:t>
            </a:r>
          </a:p>
        </p:txBody>
      </p:sp>
      <p:sp>
        <p:nvSpPr>
          <p:cNvPr id="30" name="TextBox 29">
            <a:extLst>
              <a:ext uri="{FF2B5EF4-FFF2-40B4-BE49-F238E27FC236}">
                <a16:creationId xmlns:a16="http://schemas.microsoft.com/office/drawing/2014/main" id="{DCEFA845-16A6-D17C-62E6-1939429A540C}"/>
              </a:ext>
            </a:extLst>
          </p:cNvPr>
          <p:cNvSpPr txBox="1"/>
          <p:nvPr/>
        </p:nvSpPr>
        <p:spPr>
          <a:xfrm>
            <a:off x="593888" y="2850457"/>
            <a:ext cx="1564850" cy="307777"/>
          </a:xfrm>
          <a:prstGeom prst="rect">
            <a:avLst/>
          </a:prstGeom>
          <a:noFill/>
        </p:spPr>
        <p:txBody>
          <a:bodyPr wrap="square" rtlCol="0">
            <a:spAutoFit/>
          </a:bodyPr>
          <a:lstStyle/>
          <a:p>
            <a:r>
              <a:rPr lang="en-US"/>
              <a:t>Arming Teachers</a:t>
            </a:r>
          </a:p>
        </p:txBody>
      </p:sp>
      <p:sp>
        <p:nvSpPr>
          <p:cNvPr id="31" name="TextBox 30">
            <a:extLst>
              <a:ext uri="{FF2B5EF4-FFF2-40B4-BE49-F238E27FC236}">
                <a16:creationId xmlns:a16="http://schemas.microsoft.com/office/drawing/2014/main" id="{3D46D6DF-20FF-C27F-2EA7-9CDB04F71253}"/>
              </a:ext>
            </a:extLst>
          </p:cNvPr>
          <p:cNvSpPr txBox="1"/>
          <p:nvPr/>
        </p:nvSpPr>
        <p:spPr>
          <a:xfrm>
            <a:off x="3789574" y="3934417"/>
            <a:ext cx="2083325" cy="954107"/>
          </a:xfrm>
          <a:prstGeom prst="rect">
            <a:avLst/>
          </a:prstGeom>
          <a:noFill/>
        </p:spPr>
        <p:txBody>
          <a:bodyPr wrap="square" rtlCol="0">
            <a:spAutoFit/>
          </a:bodyPr>
          <a:lstStyle/>
          <a:p>
            <a:r>
              <a:rPr lang="en-US" sz="2800"/>
              <a:t>Target Hardening</a:t>
            </a:r>
          </a:p>
        </p:txBody>
      </p:sp>
      <p:sp>
        <p:nvSpPr>
          <p:cNvPr id="32" name="TextBox 31">
            <a:extLst>
              <a:ext uri="{FF2B5EF4-FFF2-40B4-BE49-F238E27FC236}">
                <a16:creationId xmlns:a16="http://schemas.microsoft.com/office/drawing/2014/main" id="{D21803D0-889F-9872-B937-965080E08E5C}"/>
              </a:ext>
            </a:extLst>
          </p:cNvPr>
          <p:cNvSpPr txBox="1"/>
          <p:nvPr/>
        </p:nvSpPr>
        <p:spPr>
          <a:xfrm>
            <a:off x="2158738" y="2231439"/>
            <a:ext cx="4223994" cy="1323439"/>
          </a:xfrm>
          <a:prstGeom prst="rect">
            <a:avLst/>
          </a:prstGeom>
          <a:noFill/>
        </p:spPr>
        <p:txBody>
          <a:bodyPr wrap="square" rtlCol="0">
            <a:spAutoFit/>
          </a:bodyPr>
          <a:lstStyle/>
          <a:p>
            <a:pPr algn="ctr"/>
            <a:r>
              <a:rPr lang="en-US" sz="4000">
                <a:solidFill>
                  <a:schemeClr val="tx1"/>
                </a:solidFill>
              </a:rPr>
              <a:t>Increasing</a:t>
            </a:r>
            <a:r>
              <a:rPr lang="en-US" sz="4000">
                <a:solidFill>
                  <a:srgbClr val="C412D2"/>
                </a:solidFill>
              </a:rPr>
              <a:t> </a:t>
            </a:r>
            <a:r>
              <a:rPr lang="en-US" sz="4000">
                <a:solidFill>
                  <a:schemeClr val="tx1"/>
                </a:solidFill>
              </a:rPr>
              <a:t>Gun</a:t>
            </a:r>
            <a:r>
              <a:rPr lang="en-US" sz="4000">
                <a:solidFill>
                  <a:srgbClr val="C412D2"/>
                </a:solidFill>
              </a:rPr>
              <a:t> </a:t>
            </a:r>
            <a:r>
              <a:rPr lang="en-US" sz="4000">
                <a:solidFill>
                  <a:schemeClr val="tx1"/>
                </a:solidFill>
              </a:rPr>
              <a:t>Violence</a:t>
            </a:r>
          </a:p>
        </p:txBody>
      </p:sp>
      <p:sp>
        <p:nvSpPr>
          <p:cNvPr id="33" name="TextBox 32">
            <a:extLst>
              <a:ext uri="{FF2B5EF4-FFF2-40B4-BE49-F238E27FC236}">
                <a16:creationId xmlns:a16="http://schemas.microsoft.com/office/drawing/2014/main" id="{DCDAF023-AB18-79F6-F118-B94C517CCA04}"/>
              </a:ext>
            </a:extLst>
          </p:cNvPr>
          <p:cNvSpPr txBox="1"/>
          <p:nvPr/>
        </p:nvSpPr>
        <p:spPr>
          <a:xfrm>
            <a:off x="6078299" y="1583067"/>
            <a:ext cx="1921497" cy="553998"/>
          </a:xfrm>
          <a:prstGeom prst="rect">
            <a:avLst/>
          </a:prstGeom>
          <a:noFill/>
        </p:spPr>
        <p:txBody>
          <a:bodyPr wrap="square" rtlCol="0">
            <a:spAutoFit/>
          </a:bodyPr>
          <a:lstStyle/>
          <a:p>
            <a:r>
              <a:rPr lang="en-US" sz="1600"/>
              <a:t>Permissive</a:t>
            </a:r>
            <a:r>
              <a:rPr lang="en-US"/>
              <a:t> Gun Laws</a:t>
            </a:r>
          </a:p>
        </p:txBody>
      </p:sp>
      <p:sp>
        <p:nvSpPr>
          <p:cNvPr id="34" name="TextBox 33">
            <a:extLst>
              <a:ext uri="{FF2B5EF4-FFF2-40B4-BE49-F238E27FC236}">
                <a16:creationId xmlns:a16="http://schemas.microsoft.com/office/drawing/2014/main" id="{C13AAE23-ABD6-8A53-EC47-C4D8B941708D}"/>
              </a:ext>
            </a:extLst>
          </p:cNvPr>
          <p:cNvSpPr txBox="1"/>
          <p:nvPr/>
        </p:nvSpPr>
        <p:spPr>
          <a:xfrm>
            <a:off x="6353668" y="3564304"/>
            <a:ext cx="1646127" cy="461665"/>
          </a:xfrm>
          <a:prstGeom prst="rect">
            <a:avLst/>
          </a:prstGeom>
          <a:noFill/>
        </p:spPr>
        <p:txBody>
          <a:bodyPr wrap="square" rtlCol="0">
            <a:spAutoFit/>
          </a:bodyPr>
          <a:lstStyle/>
          <a:p>
            <a:r>
              <a:rPr lang="en-US" sz="2400"/>
              <a:t>Teenagers</a:t>
            </a:r>
            <a:endParaRPr lang="en-US"/>
          </a:p>
        </p:txBody>
      </p:sp>
    </p:spTree>
    <p:extLst>
      <p:ext uri="{BB962C8B-B14F-4D97-AF65-F5344CB8AC3E}">
        <p14:creationId xmlns:p14="http://schemas.microsoft.com/office/powerpoint/2010/main" val="104257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subTitle" idx="1"/>
          </p:nvPr>
        </p:nvSpPr>
        <p:spPr>
          <a:xfrm>
            <a:off x="4352609" y="785354"/>
            <a:ext cx="3858900" cy="2498400"/>
          </a:xfrm>
          <a:prstGeom prst="rect">
            <a:avLst/>
          </a:prstGeom>
        </p:spPr>
        <p:txBody>
          <a:bodyPr spcFirstLastPara="1" wrap="square" lIns="91425" tIns="91425" rIns="91425" bIns="91425" anchor="b" anchorCtr="0">
            <a:noAutofit/>
          </a:bodyPr>
          <a:lstStyle/>
          <a:p>
            <a:pPr marL="0" indent="0">
              <a:lnSpc>
                <a:spcPct val="114999"/>
              </a:lnSpc>
            </a:pPr>
            <a:r>
              <a:rPr lang="en" sz="7000" b="1">
                <a:latin typeface="Fjalla One"/>
              </a:rPr>
              <a:t>The Data</a:t>
            </a:r>
            <a:endParaRPr lang="en-US" sz="7000" b="1">
              <a:latin typeface="Fjalla One"/>
            </a:endParaRPr>
          </a:p>
        </p:txBody>
      </p:sp>
      <p:sp>
        <p:nvSpPr>
          <p:cNvPr id="249" name="Google Shape;249;p38"/>
          <p:cNvSpPr txBox="1">
            <a:spLocks noGrp="1"/>
          </p:cNvSpPr>
          <p:nvPr>
            <p:ph type="title"/>
          </p:nvPr>
        </p:nvSpPr>
        <p:spPr>
          <a:xfrm>
            <a:off x="3951900" y="3593225"/>
            <a:ext cx="3858900" cy="531900"/>
          </a:xfrm>
          <a:prstGeom prst="rect">
            <a:avLst/>
          </a:prstGeom>
        </p:spPr>
        <p:txBody>
          <a:bodyPr spcFirstLastPara="1" wrap="square" lIns="91425" tIns="91425" rIns="91425" bIns="91425" anchor="t" anchorCtr="0">
            <a:noAutofit/>
          </a:bodyPr>
          <a:lstStyle/>
          <a:p>
            <a:pPr>
              <a:lnSpc>
                <a:spcPct val="114999"/>
              </a:lnSpc>
            </a:pPr>
            <a:r>
              <a:rPr lang="en"/>
              <a:t>Zahid</a:t>
            </a:r>
            <a:endParaRPr lang="en-US"/>
          </a:p>
        </p:txBody>
      </p:sp>
      <p:grpSp>
        <p:nvGrpSpPr>
          <p:cNvPr id="250" name="Google Shape;250;p38"/>
          <p:cNvGrpSpPr/>
          <p:nvPr/>
        </p:nvGrpSpPr>
        <p:grpSpPr>
          <a:xfrm>
            <a:off x="275550" y="3634797"/>
            <a:ext cx="8594400" cy="422550"/>
            <a:chOff x="275550" y="3634797"/>
            <a:chExt cx="8594400" cy="422550"/>
          </a:xfrm>
        </p:grpSpPr>
        <p:cxnSp>
          <p:nvCxnSpPr>
            <p:cNvPr id="251" name="Google Shape;251;p38"/>
            <p:cNvCxnSpPr/>
            <p:nvPr/>
          </p:nvCxnSpPr>
          <p:spPr>
            <a:xfrm>
              <a:off x="275550" y="3634797"/>
              <a:ext cx="8594400" cy="0"/>
            </a:xfrm>
            <a:prstGeom prst="straightConnector1">
              <a:avLst/>
            </a:prstGeom>
            <a:noFill/>
            <a:ln w="19050" cap="flat" cmpd="sng">
              <a:solidFill>
                <a:schemeClr val="dk1"/>
              </a:solidFill>
              <a:prstDash val="solid"/>
              <a:round/>
              <a:headEnd type="none" w="med" len="med"/>
              <a:tailEnd type="none" w="med" len="med"/>
            </a:ln>
          </p:spPr>
        </p:cxnSp>
        <p:cxnSp>
          <p:nvCxnSpPr>
            <p:cNvPr id="252" name="Google Shape;252;p38"/>
            <p:cNvCxnSpPr/>
            <p:nvPr/>
          </p:nvCxnSpPr>
          <p:spPr>
            <a:xfrm>
              <a:off x="275550" y="4057347"/>
              <a:ext cx="8594400" cy="0"/>
            </a:xfrm>
            <a:prstGeom prst="straightConnector1">
              <a:avLst/>
            </a:prstGeom>
            <a:noFill/>
            <a:ln w="19050" cap="flat" cmpd="sng">
              <a:solidFill>
                <a:schemeClr val="dk1"/>
              </a:solidFill>
              <a:prstDash val="solid"/>
              <a:round/>
              <a:headEnd type="none" w="med" len="med"/>
              <a:tailEnd type="none" w="med" len="med"/>
            </a:ln>
          </p:spPr>
        </p:cxnSp>
      </p:grpSp>
      <p:sp>
        <p:nvSpPr>
          <p:cNvPr id="253" name="Google Shape;253;p38"/>
          <p:cNvSpPr/>
          <p:nvPr/>
        </p:nvSpPr>
        <p:spPr>
          <a:xfrm>
            <a:off x="1333201" y="783120"/>
            <a:ext cx="1968188" cy="3577260"/>
          </a:xfrm>
          <a:custGeom>
            <a:avLst/>
            <a:gdLst/>
            <a:ahLst/>
            <a:cxnLst/>
            <a:rect l="l" t="t" r="r" b="b"/>
            <a:pathLst>
              <a:path w="11522" h="20942" extrusionOk="0">
                <a:moveTo>
                  <a:pt x="3021" y="2983"/>
                </a:moveTo>
                <a:cubicBezTo>
                  <a:pt x="2988" y="2993"/>
                  <a:pt x="2955" y="3002"/>
                  <a:pt x="2918" y="3002"/>
                </a:cubicBezTo>
                <a:cubicBezTo>
                  <a:pt x="2714" y="3002"/>
                  <a:pt x="2554" y="2837"/>
                  <a:pt x="2554" y="2634"/>
                </a:cubicBezTo>
                <a:cubicBezTo>
                  <a:pt x="2554" y="2516"/>
                  <a:pt x="2610" y="2411"/>
                  <a:pt x="2695" y="2341"/>
                </a:cubicBezTo>
                <a:cubicBezTo>
                  <a:pt x="2161" y="1721"/>
                  <a:pt x="2587" y="790"/>
                  <a:pt x="3145" y="327"/>
                </a:cubicBezTo>
                <a:cubicBezTo>
                  <a:pt x="3518" y="15"/>
                  <a:pt x="3920" y="0"/>
                  <a:pt x="4336" y="48"/>
                </a:cubicBezTo>
                <a:cubicBezTo>
                  <a:pt x="4633" y="24"/>
                  <a:pt x="4941" y="57"/>
                  <a:pt x="5220" y="166"/>
                </a:cubicBezTo>
                <a:cubicBezTo>
                  <a:pt x="5248" y="166"/>
                  <a:pt x="5272" y="170"/>
                  <a:pt x="5300" y="170"/>
                </a:cubicBezTo>
                <a:cubicBezTo>
                  <a:pt x="5683" y="180"/>
                  <a:pt x="5787" y="369"/>
                  <a:pt x="5796" y="554"/>
                </a:cubicBezTo>
                <a:cubicBezTo>
                  <a:pt x="5990" y="766"/>
                  <a:pt x="6117" y="1045"/>
                  <a:pt x="6151" y="1399"/>
                </a:cubicBezTo>
                <a:cubicBezTo>
                  <a:pt x="6169" y="1593"/>
                  <a:pt x="6066" y="1660"/>
                  <a:pt x="6066" y="1660"/>
                </a:cubicBezTo>
                <a:cubicBezTo>
                  <a:pt x="5966" y="1920"/>
                  <a:pt x="6095" y="2057"/>
                  <a:pt x="6245" y="2265"/>
                </a:cubicBezTo>
                <a:cubicBezTo>
                  <a:pt x="6396" y="2472"/>
                  <a:pt x="6117" y="2520"/>
                  <a:pt x="6117" y="2520"/>
                </a:cubicBezTo>
                <a:cubicBezTo>
                  <a:pt x="6117" y="2520"/>
                  <a:pt x="6014" y="2501"/>
                  <a:pt x="6061" y="2568"/>
                </a:cubicBezTo>
                <a:cubicBezTo>
                  <a:pt x="6108" y="2634"/>
                  <a:pt x="6141" y="2676"/>
                  <a:pt x="6141" y="2676"/>
                </a:cubicBezTo>
                <a:cubicBezTo>
                  <a:pt x="6141" y="2676"/>
                  <a:pt x="6146" y="2761"/>
                  <a:pt x="6099" y="2804"/>
                </a:cubicBezTo>
                <a:cubicBezTo>
                  <a:pt x="6051" y="2846"/>
                  <a:pt x="6019" y="2846"/>
                  <a:pt x="6019" y="2846"/>
                </a:cubicBezTo>
                <a:cubicBezTo>
                  <a:pt x="5868" y="2880"/>
                  <a:pt x="5815" y="2913"/>
                  <a:pt x="5924" y="2978"/>
                </a:cubicBezTo>
                <a:cubicBezTo>
                  <a:pt x="5924" y="2978"/>
                  <a:pt x="6023" y="3035"/>
                  <a:pt x="6023" y="3116"/>
                </a:cubicBezTo>
                <a:cubicBezTo>
                  <a:pt x="6023" y="3192"/>
                  <a:pt x="5953" y="3243"/>
                  <a:pt x="5953" y="3243"/>
                </a:cubicBezTo>
                <a:cubicBezTo>
                  <a:pt x="5953" y="3243"/>
                  <a:pt x="5868" y="3253"/>
                  <a:pt x="5848" y="3277"/>
                </a:cubicBezTo>
                <a:cubicBezTo>
                  <a:pt x="5829" y="3305"/>
                  <a:pt x="6009" y="3773"/>
                  <a:pt x="5598" y="3801"/>
                </a:cubicBezTo>
                <a:cubicBezTo>
                  <a:pt x="5471" y="3810"/>
                  <a:pt x="5300" y="3764"/>
                  <a:pt x="5115" y="3697"/>
                </a:cubicBezTo>
                <a:cubicBezTo>
                  <a:pt x="4965" y="3692"/>
                  <a:pt x="4818" y="3764"/>
                  <a:pt x="4780" y="4184"/>
                </a:cubicBezTo>
                <a:cubicBezTo>
                  <a:pt x="5277" y="4430"/>
                  <a:pt x="5862" y="4855"/>
                  <a:pt x="5924" y="5518"/>
                </a:cubicBezTo>
                <a:cubicBezTo>
                  <a:pt x="6028" y="6680"/>
                  <a:pt x="6350" y="7734"/>
                  <a:pt x="6350" y="7734"/>
                </a:cubicBezTo>
                <a:cubicBezTo>
                  <a:pt x="6350" y="7734"/>
                  <a:pt x="6236" y="7820"/>
                  <a:pt x="6038" y="7923"/>
                </a:cubicBezTo>
                <a:cubicBezTo>
                  <a:pt x="6189" y="8542"/>
                  <a:pt x="6392" y="9157"/>
                  <a:pt x="6548" y="9744"/>
                </a:cubicBezTo>
                <a:cubicBezTo>
                  <a:pt x="6765" y="10561"/>
                  <a:pt x="7385" y="11308"/>
                  <a:pt x="8425" y="12362"/>
                </a:cubicBezTo>
                <a:cubicBezTo>
                  <a:pt x="8580" y="12386"/>
                  <a:pt x="8722" y="12404"/>
                  <a:pt x="8846" y="12433"/>
                </a:cubicBezTo>
                <a:cubicBezTo>
                  <a:pt x="10183" y="12698"/>
                  <a:pt x="11521" y="13232"/>
                  <a:pt x="10906" y="14849"/>
                </a:cubicBezTo>
                <a:cubicBezTo>
                  <a:pt x="10566" y="15903"/>
                  <a:pt x="9531" y="18554"/>
                  <a:pt x="9734" y="19571"/>
                </a:cubicBezTo>
                <a:lnTo>
                  <a:pt x="9507" y="19590"/>
                </a:lnTo>
                <a:cubicBezTo>
                  <a:pt x="10042" y="19911"/>
                  <a:pt x="10727" y="20323"/>
                  <a:pt x="10831" y="20417"/>
                </a:cubicBezTo>
                <a:cubicBezTo>
                  <a:pt x="11006" y="20578"/>
                  <a:pt x="10967" y="20928"/>
                  <a:pt x="10967" y="20928"/>
                </a:cubicBezTo>
                <a:lnTo>
                  <a:pt x="8368" y="20942"/>
                </a:lnTo>
                <a:lnTo>
                  <a:pt x="8364" y="20937"/>
                </a:lnTo>
                <a:lnTo>
                  <a:pt x="7343" y="20942"/>
                </a:lnTo>
                <a:lnTo>
                  <a:pt x="7262" y="20568"/>
                </a:lnTo>
                <a:lnTo>
                  <a:pt x="7223" y="20686"/>
                </a:lnTo>
                <a:lnTo>
                  <a:pt x="5045" y="16541"/>
                </a:lnTo>
                <a:lnTo>
                  <a:pt x="5045" y="20838"/>
                </a:lnTo>
                <a:lnTo>
                  <a:pt x="4472" y="20838"/>
                </a:lnTo>
                <a:lnTo>
                  <a:pt x="4472" y="15927"/>
                </a:lnTo>
                <a:lnTo>
                  <a:pt x="1769" y="15927"/>
                </a:lnTo>
                <a:lnTo>
                  <a:pt x="1769" y="20838"/>
                </a:lnTo>
                <a:lnTo>
                  <a:pt x="1197" y="20838"/>
                </a:lnTo>
                <a:lnTo>
                  <a:pt x="1197" y="15927"/>
                </a:lnTo>
                <a:lnTo>
                  <a:pt x="10" y="15927"/>
                </a:lnTo>
                <a:lnTo>
                  <a:pt x="10" y="14948"/>
                </a:lnTo>
                <a:lnTo>
                  <a:pt x="2052" y="14948"/>
                </a:lnTo>
                <a:cubicBezTo>
                  <a:pt x="1291" y="14570"/>
                  <a:pt x="629" y="14121"/>
                  <a:pt x="473" y="13639"/>
                </a:cubicBezTo>
                <a:cubicBezTo>
                  <a:pt x="218" y="13198"/>
                  <a:pt x="110" y="12807"/>
                  <a:pt x="133" y="12391"/>
                </a:cubicBezTo>
                <a:cubicBezTo>
                  <a:pt x="152" y="12017"/>
                  <a:pt x="298" y="11629"/>
                  <a:pt x="274" y="11171"/>
                </a:cubicBezTo>
                <a:cubicBezTo>
                  <a:pt x="199" y="9578"/>
                  <a:pt x="1" y="7734"/>
                  <a:pt x="67" y="7072"/>
                </a:cubicBezTo>
                <a:cubicBezTo>
                  <a:pt x="176" y="6018"/>
                  <a:pt x="610" y="4676"/>
                  <a:pt x="1409" y="4132"/>
                </a:cubicBezTo>
                <a:cubicBezTo>
                  <a:pt x="1821" y="3853"/>
                  <a:pt x="2351" y="3711"/>
                  <a:pt x="2884" y="3707"/>
                </a:cubicBezTo>
                <a:cubicBezTo>
                  <a:pt x="2955" y="3532"/>
                  <a:pt x="3012" y="3295"/>
                  <a:pt x="3021" y="2983"/>
                </a:cubicBezTo>
                <a:close/>
                <a:moveTo>
                  <a:pt x="7210" y="15927"/>
                </a:moveTo>
                <a:lnTo>
                  <a:pt x="7782" y="18389"/>
                </a:lnTo>
                <a:cubicBezTo>
                  <a:pt x="7999" y="17430"/>
                  <a:pt x="8273" y="16551"/>
                  <a:pt x="8482" y="15927"/>
                </a:cubicBezTo>
                <a:close/>
                <a:moveTo>
                  <a:pt x="6614" y="12192"/>
                </a:moveTo>
                <a:cubicBezTo>
                  <a:pt x="6123" y="11776"/>
                  <a:pt x="5375" y="11095"/>
                  <a:pt x="5248" y="10741"/>
                </a:cubicBezTo>
                <a:cubicBezTo>
                  <a:pt x="5153" y="10475"/>
                  <a:pt x="4965" y="9842"/>
                  <a:pt x="4790" y="9275"/>
                </a:cubicBezTo>
                <a:cubicBezTo>
                  <a:pt x="4775" y="9842"/>
                  <a:pt x="4761" y="10353"/>
                  <a:pt x="4761" y="10623"/>
                </a:cubicBezTo>
                <a:cubicBezTo>
                  <a:pt x="4761" y="11270"/>
                  <a:pt x="5323" y="11889"/>
                  <a:pt x="5569" y="12131"/>
                </a:cubicBezTo>
                <a:cubicBezTo>
                  <a:pt x="5890" y="12144"/>
                  <a:pt x="6250" y="12168"/>
                  <a:pt x="6614" y="12192"/>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 name="Google Shape;227;p36">
            <a:extLst>
              <a:ext uri="{FF2B5EF4-FFF2-40B4-BE49-F238E27FC236}">
                <a16:creationId xmlns:a16="http://schemas.microsoft.com/office/drawing/2014/main" id="{FAD92125-5026-36E6-39B7-07381FE6B44D}"/>
              </a:ext>
            </a:extLst>
          </p:cNvPr>
          <p:cNvSpPr txBox="1">
            <a:spLocks/>
          </p:cNvSpPr>
          <p:nvPr/>
        </p:nvSpPr>
        <p:spPr>
          <a:xfrm>
            <a:off x="7443831" y="354801"/>
            <a:ext cx="1324200" cy="928800"/>
          </a:xfrm>
          <a:prstGeom prst="rect">
            <a:avLst/>
          </a:prstGeom>
          <a:ln w="28575">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700">
                <a:latin typeface="Fjalla One"/>
              </a:rPr>
              <a:t>3</a:t>
            </a:r>
          </a:p>
        </p:txBody>
      </p:sp>
    </p:spTree>
    <p:extLst>
      <p:ext uri="{BB962C8B-B14F-4D97-AF65-F5344CB8AC3E}">
        <p14:creationId xmlns:p14="http://schemas.microsoft.com/office/powerpoint/2010/main" val="3712644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9"/>
          <p:cNvSpPr txBox="1">
            <a:spLocks noGrp="1"/>
          </p:cNvSpPr>
          <p:nvPr>
            <p:ph type="title"/>
          </p:nvPr>
        </p:nvSpPr>
        <p:spPr>
          <a:xfrm>
            <a:off x="-2443455" y="318025"/>
            <a:ext cx="7704000" cy="572700"/>
          </a:xfrm>
          <a:prstGeom prst="rect">
            <a:avLst/>
          </a:prstGeom>
        </p:spPr>
        <p:txBody>
          <a:bodyPr spcFirstLastPara="1" wrap="square" lIns="91425" tIns="91425" rIns="91425" bIns="91425" anchor="t" anchorCtr="0">
            <a:noAutofit/>
          </a:bodyPr>
          <a:lstStyle/>
          <a:p>
            <a:r>
              <a:rPr lang="en"/>
              <a:t>Data Source</a:t>
            </a:r>
          </a:p>
        </p:txBody>
      </p:sp>
      <p:sp>
        <p:nvSpPr>
          <p:cNvPr id="4" name="TextBox 3">
            <a:extLst>
              <a:ext uri="{FF2B5EF4-FFF2-40B4-BE49-F238E27FC236}">
                <a16:creationId xmlns:a16="http://schemas.microsoft.com/office/drawing/2014/main" id="{31E21A06-34DC-2B47-CEEA-6865097FC095}"/>
              </a:ext>
            </a:extLst>
          </p:cNvPr>
          <p:cNvSpPr txBox="1"/>
          <p:nvPr/>
        </p:nvSpPr>
        <p:spPr>
          <a:xfrm>
            <a:off x="152925" y="1535185"/>
            <a:ext cx="5242843"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600">
                <a:latin typeface="Manrope"/>
              </a:rPr>
              <a:t>K-12 School Shooting Database </a:t>
            </a:r>
            <a:endParaRPr lang="en-US">
              <a:latin typeface="Manrope"/>
            </a:endParaRPr>
          </a:p>
          <a:p>
            <a:pPr marL="285750" indent="-285750">
              <a:buChar char="•"/>
            </a:pPr>
            <a:endParaRPr lang="en-US" sz="1600">
              <a:latin typeface="Manrope"/>
            </a:endParaRPr>
          </a:p>
          <a:p>
            <a:pPr marL="285750" indent="-285750">
              <a:buChar char="•"/>
            </a:pPr>
            <a:r>
              <a:rPr lang="en-US">
                <a:latin typeface="Manrope"/>
              </a:rPr>
              <a:t>Developed and maintained by independent researcher, David Riedman</a:t>
            </a:r>
          </a:p>
          <a:p>
            <a:pPr marL="285750" indent="-285750">
              <a:buChar char="•"/>
            </a:pPr>
            <a:endParaRPr lang="en-US" sz="1600">
              <a:latin typeface="Manrope"/>
            </a:endParaRPr>
          </a:p>
          <a:p>
            <a:pPr marL="285750" indent="-285750">
              <a:buChar char="•"/>
            </a:pPr>
            <a:r>
              <a:rPr lang="en-US">
                <a:latin typeface="Manrope"/>
              </a:rPr>
              <a:t>The product is a database of more than 2,380 K-12 school shootings from 1966 to Oct 2024, recording Incidents, Shooters, Victims, and Weapon,</a:t>
            </a:r>
          </a:p>
          <a:p>
            <a:pPr marL="285750" indent="-285750">
              <a:buChar char="•"/>
            </a:pPr>
            <a:endParaRPr lang="en-US"/>
          </a:p>
        </p:txBody>
      </p:sp>
      <p:pic>
        <p:nvPicPr>
          <p:cNvPr id="5" name="Picture 4" descr="A screenshot of a video chat&#10;&#10;Description automatically generated">
            <a:extLst>
              <a:ext uri="{FF2B5EF4-FFF2-40B4-BE49-F238E27FC236}">
                <a16:creationId xmlns:a16="http://schemas.microsoft.com/office/drawing/2014/main" id="{E74EBEDC-B9F3-5929-B0F6-8D216A5DF530}"/>
              </a:ext>
            </a:extLst>
          </p:cNvPr>
          <p:cNvPicPr>
            <a:picLocks noChangeAspect="1"/>
          </p:cNvPicPr>
          <p:nvPr/>
        </p:nvPicPr>
        <p:blipFill>
          <a:blip r:embed="rId3"/>
          <a:stretch>
            <a:fillRect/>
          </a:stretch>
        </p:blipFill>
        <p:spPr>
          <a:xfrm>
            <a:off x="5401961" y="1028700"/>
            <a:ext cx="3373787" cy="3086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4" name="Google Shape;474;p50"/>
          <p:cNvSpPr txBox="1">
            <a:spLocks noGrp="1"/>
          </p:cNvSpPr>
          <p:nvPr>
            <p:ph type="title"/>
          </p:nvPr>
        </p:nvSpPr>
        <p:spPr>
          <a:xfrm>
            <a:off x="720000" y="242980"/>
            <a:ext cx="7704000" cy="572700"/>
          </a:xfrm>
          <a:prstGeom prst="rect">
            <a:avLst/>
          </a:prstGeom>
        </p:spPr>
        <p:txBody>
          <a:bodyPr spcFirstLastPara="1" wrap="square" lIns="91425" tIns="91425" rIns="91425" bIns="91425" anchor="t" anchorCtr="0">
            <a:noAutofit/>
          </a:bodyPr>
          <a:lstStyle/>
          <a:p>
            <a:r>
              <a:rPr lang="en"/>
              <a:t>Obtaining the Data</a:t>
            </a:r>
          </a:p>
        </p:txBody>
      </p:sp>
      <p:pic>
        <p:nvPicPr>
          <p:cNvPr id="2" name="Picture 1" descr="A screenshot of a computer screen&#10;&#10;Description automatically generated">
            <a:extLst>
              <a:ext uri="{FF2B5EF4-FFF2-40B4-BE49-F238E27FC236}">
                <a16:creationId xmlns:a16="http://schemas.microsoft.com/office/drawing/2014/main" id="{52F1BF0B-4ED7-6BEB-8D8D-E34581F22504}"/>
              </a:ext>
            </a:extLst>
          </p:cNvPr>
          <p:cNvPicPr>
            <a:picLocks noChangeAspect="1"/>
          </p:cNvPicPr>
          <p:nvPr/>
        </p:nvPicPr>
        <p:blipFill>
          <a:blip r:embed="rId3"/>
          <a:stretch>
            <a:fillRect/>
          </a:stretch>
        </p:blipFill>
        <p:spPr>
          <a:xfrm>
            <a:off x="189803" y="889000"/>
            <a:ext cx="3724804" cy="226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descr="A screenshot of a computer&#10;&#10;Description automatically generated">
            <a:extLst>
              <a:ext uri="{FF2B5EF4-FFF2-40B4-BE49-F238E27FC236}">
                <a16:creationId xmlns:a16="http://schemas.microsoft.com/office/drawing/2014/main" id="{278CBAD7-5B63-D2EC-EF99-277064B26AB3}"/>
              </a:ext>
            </a:extLst>
          </p:cNvPr>
          <p:cNvPicPr>
            <a:picLocks noChangeAspect="1"/>
          </p:cNvPicPr>
          <p:nvPr/>
        </p:nvPicPr>
        <p:blipFill>
          <a:blip r:embed="rId4"/>
          <a:stretch>
            <a:fillRect/>
          </a:stretch>
        </p:blipFill>
        <p:spPr>
          <a:xfrm>
            <a:off x="3325090" y="2464298"/>
            <a:ext cx="5645728" cy="2287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a:t> We need a Data Dictionary</a:t>
            </a:r>
            <a:endParaRPr lang="en-US"/>
          </a:p>
        </p:txBody>
      </p:sp>
      <p:sp>
        <p:nvSpPr>
          <p:cNvPr id="2" name="TextBox 1">
            <a:extLst>
              <a:ext uri="{FF2B5EF4-FFF2-40B4-BE49-F238E27FC236}">
                <a16:creationId xmlns:a16="http://schemas.microsoft.com/office/drawing/2014/main" id="{13BF39AA-DAA8-55E6-5294-F6BBE452009A}"/>
              </a:ext>
            </a:extLst>
          </p:cNvPr>
          <p:cNvSpPr txBox="1"/>
          <p:nvPr/>
        </p:nvSpPr>
        <p:spPr>
          <a:xfrm>
            <a:off x="246077" y="1397743"/>
            <a:ext cx="432461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latin typeface="Manrope"/>
              </a:rPr>
              <a:t>In raw form, the data is in an Excel Spreadsheet, containing almost 60 features across 4 different sheets, Incident, Shooter, Victim, and Weapon, for a total of 13,000 rows</a:t>
            </a:r>
          </a:p>
          <a:p>
            <a:pPr marL="285750" indent="-285750">
              <a:buChar char="•"/>
            </a:pPr>
            <a:endParaRPr lang="en-US">
              <a:latin typeface="Manrope"/>
            </a:endParaRPr>
          </a:p>
          <a:p>
            <a:pPr marL="285750" indent="-285750">
              <a:buChar char="•"/>
            </a:pPr>
            <a:r>
              <a:rPr lang="en-US">
                <a:latin typeface="Manrope"/>
              </a:rPr>
              <a:t>Notable features include:  </a:t>
            </a:r>
            <a:r>
              <a:rPr lang="en-US" err="1">
                <a:latin typeface="Manrope"/>
              </a:rPr>
              <a:t>Number_Victims</a:t>
            </a:r>
            <a:r>
              <a:rPr lang="en-US">
                <a:latin typeface="Manrope"/>
              </a:rPr>
              <a:t>, </a:t>
            </a:r>
            <a:r>
              <a:rPr lang="en-US" err="1">
                <a:latin typeface="Manrope"/>
              </a:rPr>
              <a:t>Shooter_Affiliation</a:t>
            </a:r>
            <a:r>
              <a:rPr lang="en-US">
                <a:latin typeface="Manrope"/>
              </a:rPr>
              <a:t>, </a:t>
            </a:r>
            <a:r>
              <a:rPr lang="en-US" err="1">
                <a:latin typeface="Manrope"/>
              </a:rPr>
              <a:t>Weapon_Type</a:t>
            </a:r>
            <a:r>
              <a:rPr lang="en-US">
                <a:latin typeface="Manrope"/>
              </a:rPr>
              <a:t>, Hostages, </a:t>
            </a:r>
            <a:r>
              <a:rPr lang="en-US" err="1">
                <a:latin typeface="Manrope"/>
              </a:rPr>
              <a:t>Gang_Related</a:t>
            </a:r>
            <a:r>
              <a:rPr lang="en-US">
                <a:latin typeface="Manrope"/>
              </a:rPr>
              <a:t>, Location</a:t>
            </a:r>
          </a:p>
          <a:p>
            <a:pPr marL="285750" indent="-285750">
              <a:buChar char="•"/>
            </a:pPr>
            <a:endParaRPr lang="en-US">
              <a:latin typeface="Manrope"/>
            </a:endParaRPr>
          </a:p>
          <a:p>
            <a:pPr marL="285750" indent="-285750">
              <a:buChar char="•"/>
            </a:pPr>
            <a:r>
              <a:rPr lang="en-US" b="1" u="sng">
                <a:latin typeface="Manrope"/>
              </a:rPr>
              <a:t>Need to build a data dictionary to better understand all the features and what needs to be done for data cleaning</a:t>
            </a:r>
          </a:p>
        </p:txBody>
      </p:sp>
      <p:sp>
        <p:nvSpPr>
          <p:cNvPr id="3" name="TextBox 2">
            <a:extLst>
              <a:ext uri="{FF2B5EF4-FFF2-40B4-BE49-F238E27FC236}">
                <a16:creationId xmlns:a16="http://schemas.microsoft.com/office/drawing/2014/main" id="{DF935C36-DB83-6CAF-FF5F-8D6F0122689D}"/>
              </a:ext>
            </a:extLst>
          </p:cNvPr>
          <p:cNvSpPr txBox="1"/>
          <p:nvPr/>
        </p:nvSpPr>
        <p:spPr>
          <a:xfrm>
            <a:off x="6154045" y="2843618"/>
            <a:ext cx="2743199" cy="2031325"/>
          </a:xfrm>
          <a:prstGeom prst="rect">
            <a:avLst/>
          </a:prstGeom>
          <a:noFill/>
          <a:ln w="57150">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anrope"/>
              </a:rPr>
              <a:t>Key Questions:</a:t>
            </a:r>
          </a:p>
          <a:p>
            <a:endParaRPr lang="en-US"/>
          </a:p>
          <a:p>
            <a:r>
              <a:rPr lang="en-US">
                <a:latin typeface="Manrope Medium"/>
              </a:rPr>
              <a:t>Is there missing data and how much? </a:t>
            </a:r>
          </a:p>
          <a:p>
            <a:endParaRPr lang="en-US">
              <a:latin typeface="Manrope Medium"/>
            </a:endParaRPr>
          </a:p>
          <a:p>
            <a:r>
              <a:rPr lang="en-US">
                <a:latin typeface="Manrope Medium"/>
              </a:rPr>
              <a:t>What features should be kept and which should be dropped?</a:t>
            </a:r>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2" name="Google Shape;532;p52"/>
          <p:cNvSpPr txBox="1">
            <a:spLocks noGrp="1"/>
          </p:cNvSpPr>
          <p:nvPr>
            <p:ph type="title"/>
          </p:nvPr>
        </p:nvSpPr>
        <p:spPr>
          <a:xfrm>
            <a:off x="317353" y="250195"/>
            <a:ext cx="7704000" cy="572700"/>
          </a:xfrm>
          <a:prstGeom prst="rect">
            <a:avLst/>
          </a:prstGeom>
        </p:spPr>
        <p:txBody>
          <a:bodyPr spcFirstLastPara="1" wrap="square" lIns="91425" tIns="91425" rIns="91425" bIns="91425" anchor="t" anchorCtr="0">
            <a:noAutofit/>
          </a:bodyPr>
          <a:lstStyle/>
          <a:p>
            <a:r>
              <a:rPr lang="en"/>
              <a:t>Using R to build Data Dictionary</a:t>
            </a:r>
            <a:endParaRPr lang="en-US"/>
          </a:p>
        </p:txBody>
      </p:sp>
      <p:pic>
        <p:nvPicPr>
          <p:cNvPr id="11" name="Picture 10" descr="A screenshot of a computer program&#10;&#10;Description automatically generated">
            <a:extLst>
              <a:ext uri="{FF2B5EF4-FFF2-40B4-BE49-F238E27FC236}">
                <a16:creationId xmlns:a16="http://schemas.microsoft.com/office/drawing/2014/main" id="{4D43FF96-B0A0-B0BA-5938-F7BA32F7BAA6}"/>
              </a:ext>
            </a:extLst>
          </p:cNvPr>
          <p:cNvPicPr>
            <a:picLocks noChangeAspect="1"/>
          </p:cNvPicPr>
          <p:nvPr/>
        </p:nvPicPr>
        <p:blipFill>
          <a:blip r:embed="rId3"/>
          <a:stretch>
            <a:fillRect/>
          </a:stretch>
        </p:blipFill>
        <p:spPr>
          <a:xfrm>
            <a:off x="2475764" y="1125932"/>
            <a:ext cx="3678440" cy="22860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descr="A computer screen shot of a black and white screen&#10;&#10;Description automatically generated">
            <a:extLst>
              <a:ext uri="{FF2B5EF4-FFF2-40B4-BE49-F238E27FC236}">
                <a16:creationId xmlns:a16="http://schemas.microsoft.com/office/drawing/2014/main" id="{14BCB9A9-1344-D821-25DA-78CD53104BA3}"/>
              </a:ext>
            </a:extLst>
          </p:cNvPr>
          <p:cNvPicPr>
            <a:picLocks noChangeAspect="1"/>
          </p:cNvPicPr>
          <p:nvPr/>
        </p:nvPicPr>
        <p:blipFill>
          <a:blip r:embed="rId4"/>
          <a:stretch>
            <a:fillRect/>
          </a:stretch>
        </p:blipFill>
        <p:spPr>
          <a:xfrm>
            <a:off x="5840989" y="2162608"/>
            <a:ext cx="3034146" cy="27600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FB9A478F-C066-CC1B-2FE1-FBA9B8B99FA5}"/>
              </a:ext>
            </a:extLst>
          </p:cNvPr>
          <p:cNvSpPr txBox="1"/>
          <p:nvPr/>
        </p:nvSpPr>
        <p:spPr>
          <a:xfrm>
            <a:off x="237291" y="1290788"/>
            <a:ext cx="198050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rPr>
              <a:t>I explored the original dataset and for each sheet, extracted column names, data types, and % of missing values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Google Shape;540;p53"/>
          <p:cNvSpPr txBox="1">
            <a:spLocks noGrp="1"/>
          </p:cNvSpPr>
          <p:nvPr>
            <p:ph type="title"/>
          </p:nvPr>
        </p:nvSpPr>
        <p:spPr>
          <a:xfrm>
            <a:off x="720000" y="230712"/>
            <a:ext cx="7704000" cy="572700"/>
          </a:xfrm>
          <a:prstGeom prst="rect">
            <a:avLst/>
          </a:prstGeom>
        </p:spPr>
        <p:txBody>
          <a:bodyPr spcFirstLastPara="1" wrap="square" lIns="91425" tIns="91425" rIns="91425" bIns="91425" anchor="t" anchorCtr="0">
            <a:noAutofit/>
          </a:bodyPr>
          <a:lstStyle/>
          <a:p>
            <a:r>
              <a:rPr lang="en"/>
              <a:t>Using Data Dictionary for basic feature selection</a:t>
            </a:r>
            <a:endParaRPr lang="en-US"/>
          </a:p>
        </p:txBody>
      </p:sp>
      <p:sp>
        <p:nvSpPr>
          <p:cNvPr id="2" name="TextBox 1">
            <a:extLst>
              <a:ext uri="{FF2B5EF4-FFF2-40B4-BE49-F238E27FC236}">
                <a16:creationId xmlns:a16="http://schemas.microsoft.com/office/drawing/2014/main" id="{945E2F59-3E44-3AE7-99EE-FE1419C07718}"/>
              </a:ext>
            </a:extLst>
          </p:cNvPr>
          <p:cNvSpPr txBox="1"/>
          <p:nvPr/>
        </p:nvSpPr>
        <p:spPr>
          <a:xfrm>
            <a:off x="390985" y="2847908"/>
            <a:ext cx="782175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Created a new Excel workbook and added the data dictionary.</a:t>
            </a:r>
          </a:p>
          <a:p>
            <a:endParaRPr lang="en-US"/>
          </a:p>
          <a:p>
            <a:pPr marL="285750" indent="-285750">
              <a:buChar char="•"/>
            </a:pPr>
            <a:r>
              <a:rPr lang="en-US"/>
              <a:t>Used limited domain knowledge to evaluate each feature for relevance to the dependent variable (DV).</a:t>
            </a:r>
          </a:p>
          <a:p>
            <a:endParaRPr lang="en-US"/>
          </a:p>
          <a:p>
            <a:pPr marL="285750" indent="-285750">
              <a:buChar char="•"/>
            </a:pPr>
            <a:r>
              <a:rPr lang="en-US"/>
              <a:t>Made decisions to keep or drop features, documenting the reasoning for each.</a:t>
            </a:r>
          </a:p>
          <a:p>
            <a:pPr marL="285750" indent="-285750">
              <a:buChar char="•"/>
            </a:pPr>
            <a:endParaRPr lang="en-US"/>
          </a:p>
          <a:p>
            <a:pPr marL="285750" indent="-285750">
              <a:buChar char="•"/>
            </a:pPr>
            <a:r>
              <a:rPr lang="en-US"/>
              <a:t>Color-coded the Excel sheets for better clarity.</a:t>
            </a:r>
          </a:p>
          <a:p>
            <a:pPr marL="285750" indent="-285750">
              <a:buChar char="•"/>
            </a:pPr>
            <a:endParaRPr lang="en-US"/>
          </a:p>
        </p:txBody>
      </p:sp>
      <p:pic>
        <p:nvPicPr>
          <p:cNvPr id="3" name="Picture 2" descr="A screenshot of a data report&#10;&#10;Description automatically generated">
            <a:extLst>
              <a:ext uri="{FF2B5EF4-FFF2-40B4-BE49-F238E27FC236}">
                <a16:creationId xmlns:a16="http://schemas.microsoft.com/office/drawing/2014/main" id="{91B87750-D3D7-A32A-59CB-64B4113905A5}"/>
              </a:ext>
            </a:extLst>
          </p:cNvPr>
          <p:cNvPicPr>
            <a:picLocks noChangeAspect="1"/>
          </p:cNvPicPr>
          <p:nvPr/>
        </p:nvPicPr>
        <p:blipFill>
          <a:blip r:embed="rId3"/>
          <a:stretch>
            <a:fillRect/>
          </a:stretch>
        </p:blipFill>
        <p:spPr>
          <a:xfrm>
            <a:off x="242054" y="1122880"/>
            <a:ext cx="8371177" cy="14418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54"/>
          <p:cNvSpPr txBox="1">
            <a:spLocks noGrp="1"/>
          </p:cNvSpPr>
          <p:nvPr>
            <p:ph type="title"/>
          </p:nvPr>
        </p:nvSpPr>
        <p:spPr>
          <a:xfrm>
            <a:off x="720000" y="191025"/>
            <a:ext cx="7704000" cy="572700"/>
          </a:xfrm>
          <a:prstGeom prst="rect">
            <a:avLst/>
          </a:prstGeom>
        </p:spPr>
        <p:txBody>
          <a:bodyPr spcFirstLastPara="1" wrap="square" lIns="91425" tIns="91425" rIns="91425" bIns="91425" anchor="t" anchorCtr="0">
            <a:noAutofit/>
          </a:bodyPr>
          <a:lstStyle/>
          <a:p>
            <a:r>
              <a:rPr lang="en"/>
              <a:t>Final Selected Features</a:t>
            </a:r>
          </a:p>
        </p:txBody>
      </p:sp>
      <p:pic>
        <p:nvPicPr>
          <p:cNvPr id="4" name="Picture 3">
            <a:extLst>
              <a:ext uri="{FF2B5EF4-FFF2-40B4-BE49-F238E27FC236}">
                <a16:creationId xmlns:a16="http://schemas.microsoft.com/office/drawing/2014/main" id="{3CB24C44-9894-2A39-CCB4-7128B769085F}"/>
              </a:ext>
            </a:extLst>
          </p:cNvPr>
          <p:cNvPicPr>
            <a:picLocks noChangeAspect="1"/>
          </p:cNvPicPr>
          <p:nvPr/>
        </p:nvPicPr>
        <p:blipFill>
          <a:blip r:embed="rId3"/>
          <a:stretch>
            <a:fillRect/>
          </a:stretch>
        </p:blipFill>
        <p:spPr>
          <a:xfrm>
            <a:off x="339596" y="1037528"/>
            <a:ext cx="2283142" cy="3472478"/>
          </a:xfrm>
          <a:prstGeom prst="rect">
            <a:avLst/>
          </a:prstGeom>
        </p:spPr>
      </p:pic>
      <p:pic>
        <p:nvPicPr>
          <p:cNvPr id="5" name="Picture 4">
            <a:extLst>
              <a:ext uri="{FF2B5EF4-FFF2-40B4-BE49-F238E27FC236}">
                <a16:creationId xmlns:a16="http://schemas.microsoft.com/office/drawing/2014/main" id="{6883E0EB-CD5B-C241-DB0E-3AE1F05676C7}"/>
              </a:ext>
            </a:extLst>
          </p:cNvPr>
          <p:cNvPicPr>
            <a:picLocks noChangeAspect="1"/>
          </p:cNvPicPr>
          <p:nvPr/>
        </p:nvPicPr>
        <p:blipFill>
          <a:blip r:embed="rId4"/>
          <a:stretch>
            <a:fillRect/>
          </a:stretch>
        </p:blipFill>
        <p:spPr>
          <a:xfrm>
            <a:off x="2847706" y="1037528"/>
            <a:ext cx="3035300" cy="933450"/>
          </a:xfrm>
          <a:prstGeom prst="rect">
            <a:avLst/>
          </a:prstGeom>
        </p:spPr>
      </p:pic>
      <p:pic>
        <p:nvPicPr>
          <p:cNvPr id="6" name="Picture 5">
            <a:extLst>
              <a:ext uri="{FF2B5EF4-FFF2-40B4-BE49-F238E27FC236}">
                <a16:creationId xmlns:a16="http://schemas.microsoft.com/office/drawing/2014/main" id="{185B0EAD-AD09-96BF-88A8-25C4668FBD45}"/>
              </a:ext>
            </a:extLst>
          </p:cNvPr>
          <p:cNvPicPr>
            <a:picLocks noChangeAspect="1"/>
          </p:cNvPicPr>
          <p:nvPr/>
        </p:nvPicPr>
        <p:blipFill>
          <a:blip r:embed="rId5"/>
          <a:stretch>
            <a:fillRect/>
          </a:stretch>
        </p:blipFill>
        <p:spPr>
          <a:xfrm>
            <a:off x="6107974" y="1037528"/>
            <a:ext cx="2783344" cy="22068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txBox="1">
            <a:spLocks noGrp="1"/>
          </p:cNvSpPr>
          <p:nvPr>
            <p:ph type="title"/>
          </p:nvPr>
        </p:nvSpPr>
        <p:spPr>
          <a:xfrm>
            <a:off x="720000" y="20779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Outline</a:t>
            </a:r>
          </a:p>
        </p:txBody>
      </p:sp>
      <p:sp>
        <p:nvSpPr>
          <p:cNvPr id="199" name="Google Shape;199;p34"/>
          <p:cNvSpPr txBox="1">
            <a:spLocks noGrp="1"/>
          </p:cNvSpPr>
          <p:nvPr>
            <p:ph type="title" idx="5"/>
          </p:nvPr>
        </p:nvSpPr>
        <p:spPr>
          <a:xfrm>
            <a:off x="575037" y="1516284"/>
            <a:ext cx="6972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202" name="Google Shape;202;p34"/>
          <p:cNvSpPr txBox="1">
            <a:spLocks noGrp="1"/>
          </p:cNvSpPr>
          <p:nvPr>
            <p:ph type="title" idx="8"/>
          </p:nvPr>
        </p:nvSpPr>
        <p:spPr>
          <a:xfrm>
            <a:off x="2046334" y="1516284"/>
            <a:ext cx="6972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206" name="Google Shape;206;p34"/>
          <p:cNvSpPr txBox="1">
            <a:spLocks noGrp="1"/>
          </p:cNvSpPr>
          <p:nvPr>
            <p:ph type="title" idx="15"/>
          </p:nvPr>
        </p:nvSpPr>
        <p:spPr>
          <a:xfrm>
            <a:off x="3584800" y="1516284"/>
            <a:ext cx="6972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07" name="Google Shape;207;p34"/>
          <p:cNvSpPr txBox="1">
            <a:spLocks noGrp="1"/>
          </p:cNvSpPr>
          <p:nvPr>
            <p:ph type="subTitle" idx="16"/>
          </p:nvPr>
        </p:nvSpPr>
        <p:spPr>
          <a:xfrm>
            <a:off x="112956" y="2088033"/>
            <a:ext cx="1621362" cy="905337"/>
          </a:xfrm>
          <a:prstGeom prst="rect">
            <a:avLst/>
          </a:prstGeom>
        </p:spPr>
        <p:txBody>
          <a:bodyPr spcFirstLastPara="1" wrap="square" lIns="91425" tIns="91425" rIns="91425" bIns="91425" anchor="b" anchorCtr="0">
            <a:noAutofit/>
          </a:bodyPr>
          <a:lstStyle/>
          <a:p>
            <a:pPr marL="0" indent="0"/>
            <a:r>
              <a:rPr lang="en"/>
              <a:t>Problem &amp; Significance</a:t>
            </a:r>
          </a:p>
        </p:txBody>
      </p:sp>
      <p:sp>
        <p:nvSpPr>
          <p:cNvPr id="210" name="Google Shape;210;p34"/>
          <p:cNvSpPr txBox="1">
            <a:spLocks noGrp="1"/>
          </p:cNvSpPr>
          <p:nvPr>
            <p:ph type="subTitle" idx="19"/>
          </p:nvPr>
        </p:nvSpPr>
        <p:spPr>
          <a:xfrm>
            <a:off x="1777417" y="2049973"/>
            <a:ext cx="1270031" cy="858508"/>
          </a:xfrm>
          <a:prstGeom prst="rect">
            <a:avLst/>
          </a:prstGeom>
        </p:spPr>
        <p:txBody>
          <a:bodyPr spcFirstLastPara="1" wrap="square" lIns="91425" tIns="91425" rIns="91425" bIns="91425" anchor="b" anchorCtr="0">
            <a:noAutofit/>
          </a:bodyPr>
          <a:lstStyle/>
          <a:p>
            <a:pPr marL="0" indent="0">
              <a:lnSpc>
                <a:spcPct val="114999"/>
              </a:lnSpc>
            </a:pPr>
            <a:r>
              <a:rPr lang="en"/>
              <a:t>Prior </a:t>
            </a:r>
            <a:endParaRPr lang="en-US"/>
          </a:p>
          <a:p>
            <a:pPr marL="0" indent="0">
              <a:lnSpc>
                <a:spcPct val="114999"/>
              </a:lnSpc>
            </a:pPr>
            <a:r>
              <a:rPr lang="en"/>
              <a:t>Research</a:t>
            </a:r>
            <a:endParaRPr lang="en-US"/>
          </a:p>
        </p:txBody>
      </p:sp>
      <p:sp>
        <p:nvSpPr>
          <p:cNvPr id="212" name="Google Shape;212;p34"/>
          <p:cNvSpPr txBox="1">
            <a:spLocks noGrp="1"/>
          </p:cNvSpPr>
          <p:nvPr>
            <p:ph type="subTitle" idx="21"/>
          </p:nvPr>
        </p:nvSpPr>
        <p:spPr>
          <a:xfrm>
            <a:off x="3351794" y="2049973"/>
            <a:ext cx="1113891" cy="448800"/>
          </a:xfrm>
          <a:prstGeom prst="rect">
            <a:avLst/>
          </a:prstGeom>
        </p:spPr>
        <p:txBody>
          <a:bodyPr spcFirstLastPara="1" wrap="square" lIns="91425" tIns="91425" rIns="91425" bIns="91425" anchor="b" anchorCtr="0">
            <a:noAutofit/>
          </a:bodyPr>
          <a:lstStyle/>
          <a:p>
            <a:pPr marL="0" indent="0">
              <a:lnSpc>
                <a:spcPct val="114999"/>
              </a:lnSpc>
            </a:pPr>
            <a:r>
              <a:rPr lang="en"/>
              <a:t>Data</a:t>
            </a:r>
            <a:endParaRPr lang="en-US"/>
          </a:p>
        </p:txBody>
      </p:sp>
      <p:sp>
        <p:nvSpPr>
          <p:cNvPr id="8" name="Google Shape;206;p34">
            <a:extLst>
              <a:ext uri="{FF2B5EF4-FFF2-40B4-BE49-F238E27FC236}">
                <a16:creationId xmlns:a16="http://schemas.microsoft.com/office/drawing/2014/main" id="{FE3FBFE8-A172-D930-800F-F9E32731757D}"/>
              </a:ext>
            </a:extLst>
          </p:cNvPr>
          <p:cNvSpPr txBox="1">
            <a:spLocks/>
          </p:cNvSpPr>
          <p:nvPr/>
        </p:nvSpPr>
        <p:spPr>
          <a:xfrm>
            <a:off x="5321790" y="1523812"/>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jalla One"/>
              <a:buNone/>
              <a:defRPr sz="24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9pPr>
          </a:lstStyle>
          <a:p>
            <a:r>
              <a:rPr lang="en"/>
              <a:t>4</a:t>
            </a:r>
          </a:p>
        </p:txBody>
      </p:sp>
      <p:sp>
        <p:nvSpPr>
          <p:cNvPr id="9" name="Google Shape;212;p34">
            <a:extLst>
              <a:ext uri="{FF2B5EF4-FFF2-40B4-BE49-F238E27FC236}">
                <a16:creationId xmlns:a16="http://schemas.microsoft.com/office/drawing/2014/main" id="{856D08DC-DDD5-1B26-EFD1-56DAE1DF1538}"/>
              </a:ext>
            </a:extLst>
          </p:cNvPr>
          <p:cNvSpPr txBox="1">
            <a:spLocks/>
          </p:cNvSpPr>
          <p:nvPr/>
        </p:nvSpPr>
        <p:spPr>
          <a:xfrm>
            <a:off x="4786790" y="2004827"/>
            <a:ext cx="1769120" cy="122509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Fjalla One"/>
              <a:buNone/>
              <a:defRPr sz="2100" b="1" i="0" u="none" strike="noStrike" cap="none">
                <a:solidFill>
                  <a:schemeClr val="dk2"/>
                </a:solidFill>
                <a:latin typeface="Fjalla One"/>
                <a:ea typeface="Fjalla One"/>
                <a:cs typeface="Fjalla One"/>
                <a:sym typeface="Fjalla One"/>
              </a:defRPr>
            </a:lvl1pPr>
            <a:lvl2pPr marL="914400" marR="0" lvl="1" indent="-317500" algn="ctr"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2pPr>
            <a:lvl3pPr marL="1371600" marR="0" lvl="2"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3pPr>
            <a:lvl4pPr marL="1828800" marR="0" lvl="3"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4pPr>
            <a:lvl5pPr marL="2286000" marR="0" lvl="4"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5pPr>
            <a:lvl6pPr marL="2743200" marR="0" lvl="5"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6pPr>
            <a:lvl7pPr marL="3200400" marR="0" lvl="6"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7pPr>
            <a:lvl8pPr marL="3657600" marR="0" lvl="7"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8pPr>
            <a:lvl9pPr marL="4114800" marR="0" lvl="8" indent="-317500" algn="ctr" rtl="0">
              <a:lnSpc>
                <a:spcPct val="100000"/>
              </a:lnSpc>
              <a:spcBef>
                <a:spcPts val="1600"/>
              </a:spcBef>
              <a:spcAft>
                <a:spcPts val="160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9pPr>
          </a:lstStyle>
          <a:p>
            <a:pPr marL="0" indent="0">
              <a:lnSpc>
                <a:spcPct val="114999"/>
              </a:lnSpc>
            </a:pPr>
            <a:r>
              <a:rPr lang="en"/>
              <a:t>Preprocessing</a:t>
            </a:r>
          </a:p>
          <a:p>
            <a:pPr marL="0" indent="0">
              <a:lnSpc>
                <a:spcPct val="114999"/>
              </a:lnSpc>
            </a:pPr>
            <a:r>
              <a:rPr lang="en"/>
              <a:t>&amp; </a:t>
            </a:r>
          </a:p>
          <a:p>
            <a:pPr marL="0" indent="0">
              <a:lnSpc>
                <a:spcPct val="114999"/>
              </a:lnSpc>
            </a:pPr>
            <a:r>
              <a:rPr lang="en"/>
              <a:t>EDA</a:t>
            </a:r>
            <a:endParaRPr lang="en-US"/>
          </a:p>
        </p:txBody>
      </p:sp>
      <p:sp>
        <p:nvSpPr>
          <p:cNvPr id="2" name="Google Shape;206;p34">
            <a:extLst>
              <a:ext uri="{FF2B5EF4-FFF2-40B4-BE49-F238E27FC236}">
                <a16:creationId xmlns:a16="http://schemas.microsoft.com/office/drawing/2014/main" id="{DD0F140D-D24F-98A1-8EED-531D6D3A7CD1}"/>
              </a:ext>
            </a:extLst>
          </p:cNvPr>
          <p:cNvSpPr txBox="1">
            <a:spLocks/>
          </p:cNvSpPr>
          <p:nvPr/>
        </p:nvSpPr>
        <p:spPr>
          <a:xfrm>
            <a:off x="7486433" y="1516284"/>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jalla One"/>
              <a:buNone/>
              <a:defRPr sz="24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9pPr>
          </a:lstStyle>
          <a:p>
            <a:r>
              <a:rPr lang="en"/>
              <a:t>5</a:t>
            </a:r>
          </a:p>
        </p:txBody>
      </p:sp>
      <p:sp>
        <p:nvSpPr>
          <p:cNvPr id="3" name="Google Shape;212;p34">
            <a:extLst>
              <a:ext uri="{FF2B5EF4-FFF2-40B4-BE49-F238E27FC236}">
                <a16:creationId xmlns:a16="http://schemas.microsoft.com/office/drawing/2014/main" id="{7A6886E3-32FD-03A3-9FBD-C77CDD1E6B37}"/>
              </a:ext>
            </a:extLst>
          </p:cNvPr>
          <p:cNvSpPr txBox="1">
            <a:spLocks/>
          </p:cNvSpPr>
          <p:nvPr/>
        </p:nvSpPr>
        <p:spPr>
          <a:xfrm>
            <a:off x="6860256" y="2049973"/>
            <a:ext cx="1949553" cy="13439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Fjalla One"/>
              <a:buNone/>
              <a:defRPr sz="2100" b="1" i="0" u="none" strike="noStrike" cap="none">
                <a:solidFill>
                  <a:schemeClr val="dk2"/>
                </a:solidFill>
                <a:latin typeface="Fjalla One"/>
                <a:ea typeface="Fjalla One"/>
                <a:cs typeface="Fjalla One"/>
                <a:sym typeface="Fjalla One"/>
              </a:defRPr>
            </a:lvl1pPr>
            <a:lvl2pPr marL="914400" marR="0" lvl="1" indent="-317500" algn="ctr"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2pPr>
            <a:lvl3pPr marL="1371600" marR="0" lvl="2"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3pPr>
            <a:lvl4pPr marL="1828800" marR="0" lvl="3"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4pPr>
            <a:lvl5pPr marL="2286000" marR="0" lvl="4"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5pPr>
            <a:lvl6pPr marL="2743200" marR="0" lvl="5"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6pPr>
            <a:lvl7pPr marL="3200400" marR="0" lvl="6"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7pPr>
            <a:lvl8pPr marL="3657600" marR="0" lvl="7"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8pPr>
            <a:lvl9pPr marL="4114800" marR="0" lvl="8" indent="-317500" algn="ctr" rtl="0">
              <a:lnSpc>
                <a:spcPct val="100000"/>
              </a:lnSpc>
              <a:spcBef>
                <a:spcPts val="1600"/>
              </a:spcBef>
              <a:spcAft>
                <a:spcPts val="160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9pPr>
          </a:lstStyle>
          <a:p>
            <a:pPr marL="0" indent="0">
              <a:lnSpc>
                <a:spcPct val="114999"/>
              </a:lnSpc>
            </a:pPr>
            <a:r>
              <a:rPr lang="en"/>
              <a:t>Modeling,</a:t>
            </a:r>
          </a:p>
          <a:p>
            <a:pPr marL="0" indent="0">
              <a:lnSpc>
                <a:spcPct val="114999"/>
              </a:lnSpc>
            </a:pPr>
            <a:r>
              <a:rPr lang="en"/>
              <a:t>Results, Recommendation</a:t>
            </a:r>
            <a:endParaRPr lang="en-US"/>
          </a:p>
        </p:txBody>
      </p:sp>
      <p:sp>
        <p:nvSpPr>
          <p:cNvPr id="4" name="Google Shape;199;p34">
            <a:extLst>
              <a:ext uri="{FF2B5EF4-FFF2-40B4-BE49-F238E27FC236}">
                <a16:creationId xmlns:a16="http://schemas.microsoft.com/office/drawing/2014/main" id="{7CBE2F94-4F0A-ACFC-109F-573C0F25D59D}"/>
              </a:ext>
            </a:extLst>
          </p:cNvPr>
          <p:cNvSpPr txBox="1">
            <a:spLocks/>
          </p:cNvSpPr>
          <p:nvPr/>
        </p:nvSpPr>
        <p:spPr>
          <a:xfrm>
            <a:off x="575037" y="4024178"/>
            <a:ext cx="697200" cy="4488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jalla One"/>
              <a:buNone/>
              <a:defRPr sz="2400" b="1" i="0" u="none" strike="noStrike" cap="none">
                <a:solidFill>
                  <a:schemeClr val="dk1"/>
                </a:solidFill>
                <a:latin typeface="Fjalla One"/>
                <a:ea typeface="Fjalla One"/>
                <a:cs typeface="Fjalla One"/>
                <a:sym typeface="Fjalla One"/>
              </a:defRPr>
            </a:lvl1pPr>
            <a:lvl2pPr marR="0" lvl="1"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2pPr>
            <a:lvl3pPr marR="0" lvl="2"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3pPr>
            <a:lvl4pPr marR="0" lvl="3"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4pPr>
            <a:lvl5pPr marR="0" lvl="4"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5pPr>
            <a:lvl6pPr marR="0" lvl="5"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6pPr>
            <a:lvl7pPr marR="0" lvl="6"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7pPr>
            <a:lvl8pPr marR="0" lvl="7"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8pPr>
            <a:lvl9pPr marR="0" lvl="8" algn="ctr" rtl="0">
              <a:lnSpc>
                <a:spcPct val="100000"/>
              </a:lnSpc>
              <a:spcBef>
                <a:spcPts val="0"/>
              </a:spcBef>
              <a:spcAft>
                <a:spcPts val="0"/>
              </a:spcAft>
              <a:buClr>
                <a:schemeClr val="dk1"/>
              </a:buClr>
              <a:buSzPts val="3000"/>
              <a:buFont typeface="Fjalla One"/>
              <a:buNone/>
              <a:defRPr sz="3000" b="1" i="0" u="none" strike="noStrike" cap="none">
                <a:solidFill>
                  <a:schemeClr val="dk1"/>
                </a:solidFill>
                <a:latin typeface="Fjalla One"/>
                <a:ea typeface="Fjalla One"/>
                <a:cs typeface="Fjalla One"/>
                <a:sym typeface="Fjalla One"/>
              </a:defRPr>
            </a:lvl9pPr>
          </a:lstStyle>
          <a:p>
            <a:r>
              <a:rPr lang="en"/>
              <a:t>6</a:t>
            </a:r>
          </a:p>
        </p:txBody>
      </p:sp>
      <p:sp>
        <p:nvSpPr>
          <p:cNvPr id="5" name="Google Shape;207;p34">
            <a:extLst>
              <a:ext uri="{FF2B5EF4-FFF2-40B4-BE49-F238E27FC236}">
                <a16:creationId xmlns:a16="http://schemas.microsoft.com/office/drawing/2014/main" id="{D5B0AD7A-A364-407A-312E-E5E9C640566F}"/>
              </a:ext>
            </a:extLst>
          </p:cNvPr>
          <p:cNvSpPr txBox="1">
            <a:spLocks/>
          </p:cNvSpPr>
          <p:nvPr/>
        </p:nvSpPr>
        <p:spPr>
          <a:xfrm>
            <a:off x="1241960" y="3979799"/>
            <a:ext cx="3003148" cy="537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Fjalla One"/>
              <a:buNone/>
              <a:defRPr sz="2100" b="1" i="0" u="none" strike="noStrike" cap="none">
                <a:solidFill>
                  <a:schemeClr val="dk2"/>
                </a:solidFill>
                <a:latin typeface="Fjalla One"/>
                <a:ea typeface="Fjalla One"/>
                <a:cs typeface="Fjalla One"/>
                <a:sym typeface="Fjalla One"/>
              </a:defRPr>
            </a:lvl1pPr>
            <a:lvl2pPr marL="914400" marR="0" lvl="1" indent="-317500" algn="ctr" rtl="0">
              <a:lnSpc>
                <a:spcPct val="100000"/>
              </a:lnSpc>
              <a:spcBef>
                <a:spcPts val="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2pPr>
            <a:lvl3pPr marL="1371600" marR="0" lvl="2"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3pPr>
            <a:lvl4pPr marL="1828800" marR="0" lvl="3"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4pPr>
            <a:lvl5pPr marL="2286000" marR="0" lvl="4"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5pPr>
            <a:lvl6pPr marL="2743200" marR="0" lvl="5"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6pPr>
            <a:lvl7pPr marL="3200400" marR="0" lvl="6"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7pPr>
            <a:lvl8pPr marL="3657600" marR="0" lvl="7" indent="-317500" algn="ctr" rtl="0">
              <a:lnSpc>
                <a:spcPct val="100000"/>
              </a:lnSpc>
              <a:spcBef>
                <a:spcPts val="1600"/>
              </a:spcBef>
              <a:spcAft>
                <a:spcPts val="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8pPr>
            <a:lvl9pPr marL="4114800" marR="0" lvl="8" indent="-317500" algn="ctr" rtl="0">
              <a:lnSpc>
                <a:spcPct val="100000"/>
              </a:lnSpc>
              <a:spcBef>
                <a:spcPts val="1600"/>
              </a:spcBef>
              <a:spcAft>
                <a:spcPts val="1600"/>
              </a:spcAft>
              <a:buClr>
                <a:schemeClr val="dk1"/>
              </a:buClr>
              <a:buSzPts val="2400"/>
              <a:buFont typeface="Fjalla One"/>
              <a:buNone/>
              <a:defRPr sz="2400" b="0" i="0" u="none" strike="noStrike" cap="none">
                <a:solidFill>
                  <a:schemeClr val="dk1"/>
                </a:solidFill>
                <a:latin typeface="Fjalla One"/>
                <a:ea typeface="Fjalla One"/>
                <a:cs typeface="Fjalla One"/>
                <a:sym typeface="Fjalla One"/>
              </a:defRPr>
            </a:lvl9pPr>
          </a:lstStyle>
          <a:p>
            <a:pPr marL="0" indent="0"/>
            <a:r>
              <a:rPr lang="en"/>
              <a:t>Conclusion &amp; References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7">
                                            <p:txEl>
                                              <p:pRg st="0" end="0"/>
                                            </p:txEl>
                                          </p:spTgt>
                                        </p:tgtEl>
                                        <p:attrNameLst>
                                          <p:attrName>style.visibility</p:attrName>
                                        </p:attrNameLst>
                                      </p:cBhvr>
                                      <p:to>
                                        <p:strVal val="visible"/>
                                      </p:to>
                                    </p:set>
                                    <p:animEffect transition="in" filter="fade">
                                      <p:cBhvr>
                                        <p:cTn id="10" dur="500"/>
                                        <p:tgtEl>
                                          <p:spTgt spid="2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fade">
                                      <p:cBhvr>
                                        <p:cTn id="15" dur="500"/>
                                        <p:tgtEl>
                                          <p:spTgt spid="20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0">
                                            <p:txEl>
                                              <p:pRg st="0" end="0"/>
                                            </p:txEl>
                                          </p:spTgt>
                                        </p:tgtEl>
                                        <p:attrNameLst>
                                          <p:attrName>style.visibility</p:attrName>
                                        </p:attrNameLst>
                                      </p:cBhvr>
                                      <p:to>
                                        <p:strVal val="visible"/>
                                      </p:to>
                                    </p:set>
                                    <p:animEffect transition="in" filter="fade">
                                      <p:cBhvr>
                                        <p:cTn id="18" dur="500"/>
                                        <p:tgtEl>
                                          <p:spTgt spid="2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0">
                                            <p:txEl>
                                              <p:pRg st="1" end="1"/>
                                            </p:txEl>
                                          </p:spTgt>
                                        </p:tgtEl>
                                        <p:attrNameLst>
                                          <p:attrName>style.visibility</p:attrName>
                                        </p:attrNameLst>
                                      </p:cBhvr>
                                      <p:to>
                                        <p:strVal val="visible"/>
                                      </p:to>
                                    </p:set>
                                    <p:animEffect transition="in" filter="fade">
                                      <p:cBhvr>
                                        <p:cTn id="23" dur="500"/>
                                        <p:tgtEl>
                                          <p:spTgt spid="21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6"/>
                                        </p:tgtEl>
                                        <p:attrNameLst>
                                          <p:attrName>style.visibility</p:attrName>
                                        </p:attrNameLst>
                                      </p:cBhvr>
                                      <p:to>
                                        <p:strVal val="visible"/>
                                      </p:to>
                                    </p:set>
                                    <p:animEffect transition="in" filter="fade">
                                      <p:cBhvr>
                                        <p:cTn id="28" dur="500"/>
                                        <p:tgtEl>
                                          <p:spTgt spid="20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2">
                                            <p:txEl>
                                              <p:pRg st="0" end="0"/>
                                            </p:txEl>
                                          </p:spTgt>
                                        </p:tgtEl>
                                        <p:attrNameLst>
                                          <p:attrName>style.visibility</p:attrName>
                                        </p:attrNameLst>
                                      </p:cBhvr>
                                      <p:to>
                                        <p:strVal val="visible"/>
                                      </p:to>
                                    </p:set>
                                    <p:animEffect transition="in" filter="fade">
                                      <p:cBhvr>
                                        <p:cTn id="31" dur="500"/>
                                        <p:tgtEl>
                                          <p:spTgt spid="21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fade">
                                      <p:cBhvr>
                                        <p:cTn id="39" dur="5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fade">
                                      <p:cBhvr>
                                        <p:cTn id="44" dur="5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Effect transition="in" filter="fade">
                                      <p:cBhvr>
                                        <p:cTn id="49" dur="500"/>
                                        <p:tgtEl>
                                          <p:spTgt spid="9">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500"/>
                                        <p:tgtEl>
                                          <p:spTgt spid="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fade">
                                      <p:cBhvr>
                                        <p:cTn id="57" dur="500"/>
                                        <p:tgtEl>
                                          <p:spTgt spid="3">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 end="1"/>
                                            </p:txEl>
                                          </p:spTgt>
                                        </p:tgtEl>
                                        <p:attrNameLst>
                                          <p:attrName>style.visibility</p:attrName>
                                        </p:attrNameLst>
                                      </p:cBhvr>
                                      <p:to>
                                        <p:strVal val="visible"/>
                                      </p:to>
                                    </p:set>
                                    <p:animEffect transition="in" filter="fade">
                                      <p:cBhvr>
                                        <p:cTn id="60" dur="500"/>
                                        <p:tgtEl>
                                          <p:spTgt spid="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500"/>
                                        <p:tgtEl>
                                          <p:spTgt spid="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5">
                                            <p:txEl>
                                              <p:pRg st="0" end="0"/>
                                            </p:txEl>
                                          </p:spTgt>
                                        </p:tgtEl>
                                        <p:attrNameLst>
                                          <p:attrName>style.visibility</p:attrName>
                                        </p:attrNameLst>
                                      </p:cBhvr>
                                      <p:to>
                                        <p:strVal val="visible"/>
                                      </p:to>
                                    </p:set>
                                    <p:animEffect transition="in" filter="fade">
                                      <p:cBhvr>
                                        <p:cTn id="6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 grpId="0" animBg="1"/>
      <p:bldP spid="202" grpId="0" animBg="1"/>
      <p:bldP spid="206" grpId="0" animBg="1"/>
      <p:bldP spid="207" grpId="0" build="p"/>
      <p:bldP spid="210" grpId="0" build="p"/>
      <p:bldP spid="212" grpId="0" build="p"/>
      <p:bldP spid="8" grpId="0" animBg="1"/>
      <p:bldP spid="9" grpId="0" build="p"/>
      <p:bldP spid="2" grpId="0" animBg="1"/>
      <p:bldP spid="3" grpId="0" build="p"/>
      <p:bldP spid="4" grpId="0" animBg="1"/>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a:extLst>
            <a:ext uri="{FF2B5EF4-FFF2-40B4-BE49-F238E27FC236}">
              <a16:creationId xmlns:a16="http://schemas.microsoft.com/office/drawing/2014/main" id="{E6301A4F-64F2-7C52-9975-7B4252E46F09}"/>
            </a:ext>
          </a:extLst>
        </p:cNvPr>
        <p:cNvGrpSpPr/>
        <p:nvPr/>
      </p:nvGrpSpPr>
      <p:grpSpPr>
        <a:xfrm>
          <a:off x="0" y="0"/>
          <a:ext cx="0" cy="0"/>
          <a:chOff x="0" y="0"/>
          <a:chExt cx="0" cy="0"/>
        </a:xfrm>
      </p:grpSpPr>
      <p:sp>
        <p:nvSpPr>
          <p:cNvPr id="225" name="Google Shape;225;p36">
            <a:extLst>
              <a:ext uri="{FF2B5EF4-FFF2-40B4-BE49-F238E27FC236}">
                <a16:creationId xmlns:a16="http://schemas.microsoft.com/office/drawing/2014/main" id="{4CA673E7-AD61-0BC2-48E0-FAABB3D95891}"/>
              </a:ext>
            </a:extLst>
          </p:cNvPr>
          <p:cNvSpPr txBox="1">
            <a:spLocks noGrp="1"/>
          </p:cNvSpPr>
          <p:nvPr>
            <p:ph type="title"/>
          </p:nvPr>
        </p:nvSpPr>
        <p:spPr>
          <a:xfrm>
            <a:off x="628560" y="2342596"/>
            <a:ext cx="6006960" cy="902760"/>
          </a:xfrm>
          <a:prstGeom prst="rect">
            <a:avLst/>
          </a:prstGeom>
        </p:spPr>
        <p:txBody>
          <a:bodyPr spcFirstLastPara="1" wrap="square" lIns="91425" tIns="91425" rIns="91425" bIns="91425" anchor="t" anchorCtr="0">
            <a:noAutofit/>
          </a:bodyPr>
          <a:lstStyle/>
          <a:p>
            <a:r>
              <a:rPr lang="en-US"/>
              <a:t>Preprocessing &amp; EDA</a:t>
            </a:r>
          </a:p>
        </p:txBody>
      </p:sp>
      <p:sp>
        <p:nvSpPr>
          <p:cNvPr id="227" name="Google Shape;227;p36">
            <a:extLst>
              <a:ext uri="{FF2B5EF4-FFF2-40B4-BE49-F238E27FC236}">
                <a16:creationId xmlns:a16="http://schemas.microsoft.com/office/drawing/2014/main" id="{B5083E94-ACAB-7409-AA8D-D547FAA0BA87}"/>
              </a:ext>
            </a:extLst>
          </p:cNvPr>
          <p:cNvSpPr txBox="1">
            <a:spLocks noGrp="1"/>
          </p:cNvSpPr>
          <p:nvPr>
            <p:ph type="title" idx="2"/>
          </p:nvPr>
        </p:nvSpPr>
        <p:spPr>
          <a:xfrm>
            <a:off x="628560" y="1284156"/>
            <a:ext cx="1324200" cy="928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4</a:t>
            </a:r>
            <a:endParaRPr/>
          </a:p>
        </p:txBody>
      </p:sp>
    </p:spTree>
    <p:extLst>
      <p:ext uri="{BB962C8B-B14F-4D97-AF65-F5344CB8AC3E}">
        <p14:creationId xmlns:p14="http://schemas.microsoft.com/office/powerpoint/2010/main" val="117889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9E8C-3208-96DE-1A09-1D0F123EE17D}"/>
              </a:ext>
            </a:extLst>
          </p:cNvPr>
          <p:cNvSpPr>
            <a:spLocks noGrp="1"/>
          </p:cNvSpPr>
          <p:nvPr>
            <p:ph type="title"/>
          </p:nvPr>
        </p:nvSpPr>
        <p:spPr>
          <a:xfrm>
            <a:off x="673505" y="202218"/>
            <a:ext cx="7704000" cy="572700"/>
          </a:xfrm>
        </p:spPr>
        <p:txBody>
          <a:bodyPr/>
          <a:lstStyle/>
          <a:p>
            <a:r>
              <a:rPr lang="en-US"/>
              <a:t>Preprocessing P1</a:t>
            </a:r>
          </a:p>
        </p:txBody>
      </p:sp>
      <p:sp>
        <p:nvSpPr>
          <p:cNvPr id="3" name="TextBox 2">
            <a:extLst>
              <a:ext uri="{FF2B5EF4-FFF2-40B4-BE49-F238E27FC236}">
                <a16:creationId xmlns:a16="http://schemas.microsoft.com/office/drawing/2014/main" id="{6D77AE87-D81A-FA78-08B1-84C5B6B56C47}"/>
              </a:ext>
            </a:extLst>
          </p:cNvPr>
          <p:cNvSpPr txBox="1"/>
          <p:nvPr/>
        </p:nvSpPr>
        <p:spPr>
          <a:xfrm>
            <a:off x="304800" y="959645"/>
            <a:ext cx="8534400" cy="3754874"/>
          </a:xfrm>
          <a:prstGeom prst="rect">
            <a:avLst/>
          </a:prstGeom>
          <a:noFill/>
        </p:spPr>
        <p:txBody>
          <a:bodyPr wrap="square" rtlCol="0">
            <a:spAutoFit/>
          </a:bodyPr>
          <a:lstStyle/>
          <a:p>
            <a:r>
              <a:rPr lang="en-US" b="1"/>
              <a:t>Filtering Data:</a:t>
            </a:r>
          </a:p>
          <a:p>
            <a:pPr marL="285750" lvl="3" indent="-285750">
              <a:buFont typeface="Arial" panose="020B0604020202020204" pitchFamily="34" charset="0"/>
              <a:buChar char="•"/>
            </a:pPr>
            <a:r>
              <a:rPr lang="en-US"/>
              <a:t>Retains rows where number of victims &gt; 0 and excludes incidents labeled as "Accidental.</a:t>
            </a:r>
          </a:p>
          <a:p>
            <a:pPr lvl="2"/>
            <a:endParaRPr lang="en-US"/>
          </a:p>
          <a:p>
            <a:pPr lvl="2"/>
            <a:r>
              <a:rPr lang="en-US" b="1"/>
              <a:t>Handling Missing Values: </a:t>
            </a:r>
          </a:p>
          <a:p>
            <a:pPr marL="285750" lvl="2" indent="-285750">
              <a:buFont typeface="Arial" panose="020B0604020202020204" pitchFamily="34" charset="0"/>
              <a:buChar char="•"/>
            </a:pPr>
            <a:r>
              <a:rPr lang="en-US"/>
              <a:t>Identifies columns with missing values (</a:t>
            </a:r>
            <a:r>
              <a:rPr lang="en-US" err="1"/>
              <a:t>sapply</a:t>
            </a:r>
            <a:r>
              <a:rPr lang="en-US"/>
              <a:t> and </a:t>
            </a:r>
            <a:r>
              <a:rPr lang="en-US" err="1"/>
              <a:t>colSums</a:t>
            </a:r>
            <a:r>
              <a:rPr lang="en-US"/>
              <a:t>) and applies appropriate imputations.</a:t>
            </a:r>
          </a:p>
          <a:p>
            <a:pPr lvl="2"/>
            <a:endParaRPr lang="en-US"/>
          </a:p>
          <a:p>
            <a:pPr lvl="2"/>
            <a:r>
              <a:rPr lang="en-US" b="1"/>
              <a:t>Data Cleaning</a:t>
            </a:r>
            <a:r>
              <a:rPr lang="en-US"/>
              <a:t>:</a:t>
            </a:r>
          </a:p>
          <a:p>
            <a:pPr marL="285750" lvl="2" indent="-285750">
              <a:buFont typeface="Arial" panose="020B0604020202020204" pitchFamily="34" charset="0"/>
              <a:buChar char="•"/>
            </a:pPr>
            <a:r>
              <a:rPr lang="en-US"/>
              <a:t>Drops unnecessary columns like Month, Day, Year, etc.</a:t>
            </a:r>
          </a:p>
          <a:p>
            <a:pPr marL="285750" lvl="2" indent="-285750">
              <a:buFont typeface="Arial" panose="020B0604020202020204" pitchFamily="34" charset="0"/>
              <a:buChar char="•"/>
            </a:pPr>
            <a:r>
              <a:rPr lang="en-US"/>
              <a:t>Standardizes state names (e.g., converting "Florida" to "FL").</a:t>
            </a:r>
          </a:p>
          <a:p>
            <a:pPr marL="285750" lvl="2" indent="-285750">
              <a:buFont typeface="Arial" panose="020B0604020202020204" pitchFamily="34" charset="0"/>
              <a:buChar char="•"/>
            </a:pPr>
            <a:r>
              <a:rPr lang="en-US"/>
              <a:t>Groups states into "High", "Medium," and "Low" gun control categories.</a:t>
            </a:r>
          </a:p>
          <a:p>
            <a:endParaRPr lang="en-US"/>
          </a:p>
          <a:p>
            <a:r>
              <a:rPr lang="en-US" b="1"/>
              <a:t>Feature Engineering:</a:t>
            </a:r>
          </a:p>
          <a:p>
            <a:pPr marL="285750" indent="-285750">
              <a:buFont typeface="Arial" panose="020B0604020202020204" pitchFamily="34" charset="0"/>
              <a:buChar char="•"/>
            </a:pPr>
            <a:r>
              <a:rPr lang="en-US"/>
              <a:t>Bins incident durations into "Under 1 min" and "Over 1 min.”</a:t>
            </a:r>
          </a:p>
          <a:p>
            <a:pPr marL="285750" indent="-285750">
              <a:buFont typeface="Arial" panose="020B0604020202020204" pitchFamily="34" charset="0"/>
              <a:buChar char="•"/>
            </a:pPr>
            <a:r>
              <a:rPr lang="en-US"/>
              <a:t>Handles rows with inconsistent or ambiguous values (e.g., "Multiple" or inequalities in </a:t>
            </a:r>
            <a:r>
              <a:rPr lang="en-US" err="1"/>
              <a:t>Shots_Fired</a:t>
            </a:r>
            <a:r>
              <a:rPr lang="en-US"/>
              <a:t>).</a:t>
            </a:r>
          </a:p>
          <a:p>
            <a:pPr marL="285750" indent="-285750">
              <a:buFont typeface="Arial" panose="020B0604020202020204" pitchFamily="34" charset="0"/>
              <a:buChar char="•"/>
            </a:pPr>
            <a:r>
              <a:rPr lang="en-US"/>
              <a:t>Creates age categories for shooters (Minor vs. Adult).</a:t>
            </a:r>
          </a:p>
          <a:p>
            <a:endParaRPr lang="en-US"/>
          </a:p>
          <a:p>
            <a:endParaRPr lang="en-US"/>
          </a:p>
        </p:txBody>
      </p:sp>
    </p:spTree>
    <p:extLst>
      <p:ext uri="{BB962C8B-B14F-4D97-AF65-F5344CB8AC3E}">
        <p14:creationId xmlns:p14="http://schemas.microsoft.com/office/powerpoint/2010/main" val="2158967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31283-494D-2628-B439-7B8B5241B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A3579-0C9A-0F66-6D62-31B65051325A}"/>
              </a:ext>
            </a:extLst>
          </p:cNvPr>
          <p:cNvSpPr>
            <a:spLocks noGrp="1"/>
          </p:cNvSpPr>
          <p:nvPr>
            <p:ph type="title"/>
          </p:nvPr>
        </p:nvSpPr>
        <p:spPr>
          <a:xfrm>
            <a:off x="673505" y="202218"/>
            <a:ext cx="7704000" cy="572700"/>
          </a:xfrm>
        </p:spPr>
        <p:txBody>
          <a:bodyPr/>
          <a:lstStyle/>
          <a:p>
            <a:r>
              <a:rPr lang="en-US"/>
              <a:t>Preprocessing P2</a:t>
            </a:r>
          </a:p>
        </p:txBody>
      </p:sp>
      <p:sp>
        <p:nvSpPr>
          <p:cNvPr id="3" name="TextBox 2">
            <a:extLst>
              <a:ext uri="{FF2B5EF4-FFF2-40B4-BE49-F238E27FC236}">
                <a16:creationId xmlns:a16="http://schemas.microsoft.com/office/drawing/2014/main" id="{60E05224-1626-449E-7FF2-0CF4659E6BEC}"/>
              </a:ext>
            </a:extLst>
          </p:cNvPr>
          <p:cNvSpPr txBox="1"/>
          <p:nvPr/>
        </p:nvSpPr>
        <p:spPr>
          <a:xfrm>
            <a:off x="239989" y="1232922"/>
            <a:ext cx="8664022" cy="2677656"/>
          </a:xfrm>
          <a:prstGeom prst="rect">
            <a:avLst/>
          </a:prstGeom>
          <a:noFill/>
        </p:spPr>
        <p:txBody>
          <a:bodyPr wrap="square" rtlCol="0">
            <a:spAutoFit/>
          </a:bodyPr>
          <a:lstStyle/>
          <a:p>
            <a:r>
              <a:rPr lang="en-US" b="1"/>
              <a:t>Merging Data:</a:t>
            </a:r>
          </a:p>
          <a:p>
            <a:pPr marL="285750" indent="-285750">
              <a:buFont typeface="Arial" panose="020B0604020202020204" pitchFamily="34" charset="0"/>
              <a:buChar char="•"/>
            </a:pPr>
            <a:r>
              <a:rPr lang="en-US"/>
              <a:t>Merges datasets (Incident, Shooter, etc.) on a common identifier (</a:t>
            </a:r>
            <a:r>
              <a:rPr lang="en-US" err="1"/>
              <a:t>Incident_ID</a:t>
            </a:r>
            <a:r>
              <a:rPr lang="en-US"/>
              <a:t>) to create a comprehensive dataset.</a:t>
            </a:r>
          </a:p>
          <a:p>
            <a:endParaRPr lang="en-US"/>
          </a:p>
          <a:p>
            <a:r>
              <a:rPr lang="en-US" b="1"/>
              <a:t>Data Validation: </a:t>
            </a:r>
          </a:p>
          <a:p>
            <a:pPr marL="285750" indent="-285750">
              <a:buFont typeface="Arial" panose="020B0604020202020204" pitchFamily="34" charset="0"/>
              <a:buChar char="•"/>
            </a:pPr>
            <a:r>
              <a:rPr lang="en-US"/>
              <a:t>Identifies and addresses duplicated or invalid values.</a:t>
            </a:r>
          </a:p>
          <a:p>
            <a:pPr marL="285750" indent="-285750">
              <a:buFont typeface="Arial" panose="020B0604020202020204" pitchFamily="34" charset="0"/>
              <a:buChar char="•"/>
            </a:pPr>
            <a:r>
              <a:rPr lang="en-US"/>
              <a:t>Drops rows with unresolvable inconsistencies (e.g., missing critical details like </a:t>
            </a:r>
            <a:r>
              <a:rPr lang="en-US" err="1"/>
              <a:t>Location_Type</a:t>
            </a:r>
            <a:r>
              <a:rPr lang="en-US"/>
              <a:t>).</a:t>
            </a:r>
          </a:p>
          <a:p>
            <a:endParaRPr lang="en-US"/>
          </a:p>
          <a:p>
            <a:r>
              <a:rPr lang="en-US" b="1"/>
              <a:t>Drop &amp; Handle Categorical Features:</a:t>
            </a:r>
          </a:p>
          <a:p>
            <a:pPr marL="285750" indent="-285750">
              <a:buFont typeface="Arial" panose="020B0604020202020204" pitchFamily="34" charset="0"/>
              <a:buChar char="•"/>
            </a:pPr>
            <a:r>
              <a:rPr lang="en-US"/>
              <a:t>Handles categorical variables by consolidating levels (e.g., </a:t>
            </a:r>
            <a:r>
              <a:rPr lang="en-US" err="1"/>
              <a:t>School_Level</a:t>
            </a:r>
            <a:r>
              <a:rPr lang="en-US"/>
              <a:t>, </a:t>
            </a:r>
            <a:r>
              <a:rPr lang="en-US" err="1"/>
              <a:t>Location_Type</a:t>
            </a:r>
            <a:r>
              <a:rPr lang="en-US"/>
              <a:t>).</a:t>
            </a:r>
          </a:p>
          <a:p>
            <a:pPr marL="285750" indent="-285750">
              <a:buFont typeface="Arial" panose="020B0604020202020204" pitchFamily="34" charset="0"/>
              <a:buChar char="•"/>
            </a:pPr>
            <a:r>
              <a:rPr lang="en-US"/>
              <a:t>Drops features deemed irrelevant or overly sparse (e.g., Race, </a:t>
            </a:r>
            <a:r>
              <a:rPr lang="en-US" err="1"/>
              <a:t>Weapon_Caliber</a:t>
            </a:r>
            <a:r>
              <a:rPr lang="en-US"/>
              <a:t>).</a:t>
            </a:r>
          </a:p>
          <a:p>
            <a:endParaRPr lang="en-US"/>
          </a:p>
        </p:txBody>
      </p:sp>
    </p:spTree>
    <p:extLst>
      <p:ext uri="{BB962C8B-B14F-4D97-AF65-F5344CB8AC3E}">
        <p14:creationId xmlns:p14="http://schemas.microsoft.com/office/powerpoint/2010/main" val="1032610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CA37-AF5C-744E-065A-313B18453742}"/>
              </a:ext>
            </a:extLst>
          </p:cNvPr>
          <p:cNvSpPr>
            <a:spLocks noGrp="1"/>
          </p:cNvSpPr>
          <p:nvPr>
            <p:ph type="title"/>
          </p:nvPr>
        </p:nvSpPr>
        <p:spPr>
          <a:xfrm>
            <a:off x="720000" y="202218"/>
            <a:ext cx="7704000" cy="572700"/>
          </a:xfrm>
        </p:spPr>
        <p:txBody>
          <a:bodyPr/>
          <a:lstStyle/>
          <a:p>
            <a:r>
              <a:rPr lang="en-US"/>
              <a:t>EDA</a:t>
            </a:r>
          </a:p>
        </p:txBody>
      </p:sp>
      <p:pic>
        <p:nvPicPr>
          <p:cNvPr id="4" name="Picture 3">
            <a:extLst>
              <a:ext uri="{FF2B5EF4-FFF2-40B4-BE49-F238E27FC236}">
                <a16:creationId xmlns:a16="http://schemas.microsoft.com/office/drawing/2014/main" id="{EAF90172-69C6-5BFA-C541-92470B338324}"/>
              </a:ext>
            </a:extLst>
          </p:cNvPr>
          <p:cNvPicPr>
            <a:picLocks noChangeAspect="1"/>
          </p:cNvPicPr>
          <p:nvPr/>
        </p:nvPicPr>
        <p:blipFill>
          <a:blip r:embed="rId2"/>
          <a:stretch>
            <a:fillRect/>
          </a:stretch>
        </p:blipFill>
        <p:spPr>
          <a:xfrm>
            <a:off x="199363" y="945631"/>
            <a:ext cx="2923490" cy="2417501"/>
          </a:xfrm>
          <a:prstGeom prst="rect">
            <a:avLst/>
          </a:prstGeom>
          <a:ln>
            <a:solidFill>
              <a:srgbClr val="FFC000"/>
            </a:solidFill>
          </a:ln>
        </p:spPr>
      </p:pic>
      <p:pic>
        <p:nvPicPr>
          <p:cNvPr id="6" name="Picture 5">
            <a:extLst>
              <a:ext uri="{FF2B5EF4-FFF2-40B4-BE49-F238E27FC236}">
                <a16:creationId xmlns:a16="http://schemas.microsoft.com/office/drawing/2014/main" id="{EB926C4C-CF48-F097-EB00-EB21B02FB325}"/>
              </a:ext>
            </a:extLst>
          </p:cNvPr>
          <p:cNvPicPr>
            <a:picLocks noChangeAspect="1"/>
          </p:cNvPicPr>
          <p:nvPr/>
        </p:nvPicPr>
        <p:blipFill>
          <a:blip r:embed="rId3"/>
          <a:stretch>
            <a:fillRect/>
          </a:stretch>
        </p:blipFill>
        <p:spPr>
          <a:xfrm>
            <a:off x="3123131" y="2395357"/>
            <a:ext cx="2967457" cy="2380610"/>
          </a:xfrm>
          <a:prstGeom prst="rect">
            <a:avLst/>
          </a:prstGeom>
          <a:ln>
            <a:solidFill>
              <a:srgbClr val="FFC000"/>
            </a:solidFill>
          </a:ln>
        </p:spPr>
      </p:pic>
      <p:sp>
        <p:nvSpPr>
          <p:cNvPr id="7" name="TextBox 6">
            <a:extLst>
              <a:ext uri="{FF2B5EF4-FFF2-40B4-BE49-F238E27FC236}">
                <a16:creationId xmlns:a16="http://schemas.microsoft.com/office/drawing/2014/main" id="{E2BE09B6-2F83-3645-D149-B2E0DEF23A8C}"/>
              </a:ext>
            </a:extLst>
          </p:cNvPr>
          <p:cNvSpPr txBox="1"/>
          <p:nvPr/>
        </p:nvSpPr>
        <p:spPr>
          <a:xfrm>
            <a:off x="6204246" y="707755"/>
            <a:ext cx="2668066" cy="3477875"/>
          </a:xfrm>
          <a:prstGeom prst="rect">
            <a:avLst/>
          </a:prstGeom>
          <a:noFill/>
          <a:ln>
            <a:solidFill>
              <a:schemeClr val="accent2">
                <a:lumMod val="10000"/>
              </a:schemeClr>
            </a:solidFill>
          </a:ln>
        </p:spPr>
        <p:txBody>
          <a:bodyPr wrap="square" rtlCol="0">
            <a:spAutoFit/>
          </a:bodyPr>
          <a:lstStyle/>
          <a:p>
            <a:r>
              <a:rPr lang="en-US" sz="1100" b="1"/>
              <a:t>High Occurrence During School Hours</a:t>
            </a:r>
          </a:p>
          <a:p>
            <a:endParaRPr lang="en-US" sz="1100"/>
          </a:p>
          <a:p>
            <a:r>
              <a:rPr lang="en-US" sz="1100" b="1"/>
              <a:t>Gang-Related Incidents</a:t>
            </a:r>
            <a:r>
              <a:rPr lang="en-US" sz="1100"/>
              <a:t>: </a:t>
            </a:r>
          </a:p>
          <a:p>
            <a:r>
              <a:rPr lang="en-US" sz="1100"/>
              <a:t>Many incidents outside school buildings are tied to gang activity</a:t>
            </a:r>
          </a:p>
          <a:p>
            <a:endParaRPr lang="en-US" sz="1100"/>
          </a:p>
          <a:p>
            <a:r>
              <a:rPr lang="en-US" sz="1100" b="1"/>
              <a:t>Victim Counts: </a:t>
            </a:r>
          </a:p>
          <a:p>
            <a:r>
              <a:rPr lang="en-US" sz="1100"/>
              <a:t>High schools report more casualties compared to elementary or middle schools.</a:t>
            </a:r>
          </a:p>
          <a:p>
            <a:endParaRPr lang="en-US" sz="1100"/>
          </a:p>
          <a:p>
            <a:r>
              <a:rPr lang="en-US" sz="1100" b="1"/>
              <a:t>Longer incidents lead to higher victim numbers, highlighting the importance of rapid response.</a:t>
            </a:r>
          </a:p>
          <a:p>
            <a:endParaRPr lang="en-US" sz="1100"/>
          </a:p>
          <a:p>
            <a:r>
              <a:rPr lang="en-US" sz="1100" b="1"/>
              <a:t>Impact of Law Enforcement: </a:t>
            </a:r>
          </a:p>
          <a:p>
            <a:r>
              <a:rPr lang="en-US" sz="1100"/>
              <a:t>The presence of officers significantly reduces casualties, demonstrating their deterrent effect on incident severity.</a:t>
            </a:r>
          </a:p>
        </p:txBody>
      </p:sp>
    </p:spTree>
    <p:extLst>
      <p:ext uri="{BB962C8B-B14F-4D97-AF65-F5344CB8AC3E}">
        <p14:creationId xmlns:p14="http://schemas.microsoft.com/office/powerpoint/2010/main" val="3869283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a:extLst>
            <a:ext uri="{FF2B5EF4-FFF2-40B4-BE49-F238E27FC236}">
              <a16:creationId xmlns:a16="http://schemas.microsoft.com/office/drawing/2014/main" id="{53BB024E-D4B9-7D85-F1DE-6C3CC77A8C45}"/>
            </a:ext>
          </a:extLst>
        </p:cNvPr>
        <p:cNvGrpSpPr/>
        <p:nvPr/>
      </p:nvGrpSpPr>
      <p:grpSpPr>
        <a:xfrm>
          <a:off x="0" y="0"/>
          <a:ext cx="0" cy="0"/>
          <a:chOff x="0" y="0"/>
          <a:chExt cx="0" cy="0"/>
        </a:xfrm>
      </p:grpSpPr>
      <p:sp>
        <p:nvSpPr>
          <p:cNvPr id="225" name="Google Shape;225;p36">
            <a:extLst>
              <a:ext uri="{FF2B5EF4-FFF2-40B4-BE49-F238E27FC236}">
                <a16:creationId xmlns:a16="http://schemas.microsoft.com/office/drawing/2014/main" id="{C15DD271-888E-7E25-B6F6-11FADD698823}"/>
              </a:ext>
            </a:extLst>
          </p:cNvPr>
          <p:cNvSpPr txBox="1">
            <a:spLocks noGrp="1"/>
          </p:cNvSpPr>
          <p:nvPr>
            <p:ph type="title"/>
          </p:nvPr>
        </p:nvSpPr>
        <p:spPr>
          <a:xfrm>
            <a:off x="628559" y="2342595"/>
            <a:ext cx="7652701" cy="1996929"/>
          </a:xfrm>
          <a:prstGeom prst="rect">
            <a:avLst/>
          </a:prstGeom>
        </p:spPr>
        <p:txBody>
          <a:bodyPr spcFirstLastPara="1" wrap="square" lIns="91425" tIns="91425" rIns="91425" bIns="91425" anchor="t" anchorCtr="0">
            <a:noAutofit/>
          </a:bodyPr>
          <a:lstStyle/>
          <a:p>
            <a:pPr marL="0" indent="0">
              <a:lnSpc>
                <a:spcPct val="114999"/>
              </a:lnSpc>
            </a:pPr>
            <a:r>
              <a:rPr lang="en"/>
              <a:t>Modeling,</a:t>
            </a:r>
            <a:br>
              <a:rPr lang="en"/>
            </a:br>
            <a:r>
              <a:rPr lang="en"/>
              <a:t>Results, Recommendation</a:t>
            </a:r>
            <a:endParaRPr lang="en-US"/>
          </a:p>
        </p:txBody>
      </p:sp>
      <p:sp>
        <p:nvSpPr>
          <p:cNvPr id="227" name="Google Shape;227;p36">
            <a:extLst>
              <a:ext uri="{FF2B5EF4-FFF2-40B4-BE49-F238E27FC236}">
                <a16:creationId xmlns:a16="http://schemas.microsoft.com/office/drawing/2014/main" id="{7E81D96D-AE77-570F-7474-F48ED94B7AC9}"/>
              </a:ext>
            </a:extLst>
          </p:cNvPr>
          <p:cNvSpPr txBox="1">
            <a:spLocks noGrp="1"/>
          </p:cNvSpPr>
          <p:nvPr>
            <p:ph type="title" idx="2"/>
          </p:nvPr>
        </p:nvSpPr>
        <p:spPr>
          <a:xfrm>
            <a:off x="628560" y="1284156"/>
            <a:ext cx="1324200" cy="928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5</a:t>
            </a:r>
            <a:endParaRPr/>
          </a:p>
        </p:txBody>
      </p:sp>
    </p:spTree>
    <p:extLst>
      <p:ext uri="{BB962C8B-B14F-4D97-AF65-F5344CB8AC3E}">
        <p14:creationId xmlns:p14="http://schemas.microsoft.com/office/powerpoint/2010/main" val="838600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10802-81D4-FB2C-94D0-2D439BBDB660}"/>
              </a:ext>
            </a:extLst>
          </p:cNvPr>
          <p:cNvSpPr>
            <a:spLocks noGrp="1"/>
          </p:cNvSpPr>
          <p:nvPr>
            <p:ph type="title"/>
          </p:nvPr>
        </p:nvSpPr>
        <p:spPr/>
        <p:txBody>
          <a:bodyPr/>
          <a:lstStyle/>
          <a:p>
            <a:r>
              <a:rPr lang="en-US"/>
              <a:t>Modelling P1</a:t>
            </a:r>
          </a:p>
        </p:txBody>
      </p:sp>
      <p:grpSp>
        <p:nvGrpSpPr>
          <p:cNvPr id="52" name="Group 51">
            <a:extLst>
              <a:ext uri="{FF2B5EF4-FFF2-40B4-BE49-F238E27FC236}">
                <a16:creationId xmlns:a16="http://schemas.microsoft.com/office/drawing/2014/main" id="{DBC67A6F-F0FD-038A-4E9B-F9E51DD68F5C}"/>
              </a:ext>
            </a:extLst>
          </p:cNvPr>
          <p:cNvGrpSpPr/>
          <p:nvPr/>
        </p:nvGrpSpPr>
        <p:grpSpPr>
          <a:xfrm>
            <a:off x="247258" y="1250992"/>
            <a:ext cx="8649477" cy="1184152"/>
            <a:chOff x="247260" y="1198618"/>
            <a:chExt cx="8649477" cy="1184152"/>
          </a:xfrm>
        </p:grpSpPr>
        <p:grpSp>
          <p:nvGrpSpPr>
            <p:cNvPr id="51" name="Group 50">
              <a:extLst>
                <a:ext uri="{FF2B5EF4-FFF2-40B4-BE49-F238E27FC236}">
                  <a16:creationId xmlns:a16="http://schemas.microsoft.com/office/drawing/2014/main" id="{6F0F0CB2-37B6-A830-A2B9-29B628F3C616}"/>
                </a:ext>
              </a:extLst>
            </p:cNvPr>
            <p:cNvGrpSpPr/>
            <p:nvPr/>
          </p:nvGrpSpPr>
          <p:grpSpPr>
            <a:xfrm>
              <a:off x="247260" y="1198618"/>
              <a:ext cx="8649477" cy="1184152"/>
              <a:chOff x="247260" y="1198618"/>
              <a:chExt cx="8649477" cy="1184152"/>
            </a:xfrm>
          </p:grpSpPr>
          <p:grpSp>
            <p:nvGrpSpPr>
              <p:cNvPr id="26" name="Group 25">
                <a:extLst>
                  <a:ext uri="{FF2B5EF4-FFF2-40B4-BE49-F238E27FC236}">
                    <a16:creationId xmlns:a16="http://schemas.microsoft.com/office/drawing/2014/main" id="{52B59F26-8868-219E-9E71-B9178519CB97}"/>
                  </a:ext>
                </a:extLst>
              </p:cNvPr>
              <p:cNvGrpSpPr/>
              <p:nvPr/>
            </p:nvGrpSpPr>
            <p:grpSpPr>
              <a:xfrm>
                <a:off x="247260" y="1198618"/>
                <a:ext cx="8649477" cy="1184152"/>
                <a:chOff x="251927" y="1090263"/>
                <a:chExt cx="8649477" cy="1184152"/>
              </a:xfrm>
            </p:grpSpPr>
            <p:grpSp>
              <p:nvGrpSpPr>
                <p:cNvPr id="15" name="Group 14">
                  <a:extLst>
                    <a:ext uri="{FF2B5EF4-FFF2-40B4-BE49-F238E27FC236}">
                      <a16:creationId xmlns:a16="http://schemas.microsoft.com/office/drawing/2014/main" id="{CB8F6FEF-8CAF-5DDD-8D25-B7CFB48AC5A8}"/>
                    </a:ext>
                  </a:extLst>
                </p:cNvPr>
                <p:cNvGrpSpPr/>
                <p:nvPr/>
              </p:nvGrpSpPr>
              <p:grpSpPr>
                <a:xfrm>
                  <a:off x="251927" y="1090263"/>
                  <a:ext cx="8649477" cy="1184152"/>
                  <a:chOff x="251927" y="1090263"/>
                  <a:chExt cx="8649477" cy="1184152"/>
                </a:xfrm>
              </p:grpSpPr>
              <p:grpSp>
                <p:nvGrpSpPr>
                  <p:cNvPr id="6" name="Group 5">
                    <a:extLst>
                      <a:ext uri="{FF2B5EF4-FFF2-40B4-BE49-F238E27FC236}">
                        <a16:creationId xmlns:a16="http://schemas.microsoft.com/office/drawing/2014/main" id="{B4934567-8F71-2167-7AC2-CAA5F8E1BB09}"/>
                      </a:ext>
                    </a:extLst>
                  </p:cNvPr>
                  <p:cNvGrpSpPr/>
                  <p:nvPr/>
                </p:nvGrpSpPr>
                <p:grpSpPr>
                  <a:xfrm>
                    <a:off x="251927" y="1090263"/>
                    <a:ext cx="8649477" cy="1184152"/>
                    <a:chOff x="251927" y="1090263"/>
                    <a:chExt cx="8649477" cy="1184152"/>
                  </a:xfrm>
                </p:grpSpPr>
                <p:sp>
                  <p:nvSpPr>
                    <p:cNvPr id="3" name="Rounded Rectangle 2">
                      <a:extLst>
                        <a:ext uri="{FF2B5EF4-FFF2-40B4-BE49-F238E27FC236}">
                          <a16:creationId xmlns:a16="http://schemas.microsoft.com/office/drawing/2014/main" id="{9BDD9844-4AB3-A894-B4A4-FAC31FE2B253}"/>
                        </a:ext>
                      </a:extLst>
                    </p:cNvPr>
                    <p:cNvSpPr/>
                    <p:nvPr/>
                  </p:nvSpPr>
                  <p:spPr>
                    <a:xfrm>
                      <a:off x="251927" y="1257378"/>
                      <a:ext cx="8649477" cy="1017037"/>
                    </a:xfrm>
                    <a:prstGeom prst="roundRect">
                      <a:avLst/>
                    </a:prstGeom>
                    <a:solidFill>
                      <a:schemeClr val="bg2">
                        <a:lumMod val="20000"/>
                        <a:lumOff val="80000"/>
                      </a:schemeClr>
                    </a:solidFill>
                    <a:ln w="6350" cmpd="dbl">
                      <a:solidFill>
                        <a:schemeClr val="bg1">
                          <a:lumMod val="25000"/>
                        </a:schemeClr>
                      </a:solidFill>
                      <a:extLst>
                        <a:ext uri="{C807C97D-BFC1-408E-A445-0C87EB9F89A2}">
                          <ask:lineSketchStyleProps xmlns:ask="http://schemas.microsoft.com/office/drawing/2018/sketchyshapes" sd="1219033472">
                            <a:custGeom>
                              <a:avLst/>
                              <a:gdLst>
                                <a:gd name="connsiteX0" fmla="*/ 0 w 8649477"/>
                                <a:gd name="connsiteY0" fmla="*/ 169510 h 1017037"/>
                                <a:gd name="connsiteX1" fmla="*/ 169510 w 8649477"/>
                                <a:gd name="connsiteY1" fmla="*/ 0 h 1017037"/>
                                <a:gd name="connsiteX2" fmla="*/ 513800 w 8649477"/>
                                <a:gd name="connsiteY2" fmla="*/ 0 h 1017037"/>
                                <a:gd name="connsiteX3" fmla="*/ 1107404 w 8649477"/>
                                <a:gd name="connsiteY3" fmla="*/ 0 h 1017037"/>
                                <a:gd name="connsiteX4" fmla="*/ 1867218 w 8649477"/>
                                <a:gd name="connsiteY4" fmla="*/ 0 h 1017037"/>
                                <a:gd name="connsiteX5" fmla="*/ 2543926 w 8649477"/>
                                <a:gd name="connsiteY5" fmla="*/ 0 h 1017037"/>
                                <a:gd name="connsiteX6" fmla="*/ 3054426 w 8649477"/>
                                <a:gd name="connsiteY6" fmla="*/ 0 h 1017037"/>
                                <a:gd name="connsiteX7" fmla="*/ 3731134 w 8649477"/>
                                <a:gd name="connsiteY7" fmla="*/ 0 h 1017037"/>
                                <a:gd name="connsiteX8" fmla="*/ 4158529 w 8649477"/>
                                <a:gd name="connsiteY8" fmla="*/ 0 h 1017037"/>
                                <a:gd name="connsiteX9" fmla="*/ 4752133 w 8649477"/>
                                <a:gd name="connsiteY9" fmla="*/ 0 h 1017037"/>
                                <a:gd name="connsiteX10" fmla="*/ 5096424 w 8649477"/>
                                <a:gd name="connsiteY10" fmla="*/ 0 h 1017037"/>
                                <a:gd name="connsiteX11" fmla="*/ 5856237 w 8649477"/>
                                <a:gd name="connsiteY11" fmla="*/ 0 h 1017037"/>
                                <a:gd name="connsiteX12" fmla="*/ 6449841 w 8649477"/>
                                <a:gd name="connsiteY12" fmla="*/ 0 h 1017037"/>
                                <a:gd name="connsiteX13" fmla="*/ 7209654 w 8649477"/>
                                <a:gd name="connsiteY13" fmla="*/ 0 h 1017037"/>
                                <a:gd name="connsiteX14" fmla="*/ 7720154 w 8649477"/>
                                <a:gd name="connsiteY14" fmla="*/ 0 h 1017037"/>
                                <a:gd name="connsiteX15" fmla="*/ 8479967 w 8649477"/>
                                <a:gd name="connsiteY15" fmla="*/ 0 h 1017037"/>
                                <a:gd name="connsiteX16" fmla="*/ 8649477 w 8649477"/>
                                <a:gd name="connsiteY16" fmla="*/ 169510 h 1017037"/>
                                <a:gd name="connsiteX17" fmla="*/ 8649477 w 8649477"/>
                                <a:gd name="connsiteY17" fmla="*/ 508519 h 1017037"/>
                                <a:gd name="connsiteX18" fmla="*/ 8649477 w 8649477"/>
                                <a:gd name="connsiteY18" fmla="*/ 847527 h 1017037"/>
                                <a:gd name="connsiteX19" fmla="*/ 8479967 w 8649477"/>
                                <a:gd name="connsiteY19" fmla="*/ 1017037 h 1017037"/>
                                <a:gd name="connsiteX20" fmla="*/ 8135677 w 8649477"/>
                                <a:gd name="connsiteY20" fmla="*/ 1017037 h 1017037"/>
                                <a:gd name="connsiteX21" fmla="*/ 7458968 w 8649477"/>
                                <a:gd name="connsiteY21" fmla="*/ 1017037 h 1017037"/>
                                <a:gd name="connsiteX22" fmla="*/ 6948468 w 8649477"/>
                                <a:gd name="connsiteY22" fmla="*/ 1017037 h 1017037"/>
                                <a:gd name="connsiteX23" fmla="*/ 6521074 w 8649477"/>
                                <a:gd name="connsiteY23" fmla="*/ 1017037 h 1017037"/>
                                <a:gd name="connsiteX24" fmla="*/ 6176783 w 8649477"/>
                                <a:gd name="connsiteY24" fmla="*/ 1017037 h 1017037"/>
                                <a:gd name="connsiteX25" fmla="*/ 5749388 w 8649477"/>
                                <a:gd name="connsiteY25" fmla="*/ 1017037 h 1017037"/>
                                <a:gd name="connsiteX26" fmla="*/ 5321993 w 8649477"/>
                                <a:gd name="connsiteY26" fmla="*/ 1017037 h 1017037"/>
                                <a:gd name="connsiteX27" fmla="*/ 4728389 w 8649477"/>
                                <a:gd name="connsiteY27" fmla="*/ 1017037 h 1017037"/>
                                <a:gd name="connsiteX28" fmla="*/ 4134785 w 8649477"/>
                                <a:gd name="connsiteY28" fmla="*/ 1017037 h 1017037"/>
                                <a:gd name="connsiteX29" fmla="*/ 3624286 w 8649477"/>
                                <a:gd name="connsiteY29" fmla="*/ 1017037 h 1017037"/>
                                <a:gd name="connsiteX30" fmla="*/ 2864472 w 8649477"/>
                                <a:gd name="connsiteY30" fmla="*/ 1017037 h 1017037"/>
                                <a:gd name="connsiteX31" fmla="*/ 2437078 w 8649477"/>
                                <a:gd name="connsiteY31" fmla="*/ 1017037 h 1017037"/>
                                <a:gd name="connsiteX32" fmla="*/ 1677264 w 8649477"/>
                                <a:gd name="connsiteY32" fmla="*/ 1017037 h 1017037"/>
                                <a:gd name="connsiteX33" fmla="*/ 1249869 w 8649477"/>
                                <a:gd name="connsiteY33" fmla="*/ 1017037 h 1017037"/>
                                <a:gd name="connsiteX34" fmla="*/ 169510 w 8649477"/>
                                <a:gd name="connsiteY34" fmla="*/ 1017037 h 1017037"/>
                                <a:gd name="connsiteX35" fmla="*/ 0 w 8649477"/>
                                <a:gd name="connsiteY35" fmla="*/ 847527 h 1017037"/>
                                <a:gd name="connsiteX36" fmla="*/ 0 w 8649477"/>
                                <a:gd name="connsiteY36" fmla="*/ 522079 h 1017037"/>
                                <a:gd name="connsiteX37" fmla="*/ 0 w 8649477"/>
                                <a:gd name="connsiteY37" fmla="*/ 169510 h 101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9477" h="1017037" fill="none" extrusionOk="0">
                                  <a:moveTo>
                                    <a:pt x="0" y="169510"/>
                                  </a:moveTo>
                                  <a:cubicBezTo>
                                    <a:pt x="-17638" y="78007"/>
                                    <a:pt x="94127" y="19153"/>
                                    <a:pt x="169510" y="0"/>
                                  </a:cubicBezTo>
                                  <a:cubicBezTo>
                                    <a:pt x="300411" y="-31059"/>
                                    <a:pt x="404678" y="12987"/>
                                    <a:pt x="513800" y="0"/>
                                  </a:cubicBezTo>
                                  <a:cubicBezTo>
                                    <a:pt x="622922" y="-12987"/>
                                    <a:pt x="861478" y="31244"/>
                                    <a:pt x="1107404" y="0"/>
                                  </a:cubicBezTo>
                                  <a:cubicBezTo>
                                    <a:pt x="1353330" y="-31244"/>
                                    <a:pt x="1550891" y="56374"/>
                                    <a:pt x="1867218" y="0"/>
                                  </a:cubicBezTo>
                                  <a:cubicBezTo>
                                    <a:pt x="2183545" y="-56374"/>
                                    <a:pt x="2334667" y="70339"/>
                                    <a:pt x="2543926" y="0"/>
                                  </a:cubicBezTo>
                                  <a:cubicBezTo>
                                    <a:pt x="2753185" y="-70339"/>
                                    <a:pt x="2831247" y="37203"/>
                                    <a:pt x="3054426" y="0"/>
                                  </a:cubicBezTo>
                                  <a:cubicBezTo>
                                    <a:pt x="3277605" y="-37203"/>
                                    <a:pt x="3525908" y="37778"/>
                                    <a:pt x="3731134" y="0"/>
                                  </a:cubicBezTo>
                                  <a:cubicBezTo>
                                    <a:pt x="3936360" y="-37778"/>
                                    <a:pt x="4016377" y="12750"/>
                                    <a:pt x="4158529" y="0"/>
                                  </a:cubicBezTo>
                                  <a:cubicBezTo>
                                    <a:pt x="4300682" y="-12750"/>
                                    <a:pt x="4542333" y="49572"/>
                                    <a:pt x="4752133" y="0"/>
                                  </a:cubicBezTo>
                                  <a:cubicBezTo>
                                    <a:pt x="4961933" y="-49572"/>
                                    <a:pt x="4932232" y="26251"/>
                                    <a:pt x="5096424" y="0"/>
                                  </a:cubicBezTo>
                                  <a:cubicBezTo>
                                    <a:pt x="5260616" y="-26251"/>
                                    <a:pt x="5494369" y="83607"/>
                                    <a:pt x="5856237" y="0"/>
                                  </a:cubicBezTo>
                                  <a:cubicBezTo>
                                    <a:pt x="6218105" y="-83607"/>
                                    <a:pt x="6261403" y="777"/>
                                    <a:pt x="6449841" y="0"/>
                                  </a:cubicBezTo>
                                  <a:cubicBezTo>
                                    <a:pt x="6638279" y="-777"/>
                                    <a:pt x="6944026" y="83984"/>
                                    <a:pt x="7209654" y="0"/>
                                  </a:cubicBezTo>
                                  <a:cubicBezTo>
                                    <a:pt x="7475282" y="-83984"/>
                                    <a:pt x="7513373" y="42544"/>
                                    <a:pt x="7720154" y="0"/>
                                  </a:cubicBezTo>
                                  <a:cubicBezTo>
                                    <a:pt x="7926935" y="-42544"/>
                                    <a:pt x="8149470" y="48212"/>
                                    <a:pt x="8479967" y="0"/>
                                  </a:cubicBezTo>
                                  <a:cubicBezTo>
                                    <a:pt x="8570220" y="10165"/>
                                    <a:pt x="8660012" y="94453"/>
                                    <a:pt x="8649477" y="169510"/>
                                  </a:cubicBezTo>
                                  <a:cubicBezTo>
                                    <a:pt x="8661781" y="327278"/>
                                    <a:pt x="8634780" y="406509"/>
                                    <a:pt x="8649477" y="508519"/>
                                  </a:cubicBezTo>
                                  <a:cubicBezTo>
                                    <a:pt x="8664174" y="610529"/>
                                    <a:pt x="8620835" y="694612"/>
                                    <a:pt x="8649477" y="847527"/>
                                  </a:cubicBezTo>
                                  <a:cubicBezTo>
                                    <a:pt x="8658723" y="959124"/>
                                    <a:pt x="8575832" y="1016404"/>
                                    <a:pt x="8479967" y="1017037"/>
                                  </a:cubicBezTo>
                                  <a:cubicBezTo>
                                    <a:pt x="8388865" y="1056538"/>
                                    <a:pt x="8286961" y="1011670"/>
                                    <a:pt x="8135677" y="1017037"/>
                                  </a:cubicBezTo>
                                  <a:cubicBezTo>
                                    <a:pt x="7984393" y="1022404"/>
                                    <a:pt x="7710381" y="983018"/>
                                    <a:pt x="7458968" y="1017037"/>
                                  </a:cubicBezTo>
                                  <a:cubicBezTo>
                                    <a:pt x="7207555" y="1051056"/>
                                    <a:pt x="7162050" y="1005723"/>
                                    <a:pt x="6948468" y="1017037"/>
                                  </a:cubicBezTo>
                                  <a:cubicBezTo>
                                    <a:pt x="6734886" y="1028351"/>
                                    <a:pt x="6630673" y="996476"/>
                                    <a:pt x="6521074" y="1017037"/>
                                  </a:cubicBezTo>
                                  <a:cubicBezTo>
                                    <a:pt x="6411475" y="1037598"/>
                                    <a:pt x="6288555" y="1009075"/>
                                    <a:pt x="6176783" y="1017037"/>
                                  </a:cubicBezTo>
                                  <a:cubicBezTo>
                                    <a:pt x="6065011" y="1024999"/>
                                    <a:pt x="5961149" y="981664"/>
                                    <a:pt x="5749388" y="1017037"/>
                                  </a:cubicBezTo>
                                  <a:cubicBezTo>
                                    <a:pt x="5537628" y="1052410"/>
                                    <a:pt x="5452362" y="983249"/>
                                    <a:pt x="5321993" y="1017037"/>
                                  </a:cubicBezTo>
                                  <a:cubicBezTo>
                                    <a:pt x="5191625" y="1050825"/>
                                    <a:pt x="4993069" y="982805"/>
                                    <a:pt x="4728389" y="1017037"/>
                                  </a:cubicBezTo>
                                  <a:cubicBezTo>
                                    <a:pt x="4463709" y="1051269"/>
                                    <a:pt x="4352225" y="955950"/>
                                    <a:pt x="4134785" y="1017037"/>
                                  </a:cubicBezTo>
                                  <a:cubicBezTo>
                                    <a:pt x="3917345" y="1078124"/>
                                    <a:pt x="3762246" y="969026"/>
                                    <a:pt x="3624286" y="1017037"/>
                                  </a:cubicBezTo>
                                  <a:cubicBezTo>
                                    <a:pt x="3486326" y="1065048"/>
                                    <a:pt x="3116060" y="930781"/>
                                    <a:pt x="2864472" y="1017037"/>
                                  </a:cubicBezTo>
                                  <a:cubicBezTo>
                                    <a:pt x="2612884" y="1103293"/>
                                    <a:pt x="2559040" y="997652"/>
                                    <a:pt x="2437078" y="1017037"/>
                                  </a:cubicBezTo>
                                  <a:cubicBezTo>
                                    <a:pt x="2315116" y="1036422"/>
                                    <a:pt x="2050999" y="989806"/>
                                    <a:pt x="1677264" y="1017037"/>
                                  </a:cubicBezTo>
                                  <a:cubicBezTo>
                                    <a:pt x="1303529" y="1044268"/>
                                    <a:pt x="1416217" y="983507"/>
                                    <a:pt x="1249869" y="1017037"/>
                                  </a:cubicBezTo>
                                  <a:cubicBezTo>
                                    <a:pt x="1083522" y="1050567"/>
                                    <a:pt x="662833" y="980159"/>
                                    <a:pt x="169510" y="1017037"/>
                                  </a:cubicBezTo>
                                  <a:cubicBezTo>
                                    <a:pt x="83797" y="1004628"/>
                                    <a:pt x="25515" y="932635"/>
                                    <a:pt x="0" y="847527"/>
                                  </a:cubicBezTo>
                                  <a:cubicBezTo>
                                    <a:pt x="-12176" y="740999"/>
                                    <a:pt x="14528" y="618772"/>
                                    <a:pt x="0" y="522079"/>
                                  </a:cubicBezTo>
                                  <a:cubicBezTo>
                                    <a:pt x="-14528" y="425386"/>
                                    <a:pt x="19073" y="306535"/>
                                    <a:pt x="0" y="169510"/>
                                  </a:cubicBezTo>
                                  <a:close/>
                                </a:path>
                                <a:path w="8649477" h="1017037" stroke="0" extrusionOk="0">
                                  <a:moveTo>
                                    <a:pt x="0" y="169510"/>
                                  </a:moveTo>
                                  <a:cubicBezTo>
                                    <a:pt x="-20013" y="63547"/>
                                    <a:pt x="61676" y="5335"/>
                                    <a:pt x="169510" y="0"/>
                                  </a:cubicBezTo>
                                  <a:cubicBezTo>
                                    <a:pt x="424527" y="-15878"/>
                                    <a:pt x="772880" y="36871"/>
                                    <a:pt x="929323" y="0"/>
                                  </a:cubicBezTo>
                                  <a:cubicBezTo>
                                    <a:pt x="1085766" y="-36871"/>
                                    <a:pt x="1246777" y="22916"/>
                                    <a:pt x="1439823" y="0"/>
                                  </a:cubicBezTo>
                                  <a:cubicBezTo>
                                    <a:pt x="1632869" y="-22916"/>
                                    <a:pt x="1701115" y="27021"/>
                                    <a:pt x="1867218" y="0"/>
                                  </a:cubicBezTo>
                                  <a:cubicBezTo>
                                    <a:pt x="2033321" y="-27021"/>
                                    <a:pt x="2285641" y="28687"/>
                                    <a:pt x="2543926" y="0"/>
                                  </a:cubicBezTo>
                                  <a:cubicBezTo>
                                    <a:pt x="2802211" y="-28687"/>
                                    <a:pt x="2873002" y="41743"/>
                                    <a:pt x="3054426" y="0"/>
                                  </a:cubicBezTo>
                                  <a:cubicBezTo>
                                    <a:pt x="3235850" y="-41743"/>
                                    <a:pt x="3540671" y="34445"/>
                                    <a:pt x="3814239" y="0"/>
                                  </a:cubicBezTo>
                                  <a:cubicBezTo>
                                    <a:pt x="4087807" y="-34445"/>
                                    <a:pt x="4122513" y="43967"/>
                                    <a:pt x="4241634" y="0"/>
                                  </a:cubicBezTo>
                                  <a:cubicBezTo>
                                    <a:pt x="4360756" y="-43967"/>
                                    <a:pt x="4830720" y="16068"/>
                                    <a:pt x="5001447" y="0"/>
                                  </a:cubicBezTo>
                                  <a:cubicBezTo>
                                    <a:pt x="5172174" y="-16068"/>
                                    <a:pt x="5177494" y="40578"/>
                                    <a:pt x="5345738" y="0"/>
                                  </a:cubicBezTo>
                                  <a:cubicBezTo>
                                    <a:pt x="5513982" y="-40578"/>
                                    <a:pt x="5705936" y="49386"/>
                                    <a:pt x="5939342" y="0"/>
                                  </a:cubicBezTo>
                                  <a:cubicBezTo>
                                    <a:pt x="6172748" y="-49386"/>
                                    <a:pt x="6286935" y="23711"/>
                                    <a:pt x="6532946" y="0"/>
                                  </a:cubicBezTo>
                                  <a:cubicBezTo>
                                    <a:pt x="6778957" y="-23711"/>
                                    <a:pt x="6929199" y="420"/>
                                    <a:pt x="7043445" y="0"/>
                                  </a:cubicBezTo>
                                  <a:cubicBezTo>
                                    <a:pt x="7157691" y="-420"/>
                                    <a:pt x="7630333" y="42030"/>
                                    <a:pt x="7803258" y="0"/>
                                  </a:cubicBezTo>
                                  <a:cubicBezTo>
                                    <a:pt x="7976183" y="-42030"/>
                                    <a:pt x="8203911" y="61055"/>
                                    <a:pt x="8479967" y="0"/>
                                  </a:cubicBezTo>
                                  <a:cubicBezTo>
                                    <a:pt x="8553302" y="3331"/>
                                    <a:pt x="8626900" y="60314"/>
                                    <a:pt x="8649477" y="169510"/>
                                  </a:cubicBezTo>
                                  <a:cubicBezTo>
                                    <a:pt x="8670857" y="254049"/>
                                    <a:pt x="8608699" y="375276"/>
                                    <a:pt x="8649477" y="515299"/>
                                  </a:cubicBezTo>
                                  <a:cubicBezTo>
                                    <a:pt x="8690255" y="655322"/>
                                    <a:pt x="8621826" y="691783"/>
                                    <a:pt x="8649477" y="847527"/>
                                  </a:cubicBezTo>
                                  <a:cubicBezTo>
                                    <a:pt x="8637649" y="962294"/>
                                    <a:pt x="8588508" y="1028126"/>
                                    <a:pt x="8479967" y="1017037"/>
                                  </a:cubicBezTo>
                                  <a:cubicBezTo>
                                    <a:pt x="8319486" y="1023519"/>
                                    <a:pt x="8178854" y="985261"/>
                                    <a:pt x="8052572" y="1017037"/>
                                  </a:cubicBezTo>
                                  <a:cubicBezTo>
                                    <a:pt x="7926291" y="1048813"/>
                                    <a:pt x="7601566" y="1011804"/>
                                    <a:pt x="7458968" y="1017037"/>
                                  </a:cubicBezTo>
                                  <a:cubicBezTo>
                                    <a:pt x="7316370" y="1022270"/>
                                    <a:pt x="7151546" y="997662"/>
                                    <a:pt x="7031573" y="1017037"/>
                                  </a:cubicBezTo>
                                  <a:cubicBezTo>
                                    <a:pt x="6911600" y="1036412"/>
                                    <a:pt x="6576909" y="994051"/>
                                    <a:pt x="6437969" y="1017037"/>
                                  </a:cubicBezTo>
                                  <a:cubicBezTo>
                                    <a:pt x="6299029" y="1040023"/>
                                    <a:pt x="6237973" y="1003995"/>
                                    <a:pt x="6093679" y="1017037"/>
                                  </a:cubicBezTo>
                                  <a:cubicBezTo>
                                    <a:pt x="5949385" y="1030079"/>
                                    <a:pt x="5911743" y="980390"/>
                                    <a:pt x="5749388" y="1017037"/>
                                  </a:cubicBezTo>
                                  <a:cubicBezTo>
                                    <a:pt x="5587033" y="1053684"/>
                                    <a:pt x="5341528" y="1007135"/>
                                    <a:pt x="5155784" y="1017037"/>
                                  </a:cubicBezTo>
                                  <a:cubicBezTo>
                                    <a:pt x="4970040" y="1026939"/>
                                    <a:pt x="4934954" y="975967"/>
                                    <a:pt x="4728389" y="1017037"/>
                                  </a:cubicBezTo>
                                  <a:cubicBezTo>
                                    <a:pt x="4521824" y="1058107"/>
                                    <a:pt x="4260046" y="957203"/>
                                    <a:pt x="4051681" y="1017037"/>
                                  </a:cubicBezTo>
                                  <a:cubicBezTo>
                                    <a:pt x="3843316" y="1076871"/>
                                    <a:pt x="3816405" y="988351"/>
                                    <a:pt x="3624286" y="1017037"/>
                                  </a:cubicBezTo>
                                  <a:cubicBezTo>
                                    <a:pt x="3432167" y="1045723"/>
                                    <a:pt x="3169471" y="1005584"/>
                                    <a:pt x="2947577" y="1017037"/>
                                  </a:cubicBezTo>
                                  <a:cubicBezTo>
                                    <a:pt x="2725683" y="1028490"/>
                                    <a:pt x="2758691" y="995420"/>
                                    <a:pt x="2603287" y="1017037"/>
                                  </a:cubicBezTo>
                                  <a:cubicBezTo>
                                    <a:pt x="2447883" y="1038654"/>
                                    <a:pt x="2201208" y="943454"/>
                                    <a:pt x="1926578" y="1017037"/>
                                  </a:cubicBezTo>
                                  <a:cubicBezTo>
                                    <a:pt x="1651948" y="1090620"/>
                                    <a:pt x="1629741" y="1016464"/>
                                    <a:pt x="1499183" y="1017037"/>
                                  </a:cubicBezTo>
                                  <a:cubicBezTo>
                                    <a:pt x="1368625" y="1017610"/>
                                    <a:pt x="1278993" y="1004264"/>
                                    <a:pt x="1154893" y="1017037"/>
                                  </a:cubicBezTo>
                                  <a:cubicBezTo>
                                    <a:pt x="1030793" y="1029810"/>
                                    <a:pt x="916009" y="991483"/>
                                    <a:pt x="727498" y="1017037"/>
                                  </a:cubicBezTo>
                                  <a:cubicBezTo>
                                    <a:pt x="538987" y="1042591"/>
                                    <a:pt x="333463" y="992362"/>
                                    <a:pt x="169510" y="1017037"/>
                                  </a:cubicBezTo>
                                  <a:cubicBezTo>
                                    <a:pt x="83878" y="1014923"/>
                                    <a:pt x="-784" y="946575"/>
                                    <a:pt x="0" y="847527"/>
                                  </a:cubicBezTo>
                                  <a:cubicBezTo>
                                    <a:pt x="-22521" y="705233"/>
                                    <a:pt x="9050" y="668858"/>
                                    <a:pt x="0" y="522079"/>
                                  </a:cubicBezTo>
                                  <a:cubicBezTo>
                                    <a:pt x="-9050" y="375300"/>
                                    <a:pt x="35896" y="287728"/>
                                    <a:pt x="0" y="16951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5" name="Right Arrow 4">
                      <a:extLst>
                        <a:ext uri="{FF2B5EF4-FFF2-40B4-BE49-F238E27FC236}">
                          <a16:creationId xmlns:a16="http://schemas.microsoft.com/office/drawing/2014/main" id="{BFB49C09-826F-9B0F-6B8E-30B751C31774}"/>
                        </a:ext>
                      </a:extLst>
                    </p:cNvPr>
                    <p:cNvSpPr/>
                    <p:nvPr/>
                  </p:nvSpPr>
                  <p:spPr>
                    <a:xfrm>
                      <a:off x="561253" y="1090263"/>
                      <a:ext cx="1684987" cy="334229"/>
                    </a:xfrm>
                    <a:prstGeom prst="rightArrow">
                      <a:avLst/>
                    </a:prstGeom>
                    <a:ln w="6350" cmpd="dbl">
                      <a:solidFill>
                        <a:schemeClr val="bg1">
                          <a:lumMod val="25000"/>
                        </a:schemeClr>
                      </a:solidFill>
                      <a:extLst>
                        <a:ext uri="{C807C97D-BFC1-408E-A445-0C87EB9F89A2}">
                          <ask:lineSketchStyleProps xmlns:ask="http://schemas.microsoft.com/office/drawing/2018/sketchyshapes" sd="852854689">
                            <a:custGeom>
                              <a:avLst/>
                              <a:gdLst>
                                <a:gd name="connsiteX0" fmla="*/ 0 w 826113"/>
                                <a:gd name="connsiteY0" fmla="*/ 83557 h 334229"/>
                                <a:gd name="connsiteX1" fmla="*/ 316320 w 826113"/>
                                <a:gd name="connsiteY1" fmla="*/ 83557 h 334229"/>
                                <a:gd name="connsiteX2" fmla="*/ 658999 w 826113"/>
                                <a:gd name="connsiteY2" fmla="*/ 83557 h 334229"/>
                                <a:gd name="connsiteX3" fmla="*/ 658999 w 826113"/>
                                <a:gd name="connsiteY3" fmla="*/ 0 h 334229"/>
                                <a:gd name="connsiteX4" fmla="*/ 826113 w 826113"/>
                                <a:gd name="connsiteY4" fmla="*/ 167115 h 334229"/>
                                <a:gd name="connsiteX5" fmla="*/ 658999 w 826113"/>
                                <a:gd name="connsiteY5" fmla="*/ 334229 h 334229"/>
                                <a:gd name="connsiteX6" fmla="*/ 658999 w 826113"/>
                                <a:gd name="connsiteY6" fmla="*/ 250672 h 334229"/>
                                <a:gd name="connsiteX7" fmla="*/ 329500 w 826113"/>
                                <a:gd name="connsiteY7" fmla="*/ 250672 h 334229"/>
                                <a:gd name="connsiteX8" fmla="*/ 0 w 826113"/>
                                <a:gd name="connsiteY8" fmla="*/ 250672 h 334229"/>
                                <a:gd name="connsiteX9" fmla="*/ 0 w 826113"/>
                                <a:gd name="connsiteY9" fmla="*/ 83557 h 33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6113" h="334229" fill="none" extrusionOk="0">
                                  <a:moveTo>
                                    <a:pt x="0" y="83557"/>
                                  </a:moveTo>
                                  <a:cubicBezTo>
                                    <a:pt x="93148" y="46537"/>
                                    <a:pt x="225679" y="103740"/>
                                    <a:pt x="316320" y="83557"/>
                                  </a:cubicBezTo>
                                  <a:cubicBezTo>
                                    <a:pt x="406961" y="63374"/>
                                    <a:pt x="525711" y="85612"/>
                                    <a:pt x="658999" y="83557"/>
                                  </a:cubicBezTo>
                                  <a:cubicBezTo>
                                    <a:pt x="656915" y="44296"/>
                                    <a:pt x="666353" y="21421"/>
                                    <a:pt x="658999" y="0"/>
                                  </a:cubicBezTo>
                                  <a:cubicBezTo>
                                    <a:pt x="720186" y="31718"/>
                                    <a:pt x="754286" y="100005"/>
                                    <a:pt x="826113" y="167115"/>
                                  </a:cubicBezTo>
                                  <a:cubicBezTo>
                                    <a:pt x="765629" y="244991"/>
                                    <a:pt x="727487" y="257574"/>
                                    <a:pt x="658999" y="334229"/>
                                  </a:cubicBezTo>
                                  <a:cubicBezTo>
                                    <a:pt x="657837" y="310361"/>
                                    <a:pt x="663529" y="292112"/>
                                    <a:pt x="658999" y="250672"/>
                                  </a:cubicBezTo>
                                  <a:cubicBezTo>
                                    <a:pt x="578023" y="286776"/>
                                    <a:pt x="442925" y="221961"/>
                                    <a:pt x="329500" y="250672"/>
                                  </a:cubicBezTo>
                                  <a:cubicBezTo>
                                    <a:pt x="216075" y="279383"/>
                                    <a:pt x="104623" y="231863"/>
                                    <a:pt x="0" y="250672"/>
                                  </a:cubicBezTo>
                                  <a:cubicBezTo>
                                    <a:pt x="-17982" y="170703"/>
                                    <a:pt x="12520" y="148665"/>
                                    <a:pt x="0" y="83557"/>
                                  </a:cubicBezTo>
                                  <a:close/>
                                </a:path>
                                <a:path w="826113" h="334229" stroke="0" extrusionOk="0">
                                  <a:moveTo>
                                    <a:pt x="0" y="83557"/>
                                  </a:moveTo>
                                  <a:cubicBezTo>
                                    <a:pt x="111489" y="69841"/>
                                    <a:pt x="239655" y="96418"/>
                                    <a:pt x="316320" y="83557"/>
                                  </a:cubicBezTo>
                                  <a:cubicBezTo>
                                    <a:pt x="392985" y="70696"/>
                                    <a:pt x="551322" y="88459"/>
                                    <a:pt x="658999" y="83557"/>
                                  </a:cubicBezTo>
                                  <a:cubicBezTo>
                                    <a:pt x="649947" y="44855"/>
                                    <a:pt x="668338" y="35783"/>
                                    <a:pt x="658999" y="0"/>
                                  </a:cubicBezTo>
                                  <a:cubicBezTo>
                                    <a:pt x="724874" y="46994"/>
                                    <a:pt x="757408" y="101997"/>
                                    <a:pt x="826113" y="167115"/>
                                  </a:cubicBezTo>
                                  <a:cubicBezTo>
                                    <a:pt x="759866" y="245738"/>
                                    <a:pt x="723256" y="263998"/>
                                    <a:pt x="658999" y="334229"/>
                                  </a:cubicBezTo>
                                  <a:cubicBezTo>
                                    <a:pt x="658975" y="315921"/>
                                    <a:pt x="664943" y="288881"/>
                                    <a:pt x="658999" y="250672"/>
                                  </a:cubicBezTo>
                                  <a:cubicBezTo>
                                    <a:pt x="557573" y="271429"/>
                                    <a:pt x="497110" y="218434"/>
                                    <a:pt x="336089" y="250672"/>
                                  </a:cubicBezTo>
                                  <a:cubicBezTo>
                                    <a:pt x="175068" y="282910"/>
                                    <a:pt x="101147" y="240216"/>
                                    <a:pt x="0" y="250672"/>
                                  </a:cubicBezTo>
                                  <a:cubicBezTo>
                                    <a:pt x="-13670" y="184481"/>
                                    <a:pt x="13683" y="125336"/>
                                    <a:pt x="0" y="8355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GLM with poisson</a:t>
                      </a:r>
                    </a:p>
                  </p:txBody>
                </p:sp>
              </p:grpSp>
              <p:cxnSp>
                <p:nvCxnSpPr>
                  <p:cNvPr id="14" name="Straight Connector 13">
                    <a:extLst>
                      <a:ext uri="{FF2B5EF4-FFF2-40B4-BE49-F238E27FC236}">
                        <a16:creationId xmlns:a16="http://schemas.microsoft.com/office/drawing/2014/main" id="{3BF15ADD-A969-1970-D185-908B0A39C9E8}"/>
                      </a:ext>
                    </a:extLst>
                  </p:cNvPr>
                  <p:cNvCxnSpPr/>
                  <p:nvPr/>
                </p:nvCxnSpPr>
                <p:spPr>
                  <a:xfrm>
                    <a:off x="1803575" y="1351955"/>
                    <a:ext cx="0" cy="755346"/>
                  </a:xfrm>
                  <a:prstGeom prst="line">
                    <a:avLst/>
                  </a:prstGeom>
                  <a:ln w="6350" cmpd="dbl">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4" name="Rounded Rectangle 23">
                  <a:extLst>
                    <a:ext uri="{FF2B5EF4-FFF2-40B4-BE49-F238E27FC236}">
                      <a16:creationId xmlns:a16="http://schemas.microsoft.com/office/drawing/2014/main" id="{DB59B8DA-89A8-1880-7F44-9C7295D3B855}"/>
                    </a:ext>
                  </a:extLst>
                </p:cNvPr>
                <p:cNvSpPr/>
                <p:nvPr/>
              </p:nvSpPr>
              <p:spPr>
                <a:xfrm>
                  <a:off x="1896357" y="2105624"/>
                  <a:ext cx="6881903"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4091713993">
                        <a:custGeom>
                          <a:avLst/>
                          <a:gdLst>
                            <a:gd name="connsiteX0" fmla="*/ 0 w 6881903"/>
                            <a:gd name="connsiteY0" fmla="*/ 18159 h 108952"/>
                            <a:gd name="connsiteX1" fmla="*/ 18159 w 6881903"/>
                            <a:gd name="connsiteY1" fmla="*/ 0 h 108952"/>
                            <a:gd name="connsiteX2" fmla="*/ 520169 w 6881903"/>
                            <a:gd name="connsiteY2" fmla="*/ 0 h 108952"/>
                            <a:gd name="connsiteX3" fmla="*/ 1090634 w 6881903"/>
                            <a:gd name="connsiteY3" fmla="*/ 0 h 108952"/>
                            <a:gd name="connsiteX4" fmla="*/ 1661099 w 6881903"/>
                            <a:gd name="connsiteY4" fmla="*/ 0 h 108952"/>
                            <a:gd name="connsiteX5" fmla="*/ 2231565 w 6881903"/>
                            <a:gd name="connsiteY5" fmla="*/ 0 h 108952"/>
                            <a:gd name="connsiteX6" fmla="*/ 2938942 w 6881903"/>
                            <a:gd name="connsiteY6" fmla="*/ 0 h 108952"/>
                            <a:gd name="connsiteX7" fmla="*/ 3509407 w 6881903"/>
                            <a:gd name="connsiteY7" fmla="*/ 0 h 108952"/>
                            <a:gd name="connsiteX8" fmla="*/ 4148329 w 6881903"/>
                            <a:gd name="connsiteY8" fmla="*/ 0 h 108952"/>
                            <a:gd name="connsiteX9" fmla="*/ 4513426 w 6881903"/>
                            <a:gd name="connsiteY9" fmla="*/ 0 h 108952"/>
                            <a:gd name="connsiteX10" fmla="*/ 5083892 w 6881903"/>
                            <a:gd name="connsiteY10" fmla="*/ 0 h 108952"/>
                            <a:gd name="connsiteX11" fmla="*/ 5517446 w 6881903"/>
                            <a:gd name="connsiteY11" fmla="*/ 0 h 108952"/>
                            <a:gd name="connsiteX12" fmla="*/ 6224823 w 6881903"/>
                            <a:gd name="connsiteY12" fmla="*/ 0 h 108952"/>
                            <a:gd name="connsiteX13" fmla="*/ 6863744 w 6881903"/>
                            <a:gd name="connsiteY13" fmla="*/ 0 h 108952"/>
                            <a:gd name="connsiteX14" fmla="*/ 6881903 w 6881903"/>
                            <a:gd name="connsiteY14" fmla="*/ 18159 h 108952"/>
                            <a:gd name="connsiteX15" fmla="*/ 6881903 w 6881903"/>
                            <a:gd name="connsiteY15" fmla="*/ 90793 h 108952"/>
                            <a:gd name="connsiteX16" fmla="*/ 6863744 w 6881903"/>
                            <a:gd name="connsiteY16" fmla="*/ 108952 h 108952"/>
                            <a:gd name="connsiteX17" fmla="*/ 6498646 w 6881903"/>
                            <a:gd name="connsiteY17" fmla="*/ 108952 h 108952"/>
                            <a:gd name="connsiteX18" fmla="*/ 5928181 w 6881903"/>
                            <a:gd name="connsiteY18" fmla="*/ 108952 h 108952"/>
                            <a:gd name="connsiteX19" fmla="*/ 5220804 w 6881903"/>
                            <a:gd name="connsiteY19" fmla="*/ 108952 h 108952"/>
                            <a:gd name="connsiteX20" fmla="*/ 4718794 w 6881903"/>
                            <a:gd name="connsiteY20" fmla="*/ 108952 h 108952"/>
                            <a:gd name="connsiteX21" fmla="*/ 4079873 w 6881903"/>
                            <a:gd name="connsiteY21" fmla="*/ 108952 h 108952"/>
                            <a:gd name="connsiteX22" fmla="*/ 3577863 w 6881903"/>
                            <a:gd name="connsiteY22" fmla="*/ 108952 h 108952"/>
                            <a:gd name="connsiteX23" fmla="*/ 3212765 w 6881903"/>
                            <a:gd name="connsiteY23" fmla="*/ 108952 h 108952"/>
                            <a:gd name="connsiteX24" fmla="*/ 2779212 w 6881903"/>
                            <a:gd name="connsiteY24" fmla="*/ 108952 h 108952"/>
                            <a:gd name="connsiteX25" fmla="*/ 2414114 w 6881903"/>
                            <a:gd name="connsiteY25" fmla="*/ 108952 h 108952"/>
                            <a:gd name="connsiteX26" fmla="*/ 1843648 w 6881903"/>
                            <a:gd name="connsiteY26" fmla="*/ 108952 h 108952"/>
                            <a:gd name="connsiteX27" fmla="*/ 1136271 w 6881903"/>
                            <a:gd name="connsiteY27" fmla="*/ 108952 h 108952"/>
                            <a:gd name="connsiteX28" fmla="*/ 18159 w 6881903"/>
                            <a:gd name="connsiteY28" fmla="*/ 108952 h 108952"/>
                            <a:gd name="connsiteX29" fmla="*/ 0 w 6881903"/>
                            <a:gd name="connsiteY29" fmla="*/ 90793 h 108952"/>
                            <a:gd name="connsiteX30" fmla="*/ 0 w 6881903"/>
                            <a:gd name="connsiteY30"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81903" h="108952" fill="none" extrusionOk="0">
                              <a:moveTo>
                                <a:pt x="0" y="18159"/>
                              </a:moveTo>
                              <a:cubicBezTo>
                                <a:pt x="-560" y="8271"/>
                                <a:pt x="8094" y="570"/>
                                <a:pt x="18159" y="0"/>
                              </a:cubicBezTo>
                              <a:cubicBezTo>
                                <a:pt x="141218" y="-41097"/>
                                <a:pt x="287505" y="59378"/>
                                <a:pt x="520169" y="0"/>
                              </a:cubicBezTo>
                              <a:cubicBezTo>
                                <a:pt x="752833" y="-59378"/>
                                <a:pt x="867023" y="38546"/>
                                <a:pt x="1090634" y="0"/>
                              </a:cubicBezTo>
                              <a:cubicBezTo>
                                <a:pt x="1314246" y="-38546"/>
                                <a:pt x="1478204" y="58718"/>
                                <a:pt x="1661099" y="0"/>
                              </a:cubicBezTo>
                              <a:cubicBezTo>
                                <a:pt x="1843994" y="-58718"/>
                                <a:pt x="2058729" y="59356"/>
                                <a:pt x="2231565" y="0"/>
                              </a:cubicBezTo>
                              <a:cubicBezTo>
                                <a:pt x="2404401" y="-59356"/>
                                <a:pt x="2711097" y="3038"/>
                                <a:pt x="2938942" y="0"/>
                              </a:cubicBezTo>
                              <a:cubicBezTo>
                                <a:pt x="3166787" y="-3038"/>
                                <a:pt x="3329566" y="67328"/>
                                <a:pt x="3509407" y="0"/>
                              </a:cubicBezTo>
                              <a:cubicBezTo>
                                <a:pt x="3689248" y="-67328"/>
                                <a:pt x="3886794" y="13990"/>
                                <a:pt x="4148329" y="0"/>
                              </a:cubicBezTo>
                              <a:cubicBezTo>
                                <a:pt x="4409864" y="-13990"/>
                                <a:pt x="4351533" y="22567"/>
                                <a:pt x="4513426" y="0"/>
                              </a:cubicBezTo>
                              <a:cubicBezTo>
                                <a:pt x="4675319" y="-22567"/>
                                <a:pt x="4819764" y="26172"/>
                                <a:pt x="5083892" y="0"/>
                              </a:cubicBezTo>
                              <a:cubicBezTo>
                                <a:pt x="5348020" y="-26172"/>
                                <a:pt x="5321247" y="33824"/>
                                <a:pt x="5517446" y="0"/>
                              </a:cubicBezTo>
                              <a:cubicBezTo>
                                <a:pt x="5713645" y="-33824"/>
                                <a:pt x="5925442" y="32840"/>
                                <a:pt x="6224823" y="0"/>
                              </a:cubicBezTo>
                              <a:cubicBezTo>
                                <a:pt x="6524204" y="-32840"/>
                                <a:pt x="6559380" y="1440"/>
                                <a:pt x="6863744" y="0"/>
                              </a:cubicBezTo>
                              <a:cubicBezTo>
                                <a:pt x="6874023" y="546"/>
                                <a:pt x="6880965" y="8308"/>
                                <a:pt x="6881903" y="18159"/>
                              </a:cubicBezTo>
                              <a:cubicBezTo>
                                <a:pt x="6884906" y="37028"/>
                                <a:pt x="6879149" y="58952"/>
                                <a:pt x="6881903" y="90793"/>
                              </a:cubicBezTo>
                              <a:cubicBezTo>
                                <a:pt x="6879816" y="101421"/>
                                <a:pt x="6872539" y="111144"/>
                                <a:pt x="6863744" y="108952"/>
                              </a:cubicBezTo>
                              <a:cubicBezTo>
                                <a:pt x="6722599" y="146045"/>
                                <a:pt x="6608512" y="95906"/>
                                <a:pt x="6498646" y="108952"/>
                              </a:cubicBezTo>
                              <a:cubicBezTo>
                                <a:pt x="6388780" y="121998"/>
                                <a:pt x="6112368" y="80254"/>
                                <a:pt x="5928181" y="108952"/>
                              </a:cubicBezTo>
                              <a:cubicBezTo>
                                <a:pt x="5743995" y="137650"/>
                                <a:pt x="5562831" y="43678"/>
                                <a:pt x="5220804" y="108952"/>
                              </a:cubicBezTo>
                              <a:cubicBezTo>
                                <a:pt x="4878777" y="174226"/>
                                <a:pt x="4941520" y="59113"/>
                                <a:pt x="4718794" y="108952"/>
                              </a:cubicBezTo>
                              <a:cubicBezTo>
                                <a:pt x="4496068" y="158791"/>
                                <a:pt x="4290858" y="94124"/>
                                <a:pt x="4079873" y="108952"/>
                              </a:cubicBezTo>
                              <a:cubicBezTo>
                                <a:pt x="3868888" y="123780"/>
                                <a:pt x="3717252" y="73482"/>
                                <a:pt x="3577863" y="108952"/>
                              </a:cubicBezTo>
                              <a:cubicBezTo>
                                <a:pt x="3438474" y="144422"/>
                                <a:pt x="3334772" y="94437"/>
                                <a:pt x="3212765" y="108952"/>
                              </a:cubicBezTo>
                              <a:cubicBezTo>
                                <a:pt x="3090758" y="123467"/>
                                <a:pt x="2881574" y="60699"/>
                                <a:pt x="2779212" y="108952"/>
                              </a:cubicBezTo>
                              <a:cubicBezTo>
                                <a:pt x="2676850" y="157205"/>
                                <a:pt x="2578320" y="99277"/>
                                <a:pt x="2414114" y="108952"/>
                              </a:cubicBezTo>
                              <a:cubicBezTo>
                                <a:pt x="2249908" y="118627"/>
                                <a:pt x="2038751" y="95089"/>
                                <a:pt x="1843648" y="108952"/>
                              </a:cubicBezTo>
                              <a:cubicBezTo>
                                <a:pt x="1648545" y="122815"/>
                                <a:pt x="1401537" y="67563"/>
                                <a:pt x="1136271" y="108952"/>
                              </a:cubicBezTo>
                              <a:cubicBezTo>
                                <a:pt x="871005" y="150341"/>
                                <a:pt x="284713" y="-7550"/>
                                <a:pt x="18159" y="108952"/>
                              </a:cubicBezTo>
                              <a:cubicBezTo>
                                <a:pt x="7650" y="110509"/>
                                <a:pt x="217" y="100225"/>
                                <a:pt x="0" y="90793"/>
                              </a:cubicBezTo>
                              <a:cubicBezTo>
                                <a:pt x="-2867" y="59024"/>
                                <a:pt x="3600" y="33306"/>
                                <a:pt x="0" y="18159"/>
                              </a:cubicBezTo>
                              <a:close/>
                            </a:path>
                            <a:path w="6881903" h="108952" stroke="0" extrusionOk="0">
                              <a:moveTo>
                                <a:pt x="0" y="18159"/>
                              </a:moveTo>
                              <a:cubicBezTo>
                                <a:pt x="1346" y="6193"/>
                                <a:pt x="6342" y="686"/>
                                <a:pt x="18159" y="0"/>
                              </a:cubicBezTo>
                              <a:cubicBezTo>
                                <a:pt x="149815" y="-13842"/>
                                <a:pt x="272586" y="54015"/>
                                <a:pt x="520169" y="0"/>
                              </a:cubicBezTo>
                              <a:cubicBezTo>
                                <a:pt x="767752" y="-54015"/>
                                <a:pt x="843616" y="29065"/>
                                <a:pt x="953722" y="0"/>
                              </a:cubicBezTo>
                              <a:cubicBezTo>
                                <a:pt x="1063828" y="-29065"/>
                                <a:pt x="1514756" y="5274"/>
                                <a:pt x="1661099" y="0"/>
                              </a:cubicBezTo>
                              <a:cubicBezTo>
                                <a:pt x="1807442" y="-5274"/>
                                <a:pt x="1902893" y="800"/>
                                <a:pt x="2094653" y="0"/>
                              </a:cubicBezTo>
                              <a:cubicBezTo>
                                <a:pt x="2286413" y="-800"/>
                                <a:pt x="2408157" y="49335"/>
                                <a:pt x="2528207" y="0"/>
                              </a:cubicBezTo>
                              <a:cubicBezTo>
                                <a:pt x="2648257" y="-49335"/>
                                <a:pt x="2926292" y="48942"/>
                                <a:pt x="3030216" y="0"/>
                              </a:cubicBezTo>
                              <a:cubicBezTo>
                                <a:pt x="3134140" y="-48942"/>
                                <a:pt x="3213214" y="12064"/>
                                <a:pt x="3395314" y="0"/>
                              </a:cubicBezTo>
                              <a:cubicBezTo>
                                <a:pt x="3577414" y="-12064"/>
                                <a:pt x="3824423" y="3906"/>
                                <a:pt x="4102691" y="0"/>
                              </a:cubicBezTo>
                              <a:cubicBezTo>
                                <a:pt x="4380959" y="-3906"/>
                                <a:pt x="4308737" y="6752"/>
                                <a:pt x="4467789" y="0"/>
                              </a:cubicBezTo>
                              <a:cubicBezTo>
                                <a:pt x="4626841" y="-6752"/>
                                <a:pt x="4941605" y="1042"/>
                                <a:pt x="5106711" y="0"/>
                              </a:cubicBezTo>
                              <a:cubicBezTo>
                                <a:pt x="5271817" y="-1042"/>
                                <a:pt x="5360272" y="26541"/>
                                <a:pt x="5471808" y="0"/>
                              </a:cubicBezTo>
                              <a:cubicBezTo>
                                <a:pt x="5583344" y="-26541"/>
                                <a:pt x="5860752" y="38742"/>
                                <a:pt x="6042274" y="0"/>
                              </a:cubicBezTo>
                              <a:cubicBezTo>
                                <a:pt x="6223796" y="-38742"/>
                                <a:pt x="6528692" y="21668"/>
                                <a:pt x="6863744" y="0"/>
                              </a:cubicBezTo>
                              <a:cubicBezTo>
                                <a:pt x="6872220" y="341"/>
                                <a:pt x="6882386" y="9037"/>
                                <a:pt x="6881903" y="18159"/>
                              </a:cubicBezTo>
                              <a:cubicBezTo>
                                <a:pt x="6887629" y="36537"/>
                                <a:pt x="6874457" y="73320"/>
                                <a:pt x="6881903" y="90793"/>
                              </a:cubicBezTo>
                              <a:cubicBezTo>
                                <a:pt x="6884006" y="101301"/>
                                <a:pt x="6873518" y="107880"/>
                                <a:pt x="6863744" y="108952"/>
                              </a:cubicBezTo>
                              <a:cubicBezTo>
                                <a:pt x="6716688" y="114312"/>
                                <a:pt x="6600902" y="105799"/>
                                <a:pt x="6498646" y="108952"/>
                              </a:cubicBezTo>
                              <a:cubicBezTo>
                                <a:pt x="6396390" y="112105"/>
                                <a:pt x="6061914" y="67619"/>
                                <a:pt x="5859725" y="108952"/>
                              </a:cubicBezTo>
                              <a:cubicBezTo>
                                <a:pt x="5657536" y="150285"/>
                                <a:pt x="5533414" y="69969"/>
                                <a:pt x="5220804" y="108952"/>
                              </a:cubicBezTo>
                              <a:cubicBezTo>
                                <a:pt x="4908194" y="147935"/>
                                <a:pt x="4942881" y="95506"/>
                                <a:pt x="4855706" y="108952"/>
                              </a:cubicBezTo>
                              <a:cubicBezTo>
                                <a:pt x="4768531" y="122398"/>
                                <a:pt x="4491347" y="60981"/>
                                <a:pt x="4285240" y="108952"/>
                              </a:cubicBezTo>
                              <a:cubicBezTo>
                                <a:pt x="4079133" y="156923"/>
                                <a:pt x="3769709" y="97931"/>
                                <a:pt x="3577863" y="108952"/>
                              </a:cubicBezTo>
                              <a:cubicBezTo>
                                <a:pt x="3386017" y="119973"/>
                                <a:pt x="3359441" y="93815"/>
                                <a:pt x="3212765" y="108952"/>
                              </a:cubicBezTo>
                              <a:cubicBezTo>
                                <a:pt x="3066089" y="124089"/>
                                <a:pt x="2933924" y="88610"/>
                                <a:pt x="2779212" y="108952"/>
                              </a:cubicBezTo>
                              <a:cubicBezTo>
                                <a:pt x="2624500" y="129294"/>
                                <a:pt x="2452142" y="59323"/>
                                <a:pt x="2277202" y="108952"/>
                              </a:cubicBezTo>
                              <a:cubicBezTo>
                                <a:pt x="2102262" y="158581"/>
                                <a:pt x="2004215" y="108561"/>
                                <a:pt x="1912104" y="108952"/>
                              </a:cubicBezTo>
                              <a:cubicBezTo>
                                <a:pt x="1819993" y="109343"/>
                                <a:pt x="1483548" y="46150"/>
                                <a:pt x="1341639" y="108952"/>
                              </a:cubicBezTo>
                              <a:cubicBezTo>
                                <a:pt x="1199730" y="171754"/>
                                <a:pt x="897892" y="25048"/>
                                <a:pt x="634262" y="108952"/>
                              </a:cubicBezTo>
                              <a:cubicBezTo>
                                <a:pt x="370632" y="192856"/>
                                <a:pt x="198582" y="41026"/>
                                <a:pt x="18159" y="108952"/>
                              </a:cubicBezTo>
                              <a:cubicBezTo>
                                <a:pt x="9286" y="107046"/>
                                <a:pt x="1785" y="99473"/>
                                <a:pt x="0" y="90793"/>
                              </a:cubicBezTo>
                              <a:cubicBezTo>
                                <a:pt x="-3902" y="67716"/>
                                <a:pt x="2746" y="49663"/>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Predictors</a:t>
                  </a:r>
                  <a:endParaRPr lang="en-US" sz="1050"/>
                </a:p>
              </p:txBody>
            </p:sp>
            <p:sp>
              <p:nvSpPr>
                <p:cNvPr id="25" name="Rounded Rectangle 24">
                  <a:extLst>
                    <a:ext uri="{FF2B5EF4-FFF2-40B4-BE49-F238E27FC236}">
                      <a16:creationId xmlns:a16="http://schemas.microsoft.com/office/drawing/2014/main" id="{A1B70D0E-2FCD-BD52-38E9-8BB30566D5DD}"/>
                    </a:ext>
                  </a:extLst>
                </p:cNvPr>
                <p:cNvSpPr/>
                <p:nvPr/>
              </p:nvSpPr>
              <p:spPr>
                <a:xfrm>
                  <a:off x="357819" y="2105624"/>
                  <a:ext cx="1345070"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3485577295">
                        <a:custGeom>
                          <a:avLst/>
                          <a:gdLst>
                            <a:gd name="connsiteX0" fmla="*/ 0 w 1345070"/>
                            <a:gd name="connsiteY0" fmla="*/ 18159 h 108952"/>
                            <a:gd name="connsiteX1" fmla="*/ 18159 w 1345070"/>
                            <a:gd name="connsiteY1" fmla="*/ 0 h 108952"/>
                            <a:gd name="connsiteX2" fmla="*/ 467497 w 1345070"/>
                            <a:gd name="connsiteY2" fmla="*/ 0 h 108952"/>
                            <a:gd name="connsiteX3" fmla="*/ 864485 w 1345070"/>
                            <a:gd name="connsiteY3" fmla="*/ 0 h 108952"/>
                            <a:gd name="connsiteX4" fmla="*/ 1326911 w 1345070"/>
                            <a:gd name="connsiteY4" fmla="*/ 0 h 108952"/>
                            <a:gd name="connsiteX5" fmla="*/ 1345070 w 1345070"/>
                            <a:gd name="connsiteY5" fmla="*/ 18159 h 108952"/>
                            <a:gd name="connsiteX6" fmla="*/ 1345070 w 1345070"/>
                            <a:gd name="connsiteY6" fmla="*/ 90793 h 108952"/>
                            <a:gd name="connsiteX7" fmla="*/ 1326911 w 1345070"/>
                            <a:gd name="connsiteY7" fmla="*/ 108952 h 108952"/>
                            <a:gd name="connsiteX8" fmla="*/ 916835 w 1345070"/>
                            <a:gd name="connsiteY8" fmla="*/ 108952 h 108952"/>
                            <a:gd name="connsiteX9" fmla="*/ 454410 w 1345070"/>
                            <a:gd name="connsiteY9" fmla="*/ 108952 h 108952"/>
                            <a:gd name="connsiteX10" fmla="*/ 18159 w 1345070"/>
                            <a:gd name="connsiteY10" fmla="*/ 108952 h 108952"/>
                            <a:gd name="connsiteX11" fmla="*/ 0 w 1345070"/>
                            <a:gd name="connsiteY11" fmla="*/ 90793 h 108952"/>
                            <a:gd name="connsiteX12" fmla="*/ 0 w 1345070"/>
                            <a:gd name="connsiteY12"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5070" h="108952" fill="none" extrusionOk="0">
                              <a:moveTo>
                                <a:pt x="0" y="18159"/>
                              </a:moveTo>
                              <a:cubicBezTo>
                                <a:pt x="2033" y="7935"/>
                                <a:pt x="5672" y="-420"/>
                                <a:pt x="18159" y="0"/>
                              </a:cubicBezTo>
                              <a:cubicBezTo>
                                <a:pt x="172219" y="-38010"/>
                                <a:pt x="276356" y="31914"/>
                                <a:pt x="467497" y="0"/>
                              </a:cubicBezTo>
                              <a:cubicBezTo>
                                <a:pt x="658638" y="-31914"/>
                                <a:pt x="706587" y="18738"/>
                                <a:pt x="864485" y="0"/>
                              </a:cubicBezTo>
                              <a:cubicBezTo>
                                <a:pt x="1022383" y="-18738"/>
                                <a:pt x="1223141" y="20683"/>
                                <a:pt x="1326911" y="0"/>
                              </a:cubicBezTo>
                              <a:cubicBezTo>
                                <a:pt x="1338772" y="689"/>
                                <a:pt x="1344849" y="8383"/>
                                <a:pt x="1345070" y="18159"/>
                              </a:cubicBezTo>
                              <a:cubicBezTo>
                                <a:pt x="1350025" y="33186"/>
                                <a:pt x="1343539" y="71052"/>
                                <a:pt x="1345070" y="90793"/>
                              </a:cubicBezTo>
                              <a:cubicBezTo>
                                <a:pt x="1345990" y="99915"/>
                                <a:pt x="1338344" y="108113"/>
                                <a:pt x="1326911" y="108952"/>
                              </a:cubicBezTo>
                              <a:cubicBezTo>
                                <a:pt x="1200901" y="144689"/>
                                <a:pt x="1001757" y="96337"/>
                                <a:pt x="916835" y="108952"/>
                              </a:cubicBezTo>
                              <a:cubicBezTo>
                                <a:pt x="831913" y="121567"/>
                                <a:pt x="676942" y="105624"/>
                                <a:pt x="454410" y="108952"/>
                              </a:cubicBezTo>
                              <a:cubicBezTo>
                                <a:pt x="231878" y="112280"/>
                                <a:pt x="133829" y="69198"/>
                                <a:pt x="18159" y="108952"/>
                              </a:cubicBezTo>
                              <a:cubicBezTo>
                                <a:pt x="7309" y="107388"/>
                                <a:pt x="734" y="103165"/>
                                <a:pt x="0" y="90793"/>
                              </a:cubicBezTo>
                              <a:cubicBezTo>
                                <a:pt x="-4996" y="74502"/>
                                <a:pt x="1035" y="37735"/>
                                <a:pt x="0" y="18159"/>
                              </a:cubicBezTo>
                              <a:close/>
                            </a:path>
                            <a:path w="1345070" h="108952" stroke="0" extrusionOk="0">
                              <a:moveTo>
                                <a:pt x="0" y="18159"/>
                              </a:moveTo>
                              <a:cubicBezTo>
                                <a:pt x="1476" y="6551"/>
                                <a:pt x="6434" y="1736"/>
                                <a:pt x="18159" y="0"/>
                              </a:cubicBezTo>
                              <a:cubicBezTo>
                                <a:pt x="226658" y="-3075"/>
                                <a:pt x="306861" y="3240"/>
                                <a:pt x="467497" y="0"/>
                              </a:cubicBezTo>
                              <a:cubicBezTo>
                                <a:pt x="628133" y="-3240"/>
                                <a:pt x="732969" y="21623"/>
                                <a:pt x="916835" y="0"/>
                              </a:cubicBezTo>
                              <a:cubicBezTo>
                                <a:pt x="1100701" y="-21623"/>
                                <a:pt x="1155581" y="39771"/>
                                <a:pt x="1326911" y="0"/>
                              </a:cubicBezTo>
                              <a:cubicBezTo>
                                <a:pt x="1336336" y="-1673"/>
                                <a:pt x="1342860" y="6189"/>
                                <a:pt x="1345070" y="18159"/>
                              </a:cubicBezTo>
                              <a:cubicBezTo>
                                <a:pt x="1345383" y="40913"/>
                                <a:pt x="1337453" y="60000"/>
                                <a:pt x="1345070" y="90793"/>
                              </a:cubicBezTo>
                              <a:cubicBezTo>
                                <a:pt x="1345751" y="102839"/>
                                <a:pt x="1338251" y="110565"/>
                                <a:pt x="1326911" y="108952"/>
                              </a:cubicBezTo>
                              <a:cubicBezTo>
                                <a:pt x="1136777" y="109395"/>
                                <a:pt x="1029389" y="82024"/>
                                <a:pt x="903748" y="108952"/>
                              </a:cubicBezTo>
                              <a:cubicBezTo>
                                <a:pt x="778107" y="135880"/>
                                <a:pt x="603715" y="85241"/>
                                <a:pt x="493672" y="108952"/>
                              </a:cubicBezTo>
                              <a:cubicBezTo>
                                <a:pt x="383629" y="132663"/>
                                <a:pt x="184790" y="89151"/>
                                <a:pt x="18159" y="108952"/>
                              </a:cubicBezTo>
                              <a:cubicBezTo>
                                <a:pt x="8543" y="106542"/>
                                <a:pt x="-674" y="102222"/>
                                <a:pt x="0" y="90793"/>
                              </a:cubicBezTo>
                              <a:cubicBezTo>
                                <a:pt x="-635" y="73335"/>
                                <a:pt x="6359" y="36128"/>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DV</a:t>
                  </a:r>
                  <a:endParaRPr lang="en-US" sz="900"/>
                </a:p>
              </p:txBody>
            </p:sp>
          </p:grpSp>
          <p:sp>
            <p:nvSpPr>
              <p:cNvPr id="49" name="Rectangle 48">
                <a:extLst>
                  <a:ext uri="{FF2B5EF4-FFF2-40B4-BE49-F238E27FC236}">
                    <a16:creationId xmlns:a16="http://schemas.microsoft.com/office/drawing/2014/main" id="{5DF15F32-2977-3A2D-B6F7-B7AD6DC7FF51}"/>
                  </a:ext>
                </a:extLst>
              </p:cNvPr>
              <p:cNvSpPr/>
              <p:nvPr/>
            </p:nvSpPr>
            <p:spPr>
              <a:xfrm>
                <a:off x="3432313" y="1252330"/>
                <a:ext cx="1699768" cy="211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 1</a:t>
                </a:r>
              </a:p>
            </p:txBody>
          </p:sp>
        </p:grpSp>
        <p:sp>
          <p:nvSpPr>
            <p:cNvPr id="22" name="Rounded Rectangle 21">
              <a:extLst>
                <a:ext uri="{FF2B5EF4-FFF2-40B4-BE49-F238E27FC236}">
                  <a16:creationId xmlns:a16="http://schemas.microsoft.com/office/drawing/2014/main" id="{CAADACB3-A60F-D22F-9B26-2AF51B30BD66}"/>
                </a:ext>
              </a:extLst>
            </p:cNvPr>
            <p:cNvSpPr/>
            <p:nvPr/>
          </p:nvSpPr>
          <p:spPr>
            <a:xfrm>
              <a:off x="483701" y="1585432"/>
              <a:ext cx="1093305" cy="528392"/>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Number of Victims</a:t>
              </a:r>
            </a:p>
          </p:txBody>
        </p:sp>
        <p:sp>
          <p:nvSpPr>
            <p:cNvPr id="27" name="Rounded Rectangle 26">
              <a:extLst>
                <a:ext uri="{FF2B5EF4-FFF2-40B4-BE49-F238E27FC236}">
                  <a16:creationId xmlns:a16="http://schemas.microsoft.com/office/drawing/2014/main" id="{48DFC169-DE69-2680-9D84-E8FE11C11581}"/>
                </a:ext>
              </a:extLst>
            </p:cNvPr>
            <p:cNvSpPr/>
            <p:nvPr/>
          </p:nvSpPr>
          <p:spPr>
            <a:xfrm>
              <a:off x="1894042" y="1631613"/>
              <a:ext cx="58714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Level</a:t>
              </a:r>
            </a:p>
          </p:txBody>
        </p:sp>
        <p:sp>
          <p:nvSpPr>
            <p:cNvPr id="28" name="Rounded Rectangle 27">
              <a:extLst>
                <a:ext uri="{FF2B5EF4-FFF2-40B4-BE49-F238E27FC236}">
                  <a16:creationId xmlns:a16="http://schemas.microsoft.com/office/drawing/2014/main" id="{0C35AB49-5A41-39F0-613D-883C7E9890CC}"/>
                </a:ext>
              </a:extLst>
            </p:cNvPr>
            <p:cNvSpPr/>
            <p:nvPr/>
          </p:nvSpPr>
          <p:spPr>
            <a:xfrm>
              <a:off x="2621040" y="1633384"/>
              <a:ext cx="763129"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Location Type</a:t>
              </a:r>
            </a:p>
          </p:txBody>
        </p:sp>
        <p:sp>
          <p:nvSpPr>
            <p:cNvPr id="29" name="Rounded Rectangle 28">
              <a:extLst>
                <a:ext uri="{FF2B5EF4-FFF2-40B4-BE49-F238E27FC236}">
                  <a16:creationId xmlns:a16="http://schemas.microsoft.com/office/drawing/2014/main" id="{6AEBAC68-F3AC-D577-8464-57B283675239}"/>
                </a:ext>
              </a:extLst>
            </p:cNvPr>
            <p:cNvSpPr/>
            <p:nvPr/>
          </p:nvSpPr>
          <p:spPr>
            <a:xfrm>
              <a:off x="3553003" y="163080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Situation</a:t>
              </a:r>
            </a:p>
          </p:txBody>
        </p:sp>
        <p:sp>
          <p:nvSpPr>
            <p:cNvPr id="30" name="Rounded Rectangle 29">
              <a:extLst>
                <a:ext uri="{FF2B5EF4-FFF2-40B4-BE49-F238E27FC236}">
                  <a16:creationId xmlns:a16="http://schemas.microsoft.com/office/drawing/2014/main" id="{233AB433-C1F8-B306-48AC-0B8B6CC4C8BB}"/>
                </a:ext>
              </a:extLst>
            </p:cNvPr>
            <p:cNvSpPr/>
            <p:nvPr/>
          </p:nvSpPr>
          <p:spPr>
            <a:xfrm>
              <a:off x="4453314" y="163080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Time Period</a:t>
              </a:r>
            </a:p>
          </p:txBody>
        </p:sp>
        <p:sp>
          <p:nvSpPr>
            <p:cNvPr id="31" name="Rounded Rectangle 30">
              <a:extLst>
                <a:ext uri="{FF2B5EF4-FFF2-40B4-BE49-F238E27FC236}">
                  <a16:creationId xmlns:a16="http://schemas.microsoft.com/office/drawing/2014/main" id="{F42F5903-2480-FAF6-4EFE-D84817D3DE54}"/>
                </a:ext>
              </a:extLst>
            </p:cNvPr>
            <p:cNvSpPr/>
            <p:nvPr/>
          </p:nvSpPr>
          <p:spPr>
            <a:xfrm>
              <a:off x="5398736" y="163080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Gang Related</a:t>
              </a:r>
            </a:p>
          </p:txBody>
        </p:sp>
        <p:sp>
          <p:nvSpPr>
            <p:cNvPr id="32" name="Rounded Rectangle 31">
              <a:extLst>
                <a:ext uri="{FF2B5EF4-FFF2-40B4-BE49-F238E27FC236}">
                  <a16:creationId xmlns:a16="http://schemas.microsoft.com/office/drawing/2014/main" id="{DD5C0F46-8CD6-41D5-7597-E648080AFA61}"/>
                </a:ext>
              </a:extLst>
            </p:cNvPr>
            <p:cNvSpPr/>
            <p:nvPr/>
          </p:nvSpPr>
          <p:spPr>
            <a:xfrm>
              <a:off x="6326827" y="163080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Weapon Type</a:t>
              </a:r>
            </a:p>
          </p:txBody>
        </p:sp>
        <p:sp>
          <p:nvSpPr>
            <p:cNvPr id="34" name="Rounded Rectangle 33">
              <a:extLst>
                <a:ext uri="{FF2B5EF4-FFF2-40B4-BE49-F238E27FC236}">
                  <a16:creationId xmlns:a16="http://schemas.microsoft.com/office/drawing/2014/main" id="{919DE781-20A8-49AF-6B79-1029A79E659B}"/>
                </a:ext>
              </a:extLst>
            </p:cNvPr>
            <p:cNvSpPr/>
            <p:nvPr/>
          </p:nvSpPr>
          <p:spPr>
            <a:xfrm>
              <a:off x="7249958" y="163080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Officer Involved</a:t>
              </a:r>
            </a:p>
          </p:txBody>
        </p:sp>
        <p:sp>
          <p:nvSpPr>
            <p:cNvPr id="35" name="Rounded Rectangle 34">
              <a:extLst>
                <a:ext uri="{FF2B5EF4-FFF2-40B4-BE49-F238E27FC236}">
                  <a16:creationId xmlns:a16="http://schemas.microsoft.com/office/drawing/2014/main" id="{430E73CC-CC12-497A-FA39-140D3E3E933F}"/>
                </a:ext>
              </a:extLst>
            </p:cNvPr>
            <p:cNvSpPr/>
            <p:nvPr/>
          </p:nvSpPr>
          <p:spPr>
            <a:xfrm>
              <a:off x="8094825" y="1634151"/>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Shooter Killed</a:t>
              </a:r>
            </a:p>
          </p:txBody>
        </p:sp>
      </p:grpSp>
      <p:grpSp>
        <p:nvGrpSpPr>
          <p:cNvPr id="53" name="Group 52">
            <a:extLst>
              <a:ext uri="{FF2B5EF4-FFF2-40B4-BE49-F238E27FC236}">
                <a16:creationId xmlns:a16="http://schemas.microsoft.com/office/drawing/2014/main" id="{F294A4F2-D11D-D163-434D-7B497F7637A3}"/>
              </a:ext>
            </a:extLst>
          </p:cNvPr>
          <p:cNvGrpSpPr/>
          <p:nvPr/>
        </p:nvGrpSpPr>
        <p:grpSpPr>
          <a:xfrm>
            <a:off x="247258" y="3223551"/>
            <a:ext cx="8649477" cy="1184152"/>
            <a:chOff x="247260" y="2855019"/>
            <a:chExt cx="8649477" cy="1184152"/>
          </a:xfrm>
        </p:grpSpPr>
        <p:grpSp>
          <p:nvGrpSpPr>
            <p:cNvPr id="36" name="Group 35">
              <a:extLst>
                <a:ext uri="{FF2B5EF4-FFF2-40B4-BE49-F238E27FC236}">
                  <a16:creationId xmlns:a16="http://schemas.microsoft.com/office/drawing/2014/main" id="{11F91F8F-BC22-C55E-8AFD-9B1DD0DD1E75}"/>
                </a:ext>
              </a:extLst>
            </p:cNvPr>
            <p:cNvGrpSpPr/>
            <p:nvPr/>
          </p:nvGrpSpPr>
          <p:grpSpPr>
            <a:xfrm>
              <a:off x="247260" y="2855019"/>
              <a:ext cx="8649477" cy="1184152"/>
              <a:chOff x="251927" y="1090263"/>
              <a:chExt cx="8649477" cy="1184152"/>
            </a:xfrm>
          </p:grpSpPr>
          <p:grpSp>
            <p:nvGrpSpPr>
              <p:cNvPr id="37" name="Group 36">
                <a:extLst>
                  <a:ext uri="{FF2B5EF4-FFF2-40B4-BE49-F238E27FC236}">
                    <a16:creationId xmlns:a16="http://schemas.microsoft.com/office/drawing/2014/main" id="{4ED04990-0FD6-BBCA-1F4B-6EFE9182E70B}"/>
                  </a:ext>
                </a:extLst>
              </p:cNvPr>
              <p:cNvGrpSpPr/>
              <p:nvPr/>
            </p:nvGrpSpPr>
            <p:grpSpPr>
              <a:xfrm>
                <a:off x="251927" y="1090263"/>
                <a:ext cx="8649477" cy="1184152"/>
                <a:chOff x="251927" y="1090263"/>
                <a:chExt cx="8649477" cy="1184152"/>
              </a:xfrm>
            </p:grpSpPr>
            <p:grpSp>
              <p:nvGrpSpPr>
                <p:cNvPr id="40" name="Group 39">
                  <a:extLst>
                    <a:ext uri="{FF2B5EF4-FFF2-40B4-BE49-F238E27FC236}">
                      <a16:creationId xmlns:a16="http://schemas.microsoft.com/office/drawing/2014/main" id="{6BFE93DF-DCC3-8C6F-F8F8-D04B7DB952BC}"/>
                    </a:ext>
                  </a:extLst>
                </p:cNvPr>
                <p:cNvGrpSpPr/>
                <p:nvPr/>
              </p:nvGrpSpPr>
              <p:grpSpPr>
                <a:xfrm>
                  <a:off x="251927" y="1090263"/>
                  <a:ext cx="8649477" cy="1184152"/>
                  <a:chOff x="251927" y="1090263"/>
                  <a:chExt cx="8649477" cy="1184152"/>
                </a:xfrm>
              </p:grpSpPr>
              <p:sp>
                <p:nvSpPr>
                  <p:cNvPr id="42" name="Rounded Rectangle 41">
                    <a:extLst>
                      <a:ext uri="{FF2B5EF4-FFF2-40B4-BE49-F238E27FC236}">
                        <a16:creationId xmlns:a16="http://schemas.microsoft.com/office/drawing/2014/main" id="{9D1B349E-9679-4031-9A11-55472D8A305F}"/>
                      </a:ext>
                    </a:extLst>
                  </p:cNvPr>
                  <p:cNvSpPr/>
                  <p:nvPr/>
                </p:nvSpPr>
                <p:spPr>
                  <a:xfrm>
                    <a:off x="251927" y="1257378"/>
                    <a:ext cx="8649477" cy="1017037"/>
                  </a:xfrm>
                  <a:prstGeom prst="roundRect">
                    <a:avLst/>
                  </a:prstGeom>
                  <a:solidFill>
                    <a:schemeClr val="bg2">
                      <a:lumMod val="20000"/>
                      <a:lumOff val="80000"/>
                    </a:schemeClr>
                  </a:solidFill>
                  <a:ln w="6350" cmpd="dbl">
                    <a:solidFill>
                      <a:schemeClr val="bg1">
                        <a:lumMod val="25000"/>
                      </a:schemeClr>
                    </a:solidFill>
                    <a:extLst>
                      <a:ext uri="{C807C97D-BFC1-408E-A445-0C87EB9F89A2}">
                        <ask:lineSketchStyleProps xmlns:ask="http://schemas.microsoft.com/office/drawing/2018/sketchyshapes" sd="1219033472">
                          <a:custGeom>
                            <a:avLst/>
                            <a:gdLst>
                              <a:gd name="connsiteX0" fmla="*/ 0 w 8649477"/>
                              <a:gd name="connsiteY0" fmla="*/ 169510 h 1017037"/>
                              <a:gd name="connsiteX1" fmla="*/ 169510 w 8649477"/>
                              <a:gd name="connsiteY1" fmla="*/ 0 h 1017037"/>
                              <a:gd name="connsiteX2" fmla="*/ 513800 w 8649477"/>
                              <a:gd name="connsiteY2" fmla="*/ 0 h 1017037"/>
                              <a:gd name="connsiteX3" fmla="*/ 1107404 w 8649477"/>
                              <a:gd name="connsiteY3" fmla="*/ 0 h 1017037"/>
                              <a:gd name="connsiteX4" fmla="*/ 1867218 w 8649477"/>
                              <a:gd name="connsiteY4" fmla="*/ 0 h 1017037"/>
                              <a:gd name="connsiteX5" fmla="*/ 2543926 w 8649477"/>
                              <a:gd name="connsiteY5" fmla="*/ 0 h 1017037"/>
                              <a:gd name="connsiteX6" fmla="*/ 3054426 w 8649477"/>
                              <a:gd name="connsiteY6" fmla="*/ 0 h 1017037"/>
                              <a:gd name="connsiteX7" fmla="*/ 3731134 w 8649477"/>
                              <a:gd name="connsiteY7" fmla="*/ 0 h 1017037"/>
                              <a:gd name="connsiteX8" fmla="*/ 4158529 w 8649477"/>
                              <a:gd name="connsiteY8" fmla="*/ 0 h 1017037"/>
                              <a:gd name="connsiteX9" fmla="*/ 4752133 w 8649477"/>
                              <a:gd name="connsiteY9" fmla="*/ 0 h 1017037"/>
                              <a:gd name="connsiteX10" fmla="*/ 5096424 w 8649477"/>
                              <a:gd name="connsiteY10" fmla="*/ 0 h 1017037"/>
                              <a:gd name="connsiteX11" fmla="*/ 5856237 w 8649477"/>
                              <a:gd name="connsiteY11" fmla="*/ 0 h 1017037"/>
                              <a:gd name="connsiteX12" fmla="*/ 6449841 w 8649477"/>
                              <a:gd name="connsiteY12" fmla="*/ 0 h 1017037"/>
                              <a:gd name="connsiteX13" fmla="*/ 7209654 w 8649477"/>
                              <a:gd name="connsiteY13" fmla="*/ 0 h 1017037"/>
                              <a:gd name="connsiteX14" fmla="*/ 7720154 w 8649477"/>
                              <a:gd name="connsiteY14" fmla="*/ 0 h 1017037"/>
                              <a:gd name="connsiteX15" fmla="*/ 8479967 w 8649477"/>
                              <a:gd name="connsiteY15" fmla="*/ 0 h 1017037"/>
                              <a:gd name="connsiteX16" fmla="*/ 8649477 w 8649477"/>
                              <a:gd name="connsiteY16" fmla="*/ 169510 h 1017037"/>
                              <a:gd name="connsiteX17" fmla="*/ 8649477 w 8649477"/>
                              <a:gd name="connsiteY17" fmla="*/ 508519 h 1017037"/>
                              <a:gd name="connsiteX18" fmla="*/ 8649477 w 8649477"/>
                              <a:gd name="connsiteY18" fmla="*/ 847527 h 1017037"/>
                              <a:gd name="connsiteX19" fmla="*/ 8479967 w 8649477"/>
                              <a:gd name="connsiteY19" fmla="*/ 1017037 h 1017037"/>
                              <a:gd name="connsiteX20" fmla="*/ 8135677 w 8649477"/>
                              <a:gd name="connsiteY20" fmla="*/ 1017037 h 1017037"/>
                              <a:gd name="connsiteX21" fmla="*/ 7458968 w 8649477"/>
                              <a:gd name="connsiteY21" fmla="*/ 1017037 h 1017037"/>
                              <a:gd name="connsiteX22" fmla="*/ 6948468 w 8649477"/>
                              <a:gd name="connsiteY22" fmla="*/ 1017037 h 1017037"/>
                              <a:gd name="connsiteX23" fmla="*/ 6521074 w 8649477"/>
                              <a:gd name="connsiteY23" fmla="*/ 1017037 h 1017037"/>
                              <a:gd name="connsiteX24" fmla="*/ 6176783 w 8649477"/>
                              <a:gd name="connsiteY24" fmla="*/ 1017037 h 1017037"/>
                              <a:gd name="connsiteX25" fmla="*/ 5749388 w 8649477"/>
                              <a:gd name="connsiteY25" fmla="*/ 1017037 h 1017037"/>
                              <a:gd name="connsiteX26" fmla="*/ 5321993 w 8649477"/>
                              <a:gd name="connsiteY26" fmla="*/ 1017037 h 1017037"/>
                              <a:gd name="connsiteX27" fmla="*/ 4728389 w 8649477"/>
                              <a:gd name="connsiteY27" fmla="*/ 1017037 h 1017037"/>
                              <a:gd name="connsiteX28" fmla="*/ 4134785 w 8649477"/>
                              <a:gd name="connsiteY28" fmla="*/ 1017037 h 1017037"/>
                              <a:gd name="connsiteX29" fmla="*/ 3624286 w 8649477"/>
                              <a:gd name="connsiteY29" fmla="*/ 1017037 h 1017037"/>
                              <a:gd name="connsiteX30" fmla="*/ 2864472 w 8649477"/>
                              <a:gd name="connsiteY30" fmla="*/ 1017037 h 1017037"/>
                              <a:gd name="connsiteX31" fmla="*/ 2437078 w 8649477"/>
                              <a:gd name="connsiteY31" fmla="*/ 1017037 h 1017037"/>
                              <a:gd name="connsiteX32" fmla="*/ 1677264 w 8649477"/>
                              <a:gd name="connsiteY32" fmla="*/ 1017037 h 1017037"/>
                              <a:gd name="connsiteX33" fmla="*/ 1249869 w 8649477"/>
                              <a:gd name="connsiteY33" fmla="*/ 1017037 h 1017037"/>
                              <a:gd name="connsiteX34" fmla="*/ 169510 w 8649477"/>
                              <a:gd name="connsiteY34" fmla="*/ 1017037 h 1017037"/>
                              <a:gd name="connsiteX35" fmla="*/ 0 w 8649477"/>
                              <a:gd name="connsiteY35" fmla="*/ 847527 h 1017037"/>
                              <a:gd name="connsiteX36" fmla="*/ 0 w 8649477"/>
                              <a:gd name="connsiteY36" fmla="*/ 522079 h 1017037"/>
                              <a:gd name="connsiteX37" fmla="*/ 0 w 8649477"/>
                              <a:gd name="connsiteY37" fmla="*/ 169510 h 101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9477" h="1017037" fill="none" extrusionOk="0">
                                <a:moveTo>
                                  <a:pt x="0" y="169510"/>
                                </a:moveTo>
                                <a:cubicBezTo>
                                  <a:pt x="-17638" y="78007"/>
                                  <a:pt x="94127" y="19153"/>
                                  <a:pt x="169510" y="0"/>
                                </a:cubicBezTo>
                                <a:cubicBezTo>
                                  <a:pt x="300411" y="-31059"/>
                                  <a:pt x="404678" y="12987"/>
                                  <a:pt x="513800" y="0"/>
                                </a:cubicBezTo>
                                <a:cubicBezTo>
                                  <a:pt x="622922" y="-12987"/>
                                  <a:pt x="861478" y="31244"/>
                                  <a:pt x="1107404" y="0"/>
                                </a:cubicBezTo>
                                <a:cubicBezTo>
                                  <a:pt x="1353330" y="-31244"/>
                                  <a:pt x="1550891" y="56374"/>
                                  <a:pt x="1867218" y="0"/>
                                </a:cubicBezTo>
                                <a:cubicBezTo>
                                  <a:pt x="2183545" y="-56374"/>
                                  <a:pt x="2334667" y="70339"/>
                                  <a:pt x="2543926" y="0"/>
                                </a:cubicBezTo>
                                <a:cubicBezTo>
                                  <a:pt x="2753185" y="-70339"/>
                                  <a:pt x="2831247" y="37203"/>
                                  <a:pt x="3054426" y="0"/>
                                </a:cubicBezTo>
                                <a:cubicBezTo>
                                  <a:pt x="3277605" y="-37203"/>
                                  <a:pt x="3525908" y="37778"/>
                                  <a:pt x="3731134" y="0"/>
                                </a:cubicBezTo>
                                <a:cubicBezTo>
                                  <a:pt x="3936360" y="-37778"/>
                                  <a:pt x="4016377" y="12750"/>
                                  <a:pt x="4158529" y="0"/>
                                </a:cubicBezTo>
                                <a:cubicBezTo>
                                  <a:pt x="4300682" y="-12750"/>
                                  <a:pt x="4542333" y="49572"/>
                                  <a:pt x="4752133" y="0"/>
                                </a:cubicBezTo>
                                <a:cubicBezTo>
                                  <a:pt x="4961933" y="-49572"/>
                                  <a:pt x="4932232" y="26251"/>
                                  <a:pt x="5096424" y="0"/>
                                </a:cubicBezTo>
                                <a:cubicBezTo>
                                  <a:pt x="5260616" y="-26251"/>
                                  <a:pt x="5494369" y="83607"/>
                                  <a:pt x="5856237" y="0"/>
                                </a:cubicBezTo>
                                <a:cubicBezTo>
                                  <a:pt x="6218105" y="-83607"/>
                                  <a:pt x="6261403" y="777"/>
                                  <a:pt x="6449841" y="0"/>
                                </a:cubicBezTo>
                                <a:cubicBezTo>
                                  <a:pt x="6638279" y="-777"/>
                                  <a:pt x="6944026" y="83984"/>
                                  <a:pt x="7209654" y="0"/>
                                </a:cubicBezTo>
                                <a:cubicBezTo>
                                  <a:pt x="7475282" y="-83984"/>
                                  <a:pt x="7513373" y="42544"/>
                                  <a:pt x="7720154" y="0"/>
                                </a:cubicBezTo>
                                <a:cubicBezTo>
                                  <a:pt x="7926935" y="-42544"/>
                                  <a:pt x="8149470" y="48212"/>
                                  <a:pt x="8479967" y="0"/>
                                </a:cubicBezTo>
                                <a:cubicBezTo>
                                  <a:pt x="8570220" y="10165"/>
                                  <a:pt x="8660012" y="94453"/>
                                  <a:pt x="8649477" y="169510"/>
                                </a:cubicBezTo>
                                <a:cubicBezTo>
                                  <a:pt x="8661781" y="327278"/>
                                  <a:pt x="8634780" y="406509"/>
                                  <a:pt x="8649477" y="508519"/>
                                </a:cubicBezTo>
                                <a:cubicBezTo>
                                  <a:pt x="8664174" y="610529"/>
                                  <a:pt x="8620835" y="694612"/>
                                  <a:pt x="8649477" y="847527"/>
                                </a:cubicBezTo>
                                <a:cubicBezTo>
                                  <a:pt x="8658723" y="959124"/>
                                  <a:pt x="8575832" y="1016404"/>
                                  <a:pt x="8479967" y="1017037"/>
                                </a:cubicBezTo>
                                <a:cubicBezTo>
                                  <a:pt x="8388865" y="1056538"/>
                                  <a:pt x="8286961" y="1011670"/>
                                  <a:pt x="8135677" y="1017037"/>
                                </a:cubicBezTo>
                                <a:cubicBezTo>
                                  <a:pt x="7984393" y="1022404"/>
                                  <a:pt x="7710381" y="983018"/>
                                  <a:pt x="7458968" y="1017037"/>
                                </a:cubicBezTo>
                                <a:cubicBezTo>
                                  <a:pt x="7207555" y="1051056"/>
                                  <a:pt x="7162050" y="1005723"/>
                                  <a:pt x="6948468" y="1017037"/>
                                </a:cubicBezTo>
                                <a:cubicBezTo>
                                  <a:pt x="6734886" y="1028351"/>
                                  <a:pt x="6630673" y="996476"/>
                                  <a:pt x="6521074" y="1017037"/>
                                </a:cubicBezTo>
                                <a:cubicBezTo>
                                  <a:pt x="6411475" y="1037598"/>
                                  <a:pt x="6288555" y="1009075"/>
                                  <a:pt x="6176783" y="1017037"/>
                                </a:cubicBezTo>
                                <a:cubicBezTo>
                                  <a:pt x="6065011" y="1024999"/>
                                  <a:pt x="5961149" y="981664"/>
                                  <a:pt x="5749388" y="1017037"/>
                                </a:cubicBezTo>
                                <a:cubicBezTo>
                                  <a:pt x="5537628" y="1052410"/>
                                  <a:pt x="5452362" y="983249"/>
                                  <a:pt x="5321993" y="1017037"/>
                                </a:cubicBezTo>
                                <a:cubicBezTo>
                                  <a:pt x="5191625" y="1050825"/>
                                  <a:pt x="4993069" y="982805"/>
                                  <a:pt x="4728389" y="1017037"/>
                                </a:cubicBezTo>
                                <a:cubicBezTo>
                                  <a:pt x="4463709" y="1051269"/>
                                  <a:pt x="4352225" y="955950"/>
                                  <a:pt x="4134785" y="1017037"/>
                                </a:cubicBezTo>
                                <a:cubicBezTo>
                                  <a:pt x="3917345" y="1078124"/>
                                  <a:pt x="3762246" y="969026"/>
                                  <a:pt x="3624286" y="1017037"/>
                                </a:cubicBezTo>
                                <a:cubicBezTo>
                                  <a:pt x="3486326" y="1065048"/>
                                  <a:pt x="3116060" y="930781"/>
                                  <a:pt x="2864472" y="1017037"/>
                                </a:cubicBezTo>
                                <a:cubicBezTo>
                                  <a:pt x="2612884" y="1103293"/>
                                  <a:pt x="2559040" y="997652"/>
                                  <a:pt x="2437078" y="1017037"/>
                                </a:cubicBezTo>
                                <a:cubicBezTo>
                                  <a:pt x="2315116" y="1036422"/>
                                  <a:pt x="2050999" y="989806"/>
                                  <a:pt x="1677264" y="1017037"/>
                                </a:cubicBezTo>
                                <a:cubicBezTo>
                                  <a:pt x="1303529" y="1044268"/>
                                  <a:pt x="1416217" y="983507"/>
                                  <a:pt x="1249869" y="1017037"/>
                                </a:cubicBezTo>
                                <a:cubicBezTo>
                                  <a:pt x="1083522" y="1050567"/>
                                  <a:pt x="662833" y="980159"/>
                                  <a:pt x="169510" y="1017037"/>
                                </a:cubicBezTo>
                                <a:cubicBezTo>
                                  <a:pt x="83797" y="1004628"/>
                                  <a:pt x="25515" y="932635"/>
                                  <a:pt x="0" y="847527"/>
                                </a:cubicBezTo>
                                <a:cubicBezTo>
                                  <a:pt x="-12176" y="740999"/>
                                  <a:pt x="14528" y="618772"/>
                                  <a:pt x="0" y="522079"/>
                                </a:cubicBezTo>
                                <a:cubicBezTo>
                                  <a:pt x="-14528" y="425386"/>
                                  <a:pt x="19073" y="306535"/>
                                  <a:pt x="0" y="169510"/>
                                </a:cubicBezTo>
                                <a:close/>
                              </a:path>
                              <a:path w="8649477" h="1017037" stroke="0" extrusionOk="0">
                                <a:moveTo>
                                  <a:pt x="0" y="169510"/>
                                </a:moveTo>
                                <a:cubicBezTo>
                                  <a:pt x="-20013" y="63547"/>
                                  <a:pt x="61676" y="5335"/>
                                  <a:pt x="169510" y="0"/>
                                </a:cubicBezTo>
                                <a:cubicBezTo>
                                  <a:pt x="424527" y="-15878"/>
                                  <a:pt x="772880" y="36871"/>
                                  <a:pt x="929323" y="0"/>
                                </a:cubicBezTo>
                                <a:cubicBezTo>
                                  <a:pt x="1085766" y="-36871"/>
                                  <a:pt x="1246777" y="22916"/>
                                  <a:pt x="1439823" y="0"/>
                                </a:cubicBezTo>
                                <a:cubicBezTo>
                                  <a:pt x="1632869" y="-22916"/>
                                  <a:pt x="1701115" y="27021"/>
                                  <a:pt x="1867218" y="0"/>
                                </a:cubicBezTo>
                                <a:cubicBezTo>
                                  <a:pt x="2033321" y="-27021"/>
                                  <a:pt x="2285641" y="28687"/>
                                  <a:pt x="2543926" y="0"/>
                                </a:cubicBezTo>
                                <a:cubicBezTo>
                                  <a:pt x="2802211" y="-28687"/>
                                  <a:pt x="2873002" y="41743"/>
                                  <a:pt x="3054426" y="0"/>
                                </a:cubicBezTo>
                                <a:cubicBezTo>
                                  <a:pt x="3235850" y="-41743"/>
                                  <a:pt x="3540671" y="34445"/>
                                  <a:pt x="3814239" y="0"/>
                                </a:cubicBezTo>
                                <a:cubicBezTo>
                                  <a:pt x="4087807" y="-34445"/>
                                  <a:pt x="4122513" y="43967"/>
                                  <a:pt x="4241634" y="0"/>
                                </a:cubicBezTo>
                                <a:cubicBezTo>
                                  <a:pt x="4360756" y="-43967"/>
                                  <a:pt x="4830720" y="16068"/>
                                  <a:pt x="5001447" y="0"/>
                                </a:cubicBezTo>
                                <a:cubicBezTo>
                                  <a:pt x="5172174" y="-16068"/>
                                  <a:pt x="5177494" y="40578"/>
                                  <a:pt x="5345738" y="0"/>
                                </a:cubicBezTo>
                                <a:cubicBezTo>
                                  <a:pt x="5513982" y="-40578"/>
                                  <a:pt x="5705936" y="49386"/>
                                  <a:pt x="5939342" y="0"/>
                                </a:cubicBezTo>
                                <a:cubicBezTo>
                                  <a:pt x="6172748" y="-49386"/>
                                  <a:pt x="6286935" y="23711"/>
                                  <a:pt x="6532946" y="0"/>
                                </a:cubicBezTo>
                                <a:cubicBezTo>
                                  <a:pt x="6778957" y="-23711"/>
                                  <a:pt x="6929199" y="420"/>
                                  <a:pt x="7043445" y="0"/>
                                </a:cubicBezTo>
                                <a:cubicBezTo>
                                  <a:pt x="7157691" y="-420"/>
                                  <a:pt x="7630333" y="42030"/>
                                  <a:pt x="7803258" y="0"/>
                                </a:cubicBezTo>
                                <a:cubicBezTo>
                                  <a:pt x="7976183" y="-42030"/>
                                  <a:pt x="8203911" y="61055"/>
                                  <a:pt x="8479967" y="0"/>
                                </a:cubicBezTo>
                                <a:cubicBezTo>
                                  <a:pt x="8553302" y="3331"/>
                                  <a:pt x="8626900" y="60314"/>
                                  <a:pt x="8649477" y="169510"/>
                                </a:cubicBezTo>
                                <a:cubicBezTo>
                                  <a:pt x="8670857" y="254049"/>
                                  <a:pt x="8608699" y="375276"/>
                                  <a:pt x="8649477" y="515299"/>
                                </a:cubicBezTo>
                                <a:cubicBezTo>
                                  <a:pt x="8690255" y="655322"/>
                                  <a:pt x="8621826" y="691783"/>
                                  <a:pt x="8649477" y="847527"/>
                                </a:cubicBezTo>
                                <a:cubicBezTo>
                                  <a:pt x="8637649" y="962294"/>
                                  <a:pt x="8588508" y="1028126"/>
                                  <a:pt x="8479967" y="1017037"/>
                                </a:cubicBezTo>
                                <a:cubicBezTo>
                                  <a:pt x="8319486" y="1023519"/>
                                  <a:pt x="8178854" y="985261"/>
                                  <a:pt x="8052572" y="1017037"/>
                                </a:cubicBezTo>
                                <a:cubicBezTo>
                                  <a:pt x="7926291" y="1048813"/>
                                  <a:pt x="7601566" y="1011804"/>
                                  <a:pt x="7458968" y="1017037"/>
                                </a:cubicBezTo>
                                <a:cubicBezTo>
                                  <a:pt x="7316370" y="1022270"/>
                                  <a:pt x="7151546" y="997662"/>
                                  <a:pt x="7031573" y="1017037"/>
                                </a:cubicBezTo>
                                <a:cubicBezTo>
                                  <a:pt x="6911600" y="1036412"/>
                                  <a:pt x="6576909" y="994051"/>
                                  <a:pt x="6437969" y="1017037"/>
                                </a:cubicBezTo>
                                <a:cubicBezTo>
                                  <a:pt x="6299029" y="1040023"/>
                                  <a:pt x="6237973" y="1003995"/>
                                  <a:pt x="6093679" y="1017037"/>
                                </a:cubicBezTo>
                                <a:cubicBezTo>
                                  <a:pt x="5949385" y="1030079"/>
                                  <a:pt x="5911743" y="980390"/>
                                  <a:pt x="5749388" y="1017037"/>
                                </a:cubicBezTo>
                                <a:cubicBezTo>
                                  <a:pt x="5587033" y="1053684"/>
                                  <a:pt x="5341528" y="1007135"/>
                                  <a:pt x="5155784" y="1017037"/>
                                </a:cubicBezTo>
                                <a:cubicBezTo>
                                  <a:pt x="4970040" y="1026939"/>
                                  <a:pt x="4934954" y="975967"/>
                                  <a:pt x="4728389" y="1017037"/>
                                </a:cubicBezTo>
                                <a:cubicBezTo>
                                  <a:pt x="4521824" y="1058107"/>
                                  <a:pt x="4260046" y="957203"/>
                                  <a:pt x="4051681" y="1017037"/>
                                </a:cubicBezTo>
                                <a:cubicBezTo>
                                  <a:pt x="3843316" y="1076871"/>
                                  <a:pt x="3816405" y="988351"/>
                                  <a:pt x="3624286" y="1017037"/>
                                </a:cubicBezTo>
                                <a:cubicBezTo>
                                  <a:pt x="3432167" y="1045723"/>
                                  <a:pt x="3169471" y="1005584"/>
                                  <a:pt x="2947577" y="1017037"/>
                                </a:cubicBezTo>
                                <a:cubicBezTo>
                                  <a:pt x="2725683" y="1028490"/>
                                  <a:pt x="2758691" y="995420"/>
                                  <a:pt x="2603287" y="1017037"/>
                                </a:cubicBezTo>
                                <a:cubicBezTo>
                                  <a:pt x="2447883" y="1038654"/>
                                  <a:pt x="2201208" y="943454"/>
                                  <a:pt x="1926578" y="1017037"/>
                                </a:cubicBezTo>
                                <a:cubicBezTo>
                                  <a:pt x="1651948" y="1090620"/>
                                  <a:pt x="1629741" y="1016464"/>
                                  <a:pt x="1499183" y="1017037"/>
                                </a:cubicBezTo>
                                <a:cubicBezTo>
                                  <a:pt x="1368625" y="1017610"/>
                                  <a:pt x="1278993" y="1004264"/>
                                  <a:pt x="1154893" y="1017037"/>
                                </a:cubicBezTo>
                                <a:cubicBezTo>
                                  <a:pt x="1030793" y="1029810"/>
                                  <a:pt x="916009" y="991483"/>
                                  <a:pt x="727498" y="1017037"/>
                                </a:cubicBezTo>
                                <a:cubicBezTo>
                                  <a:pt x="538987" y="1042591"/>
                                  <a:pt x="333463" y="992362"/>
                                  <a:pt x="169510" y="1017037"/>
                                </a:cubicBezTo>
                                <a:cubicBezTo>
                                  <a:pt x="83878" y="1014923"/>
                                  <a:pt x="-784" y="946575"/>
                                  <a:pt x="0" y="847527"/>
                                </a:cubicBezTo>
                                <a:cubicBezTo>
                                  <a:pt x="-22521" y="705233"/>
                                  <a:pt x="9050" y="668858"/>
                                  <a:pt x="0" y="522079"/>
                                </a:cubicBezTo>
                                <a:cubicBezTo>
                                  <a:pt x="-9050" y="375300"/>
                                  <a:pt x="35896" y="287728"/>
                                  <a:pt x="0" y="16951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43" name="Right Arrow 42">
                    <a:extLst>
                      <a:ext uri="{FF2B5EF4-FFF2-40B4-BE49-F238E27FC236}">
                        <a16:creationId xmlns:a16="http://schemas.microsoft.com/office/drawing/2014/main" id="{15552BCB-252E-B64E-524C-12C2F0F5CFCE}"/>
                      </a:ext>
                    </a:extLst>
                  </p:cNvPr>
                  <p:cNvSpPr/>
                  <p:nvPr/>
                </p:nvSpPr>
                <p:spPr>
                  <a:xfrm>
                    <a:off x="561253" y="1090263"/>
                    <a:ext cx="1684987" cy="334229"/>
                  </a:xfrm>
                  <a:prstGeom prst="rightArrow">
                    <a:avLst/>
                  </a:prstGeom>
                  <a:ln w="6350" cmpd="dbl">
                    <a:solidFill>
                      <a:schemeClr val="bg1">
                        <a:lumMod val="25000"/>
                      </a:schemeClr>
                    </a:solidFill>
                    <a:extLst>
                      <a:ext uri="{C807C97D-BFC1-408E-A445-0C87EB9F89A2}">
                        <ask:lineSketchStyleProps xmlns:ask="http://schemas.microsoft.com/office/drawing/2018/sketchyshapes" sd="852854689">
                          <a:custGeom>
                            <a:avLst/>
                            <a:gdLst>
                              <a:gd name="connsiteX0" fmla="*/ 0 w 826113"/>
                              <a:gd name="connsiteY0" fmla="*/ 83557 h 334229"/>
                              <a:gd name="connsiteX1" fmla="*/ 316320 w 826113"/>
                              <a:gd name="connsiteY1" fmla="*/ 83557 h 334229"/>
                              <a:gd name="connsiteX2" fmla="*/ 658999 w 826113"/>
                              <a:gd name="connsiteY2" fmla="*/ 83557 h 334229"/>
                              <a:gd name="connsiteX3" fmla="*/ 658999 w 826113"/>
                              <a:gd name="connsiteY3" fmla="*/ 0 h 334229"/>
                              <a:gd name="connsiteX4" fmla="*/ 826113 w 826113"/>
                              <a:gd name="connsiteY4" fmla="*/ 167115 h 334229"/>
                              <a:gd name="connsiteX5" fmla="*/ 658999 w 826113"/>
                              <a:gd name="connsiteY5" fmla="*/ 334229 h 334229"/>
                              <a:gd name="connsiteX6" fmla="*/ 658999 w 826113"/>
                              <a:gd name="connsiteY6" fmla="*/ 250672 h 334229"/>
                              <a:gd name="connsiteX7" fmla="*/ 329500 w 826113"/>
                              <a:gd name="connsiteY7" fmla="*/ 250672 h 334229"/>
                              <a:gd name="connsiteX8" fmla="*/ 0 w 826113"/>
                              <a:gd name="connsiteY8" fmla="*/ 250672 h 334229"/>
                              <a:gd name="connsiteX9" fmla="*/ 0 w 826113"/>
                              <a:gd name="connsiteY9" fmla="*/ 83557 h 33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6113" h="334229" fill="none" extrusionOk="0">
                                <a:moveTo>
                                  <a:pt x="0" y="83557"/>
                                </a:moveTo>
                                <a:cubicBezTo>
                                  <a:pt x="93148" y="46537"/>
                                  <a:pt x="225679" y="103740"/>
                                  <a:pt x="316320" y="83557"/>
                                </a:cubicBezTo>
                                <a:cubicBezTo>
                                  <a:pt x="406961" y="63374"/>
                                  <a:pt x="525711" y="85612"/>
                                  <a:pt x="658999" y="83557"/>
                                </a:cubicBezTo>
                                <a:cubicBezTo>
                                  <a:pt x="656915" y="44296"/>
                                  <a:pt x="666353" y="21421"/>
                                  <a:pt x="658999" y="0"/>
                                </a:cubicBezTo>
                                <a:cubicBezTo>
                                  <a:pt x="720186" y="31718"/>
                                  <a:pt x="754286" y="100005"/>
                                  <a:pt x="826113" y="167115"/>
                                </a:cubicBezTo>
                                <a:cubicBezTo>
                                  <a:pt x="765629" y="244991"/>
                                  <a:pt x="727487" y="257574"/>
                                  <a:pt x="658999" y="334229"/>
                                </a:cubicBezTo>
                                <a:cubicBezTo>
                                  <a:pt x="657837" y="310361"/>
                                  <a:pt x="663529" y="292112"/>
                                  <a:pt x="658999" y="250672"/>
                                </a:cubicBezTo>
                                <a:cubicBezTo>
                                  <a:pt x="578023" y="286776"/>
                                  <a:pt x="442925" y="221961"/>
                                  <a:pt x="329500" y="250672"/>
                                </a:cubicBezTo>
                                <a:cubicBezTo>
                                  <a:pt x="216075" y="279383"/>
                                  <a:pt x="104623" y="231863"/>
                                  <a:pt x="0" y="250672"/>
                                </a:cubicBezTo>
                                <a:cubicBezTo>
                                  <a:pt x="-17982" y="170703"/>
                                  <a:pt x="12520" y="148665"/>
                                  <a:pt x="0" y="83557"/>
                                </a:cubicBezTo>
                                <a:close/>
                              </a:path>
                              <a:path w="826113" h="334229" stroke="0" extrusionOk="0">
                                <a:moveTo>
                                  <a:pt x="0" y="83557"/>
                                </a:moveTo>
                                <a:cubicBezTo>
                                  <a:pt x="111489" y="69841"/>
                                  <a:pt x="239655" y="96418"/>
                                  <a:pt x="316320" y="83557"/>
                                </a:cubicBezTo>
                                <a:cubicBezTo>
                                  <a:pt x="392985" y="70696"/>
                                  <a:pt x="551322" y="88459"/>
                                  <a:pt x="658999" y="83557"/>
                                </a:cubicBezTo>
                                <a:cubicBezTo>
                                  <a:pt x="649947" y="44855"/>
                                  <a:pt x="668338" y="35783"/>
                                  <a:pt x="658999" y="0"/>
                                </a:cubicBezTo>
                                <a:cubicBezTo>
                                  <a:pt x="724874" y="46994"/>
                                  <a:pt x="757408" y="101997"/>
                                  <a:pt x="826113" y="167115"/>
                                </a:cubicBezTo>
                                <a:cubicBezTo>
                                  <a:pt x="759866" y="245738"/>
                                  <a:pt x="723256" y="263998"/>
                                  <a:pt x="658999" y="334229"/>
                                </a:cubicBezTo>
                                <a:cubicBezTo>
                                  <a:pt x="658975" y="315921"/>
                                  <a:pt x="664943" y="288881"/>
                                  <a:pt x="658999" y="250672"/>
                                </a:cubicBezTo>
                                <a:cubicBezTo>
                                  <a:pt x="557573" y="271429"/>
                                  <a:pt x="497110" y="218434"/>
                                  <a:pt x="336089" y="250672"/>
                                </a:cubicBezTo>
                                <a:cubicBezTo>
                                  <a:pt x="175068" y="282910"/>
                                  <a:pt x="101147" y="240216"/>
                                  <a:pt x="0" y="250672"/>
                                </a:cubicBezTo>
                                <a:cubicBezTo>
                                  <a:pt x="-13670" y="184481"/>
                                  <a:pt x="13683" y="125336"/>
                                  <a:pt x="0" y="8355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GLM with Binomial</a:t>
                    </a:r>
                  </a:p>
                </p:txBody>
              </p:sp>
            </p:grpSp>
            <p:cxnSp>
              <p:nvCxnSpPr>
                <p:cNvPr id="41" name="Straight Connector 40">
                  <a:extLst>
                    <a:ext uri="{FF2B5EF4-FFF2-40B4-BE49-F238E27FC236}">
                      <a16:creationId xmlns:a16="http://schemas.microsoft.com/office/drawing/2014/main" id="{F49A4C3D-E4A4-5A8C-3B18-97818EE6D884}"/>
                    </a:ext>
                  </a:extLst>
                </p:cNvPr>
                <p:cNvCxnSpPr/>
                <p:nvPr/>
              </p:nvCxnSpPr>
              <p:spPr>
                <a:xfrm>
                  <a:off x="1803575" y="1351955"/>
                  <a:ext cx="0" cy="755346"/>
                </a:xfrm>
                <a:prstGeom prst="line">
                  <a:avLst/>
                </a:prstGeom>
                <a:ln w="6350" cmpd="dbl">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grpSp>
          <p:sp>
            <p:nvSpPr>
              <p:cNvPr id="38" name="Rounded Rectangle 37">
                <a:extLst>
                  <a:ext uri="{FF2B5EF4-FFF2-40B4-BE49-F238E27FC236}">
                    <a16:creationId xmlns:a16="http://schemas.microsoft.com/office/drawing/2014/main" id="{A20DBE60-3186-B8FB-C106-57D9E8A395B9}"/>
                  </a:ext>
                </a:extLst>
              </p:cNvPr>
              <p:cNvSpPr/>
              <p:nvPr/>
            </p:nvSpPr>
            <p:spPr>
              <a:xfrm>
                <a:off x="1896357" y="2105624"/>
                <a:ext cx="6881903"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4091713993">
                      <a:custGeom>
                        <a:avLst/>
                        <a:gdLst>
                          <a:gd name="connsiteX0" fmla="*/ 0 w 6881903"/>
                          <a:gd name="connsiteY0" fmla="*/ 18159 h 108952"/>
                          <a:gd name="connsiteX1" fmla="*/ 18159 w 6881903"/>
                          <a:gd name="connsiteY1" fmla="*/ 0 h 108952"/>
                          <a:gd name="connsiteX2" fmla="*/ 520169 w 6881903"/>
                          <a:gd name="connsiteY2" fmla="*/ 0 h 108952"/>
                          <a:gd name="connsiteX3" fmla="*/ 1090634 w 6881903"/>
                          <a:gd name="connsiteY3" fmla="*/ 0 h 108952"/>
                          <a:gd name="connsiteX4" fmla="*/ 1661099 w 6881903"/>
                          <a:gd name="connsiteY4" fmla="*/ 0 h 108952"/>
                          <a:gd name="connsiteX5" fmla="*/ 2231565 w 6881903"/>
                          <a:gd name="connsiteY5" fmla="*/ 0 h 108952"/>
                          <a:gd name="connsiteX6" fmla="*/ 2938942 w 6881903"/>
                          <a:gd name="connsiteY6" fmla="*/ 0 h 108952"/>
                          <a:gd name="connsiteX7" fmla="*/ 3509407 w 6881903"/>
                          <a:gd name="connsiteY7" fmla="*/ 0 h 108952"/>
                          <a:gd name="connsiteX8" fmla="*/ 4148329 w 6881903"/>
                          <a:gd name="connsiteY8" fmla="*/ 0 h 108952"/>
                          <a:gd name="connsiteX9" fmla="*/ 4513426 w 6881903"/>
                          <a:gd name="connsiteY9" fmla="*/ 0 h 108952"/>
                          <a:gd name="connsiteX10" fmla="*/ 5083892 w 6881903"/>
                          <a:gd name="connsiteY10" fmla="*/ 0 h 108952"/>
                          <a:gd name="connsiteX11" fmla="*/ 5517446 w 6881903"/>
                          <a:gd name="connsiteY11" fmla="*/ 0 h 108952"/>
                          <a:gd name="connsiteX12" fmla="*/ 6224823 w 6881903"/>
                          <a:gd name="connsiteY12" fmla="*/ 0 h 108952"/>
                          <a:gd name="connsiteX13" fmla="*/ 6863744 w 6881903"/>
                          <a:gd name="connsiteY13" fmla="*/ 0 h 108952"/>
                          <a:gd name="connsiteX14" fmla="*/ 6881903 w 6881903"/>
                          <a:gd name="connsiteY14" fmla="*/ 18159 h 108952"/>
                          <a:gd name="connsiteX15" fmla="*/ 6881903 w 6881903"/>
                          <a:gd name="connsiteY15" fmla="*/ 90793 h 108952"/>
                          <a:gd name="connsiteX16" fmla="*/ 6863744 w 6881903"/>
                          <a:gd name="connsiteY16" fmla="*/ 108952 h 108952"/>
                          <a:gd name="connsiteX17" fmla="*/ 6498646 w 6881903"/>
                          <a:gd name="connsiteY17" fmla="*/ 108952 h 108952"/>
                          <a:gd name="connsiteX18" fmla="*/ 5928181 w 6881903"/>
                          <a:gd name="connsiteY18" fmla="*/ 108952 h 108952"/>
                          <a:gd name="connsiteX19" fmla="*/ 5220804 w 6881903"/>
                          <a:gd name="connsiteY19" fmla="*/ 108952 h 108952"/>
                          <a:gd name="connsiteX20" fmla="*/ 4718794 w 6881903"/>
                          <a:gd name="connsiteY20" fmla="*/ 108952 h 108952"/>
                          <a:gd name="connsiteX21" fmla="*/ 4079873 w 6881903"/>
                          <a:gd name="connsiteY21" fmla="*/ 108952 h 108952"/>
                          <a:gd name="connsiteX22" fmla="*/ 3577863 w 6881903"/>
                          <a:gd name="connsiteY22" fmla="*/ 108952 h 108952"/>
                          <a:gd name="connsiteX23" fmla="*/ 3212765 w 6881903"/>
                          <a:gd name="connsiteY23" fmla="*/ 108952 h 108952"/>
                          <a:gd name="connsiteX24" fmla="*/ 2779212 w 6881903"/>
                          <a:gd name="connsiteY24" fmla="*/ 108952 h 108952"/>
                          <a:gd name="connsiteX25" fmla="*/ 2414114 w 6881903"/>
                          <a:gd name="connsiteY25" fmla="*/ 108952 h 108952"/>
                          <a:gd name="connsiteX26" fmla="*/ 1843648 w 6881903"/>
                          <a:gd name="connsiteY26" fmla="*/ 108952 h 108952"/>
                          <a:gd name="connsiteX27" fmla="*/ 1136271 w 6881903"/>
                          <a:gd name="connsiteY27" fmla="*/ 108952 h 108952"/>
                          <a:gd name="connsiteX28" fmla="*/ 18159 w 6881903"/>
                          <a:gd name="connsiteY28" fmla="*/ 108952 h 108952"/>
                          <a:gd name="connsiteX29" fmla="*/ 0 w 6881903"/>
                          <a:gd name="connsiteY29" fmla="*/ 90793 h 108952"/>
                          <a:gd name="connsiteX30" fmla="*/ 0 w 6881903"/>
                          <a:gd name="connsiteY30"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81903" h="108952" fill="none" extrusionOk="0">
                            <a:moveTo>
                              <a:pt x="0" y="18159"/>
                            </a:moveTo>
                            <a:cubicBezTo>
                              <a:pt x="-560" y="8271"/>
                              <a:pt x="8094" y="570"/>
                              <a:pt x="18159" y="0"/>
                            </a:cubicBezTo>
                            <a:cubicBezTo>
                              <a:pt x="141218" y="-41097"/>
                              <a:pt x="287505" y="59378"/>
                              <a:pt x="520169" y="0"/>
                            </a:cubicBezTo>
                            <a:cubicBezTo>
                              <a:pt x="752833" y="-59378"/>
                              <a:pt x="867023" y="38546"/>
                              <a:pt x="1090634" y="0"/>
                            </a:cubicBezTo>
                            <a:cubicBezTo>
                              <a:pt x="1314246" y="-38546"/>
                              <a:pt x="1478204" y="58718"/>
                              <a:pt x="1661099" y="0"/>
                            </a:cubicBezTo>
                            <a:cubicBezTo>
                              <a:pt x="1843994" y="-58718"/>
                              <a:pt x="2058729" y="59356"/>
                              <a:pt x="2231565" y="0"/>
                            </a:cubicBezTo>
                            <a:cubicBezTo>
                              <a:pt x="2404401" y="-59356"/>
                              <a:pt x="2711097" y="3038"/>
                              <a:pt x="2938942" y="0"/>
                            </a:cubicBezTo>
                            <a:cubicBezTo>
                              <a:pt x="3166787" y="-3038"/>
                              <a:pt x="3329566" y="67328"/>
                              <a:pt x="3509407" y="0"/>
                            </a:cubicBezTo>
                            <a:cubicBezTo>
                              <a:pt x="3689248" y="-67328"/>
                              <a:pt x="3886794" y="13990"/>
                              <a:pt x="4148329" y="0"/>
                            </a:cubicBezTo>
                            <a:cubicBezTo>
                              <a:pt x="4409864" y="-13990"/>
                              <a:pt x="4351533" y="22567"/>
                              <a:pt x="4513426" y="0"/>
                            </a:cubicBezTo>
                            <a:cubicBezTo>
                              <a:pt x="4675319" y="-22567"/>
                              <a:pt x="4819764" y="26172"/>
                              <a:pt x="5083892" y="0"/>
                            </a:cubicBezTo>
                            <a:cubicBezTo>
                              <a:pt x="5348020" y="-26172"/>
                              <a:pt x="5321247" y="33824"/>
                              <a:pt x="5517446" y="0"/>
                            </a:cubicBezTo>
                            <a:cubicBezTo>
                              <a:pt x="5713645" y="-33824"/>
                              <a:pt x="5925442" y="32840"/>
                              <a:pt x="6224823" y="0"/>
                            </a:cubicBezTo>
                            <a:cubicBezTo>
                              <a:pt x="6524204" y="-32840"/>
                              <a:pt x="6559380" y="1440"/>
                              <a:pt x="6863744" y="0"/>
                            </a:cubicBezTo>
                            <a:cubicBezTo>
                              <a:pt x="6874023" y="546"/>
                              <a:pt x="6880965" y="8308"/>
                              <a:pt x="6881903" y="18159"/>
                            </a:cubicBezTo>
                            <a:cubicBezTo>
                              <a:pt x="6884906" y="37028"/>
                              <a:pt x="6879149" y="58952"/>
                              <a:pt x="6881903" y="90793"/>
                            </a:cubicBezTo>
                            <a:cubicBezTo>
                              <a:pt x="6879816" y="101421"/>
                              <a:pt x="6872539" y="111144"/>
                              <a:pt x="6863744" y="108952"/>
                            </a:cubicBezTo>
                            <a:cubicBezTo>
                              <a:pt x="6722599" y="146045"/>
                              <a:pt x="6608512" y="95906"/>
                              <a:pt x="6498646" y="108952"/>
                            </a:cubicBezTo>
                            <a:cubicBezTo>
                              <a:pt x="6388780" y="121998"/>
                              <a:pt x="6112368" y="80254"/>
                              <a:pt x="5928181" y="108952"/>
                            </a:cubicBezTo>
                            <a:cubicBezTo>
                              <a:pt x="5743995" y="137650"/>
                              <a:pt x="5562831" y="43678"/>
                              <a:pt x="5220804" y="108952"/>
                            </a:cubicBezTo>
                            <a:cubicBezTo>
                              <a:pt x="4878777" y="174226"/>
                              <a:pt x="4941520" y="59113"/>
                              <a:pt x="4718794" y="108952"/>
                            </a:cubicBezTo>
                            <a:cubicBezTo>
                              <a:pt x="4496068" y="158791"/>
                              <a:pt x="4290858" y="94124"/>
                              <a:pt x="4079873" y="108952"/>
                            </a:cubicBezTo>
                            <a:cubicBezTo>
                              <a:pt x="3868888" y="123780"/>
                              <a:pt x="3717252" y="73482"/>
                              <a:pt x="3577863" y="108952"/>
                            </a:cubicBezTo>
                            <a:cubicBezTo>
                              <a:pt x="3438474" y="144422"/>
                              <a:pt x="3334772" y="94437"/>
                              <a:pt x="3212765" y="108952"/>
                            </a:cubicBezTo>
                            <a:cubicBezTo>
                              <a:pt x="3090758" y="123467"/>
                              <a:pt x="2881574" y="60699"/>
                              <a:pt x="2779212" y="108952"/>
                            </a:cubicBezTo>
                            <a:cubicBezTo>
                              <a:pt x="2676850" y="157205"/>
                              <a:pt x="2578320" y="99277"/>
                              <a:pt x="2414114" y="108952"/>
                            </a:cubicBezTo>
                            <a:cubicBezTo>
                              <a:pt x="2249908" y="118627"/>
                              <a:pt x="2038751" y="95089"/>
                              <a:pt x="1843648" y="108952"/>
                            </a:cubicBezTo>
                            <a:cubicBezTo>
                              <a:pt x="1648545" y="122815"/>
                              <a:pt x="1401537" y="67563"/>
                              <a:pt x="1136271" y="108952"/>
                            </a:cubicBezTo>
                            <a:cubicBezTo>
                              <a:pt x="871005" y="150341"/>
                              <a:pt x="284713" y="-7550"/>
                              <a:pt x="18159" y="108952"/>
                            </a:cubicBezTo>
                            <a:cubicBezTo>
                              <a:pt x="7650" y="110509"/>
                              <a:pt x="217" y="100225"/>
                              <a:pt x="0" y="90793"/>
                            </a:cubicBezTo>
                            <a:cubicBezTo>
                              <a:pt x="-2867" y="59024"/>
                              <a:pt x="3600" y="33306"/>
                              <a:pt x="0" y="18159"/>
                            </a:cubicBezTo>
                            <a:close/>
                          </a:path>
                          <a:path w="6881903" h="108952" stroke="0" extrusionOk="0">
                            <a:moveTo>
                              <a:pt x="0" y="18159"/>
                            </a:moveTo>
                            <a:cubicBezTo>
                              <a:pt x="1346" y="6193"/>
                              <a:pt x="6342" y="686"/>
                              <a:pt x="18159" y="0"/>
                            </a:cubicBezTo>
                            <a:cubicBezTo>
                              <a:pt x="149815" y="-13842"/>
                              <a:pt x="272586" y="54015"/>
                              <a:pt x="520169" y="0"/>
                            </a:cubicBezTo>
                            <a:cubicBezTo>
                              <a:pt x="767752" y="-54015"/>
                              <a:pt x="843616" y="29065"/>
                              <a:pt x="953722" y="0"/>
                            </a:cubicBezTo>
                            <a:cubicBezTo>
                              <a:pt x="1063828" y="-29065"/>
                              <a:pt x="1514756" y="5274"/>
                              <a:pt x="1661099" y="0"/>
                            </a:cubicBezTo>
                            <a:cubicBezTo>
                              <a:pt x="1807442" y="-5274"/>
                              <a:pt x="1902893" y="800"/>
                              <a:pt x="2094653" y="0"/>
                            </a:cubicBezTo>
                            <a:cubicBezTo>
                              <a:pt x="2286413" y="-800"/>
                              <a:pt x="2408157" y="49335"/>
                              <a:pt x="2528207" y="0"/>
                            </a:cubicBezTo>
                            <a:cubicBezTo>
                              <a:pt x="2648257" y="-49335"/>
                              <a:pt x="2926292" y="48942"/>
                              <a:pt x="3030216" y="0"/>
                            </a:cubicBezTo>
                            <a:cubicBezTo>
                              <a:pt x="3134140" y="-48942"/>
                              <a:pt x="3213214" y="12064"/>
                              <a:pt x="3395314" y="0"/>
                            </a:cubicBezTo>
                            <a:cubicBezTo>
                              <a:pt x="3577414" y="-12064"/>
                              <a:pt x="3824423" y="3906"/>
                              <a:pt x="4102691" y="0"/>
                            </a:cubicBezTo>
                            <a:cubicBezTo>
                              <a:pt x="4380959" y="-3906"/>
                              <a:pt x="4308737" y="6752"/>
                              <a:pt x="4467789" y="0"/>
                            </a:cubicBezTo>
                            <a:cubicBezTo>
                              <a:pt x="4626841" y="-6752"/>
                              <a:pt x="4941605" y="1042"/>
                              <a:pt x="5106711" y="0"/>
                            </a:cubicBezTo>
                            <a:cubicBezTo>
                              <a:pt x="5271817" y="-1042"/>
                              <a:pt x="5360272" y="26541"/>
                              <a:pt x="5471808" y="0"/>
                            </a:cubicBezTo>
                            <a:cubicBezTo>
                              <a:pt x="5583344" y="-26541"/>
                              <a:pt x="5860752" y="38742"/>
                              <a:pt x="6042274" y="0"/>
                            </a:cubicBezTo>
                            <a:cubicBezTo>
                              <a:pt x="6223796" y="-38742"/>
                              <a:pt x="6528692" y="21668"/>
                              <a:pt x="6863744" y="0"/>
                            </a:cubicBezTo>
                            <a:cubicBezTo>
                              <a:pt x="6872220" y="341"/>
                              <a:pt x="6882386" y="9037"/>
                              <a:pt x="6881903" y="18159"/>
                            </a:cubicBezTo>
                            <a:cubicBezTo>
                              <a:pt x="6887629" y="36537"/>
                              <a:pt x="6874457" y="73320"/>
                              <a:pt x="6881903" y="90793"/>
                            </a:cubicBezTo>
                            <a:cubicBezTo>
                              <a:pt x="6884006" y="101301"/>
                              <a:pt x="6873518" y="107880"/>
                              <a:pt x="6863744" y="108952"/>
                            </a:cubicBezTo>
                            <a:cubicBezTo>
                              <a:pt x="6716688" y="114312"/>
                              <a:pt x="6600902" y="105799"/>
                              <a:pt x="6498646" y="108952"/>
                            </a:cubicBezTo>
                            <a:cubicBezTo>
                              <a:pt x="6396390" y="112105"/>
                              <a:pt x="6061914" y="67619"/>
                              <a:pt x="5859725" y="108952"/>
                            </a:cubicBezTo>
                            <a:cubicBezTo>
                              <a:pt x="5657536" y="150285"/>
                              <a:pt x="5533414" y="69969"/>
                              <a:pt x="5220804" y="108952"/>
                            </a:cubicBezTo>
                            <a:cubicBezTo>
                              <a:pt x="4908194" y="147935"/>
                              <a:pt x="4942881" y="95506"/>
                              <a:pt x="4855706" y="108952"/>
                            </a:cubicBezTo>
                            <a:cubicBezTo>
                              <a:pt x="4768531" y="122398"/>
                              <a:pt x="4491347" y="60981"/>
                              <a:pt x="4285240" y="108952"/>
                            </a:cubicBezTo>
                            <a:cubicBezTo>
                              <a:pt x="4079133" y="156923"/>
                              <a:pt x="3769709" y="97931"/>
                              <a:pt x="3577863" y="108952"/>
                            </a:cubicBezTo>
                            <a:cubicBezTo>
                              <a:pt x="3386017" y="119973"/>
                              <a:pt x="3359441" y="93815"/>
                              <a:pt x="3212765" y="108952"/>
                            </a:cubicBezTo>
                            <a:cubicBezTo>
                              <a:pt x="3066089" y="124089"/>
                              <a:pt x="2933924" y="88610"/>
                              <a:pt x="2779212" y="108952"/>
                            </a:cubicBezTo>
                            <a:cubicBezTo>
                              <a:pt x="2624500" y="129294"/>
                              <a:pt x="2452142" y="59323"/>
                              <a:pt x="2277202" y="108952"/>
                            </a:cubicBezTo>
                            <a:cubicBezTo>
                              <a:pt x="2102262" y="158581"/>
                              <a:pt x="2004215" y="108561"/>
                              <a:pt x="1912104" y="108952"/>
                            </a:cubicBezTo>
                            <a:cubicBezTo>
                              <a:pt x="1819993" y="109343"/>
                              <a:pt x="1483548" y="46150"/>
                              <a:pt x="1341639" y="108952"/>
                            </a:cubicBezTo>
                            <a:cubicBezTo>
                              <a:pt x="1199730" y="171754"/>
                              <a:pt x="897892" y="25048"/>
                              <a:pt x="634262" y="108952"/>
                            </a:cubicBezTo>
                            <a:cubicBezTo>
                              <a:pt x="370632" y="192856"/>
                              <a:pt x="198582" y="41026"/>
                              <a:pt x="18159" y="108952"/>
                            </a:cubicBezTo>
                            <a:cubicBezTo>
                              <a:pt x="9286" y="107046"/>
                              <a:pt x="1785" y="99473"/>
                              <a:pt x="0" y="90793"/>
                            </a:cubicBezTo>
                            <a:cubicBezTo>
                              <a:pt x="-3902" y="67716"/>
                              <a:pt x="2746" y="49663"/>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Predictors</a:t>
                </a:r>
                <a:endParaRPr lang="en-US" sz="1050"/>
              </a:p>
            </p:txBody>
          </p:sp>
          <p:sp>
            <p:nvSpPr>
              <p:cNvPr id="39" name="Rounded Rectangle 38">
                <a:extLst>
                  <a:ext uri="{FF2B5EF4-FFF2-40B4-BE49-F238E27FC236}">
                    <a16:creationId xmlns:a16="http://schemas.microsoft.com/office/drawing/2014/main" id="{7237678A-22A4-0526-53F8-DCCC9C11DB90}"/>
                  </a:ext>
                </a:extLst>
              </p:cNvPr>
              <p:cNvSpPr/>
              <p:nvPr/>
            </p:nvSpPr>
            <p:spPr>
              <a:xfrm>
                <a:off x="357819" y="2105624"/>
                <a:ext cx="1345070"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3485577295">
                      <a:custGeom>
                        <a:avLst/>
                        <a:gdLst>
                          <a:gd name="connsiteX0" fmla="*/ 0 w 1345070"/>
                          <a:gd name="connsiteY0" fmla="*/ 18159 h 108952"/>
                          <a:gd name="connsiteX1" fmla="*/ 18159 w 1345070"/>
                          <a:gd name="connsiteY1" fmla="*/ 0 h 108952"/>
                          <a:gd name="connsiteX2" fmla="*/ 467497 w 1345070"/>
                          <a:gd name="connsiteY2" fmla="*/ 0 h 108952"/>
                          <a:gd name="connsiteX3" fmla="*/ 864485 w 1345070"/>
                          <a:gd name="connsiteY3" fmla="*/ 0 h 108952"/>
                          <a:gd name="connsiteX4" fmla="*/ 1326911 w 1345070"/>
                          <a:gd name="connsiteY4" fmla="*/ 0 h 108952"/>
                          <a:gd name="connsiteX5" fmla="*/ 1345070 w 1345070"/>
                          <a:gd name="connsiteY5" fmla="*/ 18159 h 108952"/>
                          <a:gd name="connsiteX6" fmla="*/ 1345070 w 1345070"/>
                          <a:gd name="connsiteY6" fmla="*/ 90793 h 108952"/>
                          <a:gd name="connsiteX7" fmla="*/ 1326911 w 1345070"/>
                          <a:gd name="connsiteY7" fmla="*/ 108952 h 108952"/>
                          <a:gd name="connsiteX8" fmla="*/ 916835 w 1345070"/>
                          <a:gd name="connsiteY8" fmla="*/ 108952 h 108952"/>
                          <a:gd name="connsiteX9" fmla="*/ 454410 w 1345070"/>
                          <a:gd name="connsiteY9" fmla="*/ 108952 h 108952"/>
                          <a:gd name="connsiteX10" fmla="*/ 18159 w 1345070"/>
                          <a:gd name="connsiteY10" fmla="*/ 108952 h 108952"/>
                          <a:gd name="connsiteX11" fmla="*/ 0 w 1345070"/>
                          <a:gd name="connsiteY11" fmla="*/ 90793 h 108952"/>
                          <a:gd name="connsiteX12" fmla="*/ 0 w 1345070"/>
                          <a:gd name="connsiteY12"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5070" h="108952" fill="none" extrusionOk="0">
                            <a:moveTo>
                              <a:pt x="0" y="18159"/>
                            </a:moveTo>
                            <a:cubicBezTo>
                              <a:pt x="2033" y="7935"/>
                              <a:pt x="5672" y="-420"/>
                              <a:pt x="18159" y="0"/>
                            </a:cubicBezTo>
                            <a:cubicBezTo>
                              <a:pt x="172219" y="-38010"/>
                              <a:pt x="276356" y="31914"/>
                              <a:pt x="467497" y="0"/>
                            </a:cubicBezTo>
                            <a:cubicBezTo>
                              <a:pt x="658638" y="-31914"/>
                              <a:pt x="706587" y="18738"/>
                              <a:pt x="864485" y="0"/>
                            </a:cubicBezTo>
                            <a:cubicBezTo>
                              <a:pt x="1022383" y="-18738"/>
                              <a:pt x="1223141" y="20683"/>
                              <a:pt x="1326911" y="0"/>
                            </a:cubicBezTo>
                            <a:cubicBezTo>
                              <a:pt x="1338772" y="689"/>
                              <a:pt x="1344849" y="8383"/>
                              <a:pt x="1345070" y="18159"/>
                            </a:cubicBezTo>
                            <a:cubicBezTo>
                              <a:pt x="1350025" y="33186"/>
                              <a:pt x="1343539" y="71052"/>
                              <a:pt x="1345070" y="90793"/>
                            </a:cubicBezTo>
                            <a:cubicBezTo>
                              <a:pt x="1345990" y="99915"/>
                              <a:pt x="1338344" y="108113"/>
                              <a:pt x="1326911" y="108952"/>
                            </a:cubicBezTo>
                            <a:cubicBezTo>
                              <a:pt x="1200901" y="144689"/>
                              <a:pt x="1001757" y="96337"/>
                              <a:pt x="916835" y="108952"/>
                            </a:cubicBezTo>
                            <a:cubicBezTo>
                              <a:pt x="831913" y="121567"/>
                              <a:pt x="676942" y="105624"/>
                              <a:pt x="454410" y="108952"/>
                            </a:cubicBezTo>
                            <a:cubicBezTo>
                              <a:pt x="231878" y="112280"/>
                              <a:pt x="133829" y="69198"/>
                              <a:pt x="18159" y="108952"/>
                            </a:cubicBezTo>
                            <a:cubicBezTo>
                              <a:pt x="7309" y="107388"/>
                              <a:pt x="734" y="103165"/>
                              <a:pt x="0" y="90793"/>
                            </a:cubicBezTo>
                            <a:cubicBezTo>
                              <a:pt x="-4996" y="74502"/>
                              <a:pt x="1035" y="37735"/>
                              <a:pt x="0" y="18159"/>
                            </a:cubicBezTo>
                            <a:close/>
                          </a:path>
                          <a:path w="1345070" h="108952" stroke="0" extrusionOk="0">
                            <a:moveTo>
                              <a:pt x="0" y="18159"/>
                            </a:moveTo>
                            <a:cubicBezTo>
                              <a:pt x="1476" y="6551"/>
                              <a:pt x="6434" y="1736"/>
                              <a:pt x="18159" y="0"/>
                            </a:cubicBezTo>
                            <a:cubicBezTo>
                              <a:pt x="226658" y="-3075"/>
                              <a:pt x="306861" y="3240"/>
                              <a:pt x="467497" y="0"/>
                            </a:cubicBezTo>
                            <a:cubicBezTo>
                              <a:pt x="628133" y="-3240"/>
                              <a:pt x="732969" y="21623"/>
                              <a:pt x="916835" y="0"/>
                            </a:cubicBezTo>
                            <a:cubicBezTo>
                              <a:pt x="1100701" y="-21623"/>
                              <a:pt x="1155581" y="39771"/>
                              <a:pt x="1326911" y="0"/>
                            </a:cubicBezTo>
                            <a:cubicBezTo>
                              <a:pt x="1336336" y="-1673"/>
                              <a:pt x="1342860" y="6189"/>
                              <a:pt x="1345070" y="18159"/>
                            </a:cubicBezTo>
                            <a:cubicBezTo>
                              <a:pt x="1345383" y="40913"/>
                              <a:pt x="1337453" y="60000"/>
                              <a:pt x="1345070" y="90793"/>
                            </a:cubicBezTo>
                            <a:cubicBezTo>
                              <a:pt x="1345751" y="102839"/>
                              <a:pt x="1338251" y="110565"/>
                              <a:pt x="1326911" y="108952"/>
                            </a:cubicBezTo>
                            <a:cubicBezTo>
                              <a:pt x="1136777" y="109395"/>
                              <a:pt x="1029389" y="82024"/>
                              <a:pt x="903748" y="108952"/>
                            </a:cubicBezTo>
                            <a:cubicBezTo>
                              <a:pt x="778107" y="135880"/>
                              <a:pt x="603715" y="85241"/>
                              <a:pt x="493672" y="108952"/>
                            </a:cubicBezTo>
                            <a:cubicBezTo>
                              <a:pt x="383629" y="132663"/>
                              <a:pt x="184790" y="89151"/>
                              <a:pt x="18159" y="108952"/>
                            </a:cubicBezTo>
                            <a:cubicBezTo>
                              <a:pt x="8543" y="106542"/>
                              <a:pt x="-674" y="102222"/>
                              <a:pt x="0" y="90793"/>
                            </a:cubicBezTo>
                            <a:cubicBezTo>
                              <a:pt x="-635" y="73335"/>
                              <a:pt x="6359" y="36128"/>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DV</a:t>
                </a:r>
                <a:endParaRPr lang="en-US" sz="900"/>
              </a:p>
            </p:txBody>
          </p:sp>
        </p:grpSp>
        <p:sp>
          <p:nvSpPr>
            <p:cNvPr id="44" name="Rounded Rectangle 43">
              <a:extLst>
                <a:ext uri="{FF2B5EF4-FFF2-40B4-BE49-F238E27FC236}">
                  <a16:creationId xmlns:a16="http://schemas.microsoft.com/office/drawing/2014/main" id="{32BE8902-1B93-C597-B221-752B722846DD}"/>
                </a:ext>
              </a:extLst>
            </p:cNvPr>
            <p:cNvSpPr/>
            <p:nvPr/>
          </p:nvSpPr>
          <p:spPr>
            <a:xfrm>
              <a:off x="483701" y="3221134"/>
              <a:ext cx="1093305" cy="528392"/>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During Classes</a:t>
              </a:r>
            </a:p>
          </p:txBody>
        </p:sp>
        <p:sp>
          <p:nvSpPr>
            <p:cNvPr id="45" name="Rounded Rectangle 44">
              <a:extLst>
                <a:ext uri="{FF2B5EF4-FFF2-40B4-BE49-F238E27FC236}">
                  <a16:creationId xmlns:a16="http://schemas.microsoft.com/office/drawing/2014/main" id="{2C6D15BC-2671-CEA3-925A-2A2D7BFD11CA}"/>
                </a:ext>
              </a:extLst>
            </p:cNvPr>
            <p:cNvSpPr/>
            <p:nvPr/>
          </p:nvSpPr>
          <p:spPr>
            <a:xfrm>
              <a:off x="2592095" y="3265831"/>
              <a:ext cx="58714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Level</a:t>
              </a:r>
            </a:p>
          </p:txBody>
        </p:sp>
        <p:sp>
          <p:nvSpPr>
            <p:cNvPr id="46" name="Rounded Rectangle 45">
              <a:extLst>
                <a:ext uri="{FF2B5EF4-FFF2-40B4-BE49-F238E27FC236}">
                  <a16:creationId xmlns:a16="http://schemas.microsoft.com/office/drawing/2014/main" id="{E439A681-25DF-66C5-C4D8-DB4E9CBA76A6}"/>
                </a:ext>
              </a:extLst>
            </p:cNvPr>
            <p:cNvSpPr/>
            <p:nvPr/>
          </p:nvSpPr>
          <p:spPr>
            <a:xfrm>
              <a:off x="4842215" y="3265831"/>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Time Period</a:t>
              </a:r>
            </a:p>
          </p:txBody>
        </p:sp>
        <p:sp>
          <p:nvSpPr>
            <p:cNvPr id="47" name="Rounded Rectangle 46">
              <a:extLst>
                <a:ext uri="{FF2B5EF4-FFF2-40B4-BE49-F238E27FC236}">
                  <a16:creationId xmlns:a16="http://schemas.microsoft.com/office/drawing/2014/main" id="{118E844C-82A1-1E3F-90B7-4B0C4687D54C}"/>
                </a:ext>
              </a:extLst>
            </p:cNvPr>
            <p:cNvSpPr/>
            <p:nvPr/>
          </p:nvSpPr>
          <p:spPr>
            <a:xfrm>
              <a:off x="7672391" y="3265831"/>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Location Type</a:t>
              </a:r>
            </a:p>
          </p:txBody>
        </p:sp>
        <p:sp>
          <p:nvSpPr>
            <p:cNvPr id="50" name="Rectangle 49">
              <a:extLst>
                <a:ext uri="{FF2B5EF4-FFF2-40B4-BE49-F238E27FC236}">
                  <a16:creationId xmlns:a16="http://schemas.microsoft.com/office/drawing/2014/main" id="{EF3FBE98-1EAF-4C80-986F-50DABE2A208F}"/>
                </a:ext>
              </a:extLst>
            </p:cNvPr>
            <p:cNvSpPr/>
            <p:nvPr/>
          </p:nvSpPr>
          <p:spPr>
            <a:xfrm>
              <a:off x="3432313" y="2905302"/>
              <a:ext cx="1699768" cy="211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 2</a:t>
              </a:r>
            </a:p>
          </p:txBody>
        </p:sp>
      </p:grpSp>
      <p:sp>
        <p:nvSpPr>
          <p:cNvPr id="68" name="Rectangle 67">
            <a:extLst>
              <a:ext uri="{FF2B5EF4-FFF2-40B4-BE49-F238E27FC236}">
                <a16:creationId xmlns:a16="http://schemas.microsoft.com/office/drawing/2014/main" id="{766BD577-FC3A-2272-22DE-449CAF9CAF95}"/>
              </a:ext>
            </a:extLst>
          </p:cNvPr>
          <p:cNvSpPr/>
          <p:nvPr/>
        </p:nvSpPr>
        <p:spPr>
          <a:xfrm>
            <a:off x="1335096" y="2450514"/>
            <a:ext cx="7564892" cy="427326"/>
          </a:xfrm>
          <a:prstGeom prst="rect">
            <a:avLst/>
          </a:prstGeom>
          <a:solidFill>
            <a:schemeClr val="accent1">
              <a:lumMod val="20000"/>
              <a:lumOff val="80000"/>
            </a:schemeClr>
          </a:solidFill>
          <a:ln w="63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effectLst/>
                <a:ea typeface="Times New Roman" panose="02020603050405020304" pitchFamily="18" charset="0"/>
              </a:rPr>
              <a:t>This model is designed to predict the number of victims in a school shooting based on a set of situational and contextual factors</a:t>
            </a:r>
            <a:r>
              <a:rPr lang="en-US" sz="1050">
                <a:solidFill>
                  <a:schemeClr val="tx1"/>
                </a:solidFill>
                <a:effectLst/>
              </a:rPr>
              <a:t> </a:t>
            </a:r>
            <a:endParaRPr lang="en-US" sz="1050">
              <a:solidFill>
                <a:schemeClr val="tx1"/>
              </a:solidFill>
            </a:endParaRPr>
          </a:p>
        </p:txBody>
      </p:sp>
      <p:cxnSp>
        <p:nvCxnSpPr>
          <p:cNvPr id="70" name="Curved Connector 69">
            <a:extLst>
              <a:ext uri="{FF2B5EF4-FFF2-40B4-BE49-F238E27FC236}">
                <a16:creationId xmlns:a16="http://schemas.microsoft.com/office/drawing/2014/main" id="{C4493190-18FF-9116-9F7E-179D269269AC}"/>
              </a:ext>
            </a:extLst>
          </p:cNvPr>
          <p:cNvCxnSpPr>
            <a:endCxn id="68" idx="1"/>
          </p:cNvCxnSpPr>
          <p:nvPr/>
        </p:nvCxnSpPr>
        <p:spPr>
          <a:xfrm>
            <a:off x="821635" y="2431201"/>
            <a:ext cx="513461" cy="232976"/>
          </a:xfrm>
          <a:prstGeom prst="curvedConnector3">
            <a:avLst>
              <a:gd name="adj1" fmla="val -549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70448F5D-8DC3-970D-2B9A-B392A41569CC}"/>
              </a:ext>
            </a:extLst>
          </p:cNvPr>
          <p:cNvSpPr/>
          <p:nvPr/>
        </p:nvSpPr>
        <p:spPr>
          <a:xfrm>
            <a:off x="1331843" y="4426181"/>
            <a:ext cx="7564892" cy="427326"/>
          </a:xfrm>
          <a:prstGeom prst="rect">
            <a:avLst/>
          </a:prstGeom>
          <a:solidFill>
            <a:schemeClr val="accent1">
              <a:lumMod val="20000"/>
              <a:lumOff val="80000"/>
            </a:schemeClr>
          </a:solidFill>
          <a:ln w="63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effectLst/>
                <a:ea typeface="Times New Roman" panose="02020603050405020304" pitchFamily="18" charset="0"/>
              </a:rPr>
              <a:t>This model explores the likelihood of an incident occurring during class hours, which is crucial for understanding the risk to students during instructional time</a:t>
            </a:r>
            <a:r>
              <a:rPr lang="en-US" sz="1050">
                <a:solidFill>
                  <a:schemeClr val="tx1"/>
                </a:solidFill>
                <a:effectLst/>
              </a:rPr>
              <a:t> </a:t>
            </a:r>
            <a:endParaRPr lang="en-US" sz="1050">
              <a:solidFill>
                <a:schemeClr val="tx1"/>
              </a:solidFill>
            </a:endParaRPr>
          </a:p>
        </p:txBody>
      </p:sp>
      <p:cxnSp>
        <p:nvCxnSpPr>
          <p:cNvPr id="73" name="Curved Connector 72">
            <a:extLst>
              <a:ext uri="{FF2B5EF4-FFF2-40B4-BE49-F238E27FC236}">
                <a16:creationId xmlns:a16="http://schemas.microsoft.com/office/drawing/2014/main" id="{F49E74A6-C358-07D9-7238-3E7E2E991D59}"/>
              </a:ext>
            </a:extLst>
          </p:cNvPr>
          <p:cNvCxnSpPr>
            <a:endCxn id="72" idx="1"/>
          </p:cNvCxnSpPr>
          <p:nvPr/>
        </p:nvCxnSpPr>
        <p:spPr>
          <a:xfrm>
            <a:off x="818382" y="4406868"/>
            <a:ext cx="513461" cy="232976"/>
          </a:xfrm>
          <a:prstGeom prst="curvedConnector3">
            <a:avLst>
              <a:gd name="adj1" fmla="val -549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4624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C5554-F65F-67E2-D34F-27B3EA091540}"/>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E184369A-7982-7E91-613B-32C817D2528A}"/>
              </a:ext>
            </a:extLst>
          </p:cNvPr>
          <p:cNvGrpSpPr/>
          <p:nvPr/>
        </p:nvGrpSpPr>
        <p:grpSpPr>
          <a:xfrm>
            <a:off x="247259" y="1202047"/>
            <a:ext cx="8649477" cy="1184152"/>
            <a:chOff x="251927" y="1090263"/>
            <a:chExt cx="8649477" cy="1184152"/>
          </a:xfrm>
        </p:grpSpPr>
        <p:grpSp>
          <p:nvGrpSpPr>
            <p:cNvPr id="15" name="Group 14">
              <a:extLst>
                <a:ext uri="{FF2B5EF4-FFF2-40B4-BE49-F238E27FC236}">
                  <a16:creationId xmlns:a16="http://schemas.microsoft.com/office/drawing/2014/main" id="{EA75B200-5AF9-6809-F011-F4C45181EEEC}"/>
                </a:ext>
              </a:extLst>
            </p:cNvPr>
            <p:cNvGrpSpPr/>
            <p:nvPr/>
          </p:nvGrpSpPr>
          <p:grpSpPr>
            <a:xfrm>
              <a:off x="251927" y="1090263"/>
              <a:ext cx="8649477" cy="1184152"/>
              <a:chOff x="251927" y="1090263"/>
              <a:chExt cx="8649477" cy="1184152"/>
            </a:xfrm>
          </p:grpSpPr>
          <p:grpSp>
            <p:nvGrpSpPr>
              <p:cNvPr id="6" name="Group 5">
                <a:extLst>
                  <a:ext uri="{FF2B5EF4-FFF2-40B4-BE49-F238E27FC236}">
                    <a16:creationId xmlns:a16="http://schemas.microsoft.com/office/drawing/2014/main" id="{47800B53-B143-E48E-9223-A67BA8B6FAB1}"/>
                  </a:ext>
                </a:extLst>
              </p:cNvPr>
              <p:cNvGrpSpPr/>
              <p:nvPr/>
            </p:nvGrpSpPr>
            <p:grpSpPr>
              <a:xfrm>
                <a:off x="251927" y="1090263"/>
                <a:ext cx="8649477" cy="1184152"/>
                <a:chOff x="251927" y="1090263"/>
                <a:chExt cx="8649477" cy="1184152"/>
              </a:xfrm>
            </p:grpSpPr>
            <p:sp>
              <p:nvSpPr>
                <p:cNvPr id="3" name="Rounded Rectangle 2">
                  <a:extLst>
                    <a:ext uri="{FF2B5EF4-FFF2-40B4-BE49-F238E27FC236}">
                      <a16:creationId xmlns:a16="http://schemas.microsoft.com/office/drawing/2014/main" id="{CBFECFBF-6E86-9230-AFF4-743327585142}"/>
                    </a:ext>
                  </a:extLst>
                </p:cNvPr>
                <p:cNvSpPr/>
                <p:nvPr/>
              </p:nvSpPr>
              <p:spPr>
                <a:xfrm>
                  <a:off x="251927" y="1257378"/>
                  <a:ext cx="8649477" cy="1017037"/>
                </a:xfrm>
                <a:prstGeom prst="roundRect">
                  <a:avLst/>
                </a:prstGeom>
                <a:solidFill>
                  <a:schemeClr val="bg2">
                    <a:lumMod val="20000"/>
                    <a:lumOff val="80000"/>
                  </a:schemeClr>
                </a:solidFill>
                <a:ln w="6350" cmpd="dbl">
                  <a:solidFill>
                    <a:schemeClr val="bg1">
                      <a:lumMod val="25000"/>
                    </a:schemeClr>
                  </a:solidFill>
                  <a:extLst>
                    <a:ext uri="{C807C97D-BFC1-408E-A445-0C87EB9F89A2}">
                      <ask:lineSketchStyleProps xmlns:ask="http://schemas.microsoft.com/office/drawing/2018/sketchyshapes" sd="1219033472">
                        <a:custGeom>
                          <a:avLst/>
                          <a:gdLst>
                            <a:gd name="connsiteX0" fmla="*/ 0 w 8649477"/>
                            <a:gd name="connsiteY0" fmla="*/ 169510 h 1017037"/>
                            <a:gd name="connsiteX1" fmla="*/ 169510 w 8649477"/>
                            <a:gd name="connsiteY1" fmla="*/ 0 h 1017037"/>
                            <a:gd name="connsiteX2" fmla="*/ 513800 w 8649477"/>
                            <a:gd name="connsiteY2" fmla="*/ 0 h 1017037"/>
                            <a:gd name="connsiteX3" fmla="*/ 1107404 w 8649477"/>
                            <a:gd name="connsiteY3" fmla="*/ 0 h 1017037"/>
                            <a:gd name="connsiteX4" fmla="*/ 1867218 w 8649477"/>
                            <a:gd name="connsiteY4" fmla="*/ 0 h 1017037"/>
                            <a:gd name="connsiteX5" fmla="*/ 2543926 w 8649477"/>
                            <a:gd name="connsiteY5" fmla="*/ 0 h 1017037"/>
                            <a:gd name="connsiteX6" fmla="*/ 3054426 w 8649477"/>
                            <a:gd name="connsiteY6" fmla="*/ 0 h 1017037"/>
                            <a:gd name="connsiteX7" fmla="*/ 3731134 w 8649477"/>
                            <a:gd name="connsiteY7" fmla="*/ 0 h 1017037"/>
                            <a:gd name="connsiteX8" fmla="*/ 4158529 w 8649477"/>
                            <a:gd name="connsiteY8" fmla="*/ 0 h 1017037"/>
                            <a:gd name="connsiteX9" fmla="*/ 4752133 w 8649477"/>
                            <a:gd name="connsiteY9" fmla="*/ 0 h 1017037"/>
                            <a:gd name="connsiteX10" fmla="*/ 5096424 w 8649477"/>
                            <a:gd name="connsiteY10" fmla="*/ 0 h 1017037"/>
                            <a:gd name="connsiteX11" fmla="*/ 5856237 w 8649477"/>
                            <a:gd name="connsiteY11" fmla="*/ 0 h 1017037"/>
                            <a:gd name="connsiteX12" fmla="*/ 6449841 w 8649477"/>
                            <a:gd name="connsiteY12" fmla="*/ 0 h 1017037"/>
                            <a:gd name="connsiteX13" fmla="*/ 7209654 w 8649477"/>
                            <a:gd name="connsiteY13" fmla="*/ 0 h 1017037"/>
                            <a:gd name="connsiteX14" fmla="*/ 7720154 w 8649477"/>
                            <a:gd name="connsiteY14" fmla="*/ 0 h 1017037"/>
                            <a:gd name="connsiteX15" fmla="*/ 8479967 w 8649477"/>
                            <a:gd name="connsiteY15" fmla="*/ 0 h 1017037"/>
                            <a:gd name="connsiteX16" fmla="*/ 8649477 w 8649477"/>
                            <a:gd name="connsiteY16" fmla="*/ 169510 h 1017037"/>
                            <a:gd name="connsiteX17" fmla="*/ 8649477 w 8649477"/>
                            <a:gd name="connsiteY17" fmla="*/ 508519 h 1017037"/>
                            <a:gd name="connsiteX18" fmla="*/ 8649477 w 8649477"/>
                            <a:gd name="connsiteY18" fmla="*/ 847527 h 1017037"/>
                            <a:gd name="connsiteX19" fmla="*/ 8479967 w 8649477"/>
                            <a:gd name="connsiteY19" fmla="*/ 1017037 h 1017037"/>
                            <a:gd name="connsiteX20" fmla="*/ 8135677 w 8649477"/>
                            <a:gd name="connsiteY20" fmla="*/ 1017037 h 1017037"/>
                            <a:gd name="connsiteX21" fmla="*/ 7458968 w 8649477"/>
                            <a:gd name="connsiteY21" fmla="*/ 1017037 h 1017037"/>
                            <a:gd name="connsiteX22" fmla="*/ 6948468 w 8649477"/>
                            <a:gd name="connsiteY22" fmla="*/ 1017037 h 1017037"/>
                            <a:gd name="connsiteX23" fmla="*/ 6521074 w 8649477"/>
                            <a:gd name="connsiteY23" fmla="*/ 1017037 h 1017037"/>
                            <a:gd name="connsiteX24" fmla="*/ 6176783 w 8649477"/>
                            <a:gd name="connsiteY24" fmla="*/ 1017037 h 1017037"/>
                            <a:gd name="connsiteX25" fmla="*/ 5749388 w 8649477"/>
                            <a:gd name="connsiteY25" fmla="*/ 1017037 h 1017037"/>
                            <a:gd name="connsiteX26" fmla="*/ 5321993 w 8649477"/>
                            <a:gd name="connsiteY26" fmla="*/ 1017037 h 1017037"/>
                            <a:gd name="connsiteX27" fmla="*/ 4728389 w 8649477"/>
                            <a:gd name="connsiteY27" fmla="*/ 1017037 h 1017037"/>
                            <a:gd name="connsiteX28" fmla="*/ 4134785 w 8649477"/>
                            <a:gd name="connsiteY28" fmla="*/ 1017037 h 1017037"/>
                            <a:gd name="connsiteX29" fmla="*/ 3624286 w 8649477"/>
                            <a:gd name="connsiteY29" fmla="*/ 1017037 h 1017037"/>
                            <a:gd name="connsiteX30" fmla="*/ 2864472 w 8649477"/>
                            <a:gd name="connsiteY30" fmla="*/ 1017037 h 1017037"/>
                            <a:gd name="connsiteX31" fmla="*/ 2437078 w 8649477"/>
                            <a:gd name="connsiteY31" fmla="*/ 1017037 h 1017037"/>
                            <a:gd name="connsiteX32" fmla="*/ 1677264 w 8649477"/>
                            <a:gd name="connsiteY32" fmla="*/ 1017037 h 1017037"/>
                            <a:gd name="connsiteX33" fmla="*/ 1249869 w 8649477"/>
                            <a:gd name="connsiteY33" fmla="*/ 1017037 h 1017037"/>
                            <a:gd name="connsiteX34" fmla="*/ 169510 w 8649477"/>
                            <a:gd name="connsiteY34" fmla="*/ 1017037 h 1017037"/>
                            <a:gd name="connsiteX35" fmla="*/ 0 w 8649477"/>
                            <a:gd name="connsiteY35" fmla="*/ 847527 h 1017037"/>
                            <a:gd name="connsiteX36" fmla="*/ 0 w 8649477"/>
                            <a:gd name="connsiteY36" fmla="*/ 522079 h 1017037"/>
                            <a:gd name="connsiteX37" fmla="*/ 0 w 8649477"/>
                            <a:gd name="connsiteY37" fmla="*/ 169510 h 101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9477" h="1017037" fill="none" extrusionOk="0">
                              <a:moveTo>
                                <a:pt x="0" y="169510"/>
                              </a:moveTo>
                              <a:cubicBezTo>
                                <a:pt x="-17638" y="78007"/>
                                <a:pt x="94127" y="19153"/>
                                <a:pt x="169510" y="0"/>
                              </a:cubicBezTo>
                              <a:cubicBezTo>
                                <a:pt x="300411" y="-31059"/>
                                <a:pt x="404678" y="12987"/>
                                <a:pt x="513800" y="0"/>
                              </a:cubicBezTo>
                              <a:cubicBezTo>
                                <a:pt x="622922" y="-12987"/>
                                <a:pt x="861478" y="31244"/>
                                <a:pt x="1107404" y="0"/>
                              </a:cubicBezTo>
                              <a:cubicBezTo>
                                <a:pt x="1353330" y="-31244"/>
                                <a:pt x="1550891" y="56374"/>
                                <a:pt x="1867218" y="0"/>
                              </a:cubicBezTo>
                              <a:cubicBezTo>
                                <a:pt x="2183545" y="-56374"/>
                                <a:pt x="2334667" y="70339"/>
                                <a:pt x="2543926" y="0"/>
                              </a:cubicBezTo>
                              <a:cubicBezTo>
                                <a:pt x="2753185" y="-70339"/>
                                <a:pt x="2831247" y="37203"/>
                                <a:pt x="3054426" y="0"/>
                              </a:cubicBezTo>
                              <a:cubicBezTo>
                                <a:pt x="3277605" y="-37203"/>
                                <a:pt x="3525908" y="37778"/>
                                <a:pt x="3731134" y="0"/>
                              </a:cubicBezTo>
                              <a:cubicBezTo>
                                <a:pt x="3936360" y="-37778"/>
                                <a:pt x="4016377" y="12750"/>
                                <a:pt x="4158529" y="0"/>
                              </a:cubicBezTo>
                              <a:cubicBezTo>
                                <a:pt x="4300682" y="-12750"/>
                                <a:pt x="4542333" y="49572"/>
                                <a:pt x="4752133" y="0"/>
                              </a:cubicBezTo>
                              <a:cubicBezTo>
                                <a:pt x="4961933" y="-49572"/>
                                <a:pt x="4932232" y="26251"/>
                                <a:pt x="5096424" y="0"/>
                              </a:cubicBezTo>
                              <a:cubicBezTo>
                                <a:pt x="5260616" y="-26251"/>
                                <a:pt x="5494369" y="83607"/>
                                <a:pt x="5856237" y="0"/>
                              </a:cubicBezTo>
                              <a:cubicBezTo>
                                <a:pt x="6218105" y="-83607"/>
                                <a:pt x="6261403" y="777"/>
                                <a:pt x="6449841" y="0"/>
                              </a:cubicBezTo>
                              <a:cubicBezTo>
                                <a:pt x="6638279" y="-777"/>
                                <a:pt x="6944026" y="83984"/>
                                <a:pt x="7209654" y="0"/>
                              </a:cubicBezTo>
                              <a:cubicBezTo>
                                <a:pt x="7475282" y="-83984"/>
                                <a:pt x="7513373" y="42544"/>
                                <a:pt x="7720154" y="0"/>
                              </a:cubicBezTo>
                              <a:cubicBezTo>
                                <a:pt x="7926935" y="-42544"/>
                                <a:pt x="8149470" y="48212"/>
                                <a:pt x="8479967" y="0"/>
                              </a:cubicBezTo>
                              <a:cubicBezTo>
                                <a:pt x="8570220" y="10165"/>
                                <a:pt x="8660012" y="94453"/>
                                <a:pt x="8649477" y="169510"/>
                              </a:cubicBezTo>
                              <a:cubicBezTo>
                                <a:pt x="8661781" y="327278"/>
                                <a:pt x="8634780" y="406509"/>
                                <a:pt x="8649477" y="508519"/>
                              </a:cubicBezTo>
                              <a:cubicBezTo>
                                <a:pt x="8664174" y="610529"/>
                                <a:pt x="8620835" y="694612"/>
                                <a:pt x="8649477" y="847527"/>
                              </a:cubicBezTo>
                              <a:cubicBezTo>
                                <a:pt x="8658723" y="959124"/>
                                <a:pt x="8575832" y="1016404"/>
                                <a:pt x="8479967" y="1017037"/>
                              </a:cubicBezTo>
                              <a:cubicBezTo>
                                <a:pt x="8388865" y="1056538"/>
                                <a:pt x="8286961" y="1011670"/>
                                <a:pt x="8135677" y="1017037"/>
                              </a:cubicBezTo>
                              <a:cubicBezTo>
                                <a:pt x="7984393" y="1022404"/>
                                <a:pt x="7710381" y="983018"/>
                                <a:pt x="7458968" y="1017037"/>
                              </a:cubicBezTo>
                              <a:cubicBezTo>
                                <a:pt x="7207555" y="1051056"/>
                                <a:pt x="7162050" y="1005723"/>
                                <a:pt x="6948468" y="1017037"/>
                              </a:cubicBezTo>
                              <a:cubicBezTo>
                                <a:pt x="6734886" y="1028351"/>
                                <a:pt x="6630673" y="996476"/>
                                <a:pt x="6521074" y="1017037"/>
                              </a:cubicBezTo>
                              <a:cubicBezTo>
                                <a:pt x="6411475" y="1037598"/>
                                <a:pt x="6288555" y="1009075"/>
                                <a:pt x="6176783" y="1017037"/>
                              </a:cubicBezTo>
                              <a:cubicBezTo>
                                <a:pt x="6065011" y="1024999"/>
                                <a:pt x="5961149" y="981664"/>
                                <a:pt x="5749388" y="1017037"/>
                              </a:cubicBezTo>
                              <a:cubicBezTo>
                                <a:pt x="5537628" y="1052410"/>
                                <a:pt x="5452362" y="983249"/>
                                <a:pt x="5321993" y="1017037"/>
                              </a:cubicBezTo>
                              <a:cubicBezTo>
                                <a:pt x="5191625" y="1050825"/>
                                <a:pt x="4993069" y="982805"/>
                                <a:pt x="4728389" y="1017037"/>
                              </a:cubicBezTo>
                              <a:cubicBezTo>
                                <a:pt x="4463709" y="1051269"/>
                                <a:pt x="4352225" y="955950"/>
                                <a:pt x="4134785" y="1017037"/>
                              </a:cubicBezTo>
                              <a:cubicBezTo>
                                <a:pt x="3917345" y="1078124"/>
                                <a:pt x="3762246" y="969026"/>
                                <a:pt x="3624286" y="1017037"/>
                              </a:cubicBezTo>
                              <a:cubicBezTo>
                                <a:pt x="3486326" y="1065048"/>
                                <a:pt x="3116060" y="930781"/>
                                <a:pt x="2864472" y="1017037"/>
                              </a:cubicBezTo>
                              <a:cubicBezTo>
                                <a:pt x="2612884" y="1103293"/>
                                <a:pt x="2559040" y="997652"/>
                                <a:pt x="2437078" y="1017037"/>
                              </a:cubicBezTo>
                              <a:cubicBezTo>
                                <a:pt x="2315116" y="1036422"/>
                                <a:pt x="2050999" y="989806"/>
                                <a:pt x="1677264" y="1017037"/>
                              </a:cubicBezTo>
                              <a:cubicBezTo>
                                <a:pt x="1303529" y="1044268"/>
                                <a:pt x="1416217" y="983507"/>
                                <a:pt x="1249869" y="1017037"/>
                              </a:cubicBezTo>
                              <a:cubicBezTo>
                                <a:pt x="1083522" y="1050567"/>
                                <a:pt x="662833" y="980159"/>
                                <a:pt x="169510" y="1017037"/>
                              </a:cubicBezTo>
                              <a:cubicBezTo>
                                <a:pt x="83797" y="1004628"/>
                                <a:pt x="25515" y="932635"/>
                                <a:pt x="0" y="847527"/>
                              </a:cubicBezTo>
                              <a:cubicBezTo>
                                <a:pt x="-12176" y="740999"/>
                                <a:pt x="14528" y="618772"/>
                                <a:pt x="0" y="522079"/>
                              </a:cubicBezTo>
                              <a:cubicBezTo>
                                <a:pt x="-14528" y="425386"/>
                                <a:pt x="19073" y="306535"/>
                                <a:pt x="0" y="169510"/>
                              </a:cubicBezTo>
                              <a:close/>
                            </a:path>
                            <a:path w="8649477" h="1017037" stroke="0" extrusionOk="0">
                              <a:moveTo>
                                <a:pt x="0" y="169510"/>
                              </a:moveTo>
                              <a:cubicBezTo>
                                <a:pt x="-20013" y="63547"/>
                                <a:pt x="61676" y="5335"/>
                                <a:pt x="169510" y="0"/>
                              </a:cubicBezTo>
                              <a:cubicBezTo>
                                <a:pt x="424527" y="-15878"/>
                                <a:pt x="772880" y="36871"/>
                                <a:pt x="929323" y="0"/>
                              </a:cubicBezTo>
                              <a:cubicBezTo>
                                <a:pt x="1085766" y="-36871"/>
                                <a:pt x="1246777" y="22916"/>
                                <a:pt x="1439823" y="0"/>
                              </a:cubicBezTo>
                              <a:cubicBezTo>
                                <a:pt x="1632869" y="-22916"/>
                                <a:pt x="1701115" y="27021"/>
                                <a:pt x="1867218" y="0"/>
                              </a:cubicBezTo>
                              <a:cubicBezTo>
                                <a:pt x="2033321" y="-27021"/>
                                <a:pt x="2285641" y="28687"/>
                                <a:pt x="2543926" y="0"/>
                              </a:cubicBezTo>
                              <a:cubicBezTo>
                                <a:pt x="2802211" y="-28687"/>
                                <a:pt x="2873002" y="41743"/>
                                <a:pt x="3054426" y="0"/>
                              </a:cubicBezTo>
                              <a:cubicBezTo>
                                <a:pt x="3235850" y="-41743"/>
                                <a:pt x="3540671" y="34445"/>
                                <a:pt x="3814239" y="0"/>
                              </a:cubicBezTo>
                              <a:cubicBezTo>
                                <a:pt x="4087807" y="-34445"/>
                                <a:pt x="4122513" y="43967"/>
                                <a:pt x="4241634" y="0"/>
                              </a:cubicBezTo>
                              <a:cubicBezTo>
                                <a:pt x="4360756" y="-43967"/>
                                <a:pt x="4830720" y="16068"/>
                                <a:pt x="5001447" y="0"/>
                              </a:cubicBezTo>
                              <a:cubicBezTo>
                                <a:pt x="5172174" y="-16068"/>
                                <a:pt x="5177494" y="40578"/>
                                <a:pt x="5345738" y="0"/>
                              </a:cubicBezTo>
                              <a:cubicBezTo>
                                <a:pt x="5513982" y="-40578"/>
                                <a:pt x="5705936" y="49386"/>
                                <a:pt x="5939342" y="0"/>
                              </a:cubicBezTo>
                              <a:cubicBezTo>
                                <a:pt x="6172748" y="-49386"/>
                                <a:pt x="6286935" y="23711"/>
                                <a:pt x="6532946" y="0"/>
                              </a:cubicBezTo>
                              <a:cubicBezTo>
                                <a:pt x="6778957" y="-23711"/>
                                <a:pt x="6929199" y="420"/>
                                <a:pt x="7043445" y="0"/>
                              </a:cubicBezTo>
                              <a:cubicBezTo>
                                <a:pt x="7157691" y="-420"/>
                                <a:pt x="7630333" y="42030"/>
                                <a:pt x="7803258" y="0"/>
                              </a:cubicBezTo>
                              <a:cubicBezTo>
                                <a:pt x="7976183" y="-42030"/>
                                <a:pt x="8203911" y="61055"/>
                                <a:pt x="8479967" y="0"/>
                              </a:cubicBezTo>
                              <a:cubicBezTo>
                                <a:pt x="8553302" y="3331"/>
                                <a:pt x="8626900" y="60314"/>
                                <a:pt x="8649477" y="169510"/>
                              </a:cubicBezTo>
                              <a:cubicBezTo>
                                <a:pt x="8670857" y="254049"/>
                                <a:pt x="8608699" y="375276"/>
                                <a:pt x="8649477" y="515299"/>
                              </a:cubicBezTo>
                              <a:cubicBezTo>
                                <a:pt x="8690255" y="655322"/>
                                <a:pt x="8621826" y="691783"/>
                                <a:pt x="8649477" y="847527"/>
                              </a:cubicBezTo>
                              <a:cubicBezTo>
                                <a:pt x="8637649" y="962294"/>
                                <a:pt x="8588508" y="1028126"/>
                                <a:pt x="8479967" y="1017037"/>
                              </a:cubicBezTo>
                              <a:cubicBezTo>
                                <a:pt x="8319486" y="1023519"/>
                                <a:pt x="8178854" y="985261"/>
                                <a:pt x="8052572" y="1017037"/>
                              </a:cubicBezTo>
                              <a:cubicBezTo>
                                <a:pt x="7926291" y="1048813"/>
                                <a:pt x="7601566" y="1011804"/>
                                <a:pt x="7458968" y="1017037"/>
                              </a:cubicBezTo>
                              <a:cubicBezTo>
                                <a:pt x="7316370" y="1022270"/>
                                <a:pt x="7151546" y="997662"/>
                                <a:pt x="7031573" y="1017037"/>
                              </a:cubicBezTo>
                              <a:cubicBezTo>
                                <a:pt x="6911600" y="1036412"/>
                                <a:pt x="6576909" y="994051"/>
                                <a:pt x="6437969" y="1017037"/>
                              </a:cubicBezTo>
                              <a:cubicBezTo>
                                <a:pt x="6299029" y="1040023"/>
                                <a:pt x="6237973" y="1003995"/>
                                <a:pt x="6093679" y="1017037"/>
                              </a:cubicBezTo>
                              <a:cubicBezTo>
                                <a:pt x="5949385" y="1030079"/>
                                <a:pt x="5911743" y="980390"/>
                                <a:pt x="5749388" y="1017037"/>
                              </a:cubicBezTo>
                              <a:cubicBezTo>
                                <a:pt x="5587033" y="1053684"/>
                                <a:pt x="5341528" y="1007135"/>
                                <a:pt x="5155784" y="1017037"/>
                              </a:cubicBezTo>
                              <a:cubicBezTo>
                                <a:pt x="4970040" y="1026939"/>
                                <a:pt x="4934954" y="975967"/>
                                <a:pt x="4728389" y="1017037"/>
                              </a:cubicBezTo>
                              <a:cubicBezTo>
                                <a:pt x="4521824" y="1058107"/>
                                <a:pt x="4260046" y="957203"/>
                                <a:pt x="4051681" y="1017037"/>
                              </a:cubicBezTo>
                              <a:cubicBezTo>
                                <a:pt x="3843316" y="1076871"/>
                                <a:pt x="3816405" y="988351"/>
                                <a:pt x="3624286" y="1017037"/>
                              </a:cubicBezTo>
                              <a:cubicBezTo>
                                <a:pt x="3432167" y="1045723"/>
                                <a:pt x="3169471" y="1005584"/>
                                <a:pt x="2947577" y="1017037"/>
                              </a:cubicBezTo>
                              <a:cubicBezTo>
                                <a:pt x="2725683" y="1028490"/>
                                <a:pt x="2758691" y="995420"/>
                                <a:pt x="2603287" y="1017037"/>
                              </a:cubicBezTo>
                              <a:cubicBezTo>
                                <a:pt x="2447883" y="1038654"/>
                                <a:pt x="2201208" y="943454"/>
                                <a:pt x="1926578" y="1017037"/>
                              </a:cubicBezTo>
                              <a:cubicBezTo>
                                <a:pt x="1651948" y="1090620"/>
                                <a:pt x="1629741" y="1016464"/>
                                <a:pt x="1499183" y="1017037"/>
                              </a:cubicBezTo>
                              <a:cubicBezTo>
                                <a:pt x="1368625" y="1017610"/>
                                <a:pt x="1278993" y="1004264"/>
                                <a:pt x="1154893" y="1017037"/>
                              </a:cubicBezTo>
                              <a:cubicBezTo>
                                <a:pt x="1030793" y="1029810"/>
                                <a:pt x="916009" y="991483"/>
                                <a:pt x="727498" y="1017037"/>
                              </a:cubicBezTo>
                              <a:cubicBezTo>
                                <a:pt x="538987" y="1042591"/>
                                <a:pt x="333463" y="992362"/>
                                <a:pt x="169510" y="1017037"/>
                              </a:cubicBezTo>
                              <a:cubicBezTo>
                                <a:pt x="83878" y="1014923"/>
                                <a:pt x="-784" y="946575"/>
                                <a:pt x="0" y="847527"/>
                              </a:cubicBezTo>
                              <a:cubicBezTo>
                                <a:pt x="-22521" y="705233"/>
                                <a:pt x="9050" y="668858"/>
                                <a:pt x="0" y="522079"/>
                              </a:cubicBezTo>
                              <a:cubicBezTo>
                                <a:pt x="-9050" y="375300"/>
                                <a:pt x="35896" y="287728"/>
                                <a:pt x="0" y="16951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5" name="Right Arrow 4">
                  <a:extLst>
                    <a:ext uri="{FF2B5EF4-FFF2-40B4-BE49-F238E27FC236}">
                      <a16:creationId xmlns:a16="http://schemas.microsoft.com/office/drawing/2014/main" id="{1D73443B-C809-460B-E88B-E68639461C0D}"/>
                    </a:ext>
                  </a:extLst>
                </p:cNvPr>
                <p:cNvSpPr/>
                <p:nvPr/>
              </p:nvSpPr>
              <p:spPr>
                <a:xfrm>
                  <a:off x="561253" y="1090263"/>
                  <a:ext cx="1684987" cy="334229"/>
                </a:xfrm>
                <a:prstGeom prst="rightArrow">
                  <a:avLst/>
                </a:prstGeom>
                <a:ln w="6350" cmpd="dbl">
                  <a:solidFill>
                    <a:schemeClr val="bg1">
                      <a:lumMod val="25000"/>
                    </a:schemeClr>
                  </a:solidFill>
                  <a:extLst>
                    <a:ext uri="{C807C97D-BFC1-408E-A445-0C87EB9F89A2}">
                      <ask:lineSketchStyleProps xmlns:ask="http://schemas.microsoft.com/office/drawing/2018/sketchyshapes" sd="852854689">
                        <a:custGeom>
                          <a:avLst/>
                          <a:gdLst>
                            <a:gd name="connsiteX0" fmla="*/ 0 w 826113"/>
                            <a:gd name="connsiteY0" fmla="*/ 83557 h 334229"/>
                            <a:gd name="connsiteX1" fmla="*/ 316320 w 826113"/>
                            <a:gd name="connsiteY1" fmla="*/ 83557 h 334229"/>
                            <a:gd name="connsiteX2" fmla="*/ 658999 w 826113"/>
                            <a:gd name="connsiteY2" fmla="*/ 83557 h 334229"/>
                            <a:gd name="connsiteX3" fmla="*/ 658999 w 826113"/>
                            <a:gd name="connsiteY3" fmla="*/ 0 h 334229"/>
                            <a:gd name="connsiteX4" fmla="*/ 826113 w 826113"/>
                            <a:gd name="connsiteY4" fmla="*/ 167115 h 334229"/>
                            <a:gd name="connsiteX5" fmla="*/ 658999 w 826113"/>
                            <a:gd name="connsiteY5" fmla="*/ 334229 h 334229"/>
                            <a:gd name="connsiteX6" fmla="*/ 658999 w 826113"/>
                            <a:gd name="connsiteY6" fmla="*/ 250672 h 334229"/>
                            <a:gd name="connsiteX7" fmla="*/ 329500 w 826113"/>
                            <a:gd name="connsiteY7" fmla="*/ 250672 h 334229"/>
                            <a:gd name="connsiteX8" fmla="*/ 0 w 826113"/>
                            <a:gd name="connsiteY8" fmla="*/ 250672 h 334229"/>
                            <a:gd name="connsiteX9" fmla="*/ 0 w 826113"/>
                            <a:gd name="connsiteY9" fmla="*/ 83557 h 33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6113" h="334229" fill="none" extrusionOk="0">
                              <a:moveTo>
                                <a:pt x="0" y="83557"/>
                              </a:moveTo>
                              <a:cubicBezTo>
                                <a:pt x="93148" y="46537"/>
                                <a:pt x="225679" y="103740"/>
                                <a:pt x="316320" y="83557"/>
                              </a:cubicBezTo>
                              <a:cubicBezTo>
                                <a:pt x="406961" y="63374"/>
                                <a:pt x="525711" y="85612"/>
                                <a:pt x="658999" y="83557"/>
                              </a:cubicBezTo>
                              <a:cubicBezTo>
                                <a:pt x="656915" y="44296"/>
                                <a:pt x="666353" y="21421"/>
                                <a:pt x="658999" y="0"/>
                              </a:cubicBezTo>
                              <a:cubicBezTo>
                                <a:pt x="720186" y="31718"/>
                                <a:pt x="754286" y="100005"/>
                                <a:pt x="826113" y="167115"/>
                              </a:cubicBezTo>
                              <a:cubicBezTo>
                                <a:pt x="765629" y="244991"/>
                                <a:pt x="727487" y="257574"/>
                                <a:pt x="658999" y="334229"/>
                              </a:cubicBezTo>
                              <a:cubicBezTo>
                                <a:pt x="657837" y="310361"/>
                                <a:pt x="663529" y="292112"/>
                                <a:pt x="658999" y="250672"/>
                              </a:cubicBezTo>
                              <a:cubicBezTo>
                                <a:pt x="578023" y="286776"/>
                                <a:pt x="442925" y="221961"/>
                                <a:pt x="329500" y="250672"/>
                              </a:cubicBezTo>
                              <a:cubicBezTo>
                                <a:pt x="216075" y="279383"/>
                                <a:pt x="104623" y="231863"/>
                                <a:pt x="0" y="250672"/>
                              </a:cubicBezTo>
                              <a:cubicBezTo>
                                <a:pt x="-17982" y="170703"/>
                                <a:pt x="12520" y="148665"/>
                                <a:pt x="0" y="83557"/>
                              </a:cubicBezTo>
                              <a:close/>
                            </a:path>
                            <a:path w="826113" h="334229" stroke="0" extrusionOk="0">
                              <a:moveTo>
                                <a:pt x="0" y="83557"/>
                              </a:moveTo>
                              <a:cubicBezTo>
                                <a:pt x="111489" y="69841"/>
                                <a:pt x="239655" y="96418"/>
                                <a:pt x="316320" y="83557"/>
                              </a:cubicBezTo>
                              <a:cubicBezTo>
                                <a:pt x="392985" y="70696"/>
                                <a:pt x="551322" y="88459"/>
                                <a:pt x="658999" y="83557"/>
                              </a:cubicBezTo>
                              <a:cubicBezTo>
                                <a:pt x="649947" y="44855"/>
                                <a:pt x="668338" y="35783"/>
                                <a:pt x="658999" y="0"/>
                              </a:cubicBezTo>
                              <a:cubicBezTo>
                                <a:pt x="724874" y="46994"/>
                                <a:pt x="757408" y="101997"/>
                                <a:pt x="826113" y="167115"/>
                              </a:cubicBezTo>
                              <a:cubicBezTo>
                                <a:pt x="759866" y="245738"/>
                                <a:pt x="723256" y="263998"/>
                                <a:pt x="658999" y="334229"/>
                              </a:cubicBezTo>
                              <a:cubicBezTo>
                                <a:pt x="658975" y="315921"/>
                                <a:pt x="664943" y="288881"/>
                                <a:pt x="658999" y="250672"/>
                              </a:cubicBezTo>
                              <a:cubicBezTo>
                                <a:pt x="557573" y="271429"/>
                                <a:pt x="497110" y="218434"/>
                                <a:pt x="336089" y="250672"/>
                              </a:cubicBezTo>
                              <a:cubicBezTo>
                                <a:pt x="175068" y="282910"/>
                                <a:pt x="101147" y="240216"/>
                                <a:pt x="0" y="250672"/>
                              </a:cubicBezTo>
                              <a:cubicBezTo>
                                <a:pt x="-13670" y="184481"/>
                                <a:pt x="13683" y="125336"/>
                                <a:pt x="0" y="8355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GLM with Binomial</a:t>
                  </a:r>
                </a:p>
              </p:txBody>
            </p:sp>
          </p:grpSp>
          <p:cxnSp>
            <p:nvCxnSpPr>
              <p:cNvPr id="14" name="Straight Connector 13">
                <a:extLst>
                  <a:ext uri="{FF2B5EF4-FFF2-40B4-BE49-F238E27FC236}">
                    <a16:creationId xmlns:a16="http://schemas.microsoft.com/office/drawing/2014/main" id="{2335C9D3-F612-E9DF-30E6-94BA37A25E04}"/>
                  </a:ext>
                </a:extLst>
              </p:cNvPr>
              <p:cNvCxnSpPr/>
              <p:nvPr/>
            </p:nvCxnSpPr>
            <p:spPr>
              <a:xfrm>
                <a:off x="1803575" y="1351955"/>
                <a:ext cx="0" cy="755346"/>
              </a:xfrm>
              <a:prstGeom prst="line">
                <a:avLst/>
              </a:prstGeom>
              <a:ln w="6350" cmpd="dbl">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grpSp>
        <p:sp>
          <p:nvSpPr>
            <p:cNvPr id="24" name="Rounded Rectangle 23">
              <a:extLst>
                <a:ext uri="{FF2B5EF4-FFF2-40B4-BE49-F238E27FC236}">
                  <a16:creationId xmlns:a16="http://schemas.microsoft.com/office/drawing/2014/main" id="{AB64A1FF-A817-963F-8C7E-BC5F9A0E4B1A}"/>
                </a:ext>
              </a:extLst>
            </p:cNvPr>
            <p:cNvSpPr/>
            <p:nvPr/>
          </p:nvSpPr>
          <p:spPr>
            <a:xfrm>
              <a:off x="1896357" y="2105624"/>
              <a:ext cx="6881903"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4091713993">
                    <a:custGeom>
                      <a:avLst/>
                      <a:gdLst>
                        <a:gd name="connsiteX0" fmla="*/ 0 w 6881903"/>
                        <a:gd name="connsiteY0" fmla="*/ 18159 h 108952"/>
                        <a:gd name="connsiteX1" fmla="*/ 18159 w 6881903"/>
                        <a:gd name="connsiteY1" fmla="*/ 0 h 108952"/>
                        <a:gd name="connsiteX2" fmla="*/ 520169 w 6881903"/>
                        <a:gd name="connsiteY2" fmla="*/ 0 h 108952"/>
                        <a:gd name="connsiteX3" fmla="*/ 1090634 w 6881903"/>
                        <a:gd name="connsiteY3" fmla="*/ 0 h 108952"/>
                        <a:gd name="connsiteX4" fmla="*/ 1661099 w 6881903"/>
                        <a:gd name="connsiteY4" fmla="*/ 0 h 108952"/>
                        <a:gd name="connsiteX5" fmla="*/ 2231565 w 6881903"/>
                        <a:gd name="connsiteY5" fmla="*/ 0 h 108952"/>
                        <a:gd name="connsiteX6" fmla="*/ 2938942 w 6881903"/>
                        <a:gd name="connsiteY6" fmla="*/ 0 h 108952"/>
                        <a:gd name="connsiteX7" fmla="*/ 3509407 w 6881903"/>
                        <a:gd name="connsiteY7" fmla="*/ 0 h 108952"/>
                        <a:gd name="connsiteX8" fmla="*/ 4148329 w 6881903"/>
                        <a:gd name="connsiteY8" fmla="*/ 0 h 108952"/>
                        <a:gd name="connsiteX9" fmla="*/ 4513426 w 6881903"/>
                        <a:gd name="connsiteY9" fmla="*/ 0 h 108952"/>
                        <a:gd name="connsiteX10" fmla="*/ 5083892 w 6881903"/>
                        <a:gd name="connsiteY10" fmla="*/ 0 h 108952"/>
                        <a:gd name="connsiteX11" fmla="*/ 5517446 w 6881903"/>
                        <a:gd name="connsiteY11" fmla="*/ 0 h 108952"/>
                        <a:gd name="connsiteX12" fmla="*/ 6224823 w 6881903"/>
                        <a:gd name="connsiteY12" fmla="*/ 0 h 108952"/>
                        <a:gd name="connsiteX13" fmla="*/ 6863744 w 6881903"/>
                        <a:gd name="connsiteY13" fmla="*/ 0 h 108952"/>
                        <a:gd name="connsiteX14" fmla="*/ 6881903 w 6881903"/>
                        <a:gd name="connsiteY14" fmla="*/ 18159 h 108952"/>
                        <a:gd name="connsiteX15" fmla="*/ 6881903 w 6881903"/>
                        <a:gd name="connsiteY15" fmla="*/ 90793 h 108952"/>
                        <a:gd name="connsiteX16" fmla="*/ 6863744 w 6881903"/>
                        <a:gd name="connsiteY16" fmla="*/ 108952 h 108952"/>
                        <a:gd name="connsiteX17" fmla="*/ 6498646 w 6881903"/>
                        <a:gd name="connsiteY17" fmla="*/ 108952 h 108952"/>
                        <a:gd name="connsiteX18" fmla="*/ 5928181 w 6881903"/>
                        <a:gd name="connsiteY18" fmla="*/ 108952 h 108952"/>
                        <a:gd name="connsiteX19" fmla="*/ 5220804 w 6881903"/>
                        <a:gd name="connsiteY19" fmla="*/ 108952 h 108952"/>
                        <a:gd name="connsiteX20" fmla="*/ 4718794 w 6881903"/>
                        <a:gd name="connsiteY20" fmla="*/ 108952 h 108952"/>
                        <a:gd name="connsiteX21" fmla="*/ 4079873 w 6881903"/>
                        <a:gd name="connsiteY21" fmla="*/ 108952 h 108952"/>
                        <a:gd name="connsiteX22" fmla="*/ 3577863 w 6881903"/>
                        <a:gd name="connsiteY22" fmla="*/ 108952 h 108952"/>
                        <a:gd name="connsiteX23" fmla="*/ 3212765 w 6881903"/>
                        <a:gd name="connsiteY23" fmla="*/ 108952 h 108952"/>
                        <a:gd name="connsiteX24" fmla="*/ 2779212 w 6881903"/>
                        <a:gd name="connsiteY24" fmla="*/ 108952 h 108952"/>
                        <a:gd name="connsiteX25" fmla="*/ 2414114 w 6881903"/>
                        <a:gd name="connsiteY25" fmla="*/ 108952 h 108952"/>
                        <a:gd name="connsiteX26" fmla="*/ 1843648 w 6881903"/>
                        <a:gd name="connsiteY26" fmla="*/ 108952 h 108952"/>
                        <a:gd name="connsiteX27" fmla="*/ 1136271 w 6881903"/>
                        <a:gd name="connsiteY27" fmla="*/ 108952 h 108952"/>
                        <a:gd name="connsiteX28" fmla="*/ 18159 w 6881903"/>
                        <a:gd name="connsiteY28" fmla="*/ 108952 h 108952"/>
                        <a:gd name="connsiteX29" fmla="*/ 0 w 6881903"/>
                        <a:gd name="connsiteY29" fmla="*/ 90793 h 108952"/>
                        <a:gd name="connsiteX30" fmla="*/ 0 w 6881903"/>
                        <a:gd name="connsiteY30"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81903" h="108952" fill="none" extrusionOk="0">
                          <a:moveTo>
                            <a:pt x="0" y="18159"/>
                          </a:moveTo>
                          <a:cubicBezTo>
                            <a:pt x="-560" y="8271"/>
                            <a:pt x="8094" y="570"/>
                            <a:pt x="18159" y="0"/>
                          </a:cubicBezTo>
                          <a:cubicBezTo>
                            <a:pt x="141218" y="-41097"/>
                            <a:pt x="287505" y="59378"/>
                            <a:pt x="520169" y="0"/>
                          </a:cubicBezTo>
                          <a:cubicBezTo>
                            <a:pt x="752833" y="-59378"/>
                            <a:pt x="867023" y="38546"/>
                            <a:pt x="1090634" y="0"/>
                          </a:cubicBezTo>
                          <a:cubicBezTo>
                            <a:pt x="1314246" y="-38546"/>
                            <a:pt x="1478204" y="58718"/>
                            <a:pt x="1661099" y="0"/>
                          </a:cubicBezTo>
                          <a:cubicBezTo>
                            <a:pt x="1843994" y="-58718"/>
                            <a:pt x="2058729" y="59356"/>
                            <a:pt x="2231565" y="0"/>
                          </a:cubicBezTo>
                          <a:cubicBezTo>
                            <a:pt x="2404401" y="-59356"/>
                            <a:pt x="2711097" y="3038"/>
                            <a:pt x="2938942" y="0"/>
                          </a:cubicBezTo>
                          <a:cubicBezTo>
                            <a:pt x="3166787" y="-3038"/>
                            <a:pt x="3329566" y="67328"/>
                            <a:pt x="3509407" y="0"/>
                          </a:cubicBezTo>
                          <a:cubicBezTo>
                            <a:pt x="3689248" y="-67328"/>
                            <a:pt x="3886794" y="13990"/>
                            <a:pt x="4148329" y="0"/>
                          </a:cubicBezTo>
                          <a:cubicBezTo>
                            <a:pt x="4409864" y="-13990"/>
                            <a:pt x="4351533" y="22567"/>
                            <a:pt x="4513426" y="0"/>
                          </a:cubicBezTo>
                          <a:cubicBezTo>
                            <a:pt x="4675319" y="-22567"/>
                            <a:pt x="4819764" y="26172"/>
                            <a:pt x="5083892" y="0"/>
                          </a:cubicBezTo>
                          <a:cubicBezTo>
                            <a:pt x="5348020" y="-26172"/>
                            <a:pt x="5321247" y="33824"/>
                            <a:pt x="5517446" y="0"/>
                          </a:cubicBezTo>
                          <a:cubicBezTo>
                            <a:pt x="5713645" y="-33824"/>
                            <a:pt x="5925442" y="32840"/>
                            <a:pt x="6224823" y="0"/>
                          </a:cubicBezTo>
                          <a:cubicBezTo>
                            <a:pt x="6524204" y="-32840"/>
                            <a:pt x="6559380" y="1440"/>
                            <a:pt x="6863744" y="0"/>
                          </a:cubicBezTo>
                          <a:cubicBezTo>
                            <a:pt x="6874023" y="546"/>
                            <a:pt x="6880965" y="8308"/>
                            <a:pt x="6881903" y="18159"/>
                          </a:cubicBezTo>
                          <a:cubicBezTo>
                            <a:pt x="6884906" y="37028"/>
                            <a:pt x="6879149" y="58952"/>
                            <a:pt x="6881903" y="90793"/>
                          </a:cubicBezTo>
                          <a:cubicBezTo>
                            <a:pt x="6879816" y="101421"/>
                            <a:pt x="6872539" y="111144"/>
                            <a:pt x="6863744" y="108952"/>
                          </a:cubicBezTo>
                          <a:cubicBezTo>
                            <a:pt x="6722599" y="146045"/>
                            <a:pt x="6608512" y="95906"/>
                            <a:pt x="6498646" y="108952"/>
                          </a:cubicBezTo>
                          <a:cubicBezTo>
                            <a:pt x="6388780" y="121998"/>
                            <a:pt x="6112368" y="80254"/>
                            <a:pt x="5928181" y="108952"/>
                          </a:cubicBezTo>
                          <a:cubicBezTo>
                            <a:pt x="5743995" y="137650"/>
                            <a:pt x="5562831" y="43678"/>
                            <a:pt x="5220804" y="108952"/>
                          </a:cubicBezTo>
                          <a:cubicBezTo>
                            <a:pt x="4878777" y="174226"/>
                            <a:pt x="4941520" y="59113"/>
                            <a:pt x="4718794" y="108952"/>
                          </a:cubicBezTo>
                          <a:cubicBezTo>
                            <a:pt x="4496068" y="158791"/>
                            <a:pt x="4290858" y="94124"/>
                            <a:pt x="4079873" y="108952"/>
                          </a:cubicBezTo>
                          <a:cubicBezTo>
                            <a:pt x="3868888" y="123780"/>
                            <a:pt x="3717252" y="73482"/>
                            <a:pt x="3577863" y="108952"/>
                          </a:cubicBezTo>
                          <a:cubicBezTo>
                            <a:pt x="3438474" y="144422"/>
                            <a:pt x="3334772" y="94437"/>
                            <a:pt x="3212765" y="108952"/>
                          </a:cubicBezTo>
                          <a:cubicBezTo>
                            <a:pt x="3090758" y="123467"/>
                            <a:pt x="2881574" y="60699"/>
                            <a:pt x="2779212" y="108952"/>
                          </a:cubicBezTo>
                          <a:cubicBezTo>
                            <a:pt x="2676850" y="157205"/>
                            <a:pt x="2578320" y="99277"/>
                            <a:pt x="2414114" y="108952"/>
                          </a:cubicBezTo>
                          <a:cubicBezTo>
                            <a:pt x="2249908" y="118627"/>
                            <a:pt x="2038751" y="95089"/>
                            <a:pt x="1843648" y="108952"/>
                          </a:cubicBezTo>
                          <a:cubicBezTo>
                            <a:pt x="1648545" y="122815"/>
                            <a:pt x="1401537" y="67563"/>
                            <a:pt x="1136271" y="108952"/>
                          </a:cubicBezTo>
                          <a:cubicBezTo>
                            <a:pt x="871005" y="150341"/>
                            <a:pt x="284713" y="-7550"/>
                            <a:pt x="18159" y="108952"/>
                          </a:cubicBezTo>
                          <a:cubicBezTo>
                            <a:pt x="7650" y="110509"/>
                            <a:pt x="217" y="100225"/>
                            <a:pt x="0" y="90793"/>
                          </a:cubicBezTo>
                          <a:cubicBezTo>
                            <a:pt x="-2867" y="59024"/>
                            <a:pt x="3600" y="33306"/>
                            <a:pt x="0" y="18159"/>
                          </a:cubicBezTo>
                          <a:close/>
                        </a:path>
                        <a:path w="6881903" h="108952" stroke="0" extrusionOk="0">
                          <a:moveTo>
                            <a:pt x="0" y="18159"/>
                          </a:moveTo>
                          <a:cubicBezTo>
                            <a:pt x="1346" y="6193"/>
                            <a:pt x="6342" y="686"/>
                            <a:pt x="18159" y="0"/>
                          </a:cubicBezTo>
                          <a:cubicBezTo>
                            <a:pt x="149815" y="-13842"/>
                            <a:pt x="272586" y="54015"/>
                            <a:pt x="520169" y="0"/>
                          </a:cubicBezTo>
                          <a:cubicBezTo>
                            <a:pt x="767752" y="-54015"/>
                            <a:pt x="843616" y="29065"/>
                            <a:pt x="953722" y="0"/>
                          </a:cubicBezTo>
                          <a:cubicBezTo>
                            <a:pt x="1063828" y="-29065"/>
                            <a:pt x="1514756" y="5274"/>
                            <a:pt x="1661099" y="0"/>
                          </a:cubicBezTo>
                          <a:cubicBezTo>
                            <a:pt x="1807442" y="-5274"/>
                            <a:pt x="1902893" y="800"/>
                            <a:pt x="2094653" y="0"/>
                          </a:cubicBezTo>
                          <a:cubicBezTo>
                            <a:pt x="2286413" y="-800"/>
                            <a:pt x="2408157" y="49335"/>
                            <a:pt x="2528207" y="0"/>
                          </a:cubicBezTo>
                          <a:cubicBezTo>
                            <a:pt x="2648257" y="-49335"/>
                            <a:pt x="2926292" y="48942"/>
                            <a:pt x="3030216" y="0"/>
                          </a:cubicBezTo>
                          <a:cubicBezTo>
                            <a:pt x="3134140" y="-48942"/>
                            <a:pt x="3213214" y="12064"/>
                            <a:pt x="3395314" y="0"/>
                          </a:cubicBezTo>
                          <a:cubicBezTo>
                            <a:pt x="3577414" y="-12064"/>
                            <a:pt x="3824423" y="3906"/>
                            <a:pt x="4102691" y="0"/>
                          </a:cubicBezTo>
                          <a:cubicBezTo>
                            <a:pt x="4380959" y="-3906"/>
                            <a:pt x="4308737" y="6752"/>
                            <a:pt x="4467789" y="0"/>
                          </a:cubicBezTo>
                          <a:cubicBezTo>
                            <a:pt x="4626841" y="-6752"/>
                            <a:pt x="4941605" y="1042"/>
                            <a:pt x="5106711" y="0"/>
                          </a:cubicBezTo>
                          <a:cubicBezTo>
                            <a:pt x="5271817" y="-1042"/>
                            <a:pt x="5360272" y="26541"/>
                            <a:pt x="5471808" y="0"/>
                          </a:cubicBezTo>
                          <a:cubicBezTo>
                            <a:pt x="5583344" y="-26541"/>
                            <a:pt x="5860752" y="38742"/>
                            <a:pt x="6042274" y="0"/>
                          </a:cubicBezTo>
                          <a:cubicBezTo>
                            <a:pt x="6223796" y="-38742"/>
                            <a:pt x="6528692" y="21668"/>
                            <a:pt x="6863744" y="0"/>
                          </a:cubicBezTo>
                          <a:cubicBezTo>
                            <a:pt x="6872220" y="341"/>
                            <a:pt x="6882386" y="9037"/>
                            <a:pt x="6881903" y="18159"/>
                          </a:cubicBezTo>
                          <a:cubicBezTo>
                            <a:pt x="6887629" y="36537"/>
                            <a:pt x="6874457" y="73320"/>
                            <a:pt x="6881903" y="90793"/>
                          </a:cubicBezTo>
                          <a:cubicBezTo>
                            <a:pt x="6884006" y="101301"/>
                            <a:pt x="6873518" y="107880"/>
                            <a:pt x="6863744" y="108952"/>
                          </a:cubicBezTo>
                          <a:cubicBezTo>
                            <a:pt x="6716688" y="114312"/>
                            <a:pt x="6600902" y="105799"/>
                            <a:pt x="6498646" y="108952"/>
                          </a:cubicBezTo>
                          <a:cubicBezTo>
                            <a:pt x="6396390" y="112105"/>
                            <a:pt x="6061914" y="67619"/>
                            <a:pt x="5859725" y="108952"/>
                          </a:cubicBezTo>
                          <a:cubicBezTo>
                            <a:pt x="5657536" y="150285"/>
                            <a:pt x="5533414" y="69969"/>
                            <a:pt x="5220804" y="108952"/>
                          </a:cubicBezTo>
                          <a:cubicBezTo>
                            <a:pt x="4908194" y="147935"/>
                            <a:pt x="4942881" y="95506"/>
                            <a:pt x="4855706" y="108952"/>
                          </a:cubicBezTo>
                          <a:cubicBezTo>
                            <a:pt x="4768531" y="122398"/>
                            <a:pt x="4491347" y="60981"/>
                            <a:pt x="4285240" y="108952"/>
                          </a:cubicBezTo>
                          <a:cubicBezTo>
                            <a:pt x="4079133" y="156923"/>
                            <a:pt x="3769709" y="97931"/>
                            <a:pt x="3577863" y="108952"/>
                          </a:cubicBezTo>
                          <a:cubicBezTo>
                            <a:pt x="3386017" y="119973"/>
                            <a:pt x="3359441" y="93815"/>
                            <a:pt x="3212765" y="108952"/>
                          </a:cubicBezTo>
                          <a:cubicBezTo>
                            <a:pt x="3066089" y="124089"/>
                            <a:pt x="2933924" y="88610"/>
                            <a:pt x="2779212" y="108952"/>
                          </a:cubicBezTo>
                          <a:cubicBezTo>
                            <a:pt x="2624500" y="129294"/>
                            <a:pt x="2452142" y="59323"/>
                            <a:pt x="2277202" y="108952"/>
                          </a:cubicBezTo>
                          <a:cubicBezTo>
                            <a:pt x="2102262" y="158581"/>
                            <a:pt x="2004215" y="108561"/>
                            <a:pt x="1912104" y="108952"/>
                          </a:cubicBezTo>
                          <a:cubicBezTo>
                            <a:pt x="1819993" y="109343"/>
                            <a:pt x="1483548" y="46150"/>
                            <a:pt x="1341639" y="108952"/>
                          </a:cubicBezTo>
                          <a:cubicBezTo>
                            <a:pt x="1199730" y="171754"/>
                            <a:pt x="897892" y="25048"/>
                            <a:pt x="634262" y="108952"/>
                          </a:cubicBezTo>
                          <a:cubicBezTo>
                            <a:pt x="370632" y="192856"/>
                            <a:pt x="198582" y="41026"/>
                            <a:pt x="18159" y="108952"/>
                          </a:cubicBezTo>
                          <a:cubicBezTo>
                            <a:pt x="9286" y="107046"/>
                            <a:pt x="1785" y="99473"/>
                            <a:pt x="0" y="90793"/>
                          </a:cubicBezTo>
                          <a:cubicBezTo>
                            <a:pt x="-3902" y="67716"/>
                            <a:pt x="2746" y="49663"/>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Predictors</a:t>
              </a:r>
              <a:endParaRPr lang="en-US" sz="1050"/>
            </a:p>
          </p:txBody>
        </p:sp>
        <p:sp>
          <p:nvSpPr>
            <p:cNvPr id="25" name="Rounded Rectangle 24">
              <a:extLst>
                <a:ext uri="{FF2B5EF4-FFF2-40B4-BE49-F238E27FC236}">
                  <a16:creationId xmlns:a16="http://schemas.microsoft.com/office/drawing/2014/main" id="{F32D11DA-7BF9-4FE0-CAA2-D97D8E29C2D9}"/>
                </a:ext>
              </a:extLst>
            </p:cNvPr>
            <p:cNvSpPr/>
            <p:nvPr/>
          </p:nvSpPr>
          <p:spPr>
            <a:xfrm>
              <a:off x="357819" y="2105624"/>
              <a:ext cx="1345070"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3485577295">
                    <a:custGeom>
                      <a:avLst/>
                      <a:gdLst>
                        <a:gd name="connsiteX0" fmla="*/ 0 w 1345070"/>
                        <a:gd name="connsiteY0" fmla="*/ 18159 h 108952"/>
                        <a:gd name="connsiteX1" fmla="*/ 18159 w 1345070"/>
                        <a:gd name="connsiteY1" fmla="*/ 0 h 108952"/>
                        <a:gd name="connsiteX2" fmla="*/ 467497 w 1345070"/>
                        <a:gd name="connsiteY2" fmla="*/ 0 h 108952"/>
                        <a:gd name="connsiteX3" fmla="*/ 864485 w 1345070"/>
                        <a:gd name="connsiteY3" fmla="*/ 0 h 108952"/>
                        <a:gd name="connsiteX4" fmla="*/ 1326911 w 1345070"/>
                        <a:gd name="connsiteY4" fmla="*/ 0 h 108952"/>
                        <a:gd name="connsiteX5" fmla="*/ 1345070 w 1345070"/>
                        <a:gd name="connsiteY5" fmla="*/ 18159 h 108952"/>
                        <a:gd name="connsiteX6" fmla="*/ 1345070 w 1345070"/>
                        <a:gd name="connsiteY6" fmla="*/ 90793 h 108952"/>
                        <a:gd name="connsiteX7" fmla="*/ 1326911 w 1345070"/>
                        <a:gd name="connsiteY7" fmla="*/ 108952 h 108952"/>
                        <a:gd name="connsiteX8" fmla="*/ 916835 w 1345070"/>
                        <a:gd name="connsiteY8" fmla="*/ 108952 h 108952"/>
                        <a:gd name="connsiteX9" fmla="*/ 454410 w 1345070"/>
                        <a:gd name="connsiteY9" fmla="*/ 108952 h 108952"/>
                        <a:gd name="connsiteX10" fmla="*/ 18159 w 1345070"/>
                        <a:gd name="connsiteY10" fmla="*/ 108952 h 108952"/>
                        <a:gd name="connsiteX11" fmla="*/ 0 w 1345070"/>
                        <a:gd name="connsiteY11" fmla="*/ 90793 h 108952"/>
                        <a:gd name="connsiteX12" fmla="*/ 0 w 1345070"/>
                        <a:gd name="connsiteY12"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5070" h="108952" fill="none" extrusionOk="0">
                          <a:moveTo>
                            <a:pt x="0" y="18159"/>
                          </a:moveTo>
                          <a:cubicBezTo>
                            <a:pt x="2033" y="7935"/>
                            <a:pt x="5672" y="-420"/>
                            <a:pt x="18159" y="0"/>
                          </a:cubicBezTo>
                          <a:cubicBezTo>
                            <a:pt x="172219" y="-38010"/>
                            <a:pt x="276356" y="31914"/>
                            <a:pt x="467497" y="0"/>
                          </a:cubicBezTo>
                          <a:cubicBezTo>
                            <a:pt x="658638" y="-31914"/>
                            <a:pt x="706587" y="18738"/>
                            <a:pt x="864485" y="0"/>
                          </a:cubicBezTo>
                          <a:cubicBezTo>
                            <a:pt x="1022383" y="-18738"/>
                            <a:pt x="1223141" y="20683"/>
                            <a:pt x="1326911" y="0"/>
                          </a:cubicBezTo>
                          <a:cubicBezTo>
                            <a:pt x="1338772" y="689"/>
                            <a:pt x="1344849" y="8383"/>
                            <a:pt x="1345070" y="18159"/>
                          </a:cubicBezTo>
                          <a:cubicBezTo>
                            <a:pt x="1350025" y="33186"/>
                            <a:pt x="1343539" y="71052"/>
                            <a:pt x="1345070" y="90793"/>
                          </a:cubicBezTo>
                          <a:cubicBezTo>
                            <a:pt x="1345990" y="99915"/>
                            <a:pt x="1338344" y="108113"/>
                            <a:pt x="1326911" y="108952"/>
                          </a:cubicBezTo>
                          <a:cubicBezTo>
                            <a:pt x="1200901" y="144689"/>
                            <a:pt x="1001757" y="96337"/>
                            <a:pt x="916835" y="108952"/>
                          </a:cubicBezTo>
                          <a:cubicBezTo>
                            <a:pt x="831913" y="121567"/>
                            <a:pt x="676942" y="105624"/>
                            <a:pt x="454410" y="108952"/>
                          </a:cubicBezTo>
                          <a:cubicBezTo>
                            <a:pt x="231878" y="112280"/>
                            <a:pt x="133829" y="69198"/>
                            <a:pt x="18159" y="108952"/>
                          </a:cubicBezTo>
                          <a:cubicBezTo>
                            <a:pt x="7309" y="107388"/>
                            <a:pt x="734" y="103165"/>
                            <a:pt x="0" y="90793"/>
                          </a:cubicBezTo>
                          <a:cubicBezTo>
                            <a:pt x="-4996" y="74502"/>
                            <a:pt x="1035" y="37735"/>
                            <a:pt x="0" y="18159"/>
                          </a:cubicBezTo>
                          <a:close/>
                        </a:path>
                        <a:path w="1345070" h="108952" stroke="0" extrusionOk="0">
                          <a:moveTo>
                            <a:pt x="0" y="18159"/>
                          </a:moveTo>
                          <a:cubicBezTo>
                            <a:pt x="1476" y="6551"/>
                            <a:pt x="6434" y="1736"/>
                            <a:pt x="18159" y="0"/>
                          </a:cubicBezTo>
                          <a:cubicBezTo>
                            <a:pt x="226658" y="-3075"/>
                            <a:pt x="306861" y="3240"/>
                            <a:pt x="467497" y="0"/>
                          </a:cubicBezTo>
                          <a:cubicBezTo>
                            <a:pt x="628133" y="-3240"/>
                            <a:pt x="732969" y="21623"/>
                            <a:pt x="916835" y="0"/>
                          </a:cubicBezTo>
                          <a:cubicBezTo>
                            <a:pt x="1100701" y="-21623"/>
                            <a:pt x="1155581" y="39771"/>
                            <a:pt x="1326911" y="0"/>
                          </a:cubicBezTo>
                          <a:cubicBezTo>
                            <a:pt x="1336336" y="-1673"/>
                            <a:pt x="1342860" y="6189"/>
                            <a:pt x="1345070" y="18159"/>
                          </a:cubicBezTo>
                          <a:cubicBezTo>
                            <a:pt x="1345383" y="40913"/>
                            <a:pt x="1337453" y="60000"/>
                            <a:pt x="1345070" y="90793"/>
                          </a:cubicBezTo>
                          <a:cubicBezTo>
                            <a:pt x="1345751" y="102839"/>
                            <a:pt x="1338251" y="110565"/>
                            <a:pt x="1326911" y="108952"/>
                          </a:cubicBezTo>
                          <a:cubicBezTo>
                            <a:pt x="1136777" y="109395"/>
                            <a:pt x="1029389" y="82024"/>
                            <a:pt x="903748" y="108952"/>
                          </a:cubicBezTo>
                          <a:cubicBezTo>
                            <a:pt x="778107" y="135880"/>
                            <a:pt x="603715" y="85241"/>
                            <a:pt x="493672" y="108952"/>
                          </a:cubicBezTo>
                          <a:cubicBezTo>
                            <a:pt x="383629" y="132663"/>
                            <a:pt x="184790" y="89151"/>
                            <a:pt x="18159" y="108952"/>
                          </a:cubicBezTo>
                          <a:cubicBezTo>
                            <a:pt x="8543" y="106542"/>
                            <a:pt x="-674" y="102222"/>
                            <a:pt x="0" y="90793"/>
                          </a:cubicBezTo>
                          <a:cubicBezTo>
                            <a:pt x="-635" y="73335"/>
                            <a:pt x="6359" y="36128"/>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DV</a:t>
              </a:r>
              <a:endParaRPr lang="en-US" sz="900"/>
            </a:p>
          </p:txBody>
        </p:sp>
      </p:grpSp>
      <p:sp>
        <p:nvSpPr>
          <p:cNvPr id="2" name="Title 1">
            <a:extLst>
              <a:ext uri="{FF2B5EF4-FFF2-40B4-BE49-F238E27FC236}">
                <a16:creationId xmlns:a16="http://schemas.microsoft.com/office/drawing/2014/main" id="{41AF3101-9DD4-A623-9B84-B32CAC9D08D8}"/>
              </a:ext>
            </a:extLst>
          </p:cNvPr>
          <p:cNvSpPr>
            <a:spLocks noGrp="1"/>
          </p:cNvSpPr>
          <p:nvPr>
            <p:ph type="title"/>
          </p:nvPr>
        </p:nvSpPr>
        <p:spPr/>
        <p:txBody>
          <a:bodyPr/>
          <a:lstStyle/>
          <a:p>
            <a:r>
              <a:rPr lang="en-US"/>
              <a:t>Modelling P2</a:t>
            </a:r>
          </a:p>
        </p:txBody>
      </p:sp>
      <p:sp>
        <p:nvSpPr>
          <p:cNvPr id="22" name="Rounded Rectangle 21">
            <a:extLst>
              <a:ext uri="{FF2B5EF4-FFF2-40B4-BE49-F238E27FC236}">
                <a16:creationId xmlns:a16="http://schemas.microsoft.com/office/drawing/2014/main" id="{5CC4BD90-58A1-5FE6-26CE-30BA78784258}"/>
              </a:ext>
            </a:extLst>
          </p:cNvPr>
          <p:cNvSpPr/>
          <p:nvPr/>
        </p:nvSpPr>
        <p:spPr>
          <a:xfrm>
            <a:off x="483701" y="1585432"/>
            <a:ext cx="1093305" cy="528392"/>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Gang Related</a:t>
            </a:r>
          </a:p>
        </p:txBody>
      </p:sp>
      <p:sp>
        <p:nvSpPr>
          <p:cNvPr id="27" name="Rounded Rectangle 26">
            <a:extLst>
              <a:ext uri="{FF2B5EF4-FFF2-40B4-BE49-F238E27FC236}">
                <a16:creationId xmlns:a16="http://schemas.microsoft.com/office/drawing/2014/main" id="{60D774CB-0163-A5DB-01A6-A8AFD53237AC}"/>
              </a:ext>
            </a:extLst>
          </p:cNvPr>
          <p:cNvSpPr/>
          <p:nvPr/>
        </p:nvSpPr>
        <p:spPr>
          <a:xfrm>
            <a:off x="1894042" y="1631613"/>
            <a:ext cx="58714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Level</a:t>
            </a:r>
          </a:p>
        </p:txBody>
      </p:sp>
      <p:sp>
        <p:nvSpPr>
          <p:cNvPr id="28" name="Rounded Rectangle 27">
            <a:extLst>
              <a:ext uri="{FF2B5EF4-FFF2-40B4-BE49-F238E27FC236}">
                <a16:creationId xmlns:a16="http://schemas.microsoft.com/office/drawing/2014/main" id="{5BE966B3-FDCC-8D7A-A469-764D0AE8DF2D}"/>
              </a:ext>
            </a:extLst>
          </p:cNvPr>
          <p:cNvSpPr/>
          <p:nvPr/>
        </p:nvSpPr>
        <p:spPr>
          <a:xfrm>
            <a:off x="3266637" y="1631613"/>
            <a:ext cx="763129"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State Gun Control</a:t>
            </a:r>
          </a:p>
        </p:txBody>
      </p:sp>
      <p:sp>
        <p:nvSpPr>
          <p:cNvPr id="29" name="Rounded Rectangle 28">
            <a:extLst>
              <a:ext uri="{FF2B5EF4-FFF2-40B4-BE49-F238E27FC236}">
                <a16:creationId xmlns:a16="http://schemas.microsoft.com/office/drawing/2014/main" id="{544940E3-E78C-9D02-BDC9-882ED8F513D1}"/>
              </a:ext>
            </a:extLst>
          </p:cNvPr>
          <p:cNvSpPr/>
          <p:nvPr/>
        </p:nvSpPr>
        <p:spPr>
          <a:xfrm>
            <a:off x="4842214" y="1631613"/>
            <a:ext cx="763129"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Affiliation</a:t>
            </a:r>
          </a:p>
        </p:txBody>
      </p:sp>
      <p:sp>
        <p:nvSpPr>
          <p:cNvPr id="32" name="Rounded Rectangle 31">
            <a:extLst>
              <a:ext uri="{FF2B5EF4-FFF2-40B4-BE49-F238E27FC236}">
                <a16:creationId xmlns:a16="http://schemas.microsoft.com/office/drawing/2014/main" id="{5DE6E7CE-B20D-0AF6-D6B0-A200020A8A07}"/>
              </a:ext>
            </a:extLst>
          </p:cNvPr>
          <p:cNvSpPr/>
          <p:nvPr/>
        </p:nvSpPr>
        <p:spPr>
          <a:xfrm>
            <a:off x="7661358" y="1634192"/>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Weapon Type</a:t>
            </a:r>
          </a:p>
        </p:txBody>
      </p:sp>
      <p:sp>
        <p:nvSpPr>
          <p:cNvPr id="4" name="Rounded Rectangle 3">
            <a:extLst>
              <a:ext uri="{FF2B5EF4-FFF2-40B4-BE49-F238E27FC236}">
                <a16:creationId xmlns:a16="http://schemas.microsoft.com/office/drawing/2014/main" id="{19E73F7F-BAFC-B2D8-B62A-52C773EE2EB7}"/>
              </a:ext>
            </a:extLst>
          </p:cNvPr>
          <p:cNvSpPr/>
          <p:nvPr/>
        </p:nvSpPr>
        <p:spPr>
          <a:xfrm>
            <a:off x="6417791" y="1631613"/>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Location Type</a:t>
            </a:r>
          </a:p>
        </p:txBody>
      </p:sp>
      <p:grpSp>
        <p:nvGrpSpPr>
          <p:cNvPr id="18" name="Group 17">
            <a:extLst>
              <a:ext uri="{FF2B5EF4-FFF2-40B4-BE49-F238E27FC236}">
                <a16:creationId xmlns:a16="http://schemas.microsoft.com/office/drawing/2014/main" id="{F290409F-888C-2E2B-17A1-07760CCC2F0C}"/>
              </a:ext>
            </a:extLst>
          </p:cNvPr>
          <p:cNvGrpSpPr/>
          <p:nvPr/>
        </p:nvGrpSpPr>
        <p:grpSpPr>
          <a:xfrm>
            <a:off x="247260" y="3020669"/>
            <a:ext cx="8649477" cy="1184152"/>
            <a:chOff x="247260" y="2855019"/>
            <a:chExt cx="8649477" cy="1184152"/>
          </a:xfrm>
        </p:grpSpPr>
        <p:grpSp>
          <p:nvGrpSpPr>
            <p:cNvPr id="36" name="Group 35">
              <a:extLst>
                <a:ext uri="{FF2B5EF4-FFF2-40B4-BE49-F238E27FC236}">
                  <a16:creationId xmlns:a16="http://schemas.microsoft.com/office/drawing/2014/main" id="{0DB672E3-070A-A3D9-04C1-2B893EF00A70}"/>
                </a:ext>
              </a:extLst>
            </p:cNvPr>
            <p:cNvGrpSpPr/>
            <p:nvPr/>
          </p:nvGrpSpPr>
          <p:grpSpPr>
            <a:xfrm>
              <a:off x="247260" y="2855019"/>
              <a:ext cx="8649477" cy="1184152"/>
              <a:chOff x="251927" y="1090263"/>
              <a:chExt cx="8649477" cy="1184152"/>
            </a:xfrm>
          </p:grpSpPr>
          <p:grpSp>
            <p:nvGrpSpPr>
              <p:cNvPr id="37" name="Group 36">
                <a:extLst>
                  <a:ext uri="{FF2B5EF4-FFF2-40B4-BE49-F238E27FC236}">
                    <a16:creationId xmlns:a16="http://schemas.microsoft.com/office/drawing/2014/main" id="{EEB4F7E7-3E95-A13D-C889-C0A41FA82015}"/>
                  </a:ext>
                </a:extLst>
              </p:cNvPr>
              <p:cNvGrpSpPr/>
              <p:nvPr/>
            </p:nvGrpSpPr>
            <p:grpSpPr>
              <a:xfrm>
                <a:off x="251927" y="1090263"/>
                <a:ext cx="8649477" cy="1184152"/>
                <a:chOff x="251927" y="1090263"/>
                <a:chExt cx="8649477" cy="1184152"/>
              </a:xfrm>
            </p:grpSpPr>
            <p:grpSp>
              <p:nvGrpSpPr>
                <p:cNvPr id="40" name="Group 39">
                  <a:extLst>
                    <a:ext uri="{FF2B5EF4-FFF2-40B4-BE49-F238E27FC236}">
                      <a16:creationId xmlns:a16="http://schemas.microsoft.com/office/drawing/2014/main" id="{22E858FE-6719-2029-2974-F4B12181A56B}"/>
                    </a:ext>
                  </a:extLst>
                </p:cNvPr>
                <p:cNvGrpSpPr/>
                <p:nvPr/>
              </p:nvGrpSpPr>
              <p:grpSpPr>
                <a:xfrm>
                  <a:off x="251927" y="1090263"/>
                  <a:ext cx="8649477" cy="1184152"/>
                  <a:chOff x="251927" y="1090263"/>
                  <a:chExt cx="8649477" cy="1184152"/>
                </a:xfrm>
              </p:grpSpPr>
              <p:sp>
                <p:nvSpPr>
                  <p:cNvPr id="42" name="Rounded Rectangle 41">
                    <a:extLst>
                      <a:ext uri="{FF2B5EF4-FFF2-40B4-BE49-F238E27FC236}">
                        <a16:creationId xmlns:a16="http://schemas.microsoft.com/office/drawing/2014/main" id="{6E447BB1-0753-5F7E-AE0C-CBBE431481EC}"/>
                      </a:ext>
                    </a:extLst>
                  </p:cNvPr>
                  <p:cNvSpPr/>
                  <p:nvPr/>
                </p:nvSpPr>
                <p:spPr>
                  <a:xfrm>
                    <a:off x="251927" y="1257378"/>
                    <a:ext cx="8649477" cy="1017037"/>
                  </a:xfrm>
                  <a:prstGeom prst="roundRect">
                    <a:avLst/>
                  </a:prstGeom>
                  <a:solidFill>
                    <a:schemeClr val="bg2">
                      <a:lumMod val="20000"/>
                      <a:lumOff val="80000"/>
                    </a:schemeClr>
                  </a:solidFill>
                  <a:ln w="6350" cmpd="dbl">
                    <a:solidFill>
                      <a:schemeClr val="bg1">
                        <a:lumMod val="25000"/>
                      </a:schemeClr>
                    </a:solidFill>
                    <a:extLst>
                      <a:ext uri="{C807C97D-BFC1-408E-A445-0C87EB9F89A2}">
                        <ask:lineSketchStyleProps xmlns:ask="http://schemas.microsoft.com/office/drawing/2018/sketchyshapes" sd="1219033472">
                          <a:custGeom>
                            <a:avLst/>
                            <a:gdLst>
                              <a:gd name="connsiteX0" fmla="*/ 0 w 8649477"/>
                              <a:gd name="connsiteY0" fmla="*/ 169510 h 1017037"/>
                              <a:gd name="connsiteX1" fmla="*/ 169510 w 8649477"/>
                              <a:gd name="connsiteY1" fmla="*/ 0 h 1017037"/>
                              <a:gd name="connsiteX2" fmla="*/ 513800 w 8649477"/>
                              <a:gd name="connsiteY2" fmla="*/ 0 h 1017037"/>
                              <a:gd name="connsiteX3" fmla="*/ 1107404 w 8649477"/>
                              <a:gd name="connsiteY3" fmla="*/ 0 h 1017037"/>
                              <a:gd name="connsiteX4" fmla="*/ 1867218 w 8649477"/>
                              <a:gd name="connsiteY4" fmla="*/ 0 h 1017037"/>
                              <a:gd name="connsiteX5" fmla="*/ 2543926 w 8649477"/>
                              <a:gd name="connsiteY5" fmla="*/ 0 h 1017037"/>
                              <a:gd name="connsiteX6" fmla="*/ 3054426 w 8649477"/>
                              <a:gd name="connsiteY6" fmla="*/ 0 h 1017037"/>
                              <a:gd name="connsiteX7" fmla="*/ 3731134 w 8649477"/>
                              <a:gd name="connsiteY7" fmla="*/ 0 h 1017037"/>
                              <a:gd name="connsiteX8" fmla="*/ 4158529 w 8649477"/>
                              <a:gd name="connsiteY8" fmla="*/ 0 h 1017037"/>
                              <a:gd name="connsiteX9" fmla="*/ 4752133 w 8649477"/>
                              <a:gd name="connsiteY9" fmla="*/ 0 h 1017037"/>
                              <a:gd name="connsiteX10" fmla="*/ 5096424 w 8649477"/>
                              <a:gd name="connsiteY10" fmla="*/ 0 h 1017037"/>
                              <a:gd name="connsiteX11" fmla="*/ 5856237 w 8649477"/>
                              <a:gd name="connsiteY11" fmla="*/ 0 h 1017037"/>
                              <a:gd name="connsiteX12" fmla="*/ 6449841 w 8649477"/>
                              <a:gd name="connsiteY12" fmla="*/ 0 h 1017037"/>
                              <a:gd name="connsiteX13" fmla="*/ 7209654 w 8649477"/>
                              <a:gd name="connsiteY13" fmla="*/ 0 h 1017037"/>
                              <a:gd name="connsiteX14" fmla="*/ 7720154 w 8649477"/>
                              <a:gd name="connsiteY14" fmla="*/ 0 h 1017037"/>
                              <a:gd name="connsiteX15" fmla="*/ 8479967 w 8649477"/>
                              <a:gd name="connsiteY15" fmla="*/ 0 h 1017037"/>
                              <a:gd name="connsiteX16" fmla="*/ 8649477 w 8649477"/>
                              <a:gd name="connsiteY16" fmla="*/ 169510 h 1017037"/>
                              <a:gd name="connsiteX17" fmla="*/ 8649477 w 8649477"/>
                              <a:gd name="connsiteY17" fmla="*/ 508519 h 1017037"/>
                              <a:gd name="connsiteX18" fmla="*/ 8649477 w 8649477"/>
                              <a:gd name="connsiteY18" fmla="*/ 847527 h 1017037"/>
                              <a:gd name="connsiteX19" fmla="*/ 8479967 w 8649477"/>
                              <a:gd name="connsiteY19" fmla="*/ 1017037 h 1017037"/>
                              <a:gd name="connsiteX20" fmla="*/ 8135677 w 8649477"/>
                              <a:gd name="connsiteY20" fmla="*/ 1017037 h 1017037"/>
                              <a:gd name="connsiteX21" fmla="*/ 7458968 w 8649477"/>
                              <a:gd name="connsiteY21" fmla="*/ 1017037 h 1017037"/>
                              <a:gd name="connsiteX22" fmla="*/ 6948468 w 8649477"/>
                              <a:gd name="connsiteY22" fmla="*/ 1017037 h 1017037"/>
                              <a:gd name="connsiteX23" fmla="*/ 6521074 w 8649477"/>
                              <a:gd name="connsiteY23" fmla="*/ 1017037 h 1017037"/>
                              <a:gd name="connsiteX24" fmla="*/ 6176783 w 8649477"/>
                              <a:gd name="connsiteY24" fmla="*/ 1017037 h 1017037"/>
                              <a:gd name="connsiteX25" fmla="*/ 5749388 w 8649477"/>
                              <a:gd name="connsiteY25" fmla="*/ 1017037 h 1017037"/>
                              <a:gd name="connsiteX26" fmla="*/ 5321993 w 8649477"/>
                              <a:gd name="connsiteY26" fmla="*/ 1017037 h 1017037"/>
                              <a:gd name="connsiteX27" fmla="*/ 4728389 w 8649477"/>
                              <a:gd name="connsiteY27" fmla="*/ 1017037 h 1017037"/>
                              <a:gd name="connsiteX28" fmla="*/ 4134785 w 8649477"/>
                              <a:gd name="connsiteY28" fmla="*/ 1017037 h 1017037"/>
                              <a:gd name="connsiteX29" fmla="*/ 3624286 w 8649477"/>
                              <a:gd name="connsiteY29" fmla="*/ 1017037 h 1017037"/>
                              <a:gd name="connsiteX30" fmla="*/ 2864472 w 8649477"/>
                              <a:gd name="connsiteY30" fmla="*/ 1017037 h 1017037"/>
                              <a:gd name="connsiteX31" fmla="*/ 2437078 w 8649477"/>
                              <a:gd name="connsiteY31" fmla="*/ 1017037 h 1017037"/>
                              <a:gd name="connsiteX32" fmla="*/ 1677264 w 8649477"/>
                              <a:gd name="connsiteY32" fmla="*/ 1017037 h 1017037"/>
                              <a:gd name="connsiteX33" fmla="*/ 1249869 w 8649477"/>
                              <a:gd name="connsiteY33" fmla="*/ 1017037 h 1017037"/>
                              <a:gd name="connsiteX34" fmla="*/ 169510 w 8649477"/>
                              <a:gd name="connsiteY34" fmla="*/ 1017037 h 1017037"/>
                              <a:gd name="connsiteX35" fmla="*/ 0 w 8649477"/>
                              <a:gd name="connsiteY35" fmla="*/ 847527 h 1017037"/>
                              <a:gd name="connsiteX36" fmla="*/ 0 w 8649477"/>
                              <a:gd name="connsiteY36" fmla="*/ 522079 h 1017037"/>
                              <a:gd name="connsiteX37" fmla="*/ 0 w 8649477"/>
                              <a:gd name="connsiteY37" fmla="*/ 169510 h 101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49477" h="1017037" fill="none" extrusionOk="0">
                                <a:moveTo>
                                  <a:pt x="0" y="169510"/>
                                </a:moveTo>
                                <a:cubicBezTo>
                                  <a:pt x="-17638" y="78007"/>
                                  <a:pt x="94127" y="19153"/>
                                  <a:pt x="169510" y="0"/>
                                </a:cubicBezTo>
                                <a:cubicBezTo>
                                  <a:pt x="300411" y="-31059"/>
                                  <a:pt x="404678" y="12987"/>
                                  <a:pt x="513800" y="0"/>
                                </a:cubicBezTo>
                                <a:cubicBezTo>
                                  <a:pt x="622922" y="-12987"/>
                                  <a:pt x="861478" y="31244"/>
                                  <a:pt x="1107404" y="0"/>
                                </a:cubicBezTo>
                                <a:cubicBezTo>
                                  <a:pt x="1353330" y="-31244"/>
                                  <a:pt x="1550891" y="56374"/>
                                  <a:pt x="1867218" y="0"/>
                                </a:cubicBezTo>
                                <a:cubicBezTo>
                                  <a:pt x="2183545" y="-56374"/>
                                  <a:pt x="2334667" y="70339"/>
                                  <a:pt x="2543926" y="0"/>
                                </a:cubicBezTo>
                                <a:cubicBezTo>
                                  <a:pt x="2753185" y="-70339"/>
                                  <a:pt x="2831247" y="37203"/>
                                  <a:pt x="3054426" y="0"/>
                                </a:cubicBezTo>
                                <a:cubicBezTo>
                                  <a:pt x="3277605" y="-37203"/>
                                  <a:pt x="3525908" y="37778"/>
                                  <a:pt x="3731134" y="0"/>
                                </a:cubicBezTo>
                                <a:cubicBezTo>
                                  <a:pt x="3936360" y="-37778"/>
                                  <a:pt x="4016377" y="12750"/>
                                  <a:pt x="4158529" y="0"/>
                                </a:cubicBezTo>
                                <a:cubicBezTo>
                                  <a:pt x="4300682" y="-12750"/>
                                  <a:pt x="4542333" y="49572"/>
                                  <a:pt x="4752133" y="0"/>
                                </a:cubicBezTo>
                                <a:cubicBezTo>
                                  <a:pt x="4961933" y="-49572"/>
                                  <a:pt x="4932232" y="26251"/>
                                  <a:pt x="5096424" y="0"/>
                                </a:cubicBezTo>
                                <a:cubicBezTo>
                                  <a:pt x="5260616" y="-26251"/>
                                  <a:pt x="5494369" y="83607"/>
                                  <a:pt x="5856237" y="0"/>
                                </a:cubicBezTo>
                                <a:cubicBezTo>
                                  <a:pt x="6218105" y="-83607"/>
                                  <a:pt x="6261403" y="777"/>
                                  <a:pt x="6449841" y="0"/>
                                </a:cubicBezTo>
                                <a:cubicBezTo>
                                  <a:pt x="6638279" y="-777"/>
                                  <a:pt x="6944026" y="83984"/>
                                  <a:pt x="7209654" y="0"/>
                                </a:cubicBezTo>
                                <a:cubicBezTo>
                                  <a:pt x="7475282" y="-83984"/>
                                  <a:pt x="7513373" y="42544"/>
                                  <a:pt x="7720154" y="0"/>
                                </a:cubicBezTo>
                                <a:cubicBezTo>
                                  <a:pt x="7926935" y="-42544"/>
                                  <a:pt x="8149470" y="48212"/>
                                  <a:pt x="8479967" y="0"/>
                                </a:cubicBezTo>
                                <a:cubicBezTo>
                                  <a:pt x="8570220" y="10165"/>
                                  <a:pt x="8660012" y="94453"/>
                                  <a:pt x="8649477" y="169510"/>
                                </a:cubicBezTo>
                                <a:cubicBezTo>
                                  <a:pt x="8661781" y="327278"/>
                                  <a:pt x="8634780" y="406509"/>
                                  <a:pt x="8649477" y="508519"/>
                                </a:cubicBezTo>
                                <a:cubicBezTo>
                                  <a:pt x="8664174" y="610529"/>
                                  <a:pt x="8620835" y="694612"/>
                                  <a:pt x="8649477" y="847527"/>
                                </a:cubicBezTo>
                                <a:cubicBezTo>
                                  <a:pt x="8658723" y="959124"/>
                                  <a:pt x="8575832" y="1016404"/>
                                  <a:pt x="8479967" y="1017037"/>
                                </a:cubicBezTo>
                                <a:cubicBezTo>
                                  <a:pt x="8388865" y="1056538"/>
                                  <a:pt x="8286961" y="1011670"/>
                                  <a:pt x="8135677" y="1017037"/>
                                </a:cubicBezTo>
                                <a:cubicBezTo>
                                  <a:pt x="7984393" y="1022404"/>
                                  <a:pt x="7710381" y="983018"/>
                                  <a:pt x="7458968" y="1017037"/>
                                </a:cubicBezTo>
                                <a:cubicBezTo>
                                  <a:pt x="7207555" y="1051056"/>
                                  <a:pt x="7162050" y="1005723"/>
                                  <a:pt x="6948468" y="1017037"/>
                                </a:cubicBezTo>
                                <a:cubicBezTo>
                                  <a:pt x="6734886" y="1028351"/>
                                  <a:pt x="6630673" y="996476"/>
                                  <a:pt x="6521074" y="1017037"/>
                                </a:cubicBezTo>
                                <a:cubicBezTo>
                                  <a:pt x="6411475" y="1037598"/>
                                  <a:pt x="6288555" y="1009075"/>
                                  <a:pt x="6176783" y="1017037"/>
                                </a:cubicBezTo>
                                <a:cubicBezTo>
                                  <a:pt x="6065011" y="1024999"/>
                                  <a:pt x="5961149" y="981664"/>
                                  <a:pt x="5749388" y="1017037"/>
                                </a:cubicBezTo>
                                <a:cubicBezTo>
                                  <a:pt x="5537628" y="1052410"/>
                                  <a:pt x="5452362" y="983249"/>
                                  <a:pt x="5321993" y="1017037"/>
                                </a:cubicBezTo>
                                <a:cubicBezTo>
                                  <a:pt x="5191625" y="1050825"/>
                                  <a:pt x="4993069" y="982805"/>
                                  <a:pt x="4728389" y="1017037"/>
                                </a:cubicBezTo>
                                <a:cubicBezTo>
                                  <a:pt x="4463709" y="1051269"/>
                                  <a:pt x="4352225" y="955950"/>
                                  <a:pt x="4134785" y="1017037"/>
                                </a:cubicBezTo>
                                <a:cubicBezTo>
                                  <a:pt x="3917345" y="1078124"/>
                                  <a:pt x="3762246" y="969026"/>
                                  <a:pt x="3624286" y="1017037"/>
                                </a:cubicBezTo>
                                <a:cubicBezTo>
                                  <a:pt x="3486326" y="1065048"/>
                                  <a:pt x="3116060" y="930781"/>
                                  <a:pt x="2864472" y="1017037"/>
                                </a:cubicBezTo>
                                <a:cubicBezTo>
                                  <a:pt x="2612884" y="1103293"/>
                                  <a:pt x="2559040" y="997652"/>
                                  <a:pt x="2437078" y="1017037"/>
                                </a:cubicBezTo>
                                <a:cubicBezTo>
                                  <a:pt x="2315116" y="1036422"/>
                                  <a:pt x="2050999" y="989806"/>
                                  <a:pt x="1677264" y="1017037"/>
                                </a:cubicBezTo>
                                <a:cubicBezTo>
                                  <a:pt x="1303529" y="1044268"/>
                                  <a:pt x="1416217" y="983507"/>
                                  <a:pt x="1249869" y="1017037"/>
                                </a:cubicBezTo>
                                <a:cubicBezTo>
                                  <a:pt x="1083522" y="1050567"/>
                                  <a:pt x="662833" y="980159"/>
                                  <a:pt x="169510" y="1017037"/>
                                </a:cubicBezTo>
                                <a:cubicBezTo>
                                  <a:pt x="83797" y="1004628"/>
                                  <a:pt x="25515" y="932635"/>
                                  <a:pt x="0" y="847527"/>
                                </a:cubicBezTo>
                                <a:cubicBezTo>
                                  <a:pt x="-12176" y="740999"/>
                                  <a:pt x="14528" y="618772"/>
                                  <a:pt x="0" y="522079"/>
                                </a:cubicBezTo>
                                <a:cubicBezTo>
                                  <a:pt x="-14528" y="425386"/>
                                  <a:pt x="19073" y="306535"/>
                                  <a:pt x="0" y="169510"/>
                                </a:cubicBezTo>
                                <a:close/>
                              </a:path>
                              <a:path w="8649477" h="1017037" stroke="0" extrusionOk="0">
                                <a:moveTo>
                                  <a:pt x="0" y="169510"/>
                                </a:moveTo>
                                <a:cubicBezTo>
                                  <a:pt x="-20013" y="63547"/>
                                  <a:pt x="61676" y="5335"/>
                                  <a:pt x="169510" y="0"/>
                                </a:cubicBezTo>
                                <a:cubicBezTo>
                                  <a:pt x="424527" y="-15878"/>
                                  <a:pt x="772880" y="36871"/>
                                  <a:pt x="929323" y="0"/>
                                </a:cubicBezTo>
                                <a:cubicBezTo>
                                  <a:pt x="1085766" y="-36871"/>
                                  <a:pt x="1246777" y="22916"/>
                                  <a:pt x="1439823" y="0"/>
                                </a:cubicBezTo>
                                <a:cubicBezTo>
                                  <a:pt x="1632869" y="-22916"/>
                                  <a:pt x="1701115" y="27021"/>
                                  <a:pt x="1867218" y="0"/>
                                </a:cubicBezTo>
                                <a:cubicBezTo>
                                  <a:pt x="2033321" y="-27021"/>
                                  <a:pt x="2285641" y="28687"/>
                                  <a:pt x="2543926" y="0"/>
                                </a:cubicBezTo>
                                <a:cubicBezTo>
                                  <a:pt x="2802211" y="-28687"/>
                                  <a:pt x="2873002" y="41743"/>
                                  <a:pt x="3054426" y="0"/>
                                </a:cubicBezTo>
                                <a:cubicBezTo>
                                  <a:pt x="3235850" y="-41743"/>
                                  <a:pt x="3540671" y="34445"/>
                                  <a:pt x="3814239" y="0"/>
                                </a:cubicBezTo>
                                <a:cubicBezTo>
                                  <a:pt x="4087807" y="-34445"/>
                                  <a:pt x="4122513" y="43967"/>
                                  <a:pt x="4241634" y="0"/>
                                </a:cubicBezTo>
                                <a:cubicBezTo>
                                  <a:pt x="4360756" y="-43967"/>
                                  <a:pt x="4830720" y="16068"/>
                                  <a:pt x="5001447" y="0"/>
                                </a:cubicBezTo>
                                <a:cubicBezTo>
                                  <a:pt x="5172174" y="-16068"/>
                                  <a:pt x="5177494" y="40578"/>
                                  <a:pt x="5345738" y="0"/>
                                </a:cubicBezTo>
                                <a:cubicBezTo>
                                  <a:pt x="5513982" y="-40578"/>
                                  <a:pt x="5705936" y="49386"/>
                                  <a:pt x="5939342" y="0"/>
                                </a:cubicBezTo>
                                <a:cubicBezTo>
                                  <a:pt x="6172748" y="-49386"/>
                                  <a:pt x="6286935" y="23711"/>
                                  <a:pt x="6532946" y="0"/>
                                </a:cubicBezTo>
                                <a:cubicBezTo>
                                  <a:pt x="6778957" y="-23711"/>
                                  <a:pt x="6929199" y="420"/>
                                  <a:pt x="7043445" y="0"/>
                                </a:cubicBezTo>
                                <a:cubicBezTo>
                                  <a:pt x="7157691" y="-420"/>
                                  <a:pt x="7630333" y="42030"/>
                                  <a:pt x="7803258" y="0"/>
                                </a:cubicBezTo>
                                <a:cubicBezTo>
                                  <a:pt x="7976183" y="-42030"/>
                                  <a:pt x="8203911" y="61055"/>
                                  <a:pt x="8479967" y="0"/>
                                </a:cubicBezTo>
                                <a:cubicBezTo>
                                  <a:pt x="8553302" y="3331"/>
                                  <a:pt x="8626900" y="60314"/>
                                  <a:pt x="8649477" y="169510"/>
                                </a:cubicBezTo>
                                <a:cubicBezTo>
                                  <a:pt x="8670857" y="254049"/>
                                  <a:pt x="8608699" y="375276"/>
                                  <a:pt x="8649477" y="515299"/>
                                </a:cubicBezTo>
                                <a:cubicBezTo>
                                  <a:pt x="8690255" y="655322"/>
                                  <a:pt x="8621826" y="691783"/>
                                  <a:pt x="8649477" y="847527"/>
                                </a:cubicBezTo>
                                <a:cubicBezTo>
                                  <a:pt x="8637649" y="962294"/>
                                  <a:pt x="8588508" y="1028126"/>
                                  <a:pt x="8479967" y="1017037"/>
                                </a:cubicBezTo>
                                <a:cubicBezTo>
                                  <a:pt x="8319486" y="1023519"/>
                                  <a:pt x="8178854" y="985261"/>
                                  <a:pt x="8052572" y="1017037"/>
                                </a:cubicBezTo>
                                <a:cubicBezTo>
                                  <a:pt x="7926291" y="1048813"/>
                                  <a:pt x="7601566" y="1011804"/>
                                  <a:pt x="7458968" y="1017037"/>
                                </a:cubicBezTo>
                                <a:cubicBezTo>
                                  <a:pt x="7316370" y="1022270"/>
                                  <a:pt x="7151546" y="997662"/>
                                  <a:pt x="7031573" y="1017037"/>
                                </a:cubicBezTo>
                                <a:cubicBezTo>
                                  <a:pt x="6911600" y="1036412"/>
                                  <a:pt x="6576909" y="994051"/>
                                  <a:pt x="6437969" y="1017037"/>
                                </a:cubicBezTo>
                                <a:cubicBezTo>
                                  <a:pt x="6299029" y="1040023"/>
                                  <a:pt x="6237973" y="1003995"/>
                                  <a:pt x="6093679" y="1017037"/>
                                </a:cubicBezTo>
                                <a:cubicBezTo>
                                  <a:pt x="5949385" y="1030079"/>
                                  <a:pt x="5911743" y="980390"/>
                                  <a:pt x="5749388" y="1017037"/>
                                </a:cubicBezTo>
                                <a:cubicBezTo>
                                  <a:pt x="5587033" y="1053684"/>
                                  <a:pt x="5341528" y="1007135"/>
                                  <a:pt x="5155784" y="1017037"/>
                                </a:cubicBezTo>
                                <a:cubicBezTo>
                                  <a:pt x="4970040" y="1026939"/>
                                  <a:pt x="4934954" y="975967"/>
                                  <a:pt x="4728389" y="1017037"/>
                                </a:cubicBezTo>
                                <a:cubicBezTo>
                                  <a:pt x="4521824" y="1058107"/>
                                  <a:pt x="4260046" y="957203"/>
                                  <a:pt x="4051681" y="1017037"/>
                                </a:cubicBezTo>
                                <a:cubicBezTo>
                                  <a:pt x="3843316" y="1076871"/>
                                  <a:pt x="3816405" y="988351"/>
                                  <a:pt x="3624286" y="1017037"/>
                                </a:cubicBezTo>
                                <a:cubicBezTo>
                                  <a:pt x="3432167" y="1045723"/>
                                  <a:pt x="3169471" y="1005584"/>
                                  <a:pt x="2947577" y="1017037"/>
                                </a:cubicBezTo>
                                <a:cubicBezTo>
                                  <a:pt x="2725683" y="1028490"/>
                                  <a:pt x="2758691" y="995420"/>
                                  <a:pt x="2603287" y="1017037"/>
                                </a:cubicBezTo>
                                <a:cubicBezTo>
                                  <a:pt x="2447883" y="1038654"/>
                                  <a:pt x="2201208" y="943454"/>
                                  <a:pt x="1926578" y="1017037"/>
                                </a:cubicBezTo>
                                <a:cubicBezTo>
                                  <a:pt x="1651948" y="1090620"/>
                                  <a:pt x="1629741" y="1016464"/>
                                  <a:pt x="1499183" y="1017037"/>
                                </a:cubicBezTo>
                                <a:cubicBezTo>
                                  <a:pt x="1368625" y="1017610"/>
                                  <a:pt x="1278993" y="1004264"/>
                                  <a:pt x="1154893" y="1017037"/>
                                </a:cubicBezTo>
                                <a:cubicBezTo>
                                  <a:pt x="1030793" y="1029810"/>
                                  <a:pt x="916009" y="991483"/>
                                  <a:pt x="727498" y="1017037"/>
                                </a:cubicBezTo>
                                <a:cubicBezTo>
                                  <a:pt x="538987" y="1042591"/>
                                  <a:pt x="333463" y="992362"/>
                                  <a:pt x="169510" y="1017037"/>
                                </a:cubicBezTo>
                                <a:cubicBezTo>
                                  <a:pt x="83878" y="1014923"/>
                                  <a:pt x="-784" y="946575"/>
                                  <a:pt x="0" y="847527"/>
                                </a:cubicBezTo>
                                <a:cubicBezTo>
                                  <a:pt x="-22521" y="705233"/>
                                  <a:pt x="9050" y="668858"/>
                                  <a:pt x="0" y="522079"/>
                                </a:cubicBezTo>
                                <a:cubicBezTo>
                                  <a:pt x="-9050" y="375300"/>
                                  <a:pt x="35896" y="287728"/>
                                  <a:pt x="0" y="16951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43" name="Right Arrow 42">
                    <a:extLst>
                      <a:ext uri="{FF2B5EF4-FFF2-40B4-BE49-F238E27FC236}">
                        <a16:creationId xmlns:a16="http://schemas.microsoft.com/office/drawing/2014/main" id="{47CD2920-C461-2966-1D2B-D16F09DC428A}"/>
                      </a:ext>
                    </a:extLst>
                  </p:cNvPr>
                  <p:cNvSpPr/>
                  <p:nvPr/>
                </p:nvSpPr>
                <p:spPr>
                  <a:xfrm>
                    <a:off x="561253" y="1090263"/>
                    <a:ext cx="1684987" cy="334229"/>
                  </a:xfrm>
                  <a:prstGeom prst="rightArrow">
                    <a:avLst/>
                  </a:prstGeom>
                  <a:ln w="6350" cmpd="dbl">
                    <a:solidFill>
                      <a:schemeClr val="bg1">
                        <a:lumMod val="25000"/>
                      </a:schemeClr>
                    </a:solidFill>
                    <a:extLst>
                      <a:ext uri="{C807C97D-BFC1-408E-A445-0C87EB9F89A2}">
                        <ask:lineSketchStyleProps xmlns:ask="http://schemas.microsoft.com/office/drawing/2018/sketchyshapes" sd="852854689">
                          <a:custGeom>
                            <a:avLst/>
                            <a:gdLst>
                              <a:gd name="connsiteX0" fmla="*/ 0 w 826113"/>
                              <a:gd name="connsiteY0" fmla="*/ 83557 h 334229"/>
                              <a:gd name="connsiteX1" fmla="*/ 316320 w 826113"/>
                              <a:gd name="connsiteY1" fmla="*/ 83557 h 334229"/>
                              <a:gd name="connsiteX2" fmla="*/ 658999 w 826113"/>
                              <a:gd name="connsiteY2" fmla="*/ 83557 h 334229"/>
                              <a:gd name="connsiteX3" fmla="*/ 658999 w 826113"/>
                              <a:gd name="connsiteY3" fmla="*/ 0 h 334229"/>
                              <a:gd name="connsiteX4" fmla="*/ 826113 w 826113"/>
                              <a:gd name="connsiteY4" fmla="*/ 167115 h 334229"/>
                              <a:gd name="connsiteX5" fmla="*/ 658999 w 826113"/>
                              <a:gd name="connsiteY5" fmla="*/ 334229 h 334229"/>
                              <a:gd name="connsiteX6" fmla="*/ 658999 w 826113"/>
                              <a:gd name="connsiteY6" fmla="*/ 250672 h 334229"/>
                              <a:gd name="connsiteX7" fmla="*/ 329500 w 826113"/>
                              <a:gd name="connsiteY7" fmla="*/ 250672 h 334229"/>
                              <a:gd name="connsiteX8" fmla="*/ 0 w 826113"/>
                              <a:gd name="connsiteY8" fmla="*/ 250672 h 334229"/>
                              <a:gd name="connsiteX9" fmla="*/ 0 w 826113"/>
                              <a:gd name="connsiteY9" fmla="*/ 83557 h 334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6113" h="334229" fill="none" extrusionOk="0">
                                <a:moveTo>
                                  <a:pt x="0" y="83557"/>
                                </a:moveTo>
                                <a:cubicBezTo>
                                  <a:pt x="93148" y="46537"/>
                                  <a:pt x="225679" y="103740"/>
                                  <a:pt x="316320" y="83557"/>
                                </a:cubicBezTo>
                                <a:cubicBezTo>
                                  <a:pt x="406961" y="63374"/>
                                  <a:pt x="525711" y="85612"/>
                                  <a:pt x="658999" y="83557"/>
                                </a:cubicBezTo>
                                <a:cubicBezTo>
                                  <a:pt x="656915" y="44296"/>
                                  <a:pt x="666353" y="21421"/>
                                  <a:pt x="658999" y="0"/>
                                </a:cubicBezTo>
                                <a:cubicBezTo>
                                  <a:pt x="720186" y="31718"/>
                                  <a:pt x="754286" y="100005"/>
                                  <a:pt x="826113" y="167115"/>
                                </a:cubicBezTo>
                                <a:cubicBezTo>
                                  <a:pt x="765629" y="244991"/>
                                  <a:pt x="727487" y="257574"/>
                                  <a:pt x="658999" y="334229"/>
                                </a:cubicBezTo>
                                <a:cubicBezTo>
                                  <a:pt x="657837" y="310361"/>
                                  <a:pt x="663529" y="292112"/>
                                  <a:pt x="658999" y="250672"/>
                                </a:cubicBezTo>
                                <a:cubicBezTo>
                                  <a:pt x="578023" y="286776"/>
                                  <a:pt x="442925" y="221961"/>
                                  <a:pt x="329500" y="250672"/>
                                </a:cubicBezTo>
                                <a:cubicBezTo>
                                  <a:pt x="216075" y="279383"/>
                                  <a:pt x="104623" y="231863"/>
                                  <a:pt x="0" y="250672"/>
                                </a:cubicBezTo>
                                <a:cubicBezTo>
                                  <a:pt x="-17982" y="170703"/>
                                  <a:pt x="12520" y="148665"/>
                                  <a:pt x="0" y="83557"/>
                                </a:cubicBezTo>
                                <a:close/>
                              </a:path>
                              <a:path w="826113" h="334229" stroke="0" extrusionOk="0">
                                <a:moveTo>
                                  <a:pt x="0" y="83557"/>
                                </a:moveTo>
                                <a:cubicBezTo>
                                  <a:pt x="111489" y="69841"/>
                                  <a:pt x="239655" y="96418"/>
                                  <a:pt x="316320" y="83557"/>
                                </a:cubicBezTo>
                                <a:cubicBezTo>
                                  <a:pt x="392985" y="70696"/>
                                  <a:pt x="551322" y="88459"/>
                                  <a:pt x="658999" y="83557"/>
                                </a:cubicBezTo>
                                <a:cubicBezTo>
                                  <a:pt x="649947" y="44855"/>
                                  <a:pt x="668338" y="35783"/>
                                  <a:pt x="658999" y="0"/>
                                </a:cubicBezTo>
                                <a:cubicBezTo>
                                  <a:pt x="724874" y="46994"/>
                                  <a:pt x="757408" y="101997"/>
                                  <a:pt x="826113" y="167115"/>
                                </a:cubicBezTo>
                                <a:cubicBezTo>
                                  <a:pt x="759866" y="245738"/>
                                  <a:pt x="723256" y="263998"/>
                                  <a:pt x="658999" y="334229"/>
                                </a:cubicBezTo>
                                <a:cubicBezTo>
                                  <a:pt x="658975" y="315921"/>
                                  <a:pt x="664943" y="288881"/>
                                  <a:pt x="658999" y="250672"/>
                                </a:cubicBezTo>
                                <a:cubicBezTo>
                                  <a:pt x="557573" y="271429"/>
                                  <a:pt x="497110" y="218434"/>
                                  <a:pt x="336089" y="250672"/>
                                </a:cubicBezTo>
                                <a:cubicBezTo>
                                  <a:pt x="175068" y="282910"/>
                                  <a:pt x="101147" y="240216"/>
                                  <a:pt x="0" y="250672"/>
                                </a:cubicBezTo>
                                <a:cubicBezTo>
                                  <a:pt x="-13670" y="184481"/>
                                  <a:pt x="13683" y="125336"/>
                                  <a:pt x="0" y="83557"/>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accent6"/>
                        </a:solidFill>
                      </a:rPr>
                      <a:t>GLM with Binomial</a:t>
                    </a:r>
                  </a:p>
                </p:txBody>
              </p:sp>
            </p:grpSp>
            <p:cxnSp>
              <p:nvCxnSpPr>
                <p:cNvPr id="41" name="Straight Connector 40">
                  <a:extLst>
                    <a:ext uri="{FF2B5EF4-FFF2-40B4-BE49-F238E27FC236}">
                      <a16:creationId xmlns:a16="http://schemas.microsoft.com/office/drawing/2014/main" id="{2C2DDFC5-CBFB-D583-ADB0-C50270303AF2}"/>
                    </a:ext>
                  </a:extLst>
                </p:cNvPr>
                <p:cNvCxnSpPr/>
                <p:nvPr/>
              </p:nvCxnSpPr>
              <p:spPr>
                <a:xfrm>
                  <a:off x="1803575" y="1351955"/>
                  <a:ext cx="0" cy="755346"/>
                </a:xfrm>
                <a:prstGeom prst="line">
                  <a:avLst/>
                </a:prstGeom>
                <a:ln w="6350" cmpd="dbl">
                  <a:solidFill>
                    <a:schemeClr val="bg1">
                      <a:lumMod val="25000"/>
                    </a:schemeClr>
                  </a:solidFill>
                </a:ln>
              </p:spPr>
              <p:style>
                <a:lnRef idx="1">
                  <a:schemeClr val="accent1"/>
                </a:lnRef>
                <a:fillRef idx="0">
                  <a:schemeClr val="accent1"/>
                </a:fillRef>
                <a:effectRef idx="0">
                  <a:schemeClr val="accent1"/>
                </a:effectRef>
                <a:fontRef idx="minor">
                  <a:schemeClr val="tx1"/>
                </a:fontRef>
              </p:style>
            </p:cxnSp>
          </p:grpSp>
          <p:sp>
            <p:nvSpPr>
              <p:cNvPr id="38" name="Rounded Rectangle 37">
                <a:extLst>
                  <a:ext uri="{FF2B5EF4-FFF2-40B4-BE49-F238E27FC236}">
                    <a16:creationId xmlns:a16="http://schemas.microsoft.com/office/drawing/2014/main" id="{E43E4AC3-D575-DDC6-CFD7-22EF53063E46}"/>
                  </a:ext>
                </a:extLst>
              </p:cNvPr>
              <p:cNvSpPr/>
              <p:nvPr/>
            </p:nvSpPr>
            <p:spPr>
              <a:xfrm>
                <a:off x="1896357" y="2105624"/>
                <a:ext cx="6881903"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4091713993">
                      <a:custGeom>
                        <a:avLst/>
                        <a:gdLst>
                          <a:gd name="connsiteX0" fmla="*/ 0 w 6881903"/>
                          <a:gd name="connsiteY0" fmla="*/ 18159 h 108952"/>
                          <a:gd name="connsiteX1" fmla="*/ 18159 w 6881903"/>
                          <a:gd name="connsiteY1" fmla="*/ 0 h 108952"/>
                          <a:gd name="connsiteX2" fmla="*/ 520169 w 6881903"/>
                          <a:gd name="connsiteY2" fmla="*/ 0 h 108952"/>
                          <a:gd name="connsiteX3" fmla="*/ 1090634 w 6881903"/>
                          <a:gd name="connsiteY3" fmla="*/ 0 h 108952"/>
                          <a:gd name="connsiteX4" fmla="*/ 1661099 w 6881903"/>
                          <a:gd name="connsiteY4" fmla="*/ 0 h 108952"/>
                          <a:gd name="connsiteX5" fmla="*/ 2231565 w 6881903"/>
                          <a:gd name="connsiteY5" fmla="*/ 0 h 108952"/>
                          <a:gd name="connsiteX6" fmla="*/ 2938942 w 6881903"/>
                          <a:gd name="connsiteY6" fmla="*/ 0 h 108952"/>
                          <a:gd name="connsiteX7" fmla="*/ 3509407 w 6881903"/>
                          <a:gd name="connsiteY7" fmla="*/ 0 h 108952"/>
                          <a:gd name="connsiteX8" fmla="*/ 4148329 w 6881903"/>
                          <a:gd name="connsiteY8" fmla="*/ 0 h 108952"/>
                          <a:gd name="connsiteX9" fmla="*/ 4513426 w 6881903"/>
                          <a:gd name="connsiteY9" fmla="*/ 0 h 108952"/>
                          <a:gd name="connsiteX10" fmla="*/ 5083892 w 6881903"/>
                          <a:gd name="connsiteY10" fmla="*/ 0 h 108952"/>
                          <a:gd name="connsiteX11" fmla="*/ 5517446 w 6881903"/>
                          <a:gd name="connsiteY11" fmla="*/ 0 h 108952"/>
                          <a:gd name="connsiteX12" fmla="*/ 6224823 w 6881903"/>
                          <a:gd name="connsiteY12" fmla="*/ 0 h 108952"/>
                          <a:gd name="connsiteX13" fmla="*/ 6863744 w 6881903"/>
                          <a:gd name="connsiteY13" fmla="*/ 0 h 108952"/>
                          <a:gd name="connsiteX14" fmla="*/ 6881903 w 6881903"/>
                          <a:gd name="connsiteY14" fmla="*/ 18159 h 108952"/>
                          <a:gd name="connsiteX15" fmla="*/ 6881903 w 6881903"/>
                          <a:gd name="connsiteY15" fmla="*/ 90793 h 108952"/>
                          <a:gd name="connsiteX16" fmla="*/ 6863744 w 6881903"/>
                          <a:gd name="connsiteY16" fmla="*/ 108952 h 108952"/>
                          <a:gd name="connsiteX17" fmla="*/ 6498646 w 6881903"/>
                          <a:gd name="connsiteY17" fmla="*/ 108952 h 108952"/>
                          <a:gd name="connsiteX18" fmla="*/ 5928181 w 6881903"/>
                          <a:gd name="connsiteY18" fmla="*/ 108952 h 108952"/>
                          <a:gd name="connsiteX19" fmla="*/ 5220804 w 6881903"/>
                          <a:gd name="connsiteY19" fmla="*/ 108952 h 108952"/>
                          <a:gd name="connsiteX20" fmla="*/ 4718794 w 6881903"/>
                          <a:gd name="connsiteY20" fmla="*/ 108952 h 108952"/>
                          <a:gd name="connsiteX21" fmla="*/ 4079873 w 6881903"/>
                          <a:gd name="connsiteY21" fmla="*/ 108952 h 108952"/>
                          <a:gd name="connsiteX22" fmla="*/ 3577863 w 6881903"/>
                          <a:gd name="connsiteY22" fmla="*/ 108952 h 108952"/>
                          <a:gd name="connsiteX23" fmla="*/ 3212765 w 6881903"/>
                          <a:gd name="connsiteY23" fmla="*/ 108952 h 108952"/>
                          <a:gd name="connsiteX24" fmla="*/ 2779212 w 6881903"/>
                          <a:gd name="connsiteY24" fmla="*/ 108952 h 108952"/>
                          <a:gd name="connsiteX25" fmla="*/ 2414114 w 6881903"/>
                          <a:gd name="connsiteY25" fmla="*/ 108952 h 108952"/>
                          <a:gd name="connsiteX26" fmla="*/ 1843648 w 6881903"/>
                          <a:gd name="connsiteY26" fmla="*/ 108952 h 108952"/>
                          <a:gd name="connsiteX27" fmla="*/ 1136271 w 6881903"/>
                          <a:gd name="connsiteY27" fmla="*/ 108952 h 108952"/>
                          <a:gd name="connsiteX28" fmla="*/ 18159 w 6881903"/>
                          <a:gd name="connsiteY28" fmla="*/ 108952 h 108952"/>
                          <a:gd name="connsiteX29" fmla="*/ 0 w 6881903"/>
                          <a:gd name="connsiteY29" fmla="*/ 90793 h 108952"/>
                          <a:gd name="connsiteX30" fmla="*/ 0 w 6881903"/>
                          <a:gd name="connsiteY30"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881903" h="108952" fill="none" extrusionOk="0">
                            <a:moveTo>
                              <a:pt x="0" y="18159"/>
                            </a:moveTo>
                            <a:cubicBezTo>
                              <a:pt x="-560" y="8271"/>
                              <a:pt x="8094" y="570"/>
                              <a:pt x="18159" y="0"/>
                            </a:cubicBezTo>
                            <a:cubicBezTo>
                              <a:pt x="141218" y="-41097"/>
                              <a:pt x="287505" y="59378"/>
                              <a:pt x="520169" y="0"/>
                            </a:cubicBezTo>
                            <a:cubicBezTo>
                              <a:pt x="752833" y="-59378"/>
                              <a:pt x="867023" y="38546"/>
                              <a:pt x="1090634" y="0"/>
                            </a:cubicBezTo>
                            <a:cubicBezTo>
                              <a:pt x="1314246" y="-38546"/>
                              <a:pt x="1478204" y="58718"/>
                              <a:pt x="1661099" y="0"/>
                            </a:cubicBezTo>
                            <a:cubicBezTo>
                              <a:pt x="1843994" y="-58718"/>
                              <a:pt x="2058729" y="59356"/>
                              <a:pt x="2231565" y="0"/>
                            </a:cubicBezTo>
                            <a:cubicBezTo>
                              <a:pt x="2404401" y="-59356"/>
                              <a:pt x="2711097" y="3038"/>
                              <a:pt x="2938942" y="0"/>
                            </a:cubicBezTo>
                            <a:cubicBezTo>
                              <a:pt x="3166787" y="-3038"/>
                              <a:pt x="3329566" y="67328"/>
                              <a:pt x="3509407" y="0"/>
                            </a:cubicBezTo>
                            <a:cubicBezTo>
                              <a:pt x="3689248" y="-67328"/>
                              <a:pt x="3886794" y="13990"/>
                              <a:pt x="4148329" y="0"/>
                            </a:cubicBezTo>
                            <a:cubicBezTo>
                              <a:pt x="4409864" y="-13990"/>
                              <a:pt x="4351533" y="22567"/>
                              <a:pt x="4513426" y="0"/>
                            </a:cubicBezTo>
                            <a:cubicBezTo>
                              <a:pt x="4675319" y="-22567"/>
                              <a:pt x="4819764" y="26172"/>
                              <a:pt x="5083892" y="0"/>
                            </a:cubicBezTo>
                            <a:cubicBezTo>
                              <a:pt x="5348020" y="-26172"/>
                              <a:pt x="5321247" y="33824"/>
                              <a:pt x="5517446" y="0"/>
                            </a:cubicBezTo>
                            <a:cubicBezTo>
                              <a:pt x="5713645" y="-33824"/>
                              <a:pt x="5925442" y="32840"/>
                              <a:pt x="6224823" y="0"/>
                            </a:cubicBezTo>
                            <a:cubicBezTo>
                              <a:pt x="6524204" y="-32840"/>
                              <a:pt x="6559380" y="1440"/>
                              <a:pt x="6863744" y="0"/>
                            </a:cubicBezTo>
                            <a:cubicBezTo>
                              <a:pt x="6874023" y="546"/>
                              <a:pt x="6880965" y="8308"/>
                              <a:pt x="6881903" y="18159"/>
                            </a:cubicBezTo>
                            <a:cubicBezTo>
                              <a:pt x="6884906" y="37028"/>
                              <a:pt x="6879149" y="58952"/>
                              <a:pt x="6881903" y="90793"/>
                            </a:cubicBezTo>
                            <a:cubicBezTo>
                              <a:pt x="6879816" y="101421"/>
                              <a:pt x="6872539" y="111144"/>
                              <a:pt x="6863744" y="108952"/>
                            </a:cubicBezTo>
                            <a:cubicBezTo>
                              <a:pt x="6722599" y="146045"/>
                              <a:pt x="6608512" y="95906"/>
                              <a:pt x="6498646" y="108952"/>
                            </a:cubicBezTo>
                            <a:cubicBezTo>
                              <a:pt x="6388780" y="121998"/>
                              <a:pt x="6112368" y="80254"/>
                              <a:pt x="5928181" y="108952"/>
                            </a:cubicBezTo>
                            <a:cubicBezTo>
                              <a:pt x="5743995" y="137650"/>
                              <a:pt x="5562831" y="43678"/>
                              <a:pt x="5220804" y="108952"/>
                            </a:cubicBezTo>
                            <a:cubicBezTo>
                              <a:pt x="4878777" y="174226"/>
                              <a:pt x="4941520" y="59113"/>
                              <a:pt x="4718794" y="108952"/>
                            </a:cubicBezTo>
                            <a:cubicBezTo>
                              <a:pt x="4496068" y="158791"/>
                              <a:pt x="4290858" y="94124"/>
                              <a:pt x="4079873" y="108952"/>
                            </a:cubicBezTo>
                            <a:cubicBezTo>
                              <a:pt x="3868888" y="123780"/>
                              <a:pt x="3717252" y="73482"/>
                              <a:pt x="3577863" y="108952"/>
                            </a:cubicBezTo>
                            <a:cubicBezTo>
                              <a:pt x="3438474" y="144422"/>
                              <a:pt x="3334772" y="94437"/>
                              <a:pt x="3212765" y="108952"/>
                            </a:cubicBezTo>
                            <a:cubicBezTo>
                              <a:pt x="3090758" y="123467"/>
                              <a:pt x="2881574" y="60699"/>
                              <a:pt x="2779212" y="108952"/>
                            </a:cubicBezTo>
                            <a:cubicBezTo>
                              <a:pt x="2676850" y="157205"/>
                              <a:pt x="2578320" y="99277"/>
                              <a:pt x="2414114" y="108952"/>
                            </a:cubicBezTo>
                            <a:cubicBezTo>
                              <a:pt x="2249908" y="118627"/>
                              <a:pt x="2038751" y="95089"/>
                              <a:pt x="1843648" y="108952"/>
                            </a:cubicBezTo>
                            <a:cubicBezTo>
                              <a:pt x="1648545" y="122815"/>
                              <a:pt x="1401537" y="67563"/>
                              <a:pt x="1136271" y="108952"/>
                            </a:cubicBezTo>
                            <a:cubicBezTo>
                              <a:pt x="871005" y="150341"/>
                              <a:pt x="284713" y="-7550"/>
                              <a:pt x="18159" y="108952"/>
                            </a:cubicBezTo>
                            <a:cubicBezTo>
                              <a:pt x="7650" y="110509"/>
                              <a:pt x="217" y="100225"/>
                              <a:pt x="0" y="90793"/>
                            </a:cubicBezTo>
                            <a:cubicBezTo>
                              <a:pt x="-2867" y="59024"/>
                              <a:pt x="3600" y="33306"/>
                              <a:pt x="0" y="18159"/>
                            </a:cubicBezTo>
                            <a:close/>
                          </a:path>
                          <a:path w="6881903" h="108952" stroke="0" extrusionOk="0">
                            <a:moveTo>
                              <a:pt x="0" y="18159"/>
                            </a:moveTo>
                            <a:cubicBezTo>
                              <a:pt x="1346" y="6193"/>
                              <a:pt x="6342" y="686"/>
                              <a:pt x="18159" y="0"/>
                            </a:cubicBezTo>
                            <a:cubicBezTo>
                              <a:pt x="149815" y="-13842"/>
                              <a:pt x="272586" y="54015"/>
                              <a:pt x="520169" y="0"/>
                            </a:cubicBezTo>
                            <a:cubicBezTo>
                              <a:pt x="767752" y="-54015"/>
                              <a:pt x="843616" y="29065"/>
                              <a:pt x="953722" y="0"/>
                            </a:cubicBezTo>
                            <a:cubicBezTo>
                              <a:pt x="1063828" y="-29065"/>
                              <a:pt x="1514756" y="5274"/>
                              <a:pt x="1661099" y="0"/>
                            </a:cubicBezTo>
                            <a:cubicBezTo>
                              <a:pt x="1807442" y="-5274"/>
                              <a:pt x="1902893" y="800"/>
                              <a:pt x="2094653" y="0"/>
                            </a:cubicBezTo>
                            <a:cubicBezTo>
                              <a:pt x="2286413" y="-800"/>
                              <a:pt x="2408157" y="49335"/>
                              <a:pt x="2528207" y="0"/>
                            </a:cubicBezTo>
                            <a:cubicBezTo>
                              <a:pt x="2648257" y="-49335"/>
                              <a:pt x="2926292" y="48942"/>
                              <a:pt x="3030216" y="0"/>
                            </a:cubicBezTo>
                            <a:cubicBezTo>
                              <a:pt x="3134140" y="-48942"/>
                              <a:pt x="3213214" y="12064"/>
                              <a:pt x="3395314" y="0"/>
                            </a:cubicBezTo>
                            <a:cubicBezTo>
                              <a:pt x="3577414" y="-12064"/>
                              <a:pt x="3824423" y="3906"/>
                              <a:pt x="4102691" y="0"/>
                            </a:cubicBezTo>
                            <a:cubicBezTo>
                              <a:pt x="4380959" y="-3906"/>
                              <a:pt x="4308737" y="6752"/>
                              <a:pt x="4467789" y="0"/>
                            </a:cubicBezTo>
                            <a:cubicBezTo>
                              <a:pt x="4626841" y="-6752"/>
                              <a:pt x="4941605" y="1042"/>
                              <a:pt x="5106711" y="0"/>
                            </a:cubicBezTo>
                            <a:cubicBezTo>
                              <a:pt x="5271817" y="-1042"/>
                              <a:pt x="5360272" y="26541"/>
                              <a:pt x="5471808" y="0"/>
                            </a:cubicBezTo>
                            <a:cubicBezTo>
                              <a:pt x="5583344" y="-26541"/>
                              <a:pt x="5860752" y="38742"/>
                              <a:pt x="6042274" y="0"/>
                            </a:cubicBezTo>
                            <a:cubicBezTo>
                              <a:pt x="6223796" y="-38742"/>
                              <a:pt x="6528692" y="21668"/>
                              <a:pt x="6863744" y="0"/>
                            </a:cubicBezTo>
                            <a:cubicBezTo>
                              <a:pt x="6872220" y="341"/>
                              <a:pt x="6882386" y="9037"/>
                              <a:pt x="6881903" y="18159"/>
                            </a:cubicBezTo>
                            <a:cubicBezTo>
                              <a:pt x="6887629" y="36537"/>
                              <a:pt x="6874457" y="73320"/>
                              <a:pt x="6881903" y="90793"/>
                            </a:cubicBezTo>
                            <a:cubicBezTo>
                              <a:pt x="6884006" y="101301"/>
                              <a:pt x="6873518" y="107880"/>
                              <a:pt x="6863744" y="108952"/>
                            </a:cubicBezTo>
                            <a:cubicBezTo>
                              <a:pt x="6716688" y="114312"/>
                              <a:pt x="6600902" y="105799"/>
                              <a:pt x="6498646" y="108952"/>
                            </a:cubicBezTo>
                            <a:cubicBezTo>
                              <a:pt x="6396390" y="112105"/>
                              <a:pt x="6061914" y="67619"/>
                              <a:pt x="5859725" y="108952"/>
                            </a:cubicBezTo>
                            <a:cubicBezTo>
                              <a:pt x="5657536" y="150285"/>
                              <a:pt x="5533414" y="69969"/>
                              <a:pt x="5220804" y="108952"/>
                            </a:cubicBezTo>
                            <a:cubicBezTo>
                              <a:pt x="4908194" y="147935"/>
                              <a:pt x="4942881" y="95506"/>
                              <a:pt x="4855706" y="108952"/>
                            </a:cubicBezTo>
                            <a:cubicBezTo>
                              <a:pt x="4768531" y="122398"/>
                              <a:pt x="4491347" y="60981"/>
                              <a:pt x="4285240" y="108952"/>
                            </a:cubicBezTo>
                            <a:cubicBezTo>
                              <a:pt x="4079133" y="156923"/>
                              <a:pt x="3769709" y="97931"/>
                              <a:pt x="3577863" y="108952"/>
                            </a:cubicBezTo>
                            <a:cubicBezTo>
                              <a:pt x="3386017" y="119973"/>
                              <a:pt x="3359441" y="93815"/>
                              <a:pt x="3212765" y="108952"/>
                            </a:cubicBezTo>
                            <a:cubicBezTo>
                              <a:pt x="3066089" y="124089"/>
                              <a:pt x="2933924" y="88610"/>
                              <a:pt x="2779212" y="108952"/>
                            </a:cubicBezTo>
                            <a:cubicBezTo>
                              <a:pt x="2624500" y="129294"/>
                              <a:pt x="2452142" y="59323"/>
                              <a:pt x="2277202" y="108952"/>
                            </a:cubicBezTo>
                            <a:cubicBezTo>
                              <a:pt x="2102262" y="158581"/>
                              <a:pt x="2004215" y="108561"/>
                              <a:pt x="1912104" y="108952"/>
                            </a:cubicBezTo>
                            <a:cubicBezTo>
                              <a:pt x="1819993" y="109343"/>
                              <a:pt x="1483548" y="46150"/>
                              <a:pt x="1341639" y="108952"/>
                            </a:cubicBezTo>
                            <a:cubicBezTo>
                              <a:pt x="1199730" y="171754"/>
                              <a:pt x="897892" y="25048"/>
                              <a:pt x="634262" y="108952"/>
                            </a:cubicBezTo>
                            <a:cubicBezTo>
                              <a:pt x="370632" y="192856"/>
                              <a:pt x="198582" y="41026"/>
                              <a:pt x="18159" y="108952"/>
                            </a:cubicBezTo>
                            <a:cubicBezTo>
                              <a:pt x="9286" y="107046"/>
                              <a:pt x="1785" y="99473"/>
                              <a:pt x="0" y="90793"/>
                            </a:cubicBezTo>
                            <a:cubicBezTo>
                              <a:pt x="-3902" y="67716"/>
                              <a:pt x="2746" y="49663"/>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Predictors</a:t>
                </a:r>
                <a:endParaRPr lang="en-US" sz="1050"/>
              </a:p>
            </p:txBody>
          </p:sp>
          <p:sp>
            <p:nvSpPr>
              <p:cNvPr id="39" name="Rounded Rectangle 38">
                <a:extLst>
                  <a:ext uri="{FF2B5EF4-FFF2-40B4-BE49-F238E27FC236}">
                    <a16:creationId xmlns:a16="http://schemas.microsoft.com/office/drawing/2014/main" id="{F1E84F9B-0FE0-4F25-F8C4-B933C456EDD3}"/>
                  </a:ext>
                </a:extLst>
              </p:cNvPr>
              <p:cNvSpPr/>
              <p:nvPr/>
            </p:nvSpPr>
            <p:spPr>
              <a:xfrm>
                <a:off x="357819" y="2105624"/>
                <a:ext cx="1345070" cy="108952"/>
              </a:xfrm>
              <a:prstGeom prst="roundRect">
                <a:avLst/>
              </a:prstGeom>
              <a:ln w="6350" cmpd="dbl">
                <a:solidFill>
                  <a:schemeClr val="bg1">
                    <a:lumMod val="25000"/>
                  </a:schemeClr>
                </a:solidFill>
                <a:extLst>
                  <a:ext uri="{C807C97D-BFC1-408E-A445-0C87EB9F89A2}">
                    <ask:lineSketchStyleProps xmlns:ask="http://schemas.microsoft.com/office/drawing/2018/sketchyshapes" sd="3485577295">
                      <a:custGeom>
                        <a:avLst/>
                        <a:gdLst>
                          <a:gd name="connsiteX0" fmla="*/ 0 w 1345070"/>
                          <a:gd name="connsiteY0" fmla="*/ 18159 h 108952"/>
                          <a:gd name="connsiteX1" fmla="*/ 18159 w 1345070"/>
                          <a:gd name="connsiteY1" fmla="*/ 0 h 108952"/>
                          <a:gd name="connsiteX2" fmla="*/ 467497 w 1345070"/>
                          <a:gd name="connsiteY2" fmla="*/ 0 h 108952"/>
                          <a:gd name="connsiteX3" fmla="*/ 864485 w 1345070"/>
                          <a:gd name="connsiteY3" fmla="*/ 0 h 108952"/>
                          <a:gd name="connsiteX4" fmla="*/ 1326911 w 1345070"/>
                          <a:gd name="connsiteY4" fmla="*/ 0 h 108952"/>
                          <a:gd name="connsiteX5" fmla="*/ 1345070 w 1345070"/>
                          <a:gd name="connsiteY5" fmla="*/ 18159 h 108952"/>
                          <a:gd name="connsiteX6" fmla="*/ 1345070 w 1345070"/>
                          <a:gd name="connsiteY6" fmla="*/ 90793 h 108952"/>
                          <a:gd name="connsiteX7" fmla="*/ 1326911 w 1345070"/>
                          <a:gd name="connsiteY7" fmla="*/ 108952 h 108952"/>
                          <a:gd name="connsiteX8" fmla="*/ 916835 w 1345070"/>
                          <a:gd name="connsiteY8" fmla="*/ 108952 h 108952"/>
                          <a:gd name="connsiteX9" fmla="*/ 454410 w 1345070"/>
                          <a:gd name="connsiteY9" fmla="*/ 108952 h 108952"/>
                          <a:gd name="connsiteX10" fmla="*/ 18159 w 1345070"/>
                          <a:gd name="connsiteY10" fmla="*/ 108952 h 108952"/>
                          <a:gd name="connsiteX11" fmla="*/ 0 w 1345070"/>
                          <a:gd name="connsiteY11" fmla="*/ 90793 h 108952"/>
                          <a:gd name="connsiteX12" fmla="*/ 0 w 1345070"/>
                          <a:gd name="connsiteY12" fmla="*/ 18159 h 10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5070" h="108952" fill="none" extrusionOk="0">
                            <a:moveTo>
                              <a:pt x="0" y="18159"/>
                            </a:moveTo>
                            <a:cubicBezTo>
                              <a:pt x="2033" y="7935"/>
                              <a:pt x="5672" y="-420"/>
                              <a:pt x="18159" y="0"/>
                            </a:cubicBezTo>
                            <a:cubicBezTo>
                              <a:pt x="172219" y="-38010"/>
                              <a:pt x="276356" y="31914"/>
                              <a:pt x="467497" y="0"/>
                            </a:cubicBezTo>
                            <a:cubicBezTo>
                              <a:pt x="658638" y="-31914"/>
                              <a:pt x="706587" y="18738"/>
                              <a:pt x="864485" y="0"/>
                            </a:cubicBezTo>
                            <a:cubicBezTo>
                              <a:pt x="1022383" y="-18738"/>
                              <a:pt x="1223141" y="20683"/>
                              <a:pt x="1326911" y="0"/>
                            </a:cubicBezTo>
                            <a:cubicBezTo>
                              <a:pt x="1338772" y="689"/>
                              <a:pt x="1344849" y="8383"/>
                              <a:pt x="1345070" y="18159"/>
                            </a:cubicBezTo>
                            <a:cubicBezTo>
                              <a:pt x="1350025" y="33186"/>
                              <a:pt x="1343539" y="71052"/>
                              <a:pt x="1345070" y="90793"/>
                            </a:cubicBezTo>
                            <a:cubicBezTo>
                              <a:pt x="1345990" y="99915"/>
                              <a:pt x="1338344" y="108113"/>
                              <a:pt x="1326911" y="108952"/>
                            </a:cubicBezTo>
                            <a:cubicBezTo>
                              <a:pt x="1200901" y="144689"/>
                              <a:pt x="1001757" y="96337"/>
                              <a:pt x="916835" y="108952"/>
                            </a:cubicBezTo>
                            <a:cubicBezTo>
                              <a:pt x="831913" y="121567"/>
                              <a:pt x="676942" y="105624"/>
                              <a:pt x="454410" y="108952"/>
                            </a:cubicBezTo>
                            <a:cubicBezTo>
                              <a:pt x="231878" y="112280"/>
                              <a:pt x="133829" y="69198"/>
                              <a:pt x="18159" y="108952"/>
                            </a:cubicBezTo>
                            <a:cubicBezTo>
                              <a:pt x="7309" y="107388"/>
                              <a:pt x="734" y="103165"/>
                              <a:pt x="0" y="90793"/>
                            </a:cubicBezTo>
                            <a:cubicBezTo>
                              <a:pt x="-4996" y="74502"/>
                              <a:pt x="1035" y="37735"/>
                              <a:pt x="0" y="18159"/>
                            </a:cubicBezTo>
                            <a:close/>
                          </a:path>
                          <a:path w="1345070" h="108952" stroke="0" extrusionOk="0">
                            <a:moveTo>
                              <a:pt x="0" y="18159"/>
                            </a:moveTo>
                            <a:cubicBezTo>
                              <a:pt x="1476" y="6551"/>
                              <a:pt x="6434" y="1736"/>
                              <a:pt x="18159" y="0"/>
                            </a:cubicBezTo>
                            <a:cubicBezTo>
                              <a:pt x="226658" y="-3075"/>
                              <a:pt x="306861" y="3240"/>
                              <a:pt x="467497" y="0"/>
                            </a:cubicBezTo>
                            <a:cubicBezTo>
                              <a:pt x="628133" y="-3240"/>
                              <a:pt x="732969" y="21623"/>
                              <a:pt x="916835" y="0"/>
                            </a:cubicBezTo>
                            <a:cubicBezTo>
                              <a:pt x="1100701" y="-21623"/>
                              <a:pt x="1155581" y="39771"/>
                              <a:pt x="1326911" y="0"/>
                            </a:cubicBezTo>
                            <a:cubicBezTo>
                              <a:pt x="1336336" y="-1673"/>
                              <a:pt x="1342860" y="6189"/>
                              <a:pt x="1345070" y="18159"/>
                            </a:cubicBezTo>
                            <a:cubicBezTo>
                              <a:pt x="1345383" y="40913"/>
                              <a:pt x="1337453" y="60000"/>
                              <a:pt x="1345070" y="90793"/>
                            </a:cubicBezTo>
                            <a:cubicBezTo>
                              <a:pt x="1345751" y="102839"/>
                              <a:pt x="1338251" y="110565"/>
                              <a:pt x="1326911" y="108952"/>
                            </a:cubicBezTo>
                            <a:cubicBezTo>
                              <a:pt x="1136777" y="109395"/>
                              <a:pt x="1029389" y="82024"/>
                              <a:pt x="903748" y="108952"/>
                            </a:cubicBezTo>
                            <a:cubicBezTo>
                              <a:pt x="778107" y="135880"/>
                              <a:pt x="603715" y="85241"/>
                              <a:pt x="493672" y="108952"/>
                            </a:cubicBezTo>
                            <a:cubicBezTo>
                              <a:pt x="383629" y="132663"/>
                              <a:pt x="184790" y="89151"/>
                              <a:pt x="18159" y="108952"/>
                            </a:cubicBezTo>
                            <a:cubicBezTo>
                              <a:pt x="8543" y="106542"/>
                              <a:pt x="-674" y="102222"/>
                              <a:pt x="0" y="90793"/>
                            </a:cubicBezTo>
                            <a:cubicBezTo>
                              <a:pt x="-635" y="73335"/>
                              <a:pt x="6359" y="36128"/>
                              <a:pt x="0" y="18159"/>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DV</a:t>
                </a:r>
                <a:endParaRPr lang="en-US" sz="900"/>
              </a:p>
            </p:txBody>
          </p:sp>
        </p:grpSp>
        <p:sp>
          <p:nvSpPr>
            <p:cNvPr id="44" name="Rounded Rectangle 43">
              <a:extLst>
                <a:ext uri="{FF2B5EF4-FFF2-40B4-BE49-F238E27FC236}">
                  <a16:creationId xmlns:a16="http://schemas.microsoft.com/office/drawing/2014/main" id="{0D30FEDD-778A-43B1-C0BA-7FF9BE983F94}"/>
                </a:ext>
              </a:extLst>
            </p:cNvPr>
            <p:cNvSpPr/>
            <p:nvPr/>
          </p:nvSpPr>
          <p:spPr>
            <a:xfrm>
              <a:off x="483701" y="3221134"/>
              <a:ext cx="1093305" cy="528392"/>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Number victims &gt; 1</a:t>
              </a:r>
            </a:p>
          </p:txBody>
        </p:sp>
        <p:sp>
          <p:nvSpPr>
            <p:cNvPr id="45" name="Rounded Rectangle 44">
              <a:extLst>
                <a:ext uri="{FF2B5EF4-FFF2-40B4-BE49-F238E27FC236}">
                  <a16:creationId xmlns:a16="http://schemas.microsoft.com/office/drawing/2014/main" id="{167E417A-091D-CC83-3954-A3003869190F}"/>
                </a:ext>
              </a:extLst>
            </p:cNvPr>
            <p:cNvSpPr/>
            <p:nvPr/>
          </p:nvSpPr>
          <p:spPr>
            <a:xfrm>
              <a:off x="1968554" y="3266507"/>
              <a:ext cx="58714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Level</a:t>
              </a:r>
            </a:p>
          </p:txBody>
        </p:sp>
        <p:sp>
          <p:nvSpPr>
            <p:cNvPr id="46" name="Rounded Rectangle 45">
              <a:extLst>
                <a:ext uri="{FF2B5EF4-FFF2-40B4-BE49-F238E27FC236}">
                  <a16:creationId xmlns:a16="http://schemas.microsoft.com/office/drawing/2014/main" id="{77C62C24-FA83-1D0A-0C08-40FB1542C0FA}"/>
                </a:ext>
              </a:extLst>
            </p:cNvPr>
            <p:cNvSpPr/>
            <p:nvPr/>
          </p:nvSpPr>
          <p:spPr>
            <a:xfrm>
              <a:off x="3690382" y="3266507"/>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Time Period</a:t>
              </a:r>
            </a:p>
          </p:txBody>
        </p:sp>
        <p:sp>
          <p:nvSpPr>
            <p:cNvPr id="47" name="Rounded Rectangle 46">
              <a:extLst>
                <a:ext uri="{FF2B5EF4-FFF2-40B4-BE49-F238E27FC236}">
                  <a16:creationId xmlns:a16="http://schemas.microsoft.com/office/drawing/2014/main" id="{4B6D8E80-BBDE-7ED2-6735-86997926E8DD}"/>
                </a:ext>
              </a:extLst>
            </p:cNvPr>
            <p:cNvSpPr/>
            <p:nvPr/>
          </p:nvSpPr>
          <p:spPr>
            <a:xfrm>
              <a:off x="5495210" y="3266507"/>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Location Type</a:t>
              </a:r>
            </a:p>
          </p:txBody>
        </p:sp>
        <p:sp>
          <p:nvSpPr>
            <p:cNvPr id="7" name="Rounded Rectangle 6">
              <a:extLst>
                <a:ext uri="{FF2B5EF4-FFF2-40B4-BE49-F238E27FC236}">
                  <a16:creationId xmlns:a16="http://schemas.microsoft.com/office/drawing/2014/main" id="{F91CA56A-A266-91EA-B8D3-AC252A3288E3}"/>
                </a:ext>
              </a:extLst>
            </p:cNvPr>
            <p:cNvSpPr/>
            <p:nvPr/>
          </p:nvSpPr>
          <p:spPr>
            <a:xfrm>
              <a:off x="2784262" y="3266507"/>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Situation</a:t>
              </a:r>
            </a:p>
          </p:txBody>
        </p:sp>
        <p:sp>
          <p:nvSpPr>
            <p:cNvPr id="8" name="Rounded Rectangle 7">
              <a:extLst>
                <a:ext uri="{FF2B5EF4-FFF2-40B4-BE49-F238E27FC236}">
                  <a16:creationId xmlns:a16="http://schemas.microsoft.com/office/drawing/2014/main" id="{3A84028D-EC5B-715F-73F2-CBE5673DABD8}"/>
                </a:ext>
              </a:extLst>
            </p:cNvPr>
            <p:cNvSpPr/>
            <p:nvPr/>
          </p:nvSpPr>
          <p:spPr>
            <a:xfrm>
              <a:off x="4592796" y="3266507"/>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Weapon Type</a:t>
              </a:r>
            </a:p>
          </p:txBody>
        </p:sp>
        <p:sp>
          <p:nvSpPr>
            <p:cNvPr id="9" name="Rounded Rectangle 8">
              <a:extLst>
                <a:ext uri="{FF2B5EF4-FFF2-40B4-BE49-F238E27FC236}">
                  <a16:creationId xmlns:a16="http://schemas.microsoft.com/office/drawing/2014/main" id="{0C8DCFFA-7385-73B7-90B5-36A3E54F42CA}"/>
                </a:ext>
              </a:extLst>
            </p:cNvPr>
            <p:cNvSpPr/>
            <p:nvPr/>
          </p:nvSpPr>
          <p:spPr>
            <a:xfrm>
              <a:off x="6399632" y="3275561"/>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Gang Related</a:t>
              </a:r>
            </a:p>
          </p:txBody>
        </p:sp>
        <p:sp>
          <p:nvSpPr>
            <p:cNvPr id="10" name="Rounded Rectangle 9">
              <a:extLst>
                <a:ext uri="{FF2B5EF4-FFF2-40B4-BE49-F238E27FC236}">
                  <a16:creationId xmlns:a16="http://schemas.microsoft.com/office/drawing/2014/main" id="{D328F2CA-B827-404D-1189-EB0A6428974D}"/>
                </a:ext>
              </a:extLst>
            </p:cNvPr>
            <p:cNvSpPr/>
            <p:nvPr/>
          </p:nvSpPr>
          <p:spPr>
            <a:xfrm>
              <a:off x="7268679" y="3266507"/>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Shots Fired</a:t>
              </a:r>
            </a:p>
          </p:txBody>
        </p:sp>
        <p:sp>
          <p:nvSpPr>
            <p:cNvPr id="11" name="Rounded Rectangle 10">
              <a:extLst>
                <a:ext uri="{FF2B5EF4-FFF2-40B4-BE49-F238E27FC236}">
                  <a16:creationId xmlns:a16="http://schemas.microsoft.com/office/drawing/2014/main" id="{9F6FFBF0-604D-D2AB-3CC4-2B51D21D6C2E}"/>
                </a:ext>
              </a:extLst>
            </p:cNvPr>
            <p:cNvSpPr/>
            <p:nvPr/>
          </p:nvSpPr>
          <p:spPr>
            <a:xfrm>
              <a:off x="8082708" y="3275561"/>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Age</a:t>
              </a:r>
            </a:p>
          </p:txBody>
        </p:sp>
        <p:sp>
          <p:nvSpPr>
            <p:cNvPr id="12" name="Rectangle 11">
              <a:extLst>
                <a:ext uri="{FF2B5EF4-FFF2-40B4-BE49-F238E27FC236}">
                  <a16:creationId xmlns:a16="http://schemas.microsoft.com/office/drawing/2014/main" id="{6FE8CC9A-0BD9-8210-CC7C-F2B3118BE0E0}"/>
                </a:ext>
              </a:extLst>
            </p:cNvPr>
            <p:cNvSpPr/>
            <p:nvPr/>
          </p:nvSpPr>
          <p:spPr>
            <a:xfrm>
              <a:off x="3432313" y="2905302"/>
              <a:ext cx="1699768" cy="211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 4</a:t>
              </a:r>
            </a:p>
          </p:txBody>
        </p:sp>
      </p:grpSp>
      <p:sp>
        <p:nvSpPr>
          <p:cNvPr id="13" name="Rectangle 12">
            <a:extLst>
              <a:ext uri="{FF2B5EF4-FFF2-40B4-BE49-F238E27FC236}">
                <a16:creationId xmlns:a16="http://schemas.microsoft.com/office/drawing/2014/main" id="{6CAEBDA9-6649-AFB5-593D-63AE25F2F4EE}"/>
              </a:ext>
            </a:extLst>
          </p:cNvPr>
          <p:cNvSpPr/>
          <p:nvPr/>
        </p:nvSpPr>
        <p:spPr>
          <a:xfrm>
            <a:off x="3432313" y="1237628"/>
            <a:ext cx="1699768" cy="2114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Model 3</a:t>
            </a:r>
          </a:p>
        </p:txBody>
      </p:sp>
      <p:sp>
        <p:nvSpPr>
          <p:cNvPr id="16" name="Rectangle 15">
            <a:extLst>
              <a:ext uri="{FF2B5EF4-FFF2-40B4-BE49-F238E27FC236}">
                <a16:creationId xmlns:a16="http://schemas.microsoft.com/office/drawing/2014/main" id="{C2F957F3-1D06-196F-DA18-99B19B08F65D}"/>
              </a:ext>
            </a:extLst>
          </p:cNvPr>
          <p:cNvSpPr/>
          <p:nvPr/>
        </p:nvSpPr>
        <p:spPr>
          <a:xfrm>
            <a:off x="1208700" y="2405639"/>
            <a:ext cx="7564892" cy="427326"/>
          </a:xfrm>
          <a:prstGeom prst="rect">
            <a:avLst/>
          </a:prstGeom>
          <a:solidFill>
            <a:schemeClr val="accent1">
              <a:lumMod val="20000"/>
              <a:lumOff val="80000"/>
            </a:schemeClr>
          </a:solidFill>
          <a:ln w="63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effectLst/>
                <a:ea typeface="Times New Roman" panose="02020603050405020304" pitchFamily="18" charset="0"/>
              </a:rPr>
              <a:t>This model focuses on identifying factors associated with gang-related incidents</a:t>
            </a:r>
            <a:r>
              <a:rPr lang="en-US" sz="1050">
                <a:solidFill>
                  <a:schemeClr val="tx1"/>
                </a:solidFill>
                <a:effectLst/>
              </a:rPr>
              <a:t> </a:t>
            </a:r>
            <a:endParaRPr lang="en-US" sz="1050">
              <a:solidFill>
                <a:schemeClr val="tx1"/>
              </a:solidFill>
            </a:endParaRPr>
          </a:p>
        </p:txBody>
      </p:sp>
      <p:cxnSp>
        <p:nvCxnSpPr>
          <p:cNvPr id="17" name="Curved Connector 16">
            <a:extLst>
              <a:ext uri="{FF2B5EF4-FFF2-40B4-BE49-F238E27FC236}">
                <a16:creationId xmlns:a16="http://schemas.microsoft.com/office/drawing/2014/main" id="{8B252D98-2157-3B38-3D95-F7D98DDE0F53}"/>
              </a:ext>
            </a:extLst>
          </p:cNvPr>
          <p:cNvCxnSpPr>
            <a:endCxn id="16" idx="1"/>
          </p:cNvCxnSpPr>
          <p:nvPr/>
        </p:nvCxnSpPr>
        <p:spPr>
          <a:xfrm>
            <a:off x="695239" y="2386326"/>
            <a:ext cx="513461" cy="232976"/>
          </a:xfrm>
          <a:prstGeom prst="curvedConnector3">
            <a:avLst>
              <a:gd name="adj1" fmla="val -549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12D197B-0438-FE1B-FCF6-F3E22D7A1332}"/>
              </a:ext>
            </a:extLst>
          </p:cNvPr>
          <p:cNvSpPr/>
          <p:nvPr/>
        </p:nvSpPr>
        <p:spPr>
          <a:xfrm>
            <a:off x="1196583" y="4240759"/>
            <a:ext cx="7564892" cy="427326"/>
          </a:xfrm>
          <a:prstGeom prst="rect">
            <a:avLst/>
          </a:prstGeom>
          <a:solidFill>
            <a:schemeClr val="accent1">
              <a:lumMod val="20000"/>
              <a:lumOff val="80000"/>
            </a:schemeClr>
          </a:solidFill>
          <a:ln w="63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a:solidFill>
                  <a:schemeClr val="tx1"/>
                </a:solidFill>
                <a:effectLst/>
                <a:ea typeface="Times New Roman" panose="02020603050405020304" pitchFamily="18" charset="0"/>
              </a:rPr>
              <a:t>This model aims to predict high-casualty incidents, defined as those with more than one victim, using logistic regression</a:t>
            </a:r>
            <a:r>
              <a:rPr lang="en-US" sz="1050">
                <a:solidFill>
                  <a:schemeClr val="tx1"/>
                </a:solidFill>
                <a:effectLst/>
              </a:rPr>
              <a:t> </a:t>
            </a:r>
            <a:endParaRPr lang="en-US" sz="1050">
              <a:solidFill>
                <a:schemeClr val="tx1"/>
              </a:solidFill>
            </a:endParaRPr>
          </a:p>
        </p:txBody>
      </p:sp>
      <p:cxnSp>
        <p:nvCxnSpPr>
          <p:cNvPr id="20" name="Curved Connector 19">
            <a:extLst>
              <a:ext uri="{FF2B5EF4-FFF2-40B4-BE49-F238E27FC236}">
                <a16:creationId xmlns:a16="http://schemas.microsoft.com/office/drawing/2014/main" id="{F3872750-2458-849E-5593-FE7546B36878}"/>
              </a:ext>
            </a:extLst>
          </p:cNvPr>
          <p:cNvCxnSpPr>
            <a:endCxn id="19" idx="1"/>
          </p:cNvCxnSpPr>
          <p:nvPr/>
        </p:nvCxnSpPr>
        <p:spPr>
          <a:xfrm>
            <a:off x="683122" y="4221446"/>
            <a:ext cx="513461" cy="232976"/>
          </a:xfrm>
          <a:prstGeom prst="curvedConnector3">
            <a:avLst>
              <a:gd name="adj1" fmla="val -5490"/>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9636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152DC24-8B34-46C4-5177-CC9DA9EA3F67}"/>
              </a:ext>
            </a:extLst>
          </p:cNvPr>
          <p:cNvGrpSpPr/>
          <p:nvPr/>
        </p:nvGrpSpPr>
        <p:grpSpPr>
          <a:xfrm>
            <a:off x="430696" y="901147"/>
            <a:ext cx="8454887" cy="3597966"/>
            <a:chOff x="430696" y="901147"/>
            <a:chExt cx="8454887" cy="3597966"/>
          </a:xfrm>
        </p:grpSpPr>
        <p:sp>
          <p:nvSpPr>
            <p:cNvPr id="3" name="Rounded Rectangle 2">
              <a:extLst>
                <a:ext uri="{FF2B5EF4-FFF2-40B4-BE49-F238E27FC236}">
                  <a16:creationId xmlns:a16="http://schemas.microsoft.com/office/drawing/2014/main" id="{30FF19D9-C613-925D-1F09-A82394A98A34}"/>
                </a:ext>
              </a:extLst>
            </p:cNvPr>
            <p:cNvSpPr/>
            <p:nvPr/>
          </p:nvSpPr>
          <p:spPr>
            <a:xfrm>
              <a:off x="430696" y="1086678"/>
              <a:ext cx="8454887" cy="34124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65636945-1896-902E-52C8-1B0784A6B1C1}"/>
                </a:ext>
              </a:extLst>
            </p:cNvPr>
            <p:cNvSpPr/>
            <p:nvPr/>
          </p:nvSpPr>
          <p:spPr>
            <a:xfrm>
              <a:off x="980661" y="901147"/>
              <a:ext cx="1192695" cy="371061"/>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1</a:t>
              </a:r>
            </a:p>
          </p:txBody>
        </p:sp>
      </p:grpSp>
      <p:sp>
        <p:nvSpPr>
          <p:cNvPr id="2" name="Title 1">
            <a:extLst>
              <a:ext uri="{FF2B5EF4-FFF2-40B4-BE49-F238E27FC236}">
                <a16:creationId xmlns:a16="http://schemas.microsoft.com/office/drawing/2014/main" id="{6E4E3404-E58D-937E-E415-CCE2C4804BA6}"/>
              </a:ext>
            </a:extLst>
          </p:cNvPr>
          <p:cNvSpPr>
            <a:spLocks noGrp="1"/>
          </p:cNvSpPr>
          <p:nvPr>
            <p:ph type="title"/>
          </p:nvPr>
        </p:nvSpPr>
        <p:spPr/>
        <p:txBody>
          <a:bodyPr/>
          <a:lstStyle/>
          <a:p>
            <a:r>
              <a:rPr lang="en-US"/>
              <a:t>Result of Model 1</a:t>
            </a:r>
          </a:p>
        </p:txBody>
      </p:sp>
      <p:pic>
        <p:nvPicPr>
          <p:cNvPr id="4" name="Picture 3">
            <a:extLst>
              <a:ext uri="{FF2B5EF4-FFF2-40B4-BE49-F238E27FC236}">
                <a16:creationId xmlns:a16="http://schemas.microsoft.com/office/drawing/2014/main" id="{E93FC7F2-0560-D7C6-3988-BF21EE2C3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4" y="1341161"/>
            <a:ext cx="1270253" cy="2868446"/>
          </a:xfrm>
          <a:prstGeom prst="rect">
            <a:avLst/>
          </a:prstGeom>
          <a:ln w="38100">
            <a:solidFill>
              <a:schemeClr val="accent2">
                <a:lumMod val="60000"/>
                <a:lumOff val="40000"/>
              </a:schemeClr>
            </a:solidFill>
            <a:prstDash val="solid"/>
          </a:ln>
        </p:spPr>
      </p:pic>
      <p:sp>
        <p:nvSpPr>
          <p:cNvPr id="5" name="Rectangle 4">
            <a:extLst>
              <a:ext uri="{FF2B5EF4-FFF2-40B4-BE49-F238E27FC236}">
                <a16:creationId xmlns:a16="http://schemas.microsoft.com/office/drawing/2014/main" id="{748A8BFB-40BF-AE05-44B3-C98E7A3E2239}"/>
              </a:ext>
            </a:extLst>
          </p:cNvPr>
          <p:cNvSpPr/>
          <p:nvPr/>
        </p:nvSpPr>
        <p:spPr>
          <a:xfrm>
            <a:off x="3379304" y="1258957"/>
            <a:ext cx="5155096" cy="30413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5000"/>
              </a:lnSpc>
              <a:spcAft>
                <a:spcPts val="800"/>
              </a:spcAft>
            </a:pPr>
            <a:r>
              <a:rPr lang="en-US" sz="11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High Schools: Incidents in high schools see about 2.5 times more victims than in elementary schools.</a:t>
            </a:r>
          </a:p>
          <a:p>
            <a:pPr>
              <a:lnSpc>
                <a:spcPct val="105000"/>
              </a:lnSpc>
              <a:spcAft>
                <a:spcPts val="800"/>
              </a:spcAft>
            </a:pPr>
            <a:r>
              <a:rPr lang="en-US" sz="11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Inside School Buildings: Shootings inside buildings result in roughly 30% more victims than those outside.</a:t>
            </a:r>
          </a:p>
          <a:p>
            <a:pPr>
              <a:lnSpc>
                <a:spcPct val="105000"/>
              </a:lnSpc>
              <a:spcAft>
                <a:spcPts val="800"/>
              </a:spcAft>
            </a:pPr>
            <a:r>
              <a:rPr lang="en-US" sz="11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Drive-by Shootings: Drive-by incidents increase victim counts by nearly 200%.</a:t>
            </a:r>
          </a:p>
          <a:p>
            <a:pPr>
              <a:lnSpc>
                <a:spcPct val="105000"/>
              </a:lnSpc>
              <a:spcAft>
                <a:spcPts val="800"/>
              </a:spcAft>
            </a:pPr>
            <a:r>
              <a:rPr lang="en-US" sz="11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Time of Day: Incidents during lunch or school events see around 20-30% more victims than other times.</a:t>
            </a:r>
          </a:p>
          <a:p>
            <a:pPr>
              <a:lnSpc>
                <a:spcPct val="105000"/>
              </a:lnSpc>
              <a:spcAft>
                <a:spcPts val="800"/>
              </a:spcAft>
            </a:pPr>
            <a:r>
              <a:rPr lang="en-US" sz="11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Weapon Type: Shotguns are associated with 40% more victims compared to handguns.</a:t>
            </a:r>
          </a:p>
          <a:p>
            <a:pPr>
              <a:lnSpc>
                <a:spcPct val="105000"/>
              </a:lnSpc>
              <a:spcAft>
                <a:spcPts val="800"/>
              </a:spcAft>
            </a:pPr>
            <a:r>
              <a:rPr lang="en-US" sz="11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Gang-Related Incidents: Gang-involved shootings tend to have about 25% more victims.</a:t>
            </a:r>
          </a:p>
          <a:p>
            <a:pPr algn="ctr"/>
            <a:endParaRPr lang="en-US" sz="1000">
              <a:solidFill>
                <a:schemeClr val="tx1"/>
              </a:solidFill>
            </a:endParaRPr>
          </a:p>
        </p:txBody>
      </p:sp>
    </p:spTree>
    <p:extLst>
      <p:ext uri="{BB962C8B-B14F-4D97-AF65-F5344CB8AC3E}">
        <p14:creationId xmlns:p14="http://schemas.microsoft.com/office/powerpoint/2010/main" val="86859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0677B-F02F-206F-FDB4-5E5126C19727}"/>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8FB0489E-CAB1-9658-449F-2D9106BFCAA8}"/>
              </a:ext>
            </a:extLst>
          </p:cNvPr>
          <p:cNvGrpSpPr/>
          <p:nvPr/>
        </p:nvGrpSpPr>
        <p:grpSpPr>
          <a:xfrm>
            <a:off x="430696" y="901147"/>
            <a:ext cx="8454887" cy="3597966"/>
            <a:chOff x="430696" y="901147"/>
            <a:chExt cx="8454887" cy="3597966"/>
          </a:xfrm>
        </p:grpSpPr>
        <p:sp>
          <p:nvSpPr>
            <p:cNvPr id="3" name="Rounded Rectangle 2">
              <a:extLst>
                <a:ext uri="{FF2B5EF4-FFF2-40B4-BE49-F238E27FC236}">
                  <a16:creationId xmlns:a16="http://schemas.microsoft.com/office/drawing/2014/main" id="{7DC75780-E972-C209-F5DB-E5D04BC99C91}"/>
                </a:ext>
              </a:extLst>
            </p:cNvPr>
            <p:cNvSpPr/>
            <p:nvPr/>
          </p:nvSpPr>
          <p:spPr>
            <a:xfrm>
              <a:off x="430696" y="1086678"/>
              <a:ext cx="8454887" cy="34124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CE34F46-4F28-9DC9-C559-BB0F77E9C35E}"/>
                </a:ext>
              </a:extLst>
            </p:cNvPr>
            <p:cNvSpPr/>
            <p:nvPr/>
          </p:nvSpPr>
          <p:spPr>
            <a:xfrm>
              <a:off x="980661" y="901147"/>
              <a:ext cx="1192695" cy="371061"/>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2</a:t>
              </a:r>
            </a:p>
          </p:txBody>
        </p:sp>
      </p:grpSp>
      <p:sp>
        <p:nvSpPr>
          <p:cNvPr id="2" name="Title 1">
            <a:extLst>
              <a:ext uri="{FF2B5EF4-FFF2-40B4-BE49-F238E27FC236}">
                <a16:creationId xmlns:a16="http://schemas.microsoft.com/office/drawing/2014/main" id="{A6F27860-6B0B-B0AF-F654-071DB2F7ED05}"/>
              </a:ext>
            </a:extLst>
          </p:cNvPr>
          <p:cNvSpPr>
            <a:spLocks noGrp="1"/>
          </p:cNvSpPr>
          <p:nvPr>
            <p:ph type="title"/>
          </p:nvPr>
        </p:nvSpPr>
        <p:spPr/>
        <p:txBody>
          <a:bodyPr/>
          <a:lstStyle/>
          <a:p>
            <a:r>
              <a:rPr lang="en-US"/>
              <a:t>Result of Model 2</a:t>
            </a:r>
          </a:p>
        </p:txBody>
      </p:sp>
      <p:sp>
        <p:nvSpPr>
          <p:cNvPr id="5" name="Rectangle 4">
            <a:extLst>
              <a:ext uri="{FF2B5EF4-FFF2-40B4-BE49-F238E27FC236}">
                <a16:creationId xmlns:a16="http://schemas.microsoft.com/office/drawing/2014/main" id="{82B58C77-5F94-6A87-6BAE-67B9D925E8FA}"/>
              </a:ext>
            </a:extLst>
          </p:cNvPr>
          <p:cNvSpPr/>
          <p:nvPr/>
        </p:nvSpPr>
        <p:spPr>
          <a:xfrm>
            <a:off x="3379304" y="1258957"/>
            <a:ext cx="5155096" cy="30413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High Schools: Incidents at high schools are 12 x</a:t>
            </a:r>
            <a:r>
              <a:rPr lang="en-US">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more likely to occur during class hours than at elementary schools</a:t>
            </a:r>
          </a:p>
          <a:p>
            <a:pPr>
              <a:lnSpc>
                <a:spcPct val="106000"/>
              </a:lnSpc>
              <a:spcAft>
                <a:spcPts val="800"/>
              </a:spcAft>
            </a:pP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Time Period - Morning Classes: Incidents are nearly 16 x</a:t>
            </a:r>
            <a:r>
              <a:rPr lang="en-US">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more likely to happen during designated morning class hours than at other times</a:t>
            </a:r>
          </a:p>
          <a:p>
            <a:pPr>
              <a:lnSpc>
                <a:spcPct val="106000"/>
              </a:lnSpc>
              <a:spcAft>
                <a:spcPts val="800"/>
              </a:spcAft>
            </a:pP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Location - Inside School Building: Incidents are about 2</a:t>
            </a:r>
            <a:r>
              <a:rPr lang="en-US">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x </a:t>
            </a: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as likely to happen inside school buildings during classes</a:t>
            </a:r>
          </a:p>
          <a:p>
            <a:pPr>
              <a:lnSpc>
                <a:spcPct val="106000"/>
              </a:lnSpc>
              <a:spcAft>
                <a:spcPts val="800"/>
              </a:spcAft>
            </a:pPr>
            <a:r>
              <a:rPr lang="en-US">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Combination of High School and Afternoon Classes: In high schools, incidents during afternoon classes are 6 times more likely,</a:t>
            </a:r>
          </a:p>
        </p:txBody>
      </p:sp>
      <p:pic>
        <p:nvPicPr>
          <p:cNvPr id="6" name="Picture 5">
            <a:extLst>
              <a:ext uri="{FF2B5EF4-FFF2-40B4-BE49-F238E27FC236}">
                <a16:creationId xmlns:a16="http://schemas.microsoft.com/office/drawing/2014/main" id="{47B9BCD3-058D-D4A4-BC29-FE9AFA153F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6273" y="1341161"/>
            <a:ext cx="1307504" cy="2901398"/>
          </a:xfrm>
          <a:prstGeom prst="rect">
            <a:avLst/>
          </a:prstGeom>
          <a:ln w="38100">
            <a:solidFill>
              <a:schemeClr val="accent2">
                <a:lumMod val="60000"/>
                <a:lumOff val="40000"/>
              </a:schemeClr>
            </a:solidFill>
            <a:prstDash val="solid"/>
          </a:ln>
        </p:spPr>
      </p:pic>
    </p:spTree>
    <p:extLst>
      <p:ext uri="{BB962C8B-B14F-4D97-AF65-F5344CB8AC3E}">
        <p14:creationId xmlns:p14="http://schemas.microsoft.com/office/powerpoint/2010/main" val="67782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8CA74-B5E4-D573-C504-12A9A3565A1F}"/>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E1F313C2-A9BD-5482-F4CE-0B2D739566DB}"/>
              </a:ext>
            </a:extLst>
          </p:cNvPr>
          <p:cNvGrpSpPr/>
          <p:nvPr/>
        </p:nvGrpSpPr>
        <p:grpSpPr>
          <a:xfrm>
            <a:off x="430696" y="901147"/>
            <a:ext cx="8454887" cy="3597966"/>
            <a:chOff x="430696" y="901147"/>
            <a:chExt cx="8454887" cy="3597966"/>
          </a:xfrm>
        </p:grpSpPr>
        <p:sp>
          <p:nvSpPr>
            <p:cNvPr id="3" name="Rounded Rectangle 2">
              <a:extLst>
                <a:ext uri="{FF2B5EF4-FFF2-40B4-BE49-F238E27FC236}">
                  <a16:creationId xmlns:a16="http://schemas.microsoft.com/office/drawing/2014/main" id="{0FAE336C-B805-F6F6-20C3-A0AA48710D21}"/>
                </a:ext>
              </a:extLst>
            </p:cNvPr>
            <p:cNvSpPr/>
            <p:nvPr/>
          </p:nvSpPr>
          <p:spPr>
            <a:xfrm>
              <a:off x="430696" y="1086678"/>
              <a:ext cx="8454887" cy="34124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4B461BE0-1BB4-6E76-8F41-D8F1C9F8117C}"/>
                </a:ext>
              </a:extLst>
            </p:cNvPr>
            <p:cNvSpPr/>
            <p:nvPr/>
          </p:nvSpPr>
          <p:spPr>
            <a:xfrm>
              <a:off x="980661" y="901147"/>
              <a:ext cx="1192695" cy="371061"/>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3</a:t>
              </a:r>
            </a:p>
          </p:txBody>
        </p:sp>
      </p:grpSp>
      <p:sp>
        <p:nvSpPr>
          <p:cNvPr id="2" name="Title 1">
            <a:extLst>
              <a:ext uri="{FF2B5EF4-FFF2-40B4-BE49-F238E27FC236}">
                <a16:creationId xmlns:a16="http://schemas.microsoft.com/office/drawing/2014/main" id="{FDD76767-09FE-FBC2-FFBC-A1C2313E232E}"/>
              </a:ext>
            </a:extLst>
          </p:cNvPr>
          <p:cNvSpPr>
            <a:spLocks noGrp="1"/>
          </p:cNvSpPr>
          <p:nvPr>
            <p:ph type="title"/>
          </p:nvPr>
        </p:nvSpPr>
        <p:spPr/>
        <p:txBody>
          <a:bodyPr/>
          <a:lstStyle/>
          <a:p>
            <a:r>
              <a:rPr lang="en-US"/>
              <a:t>Result of Model 3</a:t>
            </a:r>
          </a:p>
        </p:txBody>
      </p:sp>
      <p:sp>
        <p:nvSpPr>
          <p:cNvPr id="5" name="Rectangle 4">
            <a:extLst>
              <a:ext uri="{FF2B5EF4-FFF2-40B4-BE49-F238E27FC236}">
                <a16:creationId xmlns:a16="http://schemas.microsoft.com/office/drawing/2014/main" id="{617EB0AD-B619-BCF4-CC47-4CDD345811FD}"/>
              </a:ext>
            </a:extLst>
          </p:cNvPr>
          <p:cNvSpPr/>
          <p:nvPr/>
        </p:nvSpPr>
        <p:spPr>
          <a:xfrm>
            <a:off x="2796209" y="1258957"/>
            <a:ext cx="5738191" cy="30413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5000"/>
              </a:lnSpc>
              <a:spcAft>
                <a:spcPts val="800"/>
              </a:spcAft>
            </a:pPr>
            <a:r>
              <a:rPr lang="en-US" sz="12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School Level: High school shootings are 4x more likely to be gang-related compared to elementary schools.</a:t>
            </a:r>
          </a:p>
          <a:p>
            <a:pPr>
              <a:lnSpc>
                <a:spcPct val="105000"/>
              </a:lnSpc>
              <a:spcAft>
                <a:spcPts val="800"/>
              </a:spcAft>
            </a:pPr>
            <a:r>
              <a:rPr lang="en-US" sz="12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School Affiliation: Gang Member affiliation sharply increases the likelihood of a gang-related incident. Similarly, affiliation as a Rival School Student significantly raises this probability. Conversely, affiliations like Police Officer/SRO or Teacher reduce the likelihood.</a:t>
            </a:r>
          </a:p>
          <a:p>
            <a:pPr>
              <a:lnSpc>
                <a:spcPct val="105000"/>
              </a:lnSpc>
              <a:spcAft>
                <a:spcPts val="800"/>
              </a:spcAft>
            </a:pPr>
            <a:r>
              <a:rPr lang="en-US" sz="12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Location Type: Shootings off school property are far less likely to be gang-related, while those on school grounds are more prone to gang involvement.</a:t>
            </a:r>
          </a:p>
          <a:p>
            <a:pPr>
              <a:lnSpc>
                <a:spcPct val="105000"/>
              </a:lnSpc>
              <a:spcAft>
                <a:spcPts val="800"/>
              </a:spcAft>
            </a:pPr>
            <a:r>
              <a:rPr lang="en-US" sz="12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Weapon Type: Use of rifles and other firearm types correlates with lower chances of gang involvement.</a:t>
            </a:r>
          </a:p>
          <a:p>
            <a:pPr>
              <a:lnSpc>
                <a:spcPct val="105000"/>
              </a:lnSpc>
              <a:spcAft>
                <a:spcPts val="800"/>
              </a:spcAft>
            </a:pPr>
            <a:r>
              <a:rPr lang="en-US" sz="12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State Gun Control x School Level: In states with low gun control, high school shootings are slightly less likely to be gang-related.</a:t>
            </a:r>
          </a:p>
        </p:txBody>
      </p:sp>
      <p:sp>
        <p:nvSpPr>
          <p:cNvPr id="24" name="Rounded Rectangle 23">
            <a:extLst>
              <a:ext uri="{FF2B5EF4-FFF2-40B4-BE49-F238E27FC236}">
                <a16:creationId xmlns:a16="http://schemas.microsoft.com/office/drawing/2014/main" id="{C3FD56AC-2963-CBBB-0CC0-49CD68DC3700}"/>
              </a:ext>
            </a:extLst>
          </p:cNvPr>
          <p:cNvSpPr/>
          <p:nvPr/>
        </p:nvSpPr>
        <p:spPr>
          <a:xfrm>
            <a:off x="1066800" y="1467156"/>
            <a:ext cx="1093305" cy="528392"/>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Gang Related</a:t>
            </a:r>
          </a:p>
        </p:txBody>
      </p:sp>
      <p:sp>
        <p:nvSpPr>
          <p:cNvPr id="25" name="Rounded Rectangle 24">
            <a:extLst>
              <a:ext uri="{FF2B5EF4-FFF2-40B4-BE49-F238E27FC236}">
                <a16:creationId xmlns:a16="http://schemas.microsoft.com/office/drawing/2014/main" id="{CDEC6465-64CB-DD57-AE8E-FCA9A2943586}"/>
              </a:ext>
            </a:extLst>
          </p:cNvPr>
          <p:cNvSpPr/>
          <p:nvPr/>
        </p:nvSpPr>
        <p:spPr>
          <a:xfrm>
            <a:off x="673618" y="2307864"/>
            <a:ext cx="58714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Level</a:t>
            </a:r>
          </a:p>
        </p:txBody>
      </p:sp>
      <p:sp>
        <p:nvSpPr>
          <p:cNvPr id="26" name="Rounded Rectangle 25">
            <a:extLst>
              <a:ext uri="{FF2B5EF4-FFF2-40B4-BE49-F238E27FC236}">
                <a16:creationId xmlns:a16="http://schemas.microsoft.com/office/drawing/2014/main" id="{3ADF5B87-0190-5EB9-E735-C9AC9440E1F8}"/>
              </a:ext>
            </a:extLst>
          </p:cNvPr>
          <p:cNvSpPr/>
          <p:nvPr/>
        </p:nvSpPr>
        <p:spPr>
          <a:xfrm>
            <a:off x="1816594" y="2301222"/>
            <a:ext cx="763129"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State Gun Control</a:t>
            </a:r>
          </a:p>
        </p:txBody>
      </p:sp>
      <p:sp>
        <p:nvSpPr>
          <p:cNvPr id="27" name="Rounded Rectangle 26">
            <a:extLst>
              <a:ext uri="{FF2B5EF4-FFF2-40B4-BE49-F238E27FC236}">
                <a16:creationId xmlns:a16="http://schemas.microsoft.com/office/drawing/2014/main" id="{3BE7877C-2B04-3660-3DD5-B535BBC003CF}"/>
              </a:ext>
            </a:extLst>
          </p:cNvPr>
          <p:cNvSpPr/>
          <p:nvPr/>
        </p:nvSpPr>
        <p:spPr>
          <a:xfrm>
            <a:off x="667308" y="2877294"/>
            <a:ext cx="763129"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Affiliation</a:t>
            </a:r>
          </a:p>
        </p:txBody>
      </p:sp>
      <p:sp>
        <p:nvSpPr>
          <p:cNvPr id="28" name="Rounded Rectangle 27">
            <a:extLst>
              <a:ext uri="{FF2B5EF4-FFF2-40B4-BE49-F238E27FC236}">
                <a16:creationId xmlns:a16="http://schemas.microsoft.com/office/drawing/2014/main" id="{CA48A697-E0ED-DD78-900E-A5275FEFF0A9}"/>
              </a:ext>
            </a:extLst>
          </p:cNvPr>
          <p:cNvSpPr/>
          <p:nvPr/>
        </p:nvSpPr>
        <p:spPr>
          <a:xfrm>
            <a:off x="1237624" y="3549059"/>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Weapon Type</a:t>
            </a:r>
          </a:p>
        </p:txBody>
      </p:sp>
      <p:sp>
        <p:nvSpPr>
          <p:cNvPr id="29" name="Rounded Rectangle 28">
            <a:extLst>
              <a:ext uri="{FF2B5EF4-FFF2-40B4-BE49-F238E27FC236}">
                <a16:creationId xmlns:a16="http://schemas.microsoft.com/office/drawing/2014/main" id="{523E31C9-3DB9-3F1B-AFDC-4BF70996444F}"/>
              </a:ext>
            </a:extLst>
          </p:cNvPr>
          <p:cNvSpPr/>
          <p:nvPr/>
        </p:nvSpPr>
        <p:spPr>
          <a:xfrm>
            <a:off x="1816594" y="286002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Location Type</a:t>
            </a:r>
          </a:p>
        </p:txBody>
      </p:sp>
      <p:cxnSp>
        <p:nvCxnSpPr>
          <p:cNvPr id="31" name="Straight Connector 30">
            <a:extLst>
              <a:ext uri="{FF2B5EF4-FFF2-40B4-BE49-F238E27FC236}">
                <a16:creationId xmlns:a16="http://schemas.microsoft.com/office/drawing/2014/main" id="{EDDDC6F4-96B5-CAD2-5200-08109B9B8D22}"/>
              </a:ext>
            </a:extLst>
          </p:cNvPr>
          <p:cNvCxnSpPr/>
          <p:nvPr/>
        </p:nvCxnSpPr>
        <p:spPr>
          <a:xfrm>
            <a:off x="967191" y="2147327"/>
            <a:ext cx="1273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63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628560" y="2342596"/>
            <a:ext cx="6006960" cy="902760"/>
          </a:xfrm>
          <a:prstGeom prst="rect">
            <a:avLst/>
          </a:prstGeom>
        </p:spPr>
        <p:txBody>
          <a:bodyPr spcFirstLastPara="1" wrap="square" lIns="91425" tIns="91425" rIns="91425" bIns="91425" anchor="t" anchorCtr="0">
            <a:noAutofit/>
          </a:bodyPr>
          <a:lstStyle/>
          <a:p>
            <a:r>
              <a:rPr lang="en-US"/>
              <a:t>Problem &amp; Significance</a:t>
            </a:r>
          </a:p>
        </p:txBody>
      </p:sp>
      <p:sp>
        <p:nvSpPr>
          <p:cNvPr id="226" name="Google Shape;226;p36"/>
          <p:cNvSpPr txBox="1">
            <a:spLocks noGrp="1"/>
          </p:cNvSpPr>
          <p:nvPr>
            <p:ph type="subTitle" idx="1"/>
          </p:nvPr>
        </p:nvSpPr>
        <p:spPr>
          <a:xfrm>
            <a:off x="720000" y="3328111"/>
            <a:ext cx="4574400" cy="372000"/>
          </a:xfrm>
          <a:prstGeom prst="rect">
            <a:avLst/>
          </a:prstGeom>
        </p:spPr>
        <p:txBody>
          <a:bodyPr spcFirstLastPara="1" wrap="square" lIns="91425" tIns="91425" rIns="91425" bIns="91425" anchor="t" anchorCtr="0">
            <a:noAutofit/>
          </a:bodyPr>
          <a:lstStyle/>
          <a:p>
            <a:pPr marL="0" lvl="0" indent="0" algn="l">
              <a:lnSpc>
                <a:spcPct val="114999"/>
              </a:lnSpc>
              <a:spcBef>
                <a:spcPts val="0"/>
              </a:spcBef>
              <a:spcAft>
                <a:spcPts val="0"/>
              </a:spcAft>
              <a:buNone/>
            </a:pPr>
            <a:r>
              <a:rPr lang="en" err="1"/>
              <a:t>Nirajkumar</a:t>
            </a:r>
            <a:endParaRPr lang="en-US" err="1"/>
          </a:p>
        </p:txBody>
      </p:sp>
      <p:sp>
        <p:nvSpPr>
          <p:cNvPr id="227" name="Google Shape;227;p36"/>
          <p:cNvSpPr txBox="1">
            <a:spLocks noGrp="1"/>
          </p:cNvSpPr>
          <p:nvPr>
            <p:ph type="title" idx="2"/>
          </p:nvPr>
        </p:nvSpPr>
        <p:spPr>
          <a:xfrm>
            <a:off x="628560" y="1284156"/>
            <a:ext cx="1324200" cy="928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1</a:t>
            </a:r>
            <a:endParaRPr/>
          </a:p>
        </p:txBody>
      </p:sp>
      <p:cxnSp>
        <p:nvCxnSpPr>
          <p:cNvPr id="228" name="Google Shape;228;p36"/>
          <p:cNvCxnSpPr/>
          <p:nvPr/>
        </p:nvCxnSpPr>
        <p:spPr>
          <a:xfrm>
            <a:off x="275550" y="3328111"/>
            <a:ext cx="8594400" cy="0"/>
          </a:xfrm>
          <a:prstGeom prst="straightConnector1">
            <a:avLst/>
          </a:prstGeom>
          <a:noFill/>
          <a:ln w="19050" cap="flat" cmpd="sng">
            <a:solidFill>
              <a:schemeClr val="dk1"/>
            </a:solidFill>
            <a:prstDash val="solid"/>
            <a:round/>
            <a:headEnd type="none" w="med" len="med"/>
            <a:tailEnd type="none" w="med" len="med"/>
          </a:ln>
        </p:spPr>
      </p:cxnSp>
      <p:cxnSp>
        <p:nvCxnSpPr>
          <p:cNvPr id="229" name="Google Shape;229;p36"/>
          <p:cNvCxnSpPr/>
          <p:nvPr/>
        </p:nvCxnSpPr>
        <p:spPr>
          <a:xfrm>
            <a:off x="275550" y="3750661"/>
            <a:ext cx="8594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A7704-02D3-6C9E-75A5-4E658CE9E3D1}"/>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F54EFD9D-FB79-6515-D82E-7179552B0A61}"/>
              </a:ext>
            </a:extLst>
          </p:cNvPr>
          <p:cNvGrpSpPr/>
          <p:nvPr/>
        </p:nvGrpSpPr>
        <p:grpSpPr>
          <a:xfrm>
            <a:off x="430696" y="901147"/>
            <a:ext cx="8454887" cy="3597966"/>
            <a:chOff x="430696" y="901147"/>
            <a:chExt cx="8454887" cy="3597966"/>
          </a:xfrm>
        </p:grpSpPr>
        <p:sp>
          <p:nvSpPr>
            <p:cNvPr id="3" name="Rounded Rectangle 2">
              <a:extLst>
                <a:ext uri="{FF2B5EF4-FFF2-40B4-BE49-F238E27FC236}">
                  <a16:creationId xmlns:a16="http://schemas.microsoft.com/office/drawing/2014/main" id="{E77E7340-0D4A-8E50-1411-A5F17B7388BD}"/>
                </a:ext>
              </a:extLst>
            </p:cNvPr>
            <p:cNvSpPr/>
            <p:nvPr/>
          </p:nvSpPr>
          <p:spPr>
            <a:xfrm>
              <a:off x="430696" y="1086678"/>
              <a:ext cx="8454887" cy="34124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6FBB9708-744E-9908-B047-105A5B9DCEC8}"/>
                </a:ext>
              </a:extLst>
            </p:cNvPr>
            <p:cNvSpPr/>
            <p:nvPr/>
          </p:nvSpPr>
          <p:spPr>
            <a:xfrm>
              <a:off x="980661" y="901147"/>
              <a:ext cx="1192695" cy="371061"/>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Model 4</a:t>
              </a:r>
            </a:p>
          </p:txBody>
        </p:sp>
      </p:grpSp>
      <p:sp>
        <p:nvSpPr>
          <p:cNvPr id="2" name="Title 1">
            <a:extLst>
              <a:ext uri="{FF2B5EF4-FFF2-40B4-BE49-F238E27FC236}">
                <a16:creationId xmlns:a16="http://schemas.microsoft.com/office/drawing/2014/main" id="{4DEC433C-BD32-B7BB-5848-39AAB5CA7078}"/>
              </a:ext>
            </a:extLst>
          </p:cNvPr>
          <p:cNvSpPr>
            <a:spLocks noGrp="1"/>
          </p:cNvSpPr>
          <p:nvPr>
            <p:ph type="title"/>
          </p:nvPr>
        </p:nvSpPr>
        <p:spPr/>
        <p:txBody>
          <a:bodyPr/>
          <a:lstStyle/>
          <a:p>
            <a:r>
              <a:rPr lang="en-US"/>
              <a:t>Result of Model 4</a:t>
            </a:r>
          </a:p>
        </p:txBody>
      </p:sp>
      <p:sp>
        <p:nvSpPr>
          <p:cNvPr id="5" name="Rectangle 4">
            <a:extLst>
              <a:ext uri="{FF2B5EF4-FFF2-40B4-BE49-F238E27FC236}">
                <a16:creationId xmlns:a16="http://schemas.microsoft.com/office/drawing/2014/main" id="{C3C1D038-7039-E2C5-7EE1-2DFB8CAD9B53}"/>
              </a:ext>
            </a:extLst>
          </p:cNvPr>
          <p:cNvSpPr/>
          <p:nvPr/>
        </p:nvSpPr>
        <p:spPr>
          <a:xfrm>
            <a:off x="3379304" y="1258957"/>
            <a:ext cx="5155096" cy="30413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Drive-by Shootings Outside (+): Strongly linked to multiple victims, indicating that such situations on school peripheries are especially high-risk.</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Indiscriminate Shootings Inside (+): High risk for multiple victims, underscoring the danger of random targeting in confined spaces like classrooms.</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Weapon Type:</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Rifles (+): Associated with more victims due to their higher lethality.</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Multiple Firearms (+): Significantly increases the likelihood of multiple casualties.</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High School Level (+1.41): High schools show a stronger correlation with incidents involving multiple victims compared to other levels.</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Gang-Related Incidents (+): Higher probability of multiple victims, pointing to the group-targeting nature of gang violence.</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Shots Fired (+): Each additional shot fired increases the likelihood of more casualties, emphasizing the impact of sustained gunfire.</a:t>
            </a:r>
          </a:p>
          <a:p>
            <a:pPr>
              <a:lnSpc>
                <a:spcPct val="106000"/>
              </a:lnSpc>
              <a:spcAft>
                <a:spcPts val="800"/>
              </a:spcAft>
            </a:pPr>
            <a:r>
              <a:rPr lang="en-US" sz="900">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Adult Shooters (+): Incidents involving adults are more likely to result in multiple victims than those involving minors.</a:t>
            </a:r>
          </a:p>
        </p:txBody>
      </p:sp>
      <p:sp>
        <p:nvSpPr>
          <p:cNvPr id="4" name="Rounded Rectangle 3">
            <a:extLst>
              <a:ext uri="{FF2B5EF4-FFF2-40B4-BE49-F238E27FC236}">
                <a16:creationId xmlns:a16="http://schemas.microsoft.com/office/drawing/2014/main" id="{CD2C3883-8BFF-7F46-C87C-3FCCA678587A}"/>
              </a:ext>
            </a:extLst>
          </p:cNvPr>
          <p:cNvSpPr/>
          <p:nvPr/>
        </p:nvSpPr>
        <p:spPr>
          <a:xfrm>
            <a:off x="1358348" y="1486482"/>
            <a:ext cx="1093305" cy="528392"/>
          </a:xfrm>
          <a:prstGeom prst="round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Number victims &gt; 1</a:t>
            </a:r>
          </a:p>
        </p:txBody>
      </p:sp>
      <p:sp>
        <p:nvSpPr>
          <p:cNvPr id="9" name="Rounded Rectangle 8">
            <a:extLst>
              <a:ext uri="{FF2B5EF4-FFF2-40B4-BE49-F238E27FC236}">
                <a16:creationId xmlns:a16="http://schemas.microsoft.com/office/drawing/2014/main" id="{A66C3A5C-A720-F2E2-9FA4-2EC8E714EC42}"/>
              </a:ext>
            </a:extLst>
          </p:cNvPr>
          <p:cNvSpPr/>
          <p:nvPr/>
        </p:nvSpPr>
        <p:spPr>
          <a:xfrm>
            <a:off x="598676" y="2304515"/>
            <a:ext cx="58714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School Level</a:t>
            </a:r>
          </a:p>
        </p:txBody>
      </p:sp>
      <p:sp>
        <p:nvSpPr>
          <p:cNvPr id="10" name="Rounded Rectangle 9">
            <a:extLst>
              <a:ext uri="{FF2B5EF4-FFF2-40B4-BE49-F238E27FC236}">
                <a16:creationId xmlns:a16="http://schemas.microsoft.com/office/drawing/2014/main" id="{D97D1B57-569B-6E14-8CC0-43E4CB751A3D}"/>
              </a:ext>
            </a:extLst>
          </p:cNvPr>
          <p:cNvSpPr/>
          <p:nvPr/>
        </p:nvSpPr>
        <p:spPr>
          <a:xfrm>
            <a:off x="2576095" y="230451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Time Period</a:t>
            </a:r>
          </a:p>
        </p:txBody>
      </p:sp>
      <p:sp>
        <p:nvSpPr>
          <p:cNvPr id="11" name="Rounded Rectangle 10">
            <a:extLst>
              <a:ext uri="{FF2B5EF4-FFF2-40B4-BE49-F238E27FC236}">
                <a16:creationId xmlns:a16="http://schemas.microsoft.com/office/drawing/2014/main" id="{3D8A56CA-53AB-E101-D48E-B89D6CA9ABB9}"/>
              </a:ext>
            </a:extLst>
          </p:cNvPr>
          <p:cNvSpPr/>
          <p:nvPr/>
        </p:nvSpPr>
        <p:spPr>
          <a:xfrm>
            <a:off x="883889" y="3562109"/>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Location Type</a:t>
            </a:r>
          </a:p>
        </p:txBody>
      </p:sp>
      <p:sp>
        <p:nvSpPr>
          <p:cNvPr id="12" name="Rounded Rectangle 11">
            <a:extLst>
              <a:ext uri="{FF2B5EF4-FFF2-40B4-BE49-F238E27FC236}">
                <a16:creationId xmlns:a16="http://schemas.microsoft.com/office/drawing/2014/main" id="{FFA7616A-35ED-2380-2337-16B435238E04}"/>
              </a:ext>
            </a:extLst>
          </p:cNvPr>
          <p:cNvSpPr/>
          <p:nvPr/>
        </p:nvSpPr>
        <p:spPr>
          <a:xfrm>
            <a:off x="1546145" y="2304515"/>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Situation</a:t>
            </a:r>
          </a:p>
        </p:txBody>
      </p:sp>
      <p:sp>
        <p:nvSpPr>
          <p:cNvPr id="13" name="Rounded Rectangle 12">
            <a:extLst>
              <a:ext uri="{FF2B5EF4-FFF2-40B4-BE49-F238E27FC236}">
                <a16:creationId xmlns:a16="http://schemas.microsoft.com/office/drawing/2014/main" id="{A4674108-CE84-C48A-132E-E6D6E7175C3B}"/>
              </a:ext>
            </a:extLst>
          </p:cNvPr>
          <p:cNvSpPr/>
          <p:nvPr/>
        </p:nvSpPr>
        <p:spPr>
          <a:xfrm>
            <a:off x="598676" y="2933312"/>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Weapon Type</a:t>
            </a:r>
          </a:p>
        </p:txBody>
      </p:sp>
      <p:sp>
        <p:nvSpPr>
          <p:cNvPr id="14" name="Rounded Rectangle 13">
            <a:extLst>
              <a:ext uri="{FF2B5EF4-FFF2-40B4-BE49-F238E27FC236}">
                <a16:creationId xmlns:a16="http://schemas.microsoft.com/office/drawing/2014/main" id="{3D53F8D4-F64A-F0CE-7053-A97A34E8A6C2}"/>
              </a:ext>
            </a:extLst>
          </p:cNvPr>
          <p:cNvSpPr/>
          <p:nvPr/>
        </p:nvSpPr>
        <p:spPr>
          <a:xfrm>
            <a:off x="1562656" y="2933312"/>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Gang Related</a:t>
            </a:r>
          </a:p>
        </p:txBody>
      </p:sp>
      <p:sp>
        <p:nvSpPr>
          <p:cNvPr id="15" name="Rounded Rectangle 14">
            <a:extLst>
              <a:ext uri="{FF2B5EF4-FFF2-40B4-BE49-F238E27FC236}">
                <a16:creationId xmlns:a16="http://schemas.microsoft.com/office/drawing/2014/main" id="{E88537A6-1B3F-1A34-FC77-6E57FFC3774F}"/>
              </a:ext>
            </a:extLst>
          </p:cNvPr>
          <p:cNvSpPr/>
          <p:nvPr/>
        </p:nvSpPr>
        <p:spPr>
          <a:xfrm>
            <a:off x="2576094" y="2933312"/>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Shots Fired</a:t>
            </a:r>
          </a:p>
        </p:txBody>
      </p:sp>
      <p:sp>
        <p:nvSpPr>
          <p:cNvPr id="16" name="Rounded Rectangle 15">
            <a:extLst>
              <a:ext uri="{FF2B5EF4-FFF2-40B4-BE49-F238E27FC236}">
                <a16:creationId xmlns:a16="http://schemas.microsoft.com/office/drawing/2014/main" id="{5A7EB9BA-795D-3C17-5841-497C1D905778}"/>
              </a:ext>
            </a:extLst>
          </p:cNvPr>
          <p:cNvSpPr/>
          <p:nvPr/>
        </p:nvSpPr>
        <p:spPr>
          <a:xfrm>
            <a:off x="2224912" y="3531609"/>
            <a:ext cx="678767" cy="437646"/>
          </a:xfrm>
          <a:prstGeom prst="roundRect">
            <a:avLst/>
          </a:prstGeom>
          <a:solidFill>
            <a:srgbClr val="C7000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Age</a:t>
            </a:r>
          </a:p>
        </p:txBody>
      </p:sp>
      <p:cxnSp>
        <p:nvCxnSpPr>
          <p:cNvPr id="18" name="Straight Connector 17">
            <a:extLst>
              <a:ext uri="{FF2B5EF4-FFF2-40B4-BE49-F238E27FC236}">
                <a16:creationId xmlns:a16="http://schemas.microsoft.com/office/drawing/2014/main" id="{0E975A87-22FF-2271-E744-0E36D0D356F8}"/>
              </a:ext>
            </a:extLst>
          </p:cNvPr>
          <p:cNvCxnSpPr/>
          <p:nvPr/>
        </p:nvCxnSpPr>
        <p:spPr>
          <a:xfrm>
            <a:off x="834598" y="2116957"/>
            <a:ext cx="21431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99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80B8-CA72-C931-8CFB-87F93E3544D8}"/>
              </a:ext>
            </a:extLst>
          </p:cNvPr>
          <p:cNvSpPr>
            <a:spLocks noGrp="1"/>
          </p:cNvSpPr>
          <p:nvPr>
            <p:ph type="title"/>
          </p:nvPr>
        </p:nvSpPr>
        <p:spPr>
          <a:xfrm>
            <a:off x="720000" y="290042"/>
            <a:ext cx="7704000" cy="572700"/>
          </a:xfrm>
        </p:spPr>
        <p:txBody>
          <a:bodyPr/>
          <a:lstStyle/>
          <a:p>
            <a:r>
              <a:rPr lang="en-US"/>
              <a:t>Recommendations P1</a:t>
            </a:r>
          </a:p>
        </p:txBody>
      </p:sp>
      <p:graphicFrame>
        <p:nvGraphicFramePr>
          <p:cNvPr id="3" name="Diagram 2">
            <a:extLst>
              <a:ext uri="{FF2B5EF4-FFF2-40B4-BE49-F238E27FC236}">
                <a16:creationId xmlns:a16="http://schemas.microsoft.com/office/drawing/2014/main" id="{D113B750-43CB-5129-298E-BA7283B65E1F}"/>
              </a:ext>
            </a:extLst>
          </p:cNvPr>
          <p:cNvGraphicFramePr/>
          <p:nvPr>
            <p:extLst>
              <p:ext uri="{D42A27DB-BD31-4B8C-83A1-F6EECF244321}">
                <p14:modId xmlns:p14="http://schemas.microsoft.com/office/powerpoint/2010/main" val="3260068214"/>
              </p:ext>
            </p:extLst>
          </p:nvPr>
        </p:nvGraphicFramePr>
        <p:xfrm>
          <a:off x="430695" y="1017724"/>
          <a:ext cx="8348869" cy="3680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7873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0B131-3028-C902-BF87-EC7D54655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81960-26EA-E01C-5E49-F91DEEBEF7C0}"/>
              </a:ext>
            </a:extLst>
          </p:cNvPr>
          <p:cNvSpPr>
            <a:spLocks noGrp="1"/>
          </p:cNvSpPr>
          <p:nvPr>
            <p:ph type="title"/>
          </p:nvPr>
        </p:nvSpPr>
        <p:spPr>
          <a:xfrm>
            <a:off x="720000" y="321039"/>
            <a:ext cx="7704000" cy="572700"/>
          </a:xfrm>
        </p:spPr>
        <p:txBody>
          <a:bodyPr/>
          <a:lstStyle/>
          <a:p>
            <a:r>
              <a:rPr lang="en-US"/>
              <a:t>Recommendations P2</a:t>
            </a:r>
          </a:p>
        </p:txBody>
      </p:sp>
      <p:graphicFrame>
        <p:nvGraphicFramePr>
          <p:cNvPr id="3" name="Diagram 2">
            <a:extLst>
              <a:ext uri="{FF2B5EF4-FFF2-40B4-BE49-F238E27FC236}">
                <a16:creationId xmlns:a16="http://schemas.microsoft.com/office/drawing/2014/main" id="{5C5BD6F2-5A0C-7559-6E63-881564214522}"/>
              </a:ext>
            </a:extLst>
          </p:cNvPr>
          <p:cNvGraphicFramePr/>
          <p:nvPr>
            <p:extLst>
              <p:ext uri="{D42A27DB-BD31-4B8C-83A1-F6EECF244321}">
                <p14:modId xmlns:p14="http://schemas.microsoft.com/office/powerpoint/2010/main" val="3596582169"/>
              </p:ext>
            </p:extLst>
          </p:nvPr>
        </p:nvGraphicFramePr>
        <p:xfrm>
          <a:off x="430695" y="1017724"/>
          <a:ext cx="8348869" cy="3680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551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4">
          <a:extLst>
            <a:ext uri="{FF2B5EF4-FFF2-40B4-BE49-F238E27FC236}">
              <a16:creationId xmlns:a16="http://schemas.microsoft.com/office/drawing/2014/main" id="{9C52F748-BFCA-E7ED-9CBB-7803EC39E824}"/>
            </a:ext>
          </a:extLst>
        </p:cNvPr>
        <p:cNvGrpSpPr/>
        <p:nvPr/>
      </p:nvGrpSpPr>
      <p:grpSpPr>
        <a:xfrm>
          <a:off x="0" y="0"/>
          <a:ext cx="0" cy="0"/>
          <a:chOff x="0" y="0"/>
          <a:chExt cx="0" cy="0"/>
        </a:xfrm>
      </p:grpSpPr>
      <p:sp>
        <p:nvSpPr>
          <p:cNvPr id="225" name="Google Shape;225;p36">
            <a:extLst>
              <a:ext uri="{FF2B5EF4-FFF2-40B4-BE49-F238E27FC236}">
                <a16:creationId xmlns:a16="http://schemas.microsoft.com/office/drawing/2014/main" id="{B4CD6759-E92B-86CB-737F-62B247F5C6C1}"/>
              </a:ext>
            </a:extLst>
          </p:cNvPr>
          <p:cNvSpPr txBox="1">
            <a:spLocks noGrp="1"/>
          </p:cNvSpPr>
          <p:nvPr>
            <p:ph type="title"/>
          </p:nvPr>
        </p:nvSpPr>
        <p:spPr>
          <a:xfrm>
            <a:off x="628559" y="2342595"/>
            <a:ext cx="7652701" cy="1996929"/>
          </a:xfrm>
          <a:prstGeom prst="rect">
            <a:avLst/>
          </a:prstGeom>
        </p:spPr>
        <p:txBody>
          <a:bodyPr spcFirstLastPara="1" wrap="square" lIns="91425" tIns="91425" rIns="91425" bIns="91425" anchor="t" anchorCtr="0">
            <a:noAutofit/>
          </a:bodyPr>
          <a:lstStyle/>
          <a:p>
            <a:pPr marL="0" indent="0">
              <a:lnSpc>
                <a:spcPct val="114999"/>
              </a:lnSpc>
            </a:pPr>
            <a:br>
              <a:rPr lang="en"/>
            </a:br>
            <a:r>
              <a:rPr lang="en"/>
              <a:t>Conclusion &amp; References</a:t>
            </a:r>
            <a:endParaRPr lang="en-US"/>
          </a:p>
        </p:txBody>
      </p:sp>
      <p:sp>
        <p:nvSpPr>
          <p:cNvPr id="227" name="Google Shape;227;p36">
            <a:extLst>
              <a:ext uri="{FF2B5EF4-FFF2-40B4-BE49-F238E27FC236}">
                <a16:creationId xmlns:a16="http://schemas.microsoft.com/office/drawing/2014/main" id="{F1BCA5B6-5A25-D483-CCE8-6616185EC497}"/>
              </a:ext>
            </a:extLst>
          </p:cNvPr>
          <p:cNvSpPr txBox="1">
            <a:spLocks noGrp="1"/>
          </p:cNvSpPr>
          <p:nvPr>
            <p:ph type="title" idx="2"/>
          </p:nvPr>
        </p:nvSpPr>
        <p:spPr>
          <a:xfrm>
            <a:off x="628560" y="1284156"/>
            <a:ext cx="1324200" cy="9288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6</a:t>
            </a:r>
            <a:endParaRPr/>
          </a:p>
        </p:txBody>
      </p:sp>
    </p:spTree>
    <p:extLst>
      <p:ext uri="{BB962C8B-B14F-4D97-AF65-F5344CB8AC3E}">
        <p14:creationId xmlns:p14="http://schemas.microsoft.com/office/powerpoint/2010/main" val="3039132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C3A3-F87B-E9EC-F974-875322CDE3C7}"/>
              </a:ext>
            </a:extLst>
          </p:cNvPr>
          <p:cNvSpPr>
            <a:spLocks noGrp="1"/>
          </p:cNvSpPr>
          <p:nvPr>
            <p:ph type="title"/>
          </p:nvPr>
        </p:nvSpPr>
        <p:spPr>
          <a:xfrm>
            <a:off x="720000" y="222880"/>
            <a:ext cx="7704000" cy="572700"/>
          </a:xfrm>
        </p:spPr>
        <p:txBody>
          <a:bodyPr/>
          <a:lstStyle/>
          <a:p>
            <a:r>
              <a:rPr lang="en-US"/>
              <a:t>Conclusion</a:t>
            </a:r>
          </a:p>
        </p:txBody>
      </p:sp>
      <p:sp>
        <p:nvSpPr>
          <p:cNvPr id="3" name="Text Placeholder 2">
            <a:extLst>
              <a:ext uri="{FF2B5EF4-FFF2-40B4-BE49-F238E27FC236}">
                <a16:creationId xmlns:a16="http://schemas.microsoft.com/office/drawing/2014/main" id="{FAE50FCB-DE15-1BB3-FEDC-2AEC44525FF3}"/>
              </a:ext>
            </a:extLst>
          </p:cNvPr>
          <p:cNvSpPr>
            <a:spLocks noGrp="1"/>
          </p:cNvSpPr>
          <p:nvPr>
            <p:ph type="body" idx="1"/>
          </p:nvPr>
        </p:nvSpPr>
        <p:spPr>
          <a:xfrm>
            <a:off x="304800" y="862739"/>
            <a:ext cx="8534400" cy="4218030"/>
          </a:xfrm>
        </p:spPr>
        <p:txBody>
          <a:bodyPr/>
          <a:lstStyle/>
          <a:p>
            <a:pPr marL="139700" indent="0">
              <a:buNone/>
            </a:pPr>
            <a:r>
              <a:rPr lang="en-US">
                <a:latin typeface="+mn-lt"/>
              </a:rPr>
              <a:t>School shootings remain a deeply complex and tragic issue, but our analysis sheds light on key factors that can help mitigate their impact. Incidents during class hours, gang-related activity outside school premises, and the length of an event all significantly influence victim counts. Notably, the presence of law enforcement consistently reduces casualties, highlighting the importance of proactive safety measures. We recommend enhancing school security during high-risk periods, investing in gang prevention programs, and training staff for rapid response to save lives when every second counts.</a:t>
            </a:r>
          </a:p>
          <a:p>
            <a:pPr marL="139700" indent="0">
              <a:buNone/>
            </a:pPr>
            <a:endParaRPr lang="en-US" b="1">
              <a:latin typeface="+mn-lt"/>
            </a:endParaRPr>
          </a:p>
          <a:p>
            <a:pPr marL="139700" indent="0">
              <a:buNone/>
            </a:pPr>
            <a:r>
              <a:rPr lang="en-US" b="1">
                <a:latin typeface="+mn-lt"/>
              </a:rPr>
              <a:t>Looking Ahead </a:t>
            </a:r>
          </a:p>
          <a:p>
            <a:pPr marL="139700" indent="0">
              <a:buNone/>
            </a:pPr>
            <a:r>
              <a:rPr lang="en-US">
                <a:latin typeface="+mn-lt"/>
              </a:rPr>
              <a:t>To build on this work, future studies should prioritize richer, more granular datasets, possibly through primary data collection, to uncover overlooked factors like mental health, community dynamics, or school safety policies. With greater funding, we could refine predictive models to identify schools most at risk and design targeted, evidence-based interventions.</a:t>
            </a:r>
          </a:p>
          <a:p>
            <a:pPr marL="139700" indent="0">
              <a:buNone/>
            </a:pPr>
            <a:endParaRPr lang="en-US">
              <a:latin typeface="+mn-lt"/>
            </a:endParaRPr>
          </a:p>
          <a:p>
            <a:pPr marL="139700" indent="0">
              <a:buNone/>
            </a:pPr>
            <a:r>
              <a:rPr lang="en-US" b="1">
                <a:latin typeface="+mn-lt"/>
              </a:rPr>
              <a:t>Every incident is preventable. By acting on data-driven insights today, we can create safer schools tomorrow.</a:t>
            </a:r>
          </a:p>
        </p:txBody>
      </p:sp>
    </p:spTree>
    <p:extLst>
      <p:ext uri="{BB962C8B-B14F-4D97-AF65-F5344CB8AC3E}">
        <p14:creationId xmlns:p14="http://schemas.microsoft.com/office/powerpoint/2010/main" val="184235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58"/>
          <p:cNvSpPr txBox="1">
            <a:spLocks noGrp="1"/>
          </p:cNvSpPr>
          <p:nvPr>
            <p:ph type="body" idx="1"/>
          </p:nvPr>
        </p:nvSpPr>
        <p:spPr>
          <a:xfrm>
            <a:off x="268638" y="698072"/>
            <a:ext cx="8356794" cy="4373518"/>
          </a:xfrm>
          <a:prstGeom prst="rect">
            <a:avLst/>
          </a:prstGeom>
        </p:spPr>
        <p:txBody>
          <a:bodyPr spcFirstLastPara="1" wrap="square" lIns="91425" tIns="91425" rIns="91425" bIns="91425" anchor="t" anchorCtr="0">
            <a:noAutofit/>
          </a:bodyPr>
          <a:lstStyle/>
          <a:p>
            <a:pPr indent="-457200"/>
            <a:r>
              <a:rPr lang="en-US" sz="1200" b="0" i="0" u="none" strike="noStrike" baseline="0">
                <a:solidFill>
                  <a:srgbClr val="000000"/>
                </a:solidFill>
                <a:latin typeface="Times New Roman" panose="02020603050405020304" pitchFamily="18" charset="0"/>
              </a:rPr>
              <a:t>Collins, L. W., Landrum, T. J., &amp; </a:t>
            </a:r>
            <a:r>
              <a:rPr lang="en-US" sz="1200" b="0" i="0" u="none" strike="noStrike" baseline="0" err="1">
                <a:solidFill>
                  <a:srgbClr val="000000"/>
                </a:solidFill>
                <a:latin typeface="Times New Roman" panose="02020603050405020304" pitchFamily="18" charset="0"/>
              </a:rPr>
              <a:t>Sweigart</a:t>
            </a:r>
            <a:r>
              <a:rPr lang="en-US" sz="1200" b="0" i="0" u="none" strike="noStrike" baseline="0">
                <a:solidFill>
                  <a:srgbClr val="000000"/>
                </a:solidFill>
                <a:latin typeface="Times New Roman" panose="02020603050405020304" pitchFamily="18" charset="0"/>
              </a:rPr>
              <a:t>, C. A. (2024). Getting ahead of school shootings: A call for action, advocacy and research. Preventing School Failure: Alternative Education for Children and Youth, 68(2), 167–173. </a:t>
            </a:r>
            <a:r>
              <a:rPr lang="en-US" sz="1200" b="0" i="0" u="none" strike="noStrike" baseline="0">
                <a:solidFill>
                  <a:srgbClr val="000000"/>
                </a:solidFill>
                <a:latin typeface="Times New Roman" panose="02020603050405020304" pitchFamily="18" charset="0"/>
                <a:hlinkClick r:id="rId3"/>
              </a:rPr>
              <a:t>https://doi.org/10.1080/1045988x.2024.2302144</a:t>
            </a:r>
            <a:endParaRPr lang="en-US" sz="1200" b="0" i="0" u="none" strike="noStrike" baseline="0">
              <a:solidFill>
                <a:srgbClr val="000000"/>
              </a:solidFill>
              <a:latin typeface="Times New Roman" panose="02020603050405020304" pitchFamily="18" charset="0"/>
            </a:endParaRPr>
          </a:p>
          <a:p>
            <a:pPr indent="-457200"/>
            <a:endParaRPr lang="en-US" sz="1200" b="0" i="0" u="none" strike="noStrike" baseline="0">
              <a:solidFill>
                <a:srgbClr val="000000"/>
              </a:solidFill>
              <a:latin typeface="Times New Roman" panose="02020603050405020304" pitchFamily="18" charset="0"/>
            </a:endParaRPr>
          </a:p>
          <a:p>
            <a:pPr indent="-457200"/>
            <a:r>
              <a:rPr lang="en-US" sz="1200" b="0" i="0" u="none" strike="noStrike" baseline="0">
                <a:solidFill>
                  <a:srgbClr val="000000"/>
                </a:solidFill>
                <a:latin typeface="Times New Roman" panose="02020603050405020304" pitchFamily="18" charset="0"/>
              </a:rPr>
              <a:t>Flannery, D. J., Fox, J. A., Wallace, L., Mulvey, E., &amp; </a:t>
            </a:r>
            <a:r>
              <a:rPr lang="en-US" sz="1200" b="0" i="0" u="none" strike="noStrike" baseline="0" err="1">
                <a:solidFill>
                  <a:srgbClr val="000000"/>
                </a:solidFill>
                <a:latin typeface="Times New Roman" panose="02020603050405020304" pitchFamily="18" charset="0"/>
              </a:rPr>
              <a:t>Modzeleski</a:t>
            </a:r>
            <a:r>
              <a:rPr lang="en-US" sz="1200" b="0" i="0" u="none" strike="noStrike" baseline="0">
                <a:solidFill>
                  <a:srgbClr val="000000"/>
                </a:solidFill>
                <a:latin typeface="Times New Roman" panose="02020603050405020304" pitchFamily="18" charset="0"/>
              </a:rPr>
              <a:t>, W. (2021). Guns, school shooters, and School Safety: What we know and directions for change. School Psychology Review, 50(2–3), 237–253. </a:t>
            </a:r>
            <a:r>
              <a:rPr lang="en-US" sz="1200" b="0" i="0" u="none" strike="noStrike" baseline="0">
                <a:solidFill>
                  <a:srgbClr val="000000"/>
                </a:solidFill>
                <a:latin typeface="Times New Roman" panose="02020603050405020304" pitchFamily="18" charset="0"/>
                <a:hlinkClick r:id="rId4"/>
              </a:rPr>
              <a:t>https://doi.org/10.1080/2372966x.2020.1846458</a:t>
            </a:r>
            <a:endParaRPr lang="en-US" sz="1200" b="0" i="0" u="none" strike="noStrike" baseline="0">
              <a:solidFill>
                <a:srgbClr val="000000"/>
              </a:solidFill>
              <a:latin typeface="Times New Roman" panose="02020603050405020304" pitchFamily="18" charset="0"/>
            </a:endParaRPr>
          </a:p>
          <a:p>
            <a:pPr indent="-457200"/>
            <a:endParaRPr lang="en-US" sz="1200" b="0" i="0" u="none" strike="noStrike" baseline="0">
              <a:solidFill>
                <a:srgbClr val="000000"/>
              </a:solidFill>
              <a:latin typeface="Times New Roman" panose="02020603050405020304" pitchFamily="18" charset="0"/>
            </a:endParaRPr>
          </a:p>
          <a:p>
            <a:pPr indent="-457200"/>
            <a:r>
              <a:rPr lang="en-US" sz="1200" b="0" i="0" u="none" strike="noStrike" baseline="0" err="1">
                <a:solidFill>
                  <a:srgbClr val="000000"/>
                </a:solidFill>
                <a:latin typeface="Times New Roman" panose="02020603050405020304" pitchFamily="18" charset="0"/>
              </a:rPr>
              <a:t>Katsiyannis</a:t>
            </a:r>
            <a:r>
              <a:rPr lang="en-US" sz="1200" b="0" i="0" u="none" strike="noStrike" baseline="0">
                <a:solidFill>
                  <a:srgbClr val="000000"/>
                </a:solidFill>
                <a:latin typeface="Times New Roman" panose="02020603050405020304" pitchFamily="18" charset="0"/>
              </a:rPr>
              <a:t>, A., Rapa, L. J., </a:t>
            </a:r>
            <a:r>
              <a:rPr lang="en-US" sz="1200" b="0" i="0" u="none" strike="noStrike" baseline="0" err="1">
                <a:solidFill>
                  <a:srgbClr val="000000"/>
                </a:solidFill>
                <a:latin typeface="Times New Roman" panose="02020603050405020304" pitchFamily="18" charset="0"/>
              </a:rPr>
              <a:t>Whitford</a:t>
            </a:r>
            <a:r>
              <a:rPr lang="en-US" sz="1200" b="0" i="0" u="none" strike="noStrike" baseline="0">
                <a:solidFill>
                  <a:srgbClr val="000000"/>
                </a:solidFill>
                <a:latin typeface="Times New Roman" panose="02020603050405020304" pitchFamily="18" charset="0"/>
              </a:rPr>
              <a:t>, D. K., &amp; Scott, S. N. (2023). Correction to: An examination of US school mass shootings, 2017–2022: Findings and implications. Advances in Neurodevelopmental Disorders. </a:t>
            </a:r>
            <a:r>
              <a:rPr lang="en-US" sz="1200" b="0" i="0" u="none" strike="noStrike" baseline="0">
                <a:solidFill>
                  <a:srgbClr val="000000"/>
                </a:solidFill>
                <a:latin typeface="Times New Roman" panose="02020603050405020304" pitchFamily="18" charset="0"/>
                <a:hlinkClick r:id="rId5"/>
              </a:rPr>
              <a:t>https://doi.org/10.1007/s41252-023-00383-w</a:t>
            </a:r>
            <a:endParaRPr lang="en-US" sz="1200" b="0" i="0" u="none" strike="noStrike" baseline="0">
              <a:solidFill>
                <a:srgbClr val="000000"/>
              </a:solidFill>
              <a:latin typeface="Times New Roman" panose="02020603050405020304" pitchFamily="18" charset="0"/>
            </a:endParaRPr>
          </a:p>
          <a:p>
            <a:pPr indent="-457200"/>
            <a:endParaRPr lang="en-US" sz="1200" b="0" i="0" u="none" strike="noStrike" baseline="0">
              <a:solidFill>
                <a:srgbClr val="000000"/>
              </a:solidFill>
              <a:latin typeface="Times New Roman" panose="02020603050405020304" pitchFamily="18" charset="0"/>
            </a:endParaRPr>
          </a:p>
          <a:p>
            <a:pPr indent="-457200"/>
            <a:r>
              <a:rPr lang="en-US" sz="1200" b="0" i="0" u="none" strike="noStrike" baseline="0" err="1">
                <a:solidFill>
                  <a:srgbClr val="000000"/>
                </a:solidFill>
                <a:latin typeface="Times New Roman" panose="02020603050405020304" pitchFamily="18" charset="0"/>
              </a:rPr>
              <a:t>Reeping</a:t>
            </a:r>
            <a:r>
              <a:rPr lang="en-US" sz="1200" b="0" i="0" u="none" strike="noStrike" baseline="0">
                <a:solidFill>
                  <a:srgbClr val="000000"/>
                </a:solidFill>
                <a:latin typeface="Times New Roman" panose="02020603050405020304" pitchFamily="18" charset="0"/>
              </a:rPr>
              <a:t>, P. M., </a:t>
            </a:r>
            <a:r>
              <a:rPr lang="en-US" sz="1200" b="0" i="0" u="none" strike="noStrike" baseline="0" err="1">
                <a:solidFill>
                  <a:srgbClr val="000000"/>
                </a:solidFill>
                <a:latin typeface="Times New Roman" panose="02020603050405020304" pitchFamily="18" charset="0"/>
              </a:rPr>
              <a:t>Klarevas</a:t>
            </a:r>
            <a:r>
              <a:rPr lang="en-US" sz="1200" b="0" i="0" u="none" strike="noStrike" baseline="0">
                <a:solidFill>
                  <a:srgbClr val="000000"/>
                </a:solidFill>
                <a:latin typeface="Times New Roman" panose="02020603050405020304" pitchFamily="18" charset="0"/>
              </a:rPr>
              <a:t>, L., Rajan, S., Rowhani-Rahbar, A., Heinze, J., Zeoli, A. M., Goyal, M. K., Zimmerman, M. A., &amp; </a:t>
            </a:r>
            <a:r>
              <a:rPr lang="en-US" sz="1200" b="0" i="0" u="none" strike="noStrike" baseline="0" err="1">
                <a:solidFill>
                  <a:srgbClr val="000000"/>
                </a:solidFill>
                <a:latin typeface="Times New Roman" panose="02020603050405020304" pitchFamily="18" charset="0"/>
              </a:rPr>
              <a:t>Branas</a:t>
            </a:r>
            <a:r>
              <a:rPr lang="en-US" sz="1200" b="0" i="0" u="none" strike="noStrike" baseline="0">
                <a:solidFill>
                  <a:srgbClr val="000000"/>
                </a:solidFill>
                <a:latin typeface="Times New Roman" panose="02020603050405020304" pitchFamily="18" charset="0"/>
              </a:rPr>
              <a:t>, C. C. (2022). State firearm laws, gun ownership, and K-12 school shootings: Implications for School Safety. Journal of School Violence, 21(2), 132–146. </a:t>
            </a:r>
            <a:r>
              <a:rPr lang="en-US" sz="1200" b="0" i="0" u="none" strike="noStrike" baseline="0">
                <a:solidFill>
                  <a:srgbClr val="000000"/>
                </a:solidFill>
                <a:latin typeface="Times New Roman" panose="02020603050405020304" pitchFamily="18" charset="0"/>
                <a:hlinkClick r:id="rId6"/>
              </a:rPr>
              <a:t>https://doi.org/10.1080/15388220.2021.2018332</a:t>
            </a:r>
            <a:endParaRPr lang="en-US" sz="1200" b="0" i="0" u="none" strike="noStrike" baseline="0">
              <a:solidFill>
                <a:srgbClr val="000000"/>
              </a:solidFill>
              <a:latin typeface="Times New Roman" panose="02020603050405020304" pitchFamily="18" charset="0"/>
            </a:endParaRPr>
          </a:p>
          <a:p>
            <a:pPr indent="-457200"/>
            <a:endParaRPr lang="en-US" sz="1200" b="0" i="0" u="none" strike="noStrike" baseline="0">
              <a:solidFill>
                <a:srgbClr val="000000"/>
              </a:solidFill>
              <a:latin typeface="Times New Roman" panose="02020603050405020304" pitchFamily="18" charset="0"/>
            </a:endParaRPr>
          </a:p>
          <a:p>
            <a:pPr indent="-457200"/>
            <a:r>
              <a:rPr lang="en-US" sz="1200" b="0" i="0" u="none" strike="noStrike" baseline="0" err="1">
                <a:solidFill>
                  <a:srgbClr val="000000"/>
                </a:solidFill>
                <a:latin typeface="Times New Roman" panose="02020603050405020304" pitchFamily="18" charset="0"/>
              </a:rPr>
              <a:t>Riedman</a:t>
            </a:r>
            <a:r>
              <a:rPr lang="en-US" sz="1200" b="0" i="0" u="none" strike="noStrike" baseline="0">
                <a:solidFill>
                  <a:srgbClr val="000000"/>
                </a:solidFill>
                <a:latin typeface="Times New Roman" panose="02020603050405020304" pitchFamily="18" charset="0"/>
              </a:rPr>
              <a:t>, D. (n.d.). Methodology for Collecting School Shooting Data. K-12 School Shooting Database. https://k12ssdb.org/methodology-1</a:t>
            </a:r>
            <a:endParaRPr lang="en-US" sz="1200" b="0" i="1" u="none" strike="noStrike" cap="none">
              <a:solidFill>
                <a:srgbClr val="0F0305"/>
              </a:solidFill>
              <a:effectLst/>
              <a:latin typeface="+mn-lt"/>
              <a:ea typeface="+mn-ea"/>
              <a:cs typeface="Arial"/>
            </a:endParaRPr>
          </a:p>
          <a:p>
            <a:pPr marL="345440" indent="-342900">
              <a:lnSpc>
                <a:spcPct val="114999"/>
              </a:lnSpc>
              <a:buAutoNum type="arabicPeriod"/>
            </a:pPr>
            <a:endParaRPr lang="en-US" sz="1200" i="1">
              <a:solidFill>
                <a:srgbClr val="0F0305"/>
              </a:solidFill>
              <a:latin typeface="+mn-lt"/>
              <a:ea typeface="+mn-ea"/>
              <a:cs typeface="Arial"/>
            </a:endParaRPr>
          </a:p>
          <a:p>
            <a:pPr marL="345440" indent="-342900">
              <a:lnSpc>
                <a:spcPct val="114999"/>
              </a:lnSpc>
              <a:buAutoNum type="arabicPeriod"/>
            </a:pPr>
            <a:endParaRPr lang="en-US" sz="1200" i="1">
              <a:solidFill>
                <a:srgbClr val="0F0305"/>
              </a:solidFill>
              <a:latin typeface="+mn-lt"/>
              <a:ea typeface="+mn-ea"/>
              <a:cs typeface="Arial"/>
            </a:endParaRPr>
          </a:p>
        </p:txBody>
      </p:sp>
      <p:sp>
        <p:nvSpPr>
          <p:cNvPr id="693" name="Google Shape;693;p58"/>
          <p:cNvSpPr txBox="1">
            <a:spLocks noGrp="1"/>
          </p:cNvSpPr>
          <p:nvPr>
            <p:ph type="title"/>
          </p:nvPr>
        </p:nvSpPr>
        <p:spPr>
          <a:xfrm>
            <a:off x="419721" y="1253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1">
          <a:extLst>
            <a:ext uri="{FF2B5EF4-FFF2-40B4-BE49-F238E27FC236}">
              <a16:creationId xmlns:a16="http://schemas.microsoft.com/office/drawing/2014/main" id="{1C07534D-9FC6-8A14-E4E6-08E38379F479}"/>
            </a:ext>
          </a:extLst>
        </p:cNvPr>
        <p:cNvGrpSpPr/>
        <p:nvPr/>
      </p:nvGrpSpPr>
      <p:grpSpPr>
        <a:xfrm>
          <a:off x="0" y="0"/>
          <a:ext cx="0" cy="0"/>
          <a:chOff x="0" y="0"/>
          <a:chExt cx="0" cy="0"/>
        </a:xfrm>
      </p:grpSpPr>
      <p:sp>
        <p:nvSpPr>
          <p:cNvPr id="692" name="Google Shape;692;p58">
            <a:extLst>
              <a:ext uri="{FF2B5EF4-FFF2-40B4-BE49-F238E27FC236}">
                <a16:creationId xmlns:a16="http://schemas.microsoft.com/office/drawing/2014/main" id="{9F73D12B-E6C7-AABC-8061-7C2C5A99CD70}"/>
              </a:ext>
            </a:extLst>
          </p:cNvPr>
          <p:cNvSpPr txBox="1">
            <a:spLocks noGrp="1"/>
          </p:cNvSpPr>
          <p:nvPr>
            <p:ph type="body" idx="1"/>
          </p:nvPr>
        </p:nvSpPr>
        <p:spPr>
          <a:xfrm>
            <a:off x="263472" y="769982"/>
            <a:ext cx="8356794" cy="4373518"/>
          </a:xfrm>
          <a:prstGeom prst="rect">
            <a:avLst/>
          </a:prstGeom>
        </p:spPr>
        <p:txBody>
          <a:bodyPr spcFirstLastPara="1" wrap="square" lIns="91425" tIns="91425" rIns="91425" bIns="91425" anchor="t" anchorCtr="0">
            <a:noAutofit/>
          </a:bodyPr>
          <a:lstStyle/>
          <a:p>
            <a:r>
              <a:rPr lang="en-US" sz="1200" b="0" i="0" u="none" strike="noStrike" baseline="0">
                <a:solidFill>
                  <a:srgbClr val="000000"/>
                </a:solidFill>
                <a:latin typeface="Times New Roman" panose="02020603050405020304" pitchFamily="18" charset="0"/>
              </a:rPr>
              <a:t>Schildkraut, J., Connell, N., Barbieri, N., &amp; de </a:t>
            </a:r>
            <a:r>
              <a:rPr lang="en-US" sz="1200" b="0" i="0" u="none" strike="noStrike" baseline="0" err="1">
                <a:solidFill>
                  <a:srgbClr val="000000"/>
                </a:solidFill>
                <a:latin typeface="Times New Roman" panose="02020603050405020304" pitchFamily="18" charset="0"/>
              </a:rPr>
              <a:t>Azeredo</a:t>
            </a:r>
            <a:r>
              <a:rPr lang="en-US" sz="1200" b="0" i="0" u="none" strike="noStrike" baseline="0">
                <a:solidFill>
                  <a:srgbClr val="000000"/>
                </a:solidFill>
                <a:latin typeface="Times New Roman" panose="02020603050405020304" pitchFamily="18" charset="0"/>
              </a:rPr>
              <a:t>, R. (2023). American uniqueness revisited: A Comparative Examination of two school shootings using the path to intended violence. </a:t>
            </a:r>
            <a:r>
              <a:rPr lang="en-US" sz="1200" b="0" i="1" u="none" strike="noStrike" baseline="0">
                <a:solidFill>
                  <a:srgbClr val="000000"/>
                </a:solidFill>
                <a:latin typeface="Times New Roman" panose="02020603050405020304" pitchFamily="18" charset="0"/>
              </a:rPr>
              <a:t>International Journal of Comparative and Applied Criminal Justice</a:t>
            </a:r>
            <a:r>
              <a:rPr lang="en-US" sz="1200" b="0" i="0" u="none" strike="noStrike" baseline="0">
                <a:solidFill>
                  <a:srgbClr val="000000"/>
                </a:solidFill>
                <a:latin typeface="Times New Roman" panose="02020603050405020304" pitchFamily="18" charset="0"/>
              </a:rPr>
              <a:t>, </a:t>
            </a:r>
            <a:r>
              <a:rPr lang="en-US" sz="1200" b="0" i="1" u="none" strike="noStrike" baseline="0">
                <a:solidFill>
                  <a:srgbClr val="000000"/>
                </a:solidFill>
                <a:latin typeface="Times New Roman" panose="02020603050405020304" pitchFamily="18" charset="0"/>
              </a:rPr>
              <a:t>48</a:t>
            </a:r>
            <a:r>
              <a:rPr lang="en-US" sz="1200" b="0" i="0" u="none" strike="noStrike" baseline="0">
                <a:solidFill>
                  <a:srgbClr val="000000"/>
                </a:solidFill>
                <a:latin typeface="Times New Roman" panose="02020603050405020304" pitchFamily="18" charset="0"/>
              </a:rPr>
              <a:t>(2), 143–158. https://doi.org/10.1080/01924036.2023.2221751 </a:t>
            </a:r>
          </a:p>
          <a:p>
            <a:endParaRPr lang="en-US" sz="1200" b="0" i="0" u="none" strike="noStrike" baseline="0">
              <a:solidFill>
                <a:srgbClr val="000000"/>
              </a:solidFill>
              <a:latin typeface="Times New Roman" panose="02020603050405020304" pitchFamily="18" charset="0"/>
            </a:endParaRPr>
          </a:p>
          <a:p>
            <a:r>
              <a:rPr lang="en-US" sz="1200" b="0" i="1" u="none" strike="noStrike" baseline="0">
                <a:solidFill>
                  <a:srgbClr val="000000"/>
                </a:solidFill>
                <a:latin typeface="Times New Roman" panose="02020603050405020304" pitchFamily="18" charset="0"/>
              </a:rPr>
              <a:t>Surviving a school shooting: Impacts on the mental health, education, and earnings of American Youth</a:t>
            </a:r>
            <a:r>
              <a:rPr lang="en-US" sz="1200" b="0" i="0" u="none" strike="noStrike" baseline="0">
                <a:solidFill>
                  <a:srgbClr val="000000"/>
                </a:solidFill>
                <a:latin typeface="Times New Roman" panose="02020603050405020304" pitchFamily="18" charset="0"/>
              </a:rPr>
              <a:t>. Stanford Institute for Economic Policy Research (SIEPR). (n.d.). https://siepr.stanford.edu/publications/health/surviving-school-shooting-impacts-mental-health-education-and-earnings-american </a:t>
            </a:r>
          </a:p>
          <a:p>
            <a:endParaRPr lang="en-US" sz="1200" b="0" i="0" u="none" strike="noStrike" baseline="0">
              <a:solidFill>
                <a:srgbClr val="000000"/>
              </a:solidFill>
              <a:latin typeface="Times New Roman" panose="02020603050405020304" pitchFamily="18" charset="0"/>
            </a:endParaRPr>
          </a:p>
          <a:p>
            <a:r>
              <a:rPr lang="en-US" sz="1200" b="0" i="0" u="none" strike="noStrike" baseline="0" err="1">
                <a:solidFill>
                  <a:srgbClr val="000000"/>
                </a:solidFill>
                <a:latin typeface="Times New Roman" panose="02020603050405020304" pitchFamily="18" charset="0"/>
              </a:rPr>
              <a:t>USAFacts</a:t>
            </a:r>
            <a:r>
              <a:rPr lang="en-US" sz="1200" b="0" i="0" u="none" strike="noStrike" baseline="0">
                <a:solidFill>
                  <a:srgbClr val="000000"/>
                </a:solidFill>
                <a:latin typeface="Times New Roman" panose="02020603050405020304" pitchFamily="18" charset="0"/>
              </a:rPr>
              <a:t>. (2024, February 20). </a:t>
            </a:r>
            <a:r>
              <a:rPr lang="en-US" sz="1200" b="0" i="1" u="none" strike="noStrike" baseline="0">
                <a:solidFill>
                  <a:srgbClr val="000000"/>
                </a:solidFill>
                <a:latin typeface="Times New Roman" panose="02020603050405020304" pitchFamily="18" charset="0"/>
              </a:rPr>
              <a:t>The latest government data on school shootings</a:t>
            </a:r>
            <a:r>
              <a:rPr lang="en-US" sz="1200" b="0" i="0" u="none" strike="noStrike" baseline="0">
                <a:solidFill>
                  <a:srgbClr val="000000"/>
                </a:solidFill>
                <a:latin typeface="Times New Roman" panose="02020603050405020304" pitchFamily="18" charset="0"/>
              </a:rPr>
              <a:t>. https://usafacts.org/articles/the-latest-government-data-on-school-shootings/ </a:t>
            </a:r>
          </a:p>
          <a:p>
            <a:endParaRPr lang="en-US" sz="1200" b="0" i="0" u="none" strike="noStrike" baseline="0">
              <a:solidFill>
                <a:srgbClr val="000000"/>
              </a:solidFill>
              <a:latin typeface="Times New Roman" panose="02020603050405020304" pitchFamily="18" charset="0"/>
            </a:endParaRPr>
          </a:p>
          <a:p>
            <a:r>
              <a:rPr lang="en-US" sz="1200" b="0" i="0" u="none" strike="noStrike" baseline="0">
                <a:solidFill>
                  <a:srgbClr val="000000"/>
                </a:solidFill>
                <a:latin typeface="Times New Roman" panose="02020603050405020304" pitchFamily="18" charset="0"/>
              </a:rPr>
              <a:t>Winch, A. T., Alexander, K., Bowers, C., Straub, F., &amp; </a:t>
            </a:r>
            <a:r>
              <a:rPr lang="en-US" sz="1200" b="0" i="0" u="none" strike="noStrike" baseline="0" err="1">
                <a:solidFill>
                  <a:srgbClr val="000000"/>
                </a:solidFill>
                <a:latin typeface="Times New Roman" panose="02020603050405020304" pitchFamily="18" charset="0"/>
              </a:rPr>
              <a:t>Beidel</a:t>
            </a:r>
            <a:r>
              <a:rPr lang="en-US" sz="1200" b="0" i="0" u="none" strike="noStrike" baseline="0">
                <a:solidFill>
                  <a:srgbClr val="000000"/>
                </a:solidFill>
                <a:latin typeface="Times New Roman" panose="02020603050405020304" pitchFamily="18" charset="0"/>
              </a:rPr>
              <a:t>, D. C. (2024). An evaluation of completed and averted school shootings. </a:t>
            </a:r>
            <a:r>
              <a:rPr lang="en-US" sz="1200" b="0" i="1" u="none" strike="noStrike" baseline="0">
                <a:solidFill>
                  <a:srgbClr val="000000"/>
                </a:solidFill>
                <a:latin typeface="Times New Roman" panose="02020603050405020304" pitchFamily="18" charset="0"/>
              </a:rPr>
              <a:t>Frontiers in Public Health</a:t>
            </a:r>
            <a:r>
              <a:rPr lang="en-US" sz="1200" b="0" i="0" u="none" strike="noStrike" baseline="0">
                <a:solidFill>
                  <a:srgbClr val="000000"/>
                </a:solidFill>
                <a:latin typeface="Times New Roman" panose="02020603050405020304" pitchFamily="18" charset="0"/>
              </a:rPr>
              <a:t>, </a:t>
            </a:r>
            <a:r>
              <a:rPr lang="en-US" sz="1200" b="0" i="1" u="none" strike="noStrike" baseline="0">
                <a:solidFill>
                  <a:srgbClr val="000000"/>
                </a:solidFill>
                <a:latin typeface="Times New Roman" panose="02020603050405020304" pitchFamily="18" charset="0"/>
              </a:rPr>
              <a:t>11</a:t>
            </a:r>
            <a:r>
              <a:rPr lang="en-US" sz="1200" b="0" i="0" u="none" strike="noStrike" baseline="0">
                <a:solidFill>
                  <a:srgbClr val="000000"/>
                </a:solidFill>
                <a:latin typeface="Times New Roman" panose="02020603050405020304" pitchFamily="18" charset="0"/>
              </a:rPr>
              <a:t>. https://doi.org/10.3389/fpubh.2023.1305286 </a:t>
            </a:r>
            <a:endParaRPr lang="en-US" sz="1200" b="0" i="1" u="none" strike="noStrike" cap="none">
              <a:solidFill>
                <a:srgbClr val="0F0305"/>
              </a:solidFill>
              <a:effectLst/>
              <a:latin typeface="+mn-lt"/>
              <a:ea typeface="+mn-ea"/>
              <a:cs typeface="Arial"/>
            </a:endParaRPr>
          </a:p>
          <a:p>
            <a:pPr marL="345440" indent="-342900">
              <a:lnSpc>
                <a:spcPct val="150000"/>
              </a:lnSpc>
              <a:buAutoNum type="arabicPeriod"/>
            </a:pPr>
            <a:endParaRPr lang="en-US" sz="1200" b="0" i="1" u="none" strike="noStrike" cap="none">
              <a:solidFill>
                <a:srgbClr val="0F0305"/>
              </a:solidFill>
              <a:effectLst/>
              <a:latin typeface="+mn-lt"/>
              <a:ea typeface="+mn-ea"/>
              <a:cs typeface="Arial"/>
            </a:endParaRPr>
          </a:p>
          <a:p>
            <a:pPr marL="345440" indent="-342900">
              <a:lnSpc>
                <a:spcPct val="114999"/>
              </a:lnSpc>
              <a:buAutoNum type="arabicPeriod"/>
            </a:pPr>
            <a:endParaRPr lang="en-US" sz="1200" i="1">
              <a:solidFill>
                <a:srgbClr val="0F0305"/>
              </a:solidFill>
              <a:latin typeface="+mn-lt"/>
              <a:ea typeface="+mn-ea"/>
              <a:cs typeface="Arial"/>
            </a:endParaRPr>
          </a:p>
          <a:p>
            <a:pPr marL="345440" indent="-342900">
              <a:lnSpc>
                <a:spcPct val="114999"/>
              </a:lnSpc>
              <a:buAutoNum type="arabicPeriod"/>
            </a:pPr>
            <a:endParaRPr lang="en-US" sz="1200" i="1">
              <a:solidFill>
                <a:srgbClr val="0F0305"/>
              </a:solidFill>
              <a:latin typeface="+mn-lt"/>
              <a:ea typeface="+mn-ea"/>
              <a:cs typeface="Arial"/>
            </a:endParaRPr>
          </a:p>
        </p:txBody>
      </p:sp>
      <p:sp>
        <p:nvSpPr>
          <p:cNvPr id="693" name="Google Shape;693;p58">
            <a:extLst>
              <a:ext uri="{FF2B5EF4-FFF2-40B4-BE49-F238E27FC236}">
                <a16:creationId xmlns:a16="http://schemas.microsoft.com/office/drawing/2014/main" id="{CBEE5F18-6E43-314B-9748-59BECFA483A1}"/>
              </a:ext>
            </a:extLst>
          </p:cNvPr>
          <p:cNvSpPr txBox="1">
            <a:spLocks noGrp="1"/>
          </p:cNvSpPr>
          <p:nvPr>
            <p:ph type="title"/>
          </p:nvPr>
        </p:nvSpPr>
        <p:spPr>
          <a:xfrm>
            <a:off x="419721" y="1253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 P2</a:t>
            </a:r>
            <a:endParaRPr/>
          </a:p>
        </p:txBody>
      </p:sp>
    </p:spTree>
    <p:extLst>
      <p:ext uri="{BB962C8B-B14F-4D97-AF65-F5344CB8AC3E}">
        <p14:creationId xmlns:p14="http://schemas.microsoft.com/office/powerpoint/2010/main" val="306775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2284505" y="1859471"/>
            <a:ext cx="6388500" cy="7101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a:t>Problem</a:t>
            </a:r>
            <a:endParaRPr lang="en-US"/>
          </a:p>
        </p:txBody>
      </p:sp>
      <p:sp>
        <p:nvSpPr>
          <p:cNvPr id="218" name="Google Shape;218;p35"/>
          <p:cNvSpPr txBox="1">
            <a:spLocks noGrp="1"/>
          </p:cNvSpPr>
          <p:nvPr>
            <p:ph type="subTitle" idx="1"/>
          </p:nvPr>
        </p:nvSpPr>
        <p:spPr>
          <a:xfrm>
            <a:off x="897665" y="2897081"/>
            <a:ext cx="7356240" cy="1252200"/>
          </a:xfrm>
          <a:prstGeom prst="rect">
            <a:avLst/>
          </a:prstGeom>
        </p:spPr>
        <p:txBody>
          <a:bodyPr spcFirstLastPara="1" wrap="square" lIns="91425" tIns="91425" rIns="91425" bIns="91425" anchor="t" anchorCtr="0">
            <a:noAutofit/>
          </a:bodyPr>
          <a:lstStyle/>
          <a:p>
            <a:pPr marL="0" indent="0">
              <a:lnSpc>
                <a:spcPct val="114999"/>
              </a:lnSpc>
            </a:pPr>
            <a:r>
              <a:rPr lang="en">
                <a:latin typeface="+mn-lt"/>
              </a:rPr>
              <a:t>School shootings, defined as "any time a gun is brandished on school property," have become a uniquely pervasive issue in the United States. While once rare, these tragic events now occur frequently, shattering communities and elevating concerns about student safety. </a:t>
            </a:r>
          </a:p>
        </p:txBody>
      </p:sp>
      <p:cxnSp>
        <p:nvCxnSpPr>
          <p:cNvPr id="219" name="Google Shape;219;p35"/>
          <p:cNvCxnSpPr/>
          <p:nvPr/>
        </p:nvCxnSpPr>
        <p:spPr>
          <a:xfrm>
            <a:off x="275550" y="1783682"/>
            <a:ext cx="8594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3729-7EE3-85C2-5F03-9434C4EECA4F}"/>
              </a:ext>
            </a:extLst>
          </p:cNvPr>
          <p:cNvSpPr>
            <a:spLocks noGrp="1"/>
          </p:cNvSpPr>
          <p:nvPr>
            <p:ph type="title"/>
          </p:nvPr>
        </p:nvSpPr>
        <p:spPr>
          <a:xfrm>
            <a:off x="109756" y="135059"/>
            <a:ext cx="8992293" cy="747054"/>
          </a:xfrm>
        </p:spPr>
        <p:txBody>
          <a:bodyPr/>
          <a:lstStyle/>
          <a:p>
            <a:r>
              <a:rPr lang="en-US" sz="1800">
                <a:solidFill>
                  <a:srgbClr val="000000"/>
                </a:solidFill>
                <a:latin typeface="Source Sans Pro"/>
                <a:ea typeface="Source Sans Pro"/>
              </a:rPr>
              <a:t>Frequency of school shootings at public &amp; private elementary &amp; secondary schools</a:t>
            </a:r>
            <a:endParaRPr lang="en-US" sz="1800"/>
          </a:p>
        </p:txBody>
      </p:sp>
      <p:pic>
        <p:nvPicPr>
          <p:cNvPr id="3" name="Picture 2">
            <a:extLst>
              <a:ext uri="{FF2B5EF4-FFF2-40B4-BE49-F238E27FC236}">
                <a16:creationId xmlns:a16="http://schemas.microsoft.com/office/drawing/2014/main" id="{464E5A6B-BC80-23FB-DC69-B29B5CA19ED4}"/>
              </a:ext>
            </a:extLst>
          </p:cNvPr>
          <p:cNvPicPr>
            <a:picLocks noChangeAspect="1"/>
          </p:cNvPicPr>
          <p:nvPr/>
        </p:nvPicPr>
        <p:blipFill>
          <a:blip r:embed="rId2"/>
          <a:stretch>
            <a:fillRect/>
          </a:stretch>
        </p:blipFill>
        <p:spPr>
          <a:xfrm>
            <a:off x="368526" y="610245"/>
            <a:ext cx="8358515" cy="4281407"/>
          </a:xfrm>
          <a:prstGeom prst="rect">
            <a:avLst/>
          </a:prstGeom>
        </p:spPr>
      </p:pic>
    </p:spTree>
    <p:extLst>
      <p:ext uri="{BB962C8B-B14F-4D97-AF65-F5344CB8AC3E}">
        <p14:creationId xmlns:p14="http://schemas.microsoft.com/office/powerpoint/2010/main" val="329082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859E-0418-8442-86F9-F83146FE99BB}"/>
              </a:ext>
            </a:extLst>
          </p:cNvPr>
          <p:cNvSpPr>
            <a:spLocks noGrp="1"/>
          </p:cNvSpPr>
          <p:nvPr>
            <p:ph type="title"/>
          </p:nvPr>
        </p:nvSpPr>
        <p:spPr>
          <a:xfrm>
            <a:off x="383824" y="92040"/>
            <a:ext cx="7704000" cy="219715"/>
          </a:xfrm>
        </p:spPr>
        <p:txBody>
          <a:bodyPr/>
          <a:lstStyle/>
          <a:p>
            <a:r>
              <a:rPr lang="en-US" sz="1600">
                <a:solidFill>
                  <a:srgbClr val="000000"/>
                </a:solidFill>
                <a:latin typeface="Source Sans Pro"/>
                <a:ea typeface="Source Sans Pro"/>
              </a:rPr>
              <a:t>Number of deaths or injuries from school shootings</a:t>
            </a:r>
            <a:endParaRPr lang="en-US" sz="1600"/>
          </a:p>
        </p:txBody>
      </p:sp>
      <p:pic>
        <p:nvPicPr>
          <p:cNvPr id="3" name="Picture 2" descr="A graph of injury injuries and injuries&#10;&#10;Description automatically generated">
            <a:extLst>
              <a:ext uri="{FF2B5EF4-FFF2-40B4-BE49-F238E27FC236}">
                <a16:creationId xmlns:a16="http://schemas.microsoft.com/office/drawing/2014/main" id="{AA000590-F4C7-2BC3-A75A-5E15D1F8CB9F}"/>
              </a:ext>
            </a:extLst>
          </p:cNvPr>
          <p:cNvPicPr>
            <a:picLocks noChangeAspect="1"/>
          </p:cNvPicPr>
          <p:nvPr/>
        </p:nvPicPr>
        <p:blipFill>
          <a:blip r:embed="rId2"/>
          <a:stretch>
            <a:fillRect/>
          </a:stretch>
        </p:blipFill>
        <p:spPr>
          <a:xfrm>
            <a:off x="390499" y="504265"/>
            <a:ext cx="8421119" cy="4402061"/>
          </a:xfrm>
          <a:prstGeom prst="rect">
            <a:avLst/>
          </a:prstGeom>
        </p:spPr>
      </p:pic>
    </p:spTree>
    <p:extLst>
      <p:ext uri="{BB962C8B-B14F-4D97-AF65-F5344CB8AC3E}">
        <p14:creationId xmlns:p14="http://schemas.microsoft.com/office/powerpoint/2010/main" val="3630858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07D2E-AA24-BEFF-790D-A566F9950805}"/>
              </a:ext>
            </a:extLst>
          </p:cNvPr>
          <p:cNvSpPr>
            <a:spLocks noGrp="1"/>
          </p:cNvSpPr>
          <p:nvPr>
            <p:ph type="title"/>
          </p:nvPr>
        </p:nvSpPr>
        <p:spPr>
          <a:xfrm>
            <a:off x="439094" y="299728"/>
            <a:ext cx="8265812" cy="572700"/>
          </a:xfrm>
        </p:spPr>
        <p:txBody>
          <a:bodyPr/>
          <a:lstStyle/>
          <a:p>
            <a:r>
              <a:rPr lang="en"/>
              <a:t>Effects of School Shooting: Mental Health &amp; Education</a:t>
            </a:r>
            <a:endParaRPr lang="en-US" b="0">
              <a:solidFill>
                <a:srgbClr val="000000"/>
              </a:solidFill>
            </a:endParaRPr>
          </a:p>
          <a:p>
            <a:endParaRPr lang="en-US"/>
          </a:p>
        </p:txBody>
      </p:sp>
      <p:sp>
        <p:nvSpPr>
          <p:cNvPr id="3" name="TextBox 2">
            <a:extLst>
              <a:ext uri="{FF2B5EF4-FFF2-40B4-BE49-F238E27FC236}">
                <a16:creationId xmlns:a16="http://schemas.microsoft.com/office/drawing/2014/main" id="{3DB308DB-4782-E662-8196-124D48AE3143}"/>
              </a:ext>
            </a:extLst>
          </p:cNvPr>
          <p:cNvSpPr txBox="1"/>
          <p:nvPr/>
        </p:nvSpPr>
        <p:spPr>
          <a:xfrm>
            <a:off x="336986" y="874583"/>
            <a:ext cx="838259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b="1">
              <a:solidFill>
                <a:srgbClr val="2E2D29"/>
              </a:solidFill>
            </a:endParaRPr>
          </a:p>
          <a:p>
            <a:pPr marL="285750" indent="-285750">
              <a:buChar char="•"/>
            </a:pPr>
            <a:r>
              <a:rPr lang="en-US" sz="1600">
                <a:solidFill>
                  <a:srgbClr val="2E2D29"/>
                </a:solidFill>
              </a:rPr>
              <a:t>100,000+ US students attended a school at which a shooting took place in 2018 and 2019.</a:t>
            </a:r>
          </a:p>
          <a:p>
            <a:pPr marL="342900" indent="-342900">
              <a:buChar char="•"/>
            </a:pPr>
            <a:r>
              <a:rPr lang="en-US" sz="1600">
                <a:solidFill>
                  <a:srgbClr val="2E2D29"/>
                </a:solidFill>
              </a:rPr>
              <a:t>Effects:</a:t>
            </a:r>
          </a:p>
          <a:p>
            <a:pPr marL="800100" lvl="1" indent="-342900">
              <a:buFont typeface="Courier New"/>
              <a:buChar char="o"/>
            </a:pPr>
            <a:r>
              <a:rPr lang="en-US" sz="1600">
                <a:solidFill>
                  <a:srgbClr val="2E2D29"/>
                </a:solidFill>
              </a:rPr>
              <a:t>Increase in anti-depressant use</a:t>
            </a:r>
          </a:p>
          <a:p>
            <a:pPr marL="800100" lvl="1" indent="-342900">
              <a:buFont typeface="Courier New"/>
              <a:buChar char="o"/>
            </a:pPr>
            <a:r>
              <a:rPr lang="en-US" sz="1600"/>
              <a:t>Decline in academic performance</a:t>
            </a:r>
            <a:endParaRPr lang="en-US" sz="1600">
              <a:solidFill>
                <a:srgbClr val="2E2D29"/>
              </a:solidFill>
            </a:endParaRPr>
          </a:p>
          <a:p>
            <a:pPr marL="800100" lvl="1" indent="-342900">
              <a:buFont typeface="Courier New"/>
              <a:buChar char="o"/>
            </a:pPr>
            <a:r>
              <a:rPr lang="en-US" sz="1600"/>
              <a:t>Lower test scores</a:t>
            </a:r>
            <a:endParaRPr lang="en-US" sz="1600">
              <a:solidFill>
                <a:srgbClr val="2E2D29"/>
              </a:solidFill>
            </a:endParaRPr>
          </a:p>
          <a:p>
            <a:pPr marL="800100" lvl="1" indent="-342900">
              <a:buFont typeface="Courier New"/>
              <a:buChar char="o"/>
            </a:pPr>
            <a:r>
              <a:rPr lang="en-US" sz="1600"/>
              <a:t>Higher absenteeism</a:t>
            </a:r>
            <a:endParaRPr lang="en-US" sz="1600">
              <a:solidFill>
                <a:srgbClr val="2E2D29"/>
              </a:solidFill>
            </a:endParaRPr>
          </a:p>
          <a:p>
            <a:pPr marL="800100" lvl="1" indent="-342900">
              <a:buFont typeface="Courier New"/>
              <a:buChar char="o"/>
            </a:pPr>
            <a:r>
              <a:rPr lang="en-US" sz="1600"/>
              <a:t>Repeat grades or drop out</a:t>
            </a:r>
            <a:endParaRPr lang="en-US" sz="1600">
              <a:solidFill>
                <a:srgbClr val="2E2D29"/>
              </a:solidFill>
            </a:endParaRPr>
          </a:p>
          <a:p>
            <a:pPr marL="800100" lvl="1" indent="-342900">
              <a:buFont typeface="Courier New"/>
              <a:buChar char="o"/>
            </a:pPr>
            <a:r>
              <a:rPr lang="en-US" sz="1600"/>
              <a:t>Less likely to graduate from high school</a:t>
            </a:r>
            <a:endParaRPr lang="en-US" sz="1600">
              <a:solidFill>
                <a:srgbClr val="2E2D29"/>
              </a:solidFill>
            </a:endParaRPr>
          </a:p>
          <a:p>
            <a:pPr marL="800100" lvl="1" indent="-342900">
              <a:buFont typeface="Courier New"/>
              <a:buChar char="o"/>
            </a:pPr>
            <a:r>
              <a:rPr lang="en-US" sz="1600"/>
              <a:t>Reduced employment opportunities</a:t>
            </a:r>
            <a:endParaRPr lang="en-US" sz="1600">
              <a:solidFill>
                <a:srgbClr val="2E2D29"/>
              </a:solidFill>
            </a:endParaRPr>
          </a:p>
          <a:p>
            <a:pPr marL="800100" lvl="1" indent="-342900">
              <a:buFont typeface="Courier New"/>
              <a:buChar char="o"/>
            </a:pPr>
            <a:r>
              <a:rPr lang="en-US" sz="1600"/>
              <a:t>Lower earning in adulthood</a:t>
            </a:r>
            <a:br>
              <a:rPr lang="en-US" sz="1600"/>
            </a:br>
            <a:endParaRPr lang="en-US" sz="2000">
              <a:solidFill>
                <a:srgbClr val="2E2D29"/>
              </a:solidFill>
            </a:endParaRPr>
          </a:p>
          <a:p>
            <a:pPr marL="342900" indent="-342900">
              <a:buChar char="•"/>
            </a:pPr>
            <a:endParaRPr lang="en-US" sz="2000">
              <a:solidFill>
                <a:srgbClr val="2E2D29"/>
              </a:solidFill>
            </a:endParaRPr>
          </a:p>
        </p:txBody>
      </p:sp>
    </p:spTree>
    <p:extLst>
      <p:ext uri="{BB962C8B-B14F-4D97-AF65-F5344CB8AC3E}">
        <p14:creationId xmlns:p14="http://schemas.microsoft.com/office/powerpoint/2010/main" val="247054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a:spLocks noGrp="1"/>
          </p:cNvSpPr>
          <p:nvPr>
            <p:ph type="title"/>
          </p:nvPr>
        </p:nvSpPr>
        <p:spPr>
          <a:xfrm>
            <a:off x="1738500" y="1554750"/>
            <a:ext cx="5667000" cy="2034000"/>
          </a:xfrm>
          <a:prstGeom prst="rect">
            <a:avLst/>
          </a:prstGeom>
        </p:spPr>
        <p:txBody>
          <a:bodyPr spcFirstLastPara="1" wrap="square" lIns="91425" tIns="91425" rIns="91425" bIns="91425" anchor="ctr" anchorCtr="0">
            <a:noAutofit/>
          </a:bodyPr>
          <a:lstStyle/>
          <a:p>
            <a:r>
              <a:rPr lang="en"/>
              <a:t>Prior Research</a:t>
            </a:r>
          </a:p>
        </p:txBody>
      </p:sp>
      <p:grpSp>
        <p:nvGrpSpPr>
          <p:cNvPr id="301" name="Google Shape;301;p43"/>
          <p:cNvGrpSpPr/>
          <p:nvPr/>
        </p:nvGrpSpPr>
        <p:grpSpPr>
          <a:xfrm>
            <a:off x="248671" y="1432794"/>
            <a:ext cx="8657614" cy="2558575"/>
            <a:chOff x="173700" y="1180890"/>
            <a:chExt cx="8796600" cy="2558575"/>
          </a:xfrm>
        </p:grpSpPr>
        <p:cxnSp>
          <p:nvCxnSpPr>
            <p:cNvPr id="302" name="Google Shape;302;p43"/>
            <p:cNvCxnSpPr/>
            <p:nvPr/>
          </p:nvCxnSpPr>
          <p:spPr>
            <a:xfrm>
              <a:off x="173700" y="1180890"/>
              <a:ext cx="8796600" cy="0"/>
            </a:xfrm>
            <a:prstGeom prst="straightConnector1">
              <a:avLst/>
            </a:prstGeom>
            <a:noFill/>
            <a:ln w="19050" cap="flat" cmpd="sng">
              <a:solidFill>
                <a:schemeClr val="dk1"/>
              </a:solidFill>
              <a:prstDash val="solid"/>
              <a:round/>
              <a:headEnd type="none" w="med" len="med"/>
              <a:tailEnd type="none" w="med" len="med"/>
            </a:ln>
          </p:spPr>
        </p:cxnSp>
        <p:cxnSp>
          <p:nvCxnSpPr>
            <p:cNvPr id="303" name="Google Shape;303;p43"/>
            <p:cNvCxnSpPr/>
            <p:nvPr/>
          </p:nvCxnSpPr>
          <p:spPr>
            <a:xfrm>
              <a:off x="173700" y="3739465"/>
              <a:ext cx="8796600" cy="0"/>
            </a:xfrm>
            <a:prstGeom prst="straightConnector1">
              <a:avLst/>
            </a:prstGeom>
            <a:noFill/>
            <a:ln w="19050" cap="flat" cmpd="sng">
              <a:solidFill>
                <a:schemeClr val="dk1"/>
              </a:solidFill>
              <a:prstDash val="solid"/>
              <a:round/>
              <a:headEnd type="none" w="med" len="med"/>
              <a:tailEnd type="none" w="med" len="med"/>
            </a:ln>
          </p:spPr>
        </p:cxnSp>
      </p:grpSp>
      <p:sp>
        <p:nvSpPr>
          <p:cNvPr id="3" name="Google Shape;227;p36">
            <a:extLst>
              <a:ext uri="{FF2B5EF4-FFF2-40B4-BE49-F238E27FC236}">
                <a16:creationId xmlns:a16="http://schemas.microsoft.com/office/drawing/2014/main" id="{F93C56C5-F334-911C-07C3-96CB21F534D9}"/>
              </a:ext>
            </a:extLst>
          </p:cNvPr>
          <p:cNvSpPr txBox="1">
            <a:spLocks/>
          </p:cNvSpPr>
          <p:nvPr/>
        </p:nvSpPr>
        <p:spPr>
          <a:xfrm>
            <a:off x="414915" y="354801"/>
            <a:ext cx="1324200" cy="928800"/>
          </a:xfrm>
          <a:prstGeom prst="rect">
            <a:avLst/>
          </a:prstGeom>
          <a:ln w="28575">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700">
                <a:latin typeface="Fjalla One"/>
              </a:rPr>
              <a:t>2</a:t>
            </a:r>
            <a:endParaRPr lang="en"/>
          </a:p>
        </p:txBody>
      </p:sp>
      <p:sp>
        <p:nvSpPr>
          <p:cNvPr id="4" name="TextBox 3">
            <a:extLst>
              <a:ext uri="{FF2B5EF4-FFF2-40B4-BE49-F238E27FC236}">
                <a16:creationId xmlns:a16="http://schemas.microsoft.com/office/drawing/2014/main" id="{E4353DE8-A662-04FC-3EFA-947737B0BF09}"/>
              </a:ext>
            </a:extLst>
          </p:cNvPr>
          <p:cNvSpPr txBox="1"/>
          <p:nvPr/>
        </p:nvSpPr>
        <p:spPr>
          <a:xfrm>
            <a:off x="3204326" y="3404145"/>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a:latin typeface="Manrope"/>
              </a:rPr>
              <a:t>Shanmukha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7">
          <a:extLst>
            <a:ext uri="{FF2B5EF4-FFF2-40B4-BE49-F238E27FC236}">
              <a16:creationId xmlns:a16="http://schemas.microsoft.com/office/drawing/2014/main" id="{B19C8E6D-AB0F-574F-F12B-89E43AC84A0A}"/>
            </a:ext>
          </a:extLst>
        </p:cNvPr>
        <p:cNvGrpSpPr/>
        <p:nvPr/>
      </p:nvGrpSpPr>
      <p:grpSpPr>
        <a:xfrm>
          <a:off x="0" y="0"/>
          <a:ext cx="0" cy="0"/>
          <a:chOff x="0" y="0"/>
          <a:chExt cx="0" cy="0"/>
        </a:xfrm>
      </p:grpSpPr>
      <p:sp>
        <p:nvSpPr>
          <p:cNvPr id="308" name="Google Shape;308;p44">
            <a:extLst>
              <a:ext uri="{FF2B5EF4-FFF2-40B4-BE49-F238E27FC236}">
                <a16:creationId xmlns:a16="http://schemas.microsoft.com/office/drawing/2014/main" id="{2710473D-0ED3-3FDE-4D07-24AFF13C4B9B}"/>
              </a:ext>
            </a:extLst>
          </p:cNvPr>
          <p:cNvSpPr txBox="1">
            <a:spLocks noGrp="1"/>
          </p:cNvSpPr>
          <p:nvPr>
            <p:ph type="title"/>
          </p:nvPr>
        </p:nvSpPr>
        <p:spPr>
          <a:xfrm>
            <a:off x="720000" y="3231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Current situation &amp; problems statement</a:t>
            </a:r>
            <a:endParaRPr/>
          </a:p>
        </p:txBody>
      </p:sp>
      <p:graphicFrame>
        <p:nvGraphicFramePr>
          <p:cNvPr id="2" name="Table 1">
            <a:extLst>
              <a:ext uri="{FF2B5EF4-FFF2-40B4-BE49-F238E27FC236}">
                <a16:creationId xmlns:a16="http://schemas.microsoft.com/office/drawing/2014/main" id="{DCFFBE64-6B64-E178-4B7B-2FCEFC1C4323}"/>
              </a:ext>
            </a:extLst>
          </p:cNvPr>
          <p:cNvGraphicFramePr>
            <a:graphicFrameLocks noGrp="1"/>
          </p:cNvGraphicFramePr>
          <p:nvPr>
            <p:extLst>
              <p:ext uri="{D42A27DB-BD31-4B8C-83A1-F6EECF244321}">
                <p14:modId xmlns:p14="http://schemas.microsoft.com/office/powerpoint/2010/main" val="1037402560"/>
              </p:ext>
            </p:extLst>
          </p:nvPr>
        </p:nvGraphicFramePr>
        <p:xfrm>
          <a:off x="143124" y="936442"/>
          <a:ext cx="8841851" cy="4021636"/>
        </p:xfrm>
        <a:graphic>
          <a:graphicData uri="http://schemas.openxmlformats.org/drawingml/2006/table">
            <a:tbl>
              <a:tblPr firstRow="1" bandRow="1">
                <a:tableStyleId>{D03447BB-5D67-496B-8E87-E561075AD55C}</a:tableStyleId>
              </a:tblPr>
              <a:tblGrid>
                <a:gridCol w="1336747">
                  <a:extLst>
                    <a:ext uri="{9D8B030D-6E8A-4147-A177-3AD203B41FA5}">
                      <a16:colId xmlns:a16="http://schemas.microsoft.com/office/drawing/2014/main" val="1338628921"/>
                    </a:ext>
                  </a:extLst>
                </a:gridCol>
                <a:gridCol w="1425325">
                  <a:extLst>
                    <a:ext uri="{9D8B030D-6E8A-4147-A177-3AD203B41FA5}">
                      <a16:colId xmlns:a16="http://schemas.microsoft.com/office/drawing/2014/main" val="1522080784"/>
                    </a:ext>
                  </a:extLst>
                </a:gridCol>
                <a:gridCol w="1731329">
                  <a:extLst>
                    <a:ext uri="{9D8B030D-6E8A-4147-A177-3AD203B41FA5}">
                      <a16:colId xmlns:a16="http://schemas.microsoft.com/office/drawing/2014/main" val="3197809881"/>
                    </a:ext>
                  </a:extLst>
                </a:gridCol>
                <a:gridCol w="2589762">
                  <a:extLst>
                    <a:ext uri="{9D8B030D-6E8A-4147-A177-3AD203B41FA5}">
                      <a16:colId xmlns:a16="http://schemas.microsoft.com/office/drawing/2014/main" val="2523923898"/>
                    </a:ext>
                  </a:extLst>
                </a:gridCol>
                <a:gridCol w="1758688">
                  <a:extLst>
                    <a:ext uri="{9D8B030D-6E8A-4147-A177-3AD203B41FA5}">
                      <a16:colId xmlns:a16="http://schemas.microsoft.com/office/drawing/2014/main" val="1774785848"/>
                    </a:ext>
                  </a:extLst>
                </a:gridCol>
              </a:tblGrid>
              <a:tr h="258496">
                <a:tc>
                  <a:txBody>
                    <a:bodyPr/>
                    <a:lstStyle/>
                    <a:p>
                      <a:r>
                        <a:rPr lang="en-US" sz="1000" b="1" i="0" u="none" strike="noStrike" cap="none">
                          <a:solidFill>
                            <a:schemeClr val="bg1"/>
                          </a:solidFill>
                          <a:latin typeface="Fjalla One"/>
                          <a:sym typeface="Arial"/>
                        </a:rPr>
                        <a:t>Source</a:t>
                      </a:r>
                      <a:endParaRPr lang="en-US" sz="1000" b="1" i="0" u="none" strike="noStrike" cap="none">
                        <a:solidFill>
                          <a:schemeClr val="bg1"/>
                        </a:solidFill>
                        <a:latin typeface="Fjalla One"/>
                        <a:sym typeface="Fjalla One"/>
                      </a:endParaRPr>
                    </a:p>
                  </a:txBody>
                  <a:tcPr/>
                </a:tc>
                <a:tc>
                  <a:txBody>
                    <a:bodyPr/>
                    <a:lstStyle/>
                    <a:p>
                      <a:r>
                        <a:rPr lang="en-US" sz="1000" b="1" i="0" u="none" strike="noStrike" cap="none">
                          <a:solidFill>
                            <a:schemeClr val="bg1"/>
                          </a:solidFill>
                          <a:latin typeface="Fjalla One"/>
                          <a:ea typeface="+mn-ea"/>
                          <a:cs typeface="+mn-cs"/>
                          <a:sym typeface="Arial"/>
                        </a:rPr>
                        <a:t>Problem</a:t>
                      </a:r>
                    </a:p>
                  </a:txBody>
                  <a:tcPr/>
                </a:tc>
                <a:tc>
                  <a:txBody>
                    <a:bodyPr/>
                    <a:lstStyle/>
                    <a:p>
                      <a:r>
                        <a:rPr lang="en-US" sz="1000" b="1" i="0" u="none" strike="noStrike" cap="none">
                          <a:solidFill>
                            <a:schemeClr val="bg1"/>
                          </a:solidFill>
                          <a:latin typeface="Fjalla One"/>
                          <a:ea typeface="+mn-ea"/>
                          <a:cs typeface="+mn-cs"/>
                          <a:sym typeface="Arial"/>
                        </a:rPr>
                        <a:t>Methods</a:t>
                      </a:r>
                      <a:r>
                        <a:rPr lang="en-US" sz="1000">
                          <a:solidFill>
                            <a:schemeClr val="bg1"/>
                          </a:solidFill>
                        </a:rPr>
                        <a:t> </a:t>
                      </a:r>
                    </a:p>
                  </a:txBody>
                  <a:tcPr/>
                </a:tc>
                <a:tc>
                  <a:txBody>
                    <a:bodyPr/>
                    <a:lstStyle/>
                    <a:p>
                      <a:r>
                        <a:rPr lang="en-US" sz="1000" b="1" i="0" u="none" strike="noStrike" cap="none">
                          <a:solidFill>
                            <a:schemeClr val="bg1"/>
                          </a:solidFill>
                          <a:latin typeface="Fjalla One"/>
                          <a:ea typeface="+mn-ea"/>
                          <a:cs typeface="+mn-cs"/>
                          <a:sym typeface="Arial"/>
                        </a:rPr>
                        <a:t>Key</a:t>
                      </a:r>
                      <a:r>
                        <a:rPr lang="en-US" sz="1000"/>
                        <a:t> </a:t>
                      </a:r>
                      <a:r>
                        <a:rPr lang="en-US" sz="1000" b="1" i="0" u="none" strike="noStrike" cap="none">
                          <a:solidFill>
                            <a:schemeClr val="bg1"/>
                          </a:solidFill>
                          <a:latin typeface="Fjalla One"/>
                          <a:ea typeface="+mn-ea"/>
                          <a:cs typeface="+mn-cs"/>
                          <a:sym typeface="Arial"/>
                        </a:rPr>
                        <a:t>Findings</a:t>
                      </a:r>
                    </a:p>
                  </a:txBody>
                  <a:tcPr/>
                </a:tc>
                <a:tc>
                  <a:txBody>
                    <a:bodyPr/>
                    <a:lstStyle/>
                    <a:p>
                      <a:r>
                        <a:rPr lang="en-US" sz="1000" b="1" i="0" u="none" strike="noStrike" cap="none">
                          <a:solidFill>
                            <a:schemeClr val="bg1"/>
                          </a:solidFill>
                          <a:latin typeface="Fjalla One"/>
                          <a:ea typeface="+mn-ea"/>
                          <a:cs typeface="+mn-cs"/>
                          <a:sym typeface="Arial"/>
                        </a:rPr>
                        <a:t>Recommendations /  Conclusion</a:t>
                      </a:r>
                    </a:p>
                  </a:txBody>
                  <a:tcPr/>
                </a:tc>
                <a:extLst>
                  <a:ext uri="{0D108BD9-81ED-4DB2-BD59-A6C34878D82A}">
                    <a16:rowId xmlns:a16="http://schemas.microsoft.com/office/drawing/2014/main" val="1656644300"/>
                  </a:ext>
                </a:extLst>
              </a:tr>
              <a:tr h="1987194">
                <a:tc>
                  <a:txBody>
                    <a:bodyPr/>
                    <a:lstStyle/>
                    <a:p>
                      <a:r>
                        <a:rPr lang="en-US" sz="900" b="0" i="0" u="none" strike="noStrike" cap="none">
                          <a:solidFill>
                            <a:schemeClr val="tx1"/>
                          </a:solidFill>
                          <a:effectLst/>
                          <a:latin typeface="+mn-lt"/>
                          <a:ea typeface="+mn-ea"/>
                          <a:cs typeface="+mn-cs"/>
                          <a:sym typeface="Arial"/>
                        </a:rPr>
                        <a:t>Getting Ahead of School Shootings: A Call for Action, Advocacy, and Research. </a:t>
                      </a:r>
                    </a:p>
                    <a:p>
                      <a:r>
                        <a:rPr lang="en-US" sz="900" b="0" i="0" u="none" strike="noStrike" cap="none">
                          <a:solidFill>
                            <a:schemeClr val="tx1"/>
                          </a:solidFill>
                          <a:effectLst/>
                          <a:latin typeface="+mn-lt"/>
                          <a:ea typeface="+mn-ea"/>
                          <a:cs typeface="+mn-cs"/>
                          <a:sym typeface="Arial"/>
                        </a:rPr>
                        <a:t>Lauren W. Collins</a:t>
                      </a:r>
                      <a:r>
                        <a:rPr lang="en-US" sz="900">
                          <a:solidFill>
                            <a:schemeClr val="tx1"/>
                          </a:solidFill>
                          <a:effectLst/>
                        </a:rPr>
                        <a:t>, </a:t>
                      </a:r>
                      <a:r>
                        <a:rPr lang="en-US" sz="900" b="0" i="0" u="none" strike="noStrike" cap="none">
                          <a:solidFill>
                            <a:schemeClr val="tx1"/>
                          </a:solidFill>
                          <a:effectLst/>
                          <a:latin typeface="+mn-lt"/>
                          <a:ea typeface="+mn-ea"/>
                          <a:cs typeface="+mn-cs"/>
                          <a:sym typeface="Arial"/>
                        </a:rPr>
                        <a:t>Timothy J. Landrum, Chris A. </a:t>
                      </a:r>
                      <a:r>
                        <a:rPr lang="en-US" sz="900" b="0" i="0" u="none" strike="noStrike" cap="none" err="1">
                          <a:solidFill>
                            <a:schemeClr val="tx1"/>
                          </a:solidFill>
                          <a:effectLst/>
                          <a:latin typeface="+mn-lt"/>
                          <a:ea typeface="+mn-ea"/>
                          <a:cs typeface="+mn-cs"/>
                          <a:sym typeface="Arial"/>
                        </a:rPr>
                        <a:t>Sweigart</a:t>
                      </a:r>
                      <a:r>
                        <a:rPr lang="en-US" sz="900">
                          <a:solidFill>
                            <a:schemeClr val="tx1"/>
                          </a:solidFill>
                          <a:effectLst/>
                        </a:rPr>
                        <a:t>  </a:t>
                      </a:r>
                      <a:endParaRPr lang="en-US" sz="900">
                        <a:solidFill>
                          <a:schemeClr val="tx1"/>
                        </a:solidFill>
                      </a:endParaRPr>
                    </a:p>
                  </a:txBody>
                  <a:tcPr/>
                </a:tc>
                <a:tc>
                  <a:txBody>
                    <a:bodyPr/>
                    <a:lstStyle/>
                    <a:p>
                      <a:r>
                        <a:rPr lang="en-US" sz="900" b="0" i="0" u="none" strike="noStrike" cap="none">
                          <a:solidFill>
                            <a:schemeClr val="tx1"/>
                          </a:solidFill>
                          <a:effectLst/>
                          <a:latin typeface="+mn-lt"/>
                          <a:ea typeface="+mn-ea"/>
                          <a:cs typeface="+mn-cs"/>
                          <a:sym typeface="Arial"/>
                        </a:rPr>
                        <a:t>The authors argue that school shootings come from larger societal problems, like weak firearm laws, lack of mental health support, and poor implementation of school safety measures.</a:t>
                      </a:r>
                      <a:r>
                        <a:rPr lang="en-US" sz="900">
                          <a:solidFill>
                            <a:schemeClr val="tx1"/>
                          </a:solidFill>
                          <a:effectLst/>
                        </a:rPr>
                        <a:t> </a:t>
                      </a:r>
                      <a:endParaRPr lang="en-US" sz="900">
                        <a:solidFill>
                          <a:schemeClr val="tx1"/>
                        </a:solidFill>
                      </a:endParaRPr>
                    </a:p>
                  </a:txBody>
                  <a:tcPr/>
                </a:tc>
                <a:tc>
                  <a:txBody>
                    <a:bodyPr/>
                    <a:lstStyle/>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Literature Review</a:t>
                      </a:r>
                      <a:endParaRPr lang="en-US" sz="900">
                        <a:solidFill>
                          <a:schemeClr val="tx1"/>
                        </a:solidFill>
                        <a:effectLst/>
                      </a:endParaRP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The paper introduces a framework based on three pillars: Action, Advocacy, and Research</a:t>
                      </a:r>
                      <a:endParaRPr lang="en-US" sz="900">
                        <a:solidFill>
                          <a:schemeClr val="tx1"/>
                        </a:solidFill>
                        <a:effectLst/>
                      </a:endParaRPr>
                    </a:p>
                  </a:txBody>
                  <a:tcPr/>
                </a:tc>
                <a:tc>
                  <a:txBody>
                    <a:bodyPr/>
                    <a:lstStyle/>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School shootings are widespread and growing</a:t>
                      </a:r>
                      <a:endParaRPr lang="en-US" sz="900">
                        <a:solidFill>
                          <a:schemeClr val="tx1"/>
                        </a:solidFill>
                        <a:effectLst/>
                      </a:endParaRP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Most school shooters get their weapons from family members, revealing gaps in gun safety at home</a:t>
                      </a:r>
                      <a:endParaRPr lang="en-US" sz="900">
                        <a:solidFill>
                          <a:schemeClr val="tx1"/>
                        </a:solidFill>
                        <a:effectLst/>
                      </a:endParaRP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Zero-tolerance policies, leads to harsh discipline for marginalized students and often escalate violence rather than prevent it</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Active shooter drills have a negative impact </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Profiling shooters doesn’t work, as there is no consistent profile</a:t>
                      </a:r>
                      <a:endParaRPr lang="en-US" sz="900">
                        <a:solidFill>
                          <a:schemeClr val="tx1"/>
                        </a:solidFill>
                        <a:effectLst/>
                      </a:endParaRPr>
                    </a:p>
                  </a:txBody>
                  <a:tcPr/>
                </a:tc>
                <a:tc>
                  <a:txBody>
                    <a:bodyPr/>
                    <a:lstStyle/>
                    <a:p>
                      <a:r>
                        <a:rPr lang="en-US" sz="900" b="0" i="0" u="none" strike="noStrike" cap="none">
                          <a:solidFill>
                            <a:schemeClr val="tx1"/>
                          </a:solidFill>
                          <a:effectLst/>
                          <a:latin typeface="+mn-lt"/>
                          <a:ea typeface="+mn-ea"/>
                          <a:cs typeface="+mn-cs"/>
                          <a:sym typeface="Arial"/>
                        </a:rPr>
                        <a:t>The paper argues for balancing immediate preventative actions with long-term, research-driven approaches. It calls for stricter gun control, better mental health support, and smarter policies that avoid making the problem worse, such as zero-tolerance discipline</a:t>
                      </a:r>
                      <a:r>
                        <a:rPr lang="en-US" sz="900">
                          <a:solidFill>
                            <a:schemeClr val="tx1"/>
                          </a:solidFill>
                          <a:effectLst/>
                        </a:rPr>
                        <a:t> </a:t>
                      </a:r>
                      <a:endParaRPr lang="en-US" sz="900">
                        <a:solidFill>
                          <a:schemeClr val="tx1"/>
                        </a:solidFill>
                      </a:endParaRPr>
                    </a:p>
                  </a:txBody>
                  <a:tcPr/>
                </a:tc>
                <a:extLst>
                  <a:ext uri="{0D108BD9-81ED-4DB2-BD59-A6C34878D82A}">
                    <a16:rowId xmlns:a16="http://schemas.microsoft.com/office/drawing/2014/main" val="1670006588"/>
                  </a:ext>
                </a:extLst>
              </a:tr>
              <a:tr h="1775946">
                <a:tc>
                  <a:txBody>
                    <a:bodyPr/>
                    <a:lstStyle/>
                    <a:p>
                      <a:r>
                        <a:rPr lang="en-US" sz="900" b="0" i="0" u="none" strike="noStrike" cap="none">
                          <a:solidFill>
                            <a:schemeClr val="tx1"/>
                          </a:solidFill>
                          <a:effectLst/>
                          <a:latin typeface="+mn-lt"/>
                          <a:ea typeface="+mn-ea"/>
                          <a:cs typeface="+mn-cs"/>
                          <a:sym typeface="Arial"/>
                        </a:rPr>
                        <a:t>American Uniqueness Revisited: A Comparative Examination of Two School Shootings Using the Path to Intended Violence.</a:t>
                      </a:r>
                    </a:p>
                    <a:p>
                      <a:r>
                        <a:rPr lang="en-US" sz="900" b="0" i="0" u="none" strike="noStrike" cap="none">
                          <a:solidFill>
                            <a:schemeClr val="tx1"/>
                          </a:solidFill>
                          <a:effectLst/>
                          <a:latin typeface="+mn-lt"/>
                          <a:ea typeface="+mn-ea"/>
                          <a:cs typeface="+mn-cs"/>
                          <a:sym typeface="Arial"/>
                        </a:rPr>
                        <a:t>Jaclyn Schildkraut</a:t>
                      </a:r>
                      <a:r>
                        <a:rPr lang="en-US" sz="900">
                          <a:solidFill>
                            <a:schemeClr val="tx1"/>
                          </a:solidFill>
                          <a:effectLst/>
                        </a:rPr>
                        <a:t> ,</a:t>
                      </a:r>
                      <a:r>
                        <a:rPr lang="en-US" sz="900" b="0" i="0" u="none" strike="noStrike" cap="none">
                          <a:solidFill>
                            <a:schemeClr val="tx1"/>
                          </a:solidFill>
                          <a:effectLst/>
                          <a:latin typeface="+mn-lt"/>
                          <a:ea typeface="+mn-ea"/>
                          <a:cs typeface="+mn-cs"/>
                          <a:sym typeface="Arial"/>
                        </a:rPr>
                        <a:t> Nadine Connell</a:t>
                      </a:r>
                      <a:r>
                        <a:rPr lang="en-US" sz="900">
                          <a:solidFill>
                            <a:schemeClr val="tx1"/>
                          </a:solidFill>
                          <a:effectLst/>
                        </a:rPr>
                        <a:t> , </a:t>
                      </a:r>
                      <a:r>
                        <a:rPr lang="en-US" sz="900" b="0" i="0" u="none" strike="noStrike" cap="none">
                          <a:solidFill>
                            <a:schemeClr val="tx1"/>
                          </a:solidFill>
                          <a:effectLst/>
                          <a:latin typeface="+mn-lt"/>
                          <a:ea typeface="+mn-ea"/>
                          <a:cs typeface="+mn-cs"/>
                          <a:sym typeface="Arial"/>
                        </a:rPr>
                        <a:t>Nina Barbieri, Rafael de </a:t>
                      </a:r>
                      <a:r>
                        <a:rPr lang="en-US" sz="900" b="0" i="0" u="none" strike="noStrike" cap="none" err="1">
                          <a:solidFill>
                            <a:schemeClr val="tx1"/>
                          </a:solidFill>
                          <a:effectLst/>
                          <a:latin typeface="+mn-lt"/>
                          <a:ea typeface="+mn-ea"/>
                          <a:cs typeface="+mn-cs"/>
                          <a:sym typeface="Arial"/>
                        </a:rPr>
                        <a:t>Azeredo</a:t>
                      </a:r>
                      <a:r>
                        <a:rPr lang="en-US" sz="900">
                          <a:solidFill>
                            <a:schemeClr val="tx1"/>
                          </a:solidFill>
                          <a:effectLst/>
                        </a:rPr>
                        <a:t> </a:t>
                      </a:r>
                      <a:r>
                        <a:rPr lang="en-US" sz="900" b="0" i="0" u="none" strike="noStrike" cap="none">
                          <a:solidFill>
                            <a:schemeClr val="tx1"/>
                          </a:solidFill>
                          <a:effectLst/>
                          <a:latin typeface="+mn-lt"/>
                          <a:ea typeface="+mn-ea"/>
                          <a:cs typeface="+mn-cs"/>
                          <a:sym typeface="Arial"/>
                        </a:rPr>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b="0" i="0" u="none" strike="noStrike" cap="none">
                          <a:solidFill>
                            <a:schemeClr val="tx1"/>
                          </a:solidFill>
                          <a:effectLst/>
                          <a:latin typeface="+mn-lt"/>
                          <a:ea typeface="+mn-ea"/>
                          <a:cs typeface="+mn-cs"/>
                          <a:sym typeface="Arial"/>
                        </a:rPr>
                        <a:t>Are there any common patterns in the path to violence across different cultural contexts and identify ways to prevent future tragedies?</a:t>
                      </a:r>
                      <a:endParaRPr lang="en-US" sz="900" b="1" i="0" u="none" strike="noStrike" cap="none">
                        <a:solidFill>
                          <a:schemeClr val="tx1"/>
                        </a:solidFill>
                        <a:effectLst/>
                        <a:latin typeface="+mn-lt"/>
                        <a:ea typeface="+mn-ea"/>
                        <a:cs typeface="+mn-cs"/>
                        <a:sym typeface="Arial"/>
                      </a:endParaRPr>
                    </a:p>
                    <a:p>
                      <a:endParaRPr lang="en-US" sz="900">
                        <a:solidFill>
                          <a:schemeClr val="tx1"/>
                        </a:solidFill>
                      </a:endParaRPr>
                    </a:p>
                  </a:txBody>
                  <a:tcPr/>
                </a:tc>
                <a:tc>
                  <a:txBody>
                    <a:bodyPr/>
                    <a:lstStyle/>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Comparative case study between school shootings in Florida (2018) and Rio de Janeiro (2011) based on the Path to Intended Violence model </a:t>
                      </a:r>
                    </a:p>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Analyze the behavior of the perpetrators</a:t>
                      </a:r>
                      <a:endParaRPr lang="en-US" sz="900">
                        <a:solidFill>
                          <a:schemeClr val="tx1"/>
                        </a:solidFill>
                      </a:endParaRPr>
                    </a:p>
                  </a:txBody>
                  <a:tcPr/>
                </a:tc>
                <a:tc>
                  <a:txBody>
                    <a:bodyPr/>
                    <a:lstStyle/>
                    <a:p>
                      <a:pPr marL="17145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U.S. experiences six times more mass shootings relative to its population, largely due to easier access to firearms</a:t>
                      </a:r>
                      <a:r>
                        <a:rPr lang="en-US" sz="900">
                          <a:solidFill>
                            <a:schemeClr val="tx1"/>
                          </a:solidFill>
                          <a:effectLst/>
                        </a:rPr>
                        <a:t> </a:t>
                      </a:r>
                    </a:p>
                    <a:p>
                      <a:pPr marL="171450" lvl="0"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Shooters had similar patterns:</a:t>
                      </a:r>
                      <a:endParaRPr lang="en-US" sz="900" b="1" i="0" u="none" strike="noStrike" cap="none">
                        <a:solidFill>
                          <a:schemeClr val="tx1"/>
                        </a:solidFill>
                        <a:effectLst/>
                        <a:latin typeface="+mn-lt"/>
                        <a:ea typeface="+mn-ea"/>
                        <a:cs typeface="+mn-cs"/>
                        <a:sym typeface="Arial"/>
                      </a:endParaRPr>
                    </a:p>
                    <a:p>
                      <a:pPr marL="171450" lvl="3"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mental distress and isolation.</a:t>
                      </a:r>
                      <a:endParaRPr lang="en-US" sz="900" b="1" i="0" u="none" strike="noStrike" cap="none">
                        <a:solidFill>
                          <a:schemeClr val="tx1"/>
                        </a:solidFill>
                        <a:effectLst/>
                        <a:latin typeface="+mn-lt"/>
                        <a:ea typeface="+mn-ea"/>
                        <a:cs typeface="+mn-cs"/>
                        <a:sym typeface="Arial"/>
                      </a:endParaRPr>
                    </a:p>
                    <a:p>
                      <a:pPr marL="171450" lvl="3"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prepared for their attacks, stockpiling</a:t>
                      </a:r>
                    </a:p>
                    <a:p>
                      <a:pPr marL="171450" lvl="3"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Mental health support was lacking, and warning signs were ignored</a:t>
                      </a:r>
                      <a:r>
                        <a:rPr lang="en-US" sz="900">
                          <a:solidFill>
                            <a:schemeClr val="tx1"/>
                          </a:solidFill>
                          <a:effectLst/>
                        </a:rPr>
                        <a:t> </a:t>
                      </a:r>
                    </a:p>
                    <a:p>
                      <a:pPr marL="171450" lvl="3" indent="-171450">
                        <a:buFont typeface="Arial" panose="020B0604020202020204" pitchFamily="34" charset="0"/>
                        <a:buChar char="•"/>
                      </a:pPr>
                      <a:r>
                        <a:rPr lang="en-US" sz="900" b="0" i="0" u="none" strike="noStrike" cap="none">
                          <a:solidFill>
                            <a:schemeClr val="tx1"/>
                          </a:solidFill>
                          <a:effectLst/>
                          <a:latin typeface="+mn-lt"/>
                          <a:ea typeface="+mn-ea"/>
                          <a:cs typeface="+mn-cs"/>
                          <a:sym typeface="Arial"/>
                        </a:rPr>
                        <a:t>Gun laws in Brazil are stricter than in the U.S. However, illegal access to firearms in Brazil remains a problem</a:t>
                      </a:r>
                      <a:r>
                        <a:rPr lang="en-US" sz="900">
                          <a:solidFill>
                            <a:schemeClr val="tx1"/>
                          </a:solidFill>
                          <a:effectLst/>
                        </a:rPr>
                        <a:t> </a:t>
                      </a:r>
                      <a:endParaRPr lang="en-US" sz="900">
                        <a:solidFill>
                          <a:schemeClr val="tx1"/>
                        </a:solidFill>
                      </a:endParaRPr>
                    </a:p>
                  </a:txBody>
                  <a:tcPr/>
                </a:tc>
                <a:tc>
                  <a:txBody>
                    <a:bodyPr/>
                    <a:lstStyle/>
                    <a:p>
                      <a:r>
                        <a:rPr lang="en-US" sz="900" b="0" i="0" u="none" strike="noStrike" cap="none">
                          <a:solidFill>
                            <a:schemeClr val="tx1"/>
                          </a:solidFill>
                          <a:effectLst/>
                          <a:latin typeface="+mn-lt"/>
                          <a:ea typeface="+mn-ea"/>
                          <a:cs typeface="+mn-cs"/>
                          <a:sym typeface="Arial"/>
                        </a:rPr>
                        <a:t>The comparison of the Parkland and </a:t>
                      </a:r>
                      <a:r>
                        <a:rPr lang="en-US" sz="900" b="0" i="0" u="none" strike="noStrike" cap="none" err="1">
                          <a:solidFill>
                            <a:schemeClr val="tx1"/>
                          </a:solidFill>
                          <a:effectLst/>
                          <a:latin typeface="+mn-lt"/>
                          <a:ea typeface="+mn-ea"/>
                          <a:cs typeface="+mn-cs"/>
                          <a:sym typeface="Arial"/>
                        </a:rPr>
                        <a:t>Realengo</a:t>
                      </a:r>
                      <a:r>
                        <a:rPr lang="en-US" sz="900" b="0" i="0" u="none" strike="noStrike" cap="none">
                          <a:solidFill>
                            <a:schemeClr val="tx1"/>
                          </a:solidFill>
                          <a:effectLst/>
                          <a:latin typeface="+mn-lt"/>
                          <a:ea typeface="+mn-ea"/>
                          <a:cs typeface="+mn-cs"/>
                          <a:sym typeface="Arial"/>
                        </a:rPr>
                        <a:t> shootings shows that school shootings follow similar patterns, regardless of cultural differences. The study emphasizes early intervention, better mental health support, and stronger gun regulations as essential to preventing future tragedies. </a:t>
                      </a:r>
                      <a:endParaRPr lang="en-US" sz="900">
                        <a:solidFill>
                          <a:schemeClr val="tx1"/>
                        </a:solidFill>
                      </a:endParaRPr>
                    </a:p>
                  </a:txBody>
                  <a:tcPr/>
                </a:tc>
                <a:extLst>
                  <a:ext uri="{0D108BD9-81ED-4DB2-BD59-A6C34878D82A}">
                    <a16:rowId xmlns:a16="http://schemas.microsoft.com/office/drawing/2014/main" val="3696072326"/>
                  </a:ext>
                </a:extLst>
              </a:tr>
            </a:tbl>
          </a:graphicData>
        </a:graphic>
      </p:graphicFrame>
    </p:spTree>
    <p:extLst>
      <p:ext uri="{BB962C8B-B14F-4D97-AF65-F5344CB8AC3E}">
        <p14:creationId xmlns:p14="http://schemas.microsoft.com/office/powerpoint/2010/main" val="3045727905"/>
      </p:ext>
    </p:extLst>
  </p:cSld>
  <p:clrMapOvr>
    <a:masterClrMapping/>
  </p:clrMapOvr>
</p:sld>
</file>

<file path=ppt/theme/theme1.xml><?xml version="1.0" encoding="utf-8"?>
<a:theme xmlns:a="http://schemas.openxmlformats.org/drawingml/2006/main" name="Mental Health Impacts of School Shootings Thesis by Slidesgo">
  <a:themeElements>
    <a:clrScheme name="Simple Light">
      <a:dk1>
        <a:srgbClr val="292A2B"/>
      </a:dk1>
      <a:lt1>
        <a:srgbClr val="F3F3F3"/>
      </a:lt1>
      <a:dk2>
        <a:srgbClr val="C93535"/>
      </a:dk2>
      <a:lt2>
        <a:srgbClr val="6B6D6F"/>
      </a:lt2>
      <a:accent1>
        <a:srgbClr val="ACAFB2"/>
      </a:accent1>
      <a:accent2>
        <a:srgbClr val="E0E4E8"/>
      </a:accent2>
      <a:accent3>
        <a:srgbClr val="FFFFFF"/>
      </a:accent3>
      <a:accent4>
        <a:srgbClr val="FFFFFF"/>
      </a:accent4>
      <a:accent5>
        <a:srgbClr val="FFFFFF"/>
      </a:accent5>
      <a:accent6>
        <a:srgbClr val="FFFFFF"/>
      </a:accent6>
      <a:hlink>
        <a:srgbClr val="292A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6C1856F1C50D458ADEF1BC1DFBBCAF" ma:contentTypeVersion="4" ma:contentTypeDescription="Create a new document." ma:contentTypeScope="" ma:versionID="cf01b237ff9b57e14d0c352f8b9ffad4">
  <xsd:schema xmlns:xsd="http://www.w3.org/2001/XMLSchema" xmlns:xs="http://www.w3.org/2001/XMLSchema" xmlns:p="http://schemas.microsoft.com/office/2006/metadata/properties" xmlns:ns2="1e0bcb37-3f04-45c3-ae55-6b8618409bf6" targetNamespace="http://schemas.microsoft.com/office/2006/metadata/properties" ma:root="true" ma:fieldsID="35024df169c3b82d81ba95d926ba76cf" ns2:_="">
    <xsd:import namespace="1e0bcb37-3f04-45c3-ae55-6b8618409bf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0bcb37-3f04-45c3-ae55-6b8618409b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E6A710-46F0-4448-8CF6-E74CA58A8DE8}">
  <ds:schemaRefs>
    <ds:schemaRef ds:uri="1e0bcb37-3f04-45c3-ae55-6b8618409b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A5F39B0-2427-4536-8F95-6EC13125982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Wood Type</Template>
  <TotalTime>0</TotalTime>
  <Words>3525</Words>
  <Application>Microsoft Office PowerPoint</Application>
  <PresentationFormat>On-screen Show (16:9)</PresentationFormat>
  <Paragraphs>359</Paragraphs>
  <Slides>36</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Times New Roman</vt:lpstr>
      <vt:lpstr>Courier New</vt:lpstr>
      <vt:lpstr>Manrope Medium</vt:lpstr>
      <vt:lpstr>Fjalla One</vt:lpstr>
      <vt:lpstr>Nunito Light</vt:lpstr>
      <vt:lpstr>Calibri</vt:lpstr>
      <vt:lpstr>Arial</vt:lpstr>
      <vt:lpstr>Manrope</vt:lpstr>
      <vt:lpstr>Aptos</vt:lpstr>
      <vt:lpstr>Source Sans Pro</vt:lpstr>
      <vt:lpstr>Mental Health Impacts of School Shootings Thesis by Slidesgo</vt:lpstr>
      <vt:lpstr>American School Shootings: Understanding the     problem &amp; data</vt:lpstr>
      <vt:lpstr>Outline</vt:lpstr>
      <vt:lpstr>Problem &amp; Significance</vt:lpstr>
      <vt:lpstr>Problem</vt:lpstr>
      <vt:lpstr>Frequency of school shootings at public &amp; private elementary &amp; secondary schools</vt:lpstr>
      <vt:lpstr>Number of deaths or injuries from school shootings</vt:lpstr>
      <vt:lpstr>Effects of School Shooting: Mental Health &amp; Education </vt:lpstr>
      <vt:lpstr>Prior Research</vt:lpstr>
      <vt:lpstr>Current situation &amp; problems statement</vt:lpstr>
      <vt:lpstr>Current situation &amp; problems statement</vt:lpstr>
      <vt:lpstr>Current situation &amp; problems statement</vt:lpstr>
      <vt:lpstr>Papers have these findings in common</vt:lpstr>
      <vt:lpstr>Zahid</vt:lpstr>
      <vt:lpstr>Data Source</vt:lpstr>
      <vt:lpstr>Obtaining the Data</vt:lpstr>
      <vt:lpstr> We need a Data Dictionary</vt:lpstr>
      <vt:lpstr>Using R to build Data Dictionary</vt:lpstr>
      <vt:lpstr>Using Data Dictionary for basic feature selection</vt:lpstr>
      <vt:lpstr>Final Selected Features</vt:lpstr>
      <vt:lpstr>Preprocessing &amp; EDA</vt:lpstr>
      <vt:lpstr>Preprocessing P1</vt:lpstr>
      <vt:lpstr>Preprocessing P2</vt:lpstr>
      <vt:lpstr>EDA</vt:lpstr>
      <vt:lpstr>Modeling, Results, Recommendation</vt:lpstr>
      <vt:lpstr>Modelling P1</vt:lpstr>
      <vt:lpstr>Modelling P2</vt:lpstr>
      <vt:lpstr>Result of Model 1</vt:lpstr>
      <vt:lpstr>Result of Model 2</vt:lpstr>
      <vt:lpstr>Result of Model 3</vt:lpstr>
      <vt:lpstr>Result of Model 4</vt:lpstr>
      <vt:lpstr>Recommendations P1</vt:lpstr>
      <vt:lpstr>Recommendations P2</vt:lpstr>
      <vt:lpstr> Conclusion &amp; References</vt:lpstr>
      <vt:lpstr>Conclusion</vt:lpstr>
      <vt:lpstr>References</vt:lpstr>
      <vt:lpstr>References P2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Zahid Rahman</dc:creator>
  <cp:lastModifiedBy>Zahid Rahman</cp:lastModifiedBy>
  <cp:revision>1</cp:revision>
  <dcterms:modified xsi:type="dcterms:W3CDTF">2024-11-19T16:50:14Z</dcterms:modified>
</cp:coreProperties>
</file>