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35" r:id="rId4"/>
    <p:sldId id="293" r:id="rId5"/>
    <p:sldId id="314" r:id="rId6"/>
    <p:sldId id="257" r:id="rId7"/>
    <p:sldId id="258" r:id="rId8"/>
    <p:sldId id="259" r:id="rId9"/>
    <p:sldId id="267" r:id="rId11"/>
    <p:sldId id="268" r:id="rId12"/>
    <p:sldId id="269" r:id="rId13"/>
    <p:sldId id="260" r:id="rId14"/>
    <p:sldId id="282" r:id="rId15"/>
    <p:sldId id="261" r:id="rId16"/>
    <p:sldId id="262" r:id="rId17"/>
    <p:sldId id="263" r:id="rId18"/>
    <p:sldId id="264" r:id="rId19"/>
    <p:sldId id="265" r:id="rId20"/>
    <p:sldId id="281" r:id="rId21"/>
    <p:sldId id="266" r:id="rId22"/>
    <p:sldId id="280" r:id="rId23"/>
    <p:sldId id="277" r:id="rId24"/>
    <p:sldId id="278" r:id="rId25"/>
    <p:sldId id="294"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greedy policy: There are different action selection mechanisms [64] which select the actions based</a:t>
            </a:r>
            <a:endParaRPr lang="en-US"/>
          </a:p>
          <a:p>
            <a:r>
              <a:rPr lang="en-US"/>
              <a:t>on the Q−values. The Q−values, Q(s, a) of any given state reflects the effective_x0002_ness of the action , with higher values corresponding to better actions</a:t>
            </a:r>
            <a:endParaRPr lang="en-US"/>
          </a:p>
          <a:p>
            <a:endParaRPr lang="en-US"/>
          </a:p>
          <a:p>
            <a:r>
              <a:rPr lang="en-US"/>
              <a:t>Point 3 multi agents: Substation Control Agent (SCA), Load Control Agent (LCA) and Restoration Agent (RA).</a:t>
            </a:r>
            <a:endParaRPr lang="en-US"/>
          </a:p>
          <a:p>
            <a:endParaRPr lang="en-US"/>
          </a:p>
          <a:p>
            <a:r>
              <a:rPr lang="en-US"/>
              <a:t>point 5  A two-stage approach that integrates optimal island partition and power dispatch is proposed in this paper, considering photovoltaics (PVs), batteries (BEs) and electric vehicles (EVs) as the power sources. In the first</a:t>
            </a:r>
            <a:endParaRPr lang="en-US"/>
          </a:p>
          <a:p>
            <a:r>
              <a:rPr lang="en-US"/>
              <a:t>stage, energy indices are defined to describe the energy demand and the maximum energy that these distributed energy resources (DERs) can provide, and islands are partitioned based on an energy constraint. Considering the</a:t>
            </a:r>
            <a:endParaRPr lang="en-US"/>
          </a:p>
          <a:p>
            <a:r>
              <a:rPr lang="en-US"/>
              <a:t>variability the loads and PVs, the energy constraint is a necessary but not sufficient condition for island operation, so in the second stage, a power dispatch model is proposed as a test for the island partition result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This is the flowchart used for the islanding scheme. at the start of creating a new MST (island), the algorithm selects any of the un-used DG nodes, saves its effective power, and then looks for the adjacent nodes. The v(i,j) which is the weight of the node is calculated, and the node with  least weight is used is selected and this goes on until there is not enough effective power left. the Power of the DG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This is the grid from which islands will be created.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islands created using the flow chart.  On the left we have the inforamtion about the DGS and at the right we have an example of the Islands created.We select DG2 (node 19). Here we have the demand of 18 is 0.06MW, and the remaining power is 0.14MW, similarly, node 17 had demand 0.06MW, and the remaining power is 0.08, now the next node might a more demand which the DG cannot cater so the island is created and inserted in an array.</a:t>
            </a:r>
            <a:endParaRPr lang="en-US"/>
          </a:p>
          <a:p>
            <a:endParaRPr lang="en-US"/>
          </a:p>
          <a:p>
            <a:r>
              <a:rPr lang="en-US"/>
              <a:t>Then constraints are checked if they are satisfied or not, here the constraints are not satisfied and we select another DG to creae another MST(Island) . We then choose DG4 (node 42), which effective power 1.7MW,  42 checks wieght V(42,41) and V(42,43), here V(42,43) is less so we choose node 43, and by repeating the steps we get to node 46, here we have a switch which which connects to node 15, at node 15 we check the weight V(15,14) and V(15,16), here V(15,16) is less so we choose node 16, and similarly we then go to node 17 which is already presented in previous island created so the islands are merged. And the same process continues until effective power does not becomes less than a nodes required power.</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891" y="209007"/>
            <a:ext cx="10067109" cy="1711234"/>
          </a:xfrm>
        </p:spPr>
        <p:txBody>
          <a:bodyPr>
            <a:normAutofit fontScale="90000"/>
          </a:bodyPr>
          <a:lstStyle/>
          <a:p>
            <a:pPr algn="ctr"/>
            <a:r>
              <a:rPr lang="en-US" dirty="0"/>
              <a:t>Design and Analysis of Algorithms</a:t>
            </a:r>
            <a:br>
              <a:rPr lang="en-US" dirty="0"/>
            </a:br>
            <a:r>
              <a:rPr lang="en-US" dirty="0"/>
              <a:t>Project Phase 1</a:t>
            </a:r>
            <a:endParaRPr lang="en-US" dirty="0"/>
          </a:p>
        </p:txBody>
      </p:sp>
      <p:sp>
        <p:nvSpPr>
          <p:cNvPr id="3" name="Subtitle 2"/>
          <p:cNvSpPr>
            <a:spLocks noGrp="1"/>
          </p:cNvSpPr>
          <p:nvPr>
            <p:ph type="subTitle" idx="1"/>
          </p:nvPr>
        </p:nvSpPr>
        <p:spPr>
          <a:xfrm>
            <a:off x="744583" y="2286000"/>
            <a:ext cx="9923417" cy="3010989"/>
          </a:xfrm>
        </p:spPr>
        <p:txBody>
          <a:bodyPr>
            <a:normAutofit/>
          </a:bodyPr>
          <a:lstStyle/>
          <a:p>
            <a:pPr algn="ctr"/>
            <a:r>
              <a:rPr lang="en-US" sz="2400" b="1" dirty="0"/>
              <a:t>Research Paper: Optimal Islanding for Restoration of Power Distribution System Using Prim's MST Algorithm</a:t>
            </a:r>
            <a:endParaRPr lang="en-US" sz="2400" b="1" dirty="0"/>
          </a:p>
          <a:p>
            <a:pPr algn="ctr"/>
            <a:r>
              <a:rPr lang="en-US" sz="2000" dirty="0"/>
              <a:t>Group Members: </a:t>
            </a:r>
            <a:endParaRPr lang="en-US" sz="2000" dirty="0"/>
          </a:p>
          <a:p>
            <a:pPr marL="457200" indent="-457200" algn="ctr">
              <a:buAutoNum type="arabicPeriod"/>
            </a:pPr>
            <a:r>
              <a:rPr lang="en-US" sz="2000" dirty="0"/>
              <a:t>Anna Ahmed(19i-0477)</a:t>
            </a:r>
            <a:endParaRPr lang="en-US" sz="2000" dirty="0"/>
          </a:p>
          <a:p>
            <a:pPr marL="457200" indent="-457200" algn="ctr">
              <a:buAutoNum type="arabicPeriod"/>
            </a:pPr>
            <a:r>
              <a:rPr lang="en-US" sz="2000" dirty="0"/>
              <a:t>Maria Hassan(19i-0478)</a:t>
            </a:r>
            <a:endParaRPr lang="en-US" sz="2000" dirty="0"/>
          </a:p>
          <a:p>
            <a:pPr marL="457200" indent="-457200" algn="ctr">
              <a:buAutoNum type="arabicPeriod"/>
            </a:pPr>
            <a:r>
              <a:rPr lang="en-US" sz="2000" dirty="0"/>
              <a:t>Muhammad </a:t>
            </a:r>
            <a:r>
              <a:rPr lang="en-US" sz="2000" dirty="0" err="1"/>
              <a:t>Zahid(19i-0469)</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039"/>
          </a:xfrm>
        </p:spPr>
        <p:txBody>
          <a:bodyPr>
            <a:normAutofit/>
          </a:bodyPr>
          <a:lstStyle/>
          <a:p>
            <a:r>
              <a:rPr lang="en-US" sz="1800" b="1" dirty="0">
                <a:latin typeface="Arial" panose="020B0604020202020204" pitchFamily="34" charset="0"/>
                <a:cs typeface="Arial" panose="020B0604020202020204" pitchFamily="34" charset="0"/>
              </a:rPr>
              <a:t>Continued:</a:t>
            </a:r>
            <a:endParaRPr lang="en-US" sz="1800" b="1" dirty="0"/>
          </a:p>
        </p:txBody>
      </p:sp>
      <p:sp>
        <p:nvSpPr>
          <p:cNvPr id="3" name="Content Placeholder 2"/>
          <p:cNvSpPr>
            <a:spLocks noGrp="1"/>
          </p:cNvSpPr>
          <p:nvPr>
            <p:ph idx="1"/>
          </p:nvPr>
        </p:nvSpPr>
        <p:spPr>
          <a:xfrm>
            <a:off x="838200" y="1256145"/>
            <a:ext cx="10515600" cy="4920818"/>
          </a:xfrm>
        </p:spPr>
        <p:txBody>
          <a:bodyPr/>
          <a:lstStyle/>
          <a:p>
            <a:pPr algn="just"/>
            <a:r>
              <a:rPr lang="en-US" sz="1560" u="sng" dirty="0">
                <a:latin typeface="Arial" panose="020B0604020202020204" pitchFamily="34" charset="0"/>
                <a:cs typeface="Arial" panose="020B0604020202020204" pitchFamily="34" charset="0"/>
              </a:rPr>
              <a:t>Current Limits: </a:t>
            </a:r>
            <a:r>
              <a:rPr lang="en-US" sz="1560" dirty="0">
                <a:latin typeface="Arial" panose="020B0604020202020204" pitchFamily="34" charset="0"/>
                <a:cs typeface="Arial" panose="020B0604020202020204" pitchFamily="34" charset="0"/>
              </a:rPr>
              <a:t>Branch current constraints must be kept with prescribed limits.</a:t>
            </a:r>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r>
              <a:rPr lang="en-US" sz="1560" u="sng" dirty="0">
                <a:latin typeface="Arial" panose="020B0604020202020204" pitchFamily="34" charset="0"/>
                <a:cs typeface="Arial" panose="020B0604020202020204" pitchFamily="34" charset="0"/>
              </a:rPr>
              <a:t>Radial Constraints: </a:t>
            </a:r>
            <a:endParaRPr lang="en-US" sz="1560" u="sng" dirty="0">
              <a:latin typeface="Arial" panose="020B0604020202020204" pitchFamily="34" charset="0"/>
              <a:cs typeface="Arial" panose="020B0604020202020204" pitchFamily="34" charset="0"/>
            </a:endParaRPr>
          </a:p>
          <a:p>
            <a:pPr lvl="1" algn="just"/>
            <a:r>
              <a:rPr lang="en-US" sz="1560" dirty="0">
                <a:latin typeface="Arial" panose="020B0604020202020204" pitchFamily="34" charset="0"/>
                <a:cs typeface="Arial" panose="020B0604020202020204" pitchFamily="34" charset="0"/>
              </a:rPr>
              <a:t>Each subgraph is a connected graph.</a:t>
            </a:r>
            <a:endParaRPr lang="en-US" sz="1560" dirty="0">
              <a:latin typeface="Arial" panose="020B0604020202020204" pitchFamily="34" charset="0"/>
              <a:cs typeface="Arial" panose="020B0604020202020204" pitchFamily="34" charset="0"/>
            </a:endParaRPr>
          </a:p>
          <a:p>
            <a:pPr marL="457200" lvl="1" indent="0" algn="just">
              <a:buNone/>
            </a:pPr>
            <a:endParaRPr lang="en-US" sz="1560" dirty="0">
              <a:latin typeface="Arial" panose="020B0604020202020204" pitchFamily="34" charset="0"/>
              <a:cs typeface="Arial" panose="020B0604020202020204" pitchFamily="34" charset="0"/>
            </a:endParaRPr>
          </a:p>
          <a:p>
            <a:pPr lvl="1" algn="just"/>
            <a:r>
              <a:rPr lang="en-US" sz="1560" dirty="0">
                <a:latin typeface="Arial" panose="020B0604020202020204" pitchFamily="34" charset="0"/>
                <a:cs typeface="Arial" panose="020B0604020202020204" pitchFamily="34" charset="0"/>
              </a:rPr>
              <a:t>The number of branches equals the number of nodes minus the given number of subgraphs.</a:t>
            </a:r>
            <a:endParaRPr lang="en-US" sz="1560" dirty="0">
              <a:latin typeface="Arial" panose="020B0604020202020204" pitchFamily="34" charset="0"/>
              <a:cs typeface="Arial" panose="020B0604020202020204" pitchFamily="34" charset="0"/>
            </a:endParaRPr>
          </a:p>
          <a:p>
            <a:pPr marL="457200" lvl="1" indent="0" algn="just">
              <a:buNone/>
            </a:pPr>
            <a:endParaRPr lang="en-US" sz="1560" dirty="0">
              <a:latin typeface="Arial" panose="020B0604020202020204" pitchFamily="34" charset="0"/>
              <a:cs typeface="Arial" panose="020B0604020202020204" pitchFamily="34" charset="0"/>
            </a:endParaRPr>
          </a:p>
          <a:p>
            <a:pPr lvl="1" algn="just"/>
            <a:r>
              <a:rPr lang="en-US" sz="1560" dirty="0">
                <a:latin typeface="Arial" panose="020B0604020202020204" pitchFamily="34" charset="0"/>
                <a:cs typeface="Arial" panose="020B0604020202020204" pitchFamily="34" charset="0"/>
              </a:rPr>
              <a:t>The resulting graph does not have cycles or loops in it. </a:t>
            </a:r>
            <a:endParaRPr lang="en-US" sz="156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4068882" y="1596735"/>
            <a:ext cx="1615440" cy="7420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How the authors have provided the evidence to justify their claims? (Results)</a:t>
            </a:r>
            <a:endParaRPr lang="en-US" sz="3200" dirty="0"/>
          </a:p>
        </p:txBody>
      </p:sp>
      <p:sp>
        <p:nvSpPr>
          <p:cNvPr id="3" name="Content Placeholder 2"/>
          <p:cNvSpPr>
            <a:spLocks noGrp="1"/>
          </p:cNvSpPr>
          <p:nvPr>
            <p:ph idx="1"/>
          </p:nvPr>
        </p:nvSpPr>
        <p:spPr/>
        <p:txBody>
          <a:bodyPr/>
          <a:lstStyle/>
          <a:p>
            <a:r>
              <a:rPr lang="en-GB" dirty="0"/>
              <a:t>Prim's MST algorithm is efficiently implemented in the IEEE 69-bus system</a:t>
            </a:r>
            <a:endParaRPr lang="en-GB" dirty="0"/>
          </a:p>
          <a:p>
            <a:pPr marL="0" indent="0">
              <a:buNone/>
            </a:pPr>
            <a:r>
              <a:rPr lang="en-GB" dirty="0"/>
              <a:t>Case 1:</a:t>
            </a:r>
            <a:endParaRPr lang="en-GB" dirty="0"/>
          </a:p>
          <a:p>
            <a:r>
              <a:rPr lang="en-GB" dirty="0"/>
              <a:t>On the occurrence of a major fault between nodes 2 and 3, the primary grid is disconnected from the network and DGs can be utilized to restore power to important loads. </a:t>
            </a:r>
            <a:endParaRPr lang="en-GB" dirty="0"/>
          </a:p>
          <a:p>
            <a:r>
              <a:rPr lang="en-GB" dirty="0"/>
              <a:t>A single island is created through the restoration process. DGs’ powers are merged for the benefit of the network.</a:t>
            </a:r>
            <a:endParaRPr lang="en-GB" dirty="0"/>
          </a:p>
          <a:p>
            <a:endParaRPr lang="en-GB"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IEEE 69-Bus System</a:t>
            </a:r>
            <a:endParaRPr lang="en-US" dirty="0"/>
          </a:p>
        </p:txBody>
      </p:sp>
      <p:pic>
        <p:nvPicPr>
          <p:cNvPr id="4" name="Content Placeholder 3" descr="mst"/>
          <p:cNvPicPr>
            <a:picLocks noGrp="1" noChangeAspect="1"/>
          </p:cNvPicPr>
          <p:nvPr>
            <p:ph idx="1"/>
          </p:nvPr>
        </p:nvPicPr>
        <p:blipFill>
          <a:blip r:embed="rId1"/>
          <a:stretch>
            <a:fillRect/>
          </a:stretch>
        </p:blipFill>
        <p:spPr>
          <a:xfrm>
            <a:off x="677334" y="1741979"/>
            <a:ext cx="9601748" cy="45064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8419" y="988151"/>
            <a:ext cx="4721172" cy="4165739"/>
          </a:xfr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174" y="357339"/>
            <a:ext cx="5894808" cy="521284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2:</a:t>
            </a:r>
            <a:endParaRPr lang="en-US" dirty="0"/>
          </a:p>
        </p:txBody>
      </p:sp>
      <p:sp>
        <p:nvSpPr>
          <p:cNvPr id="3" name="Content Placeholder 2"/>
          <p:cNvSpPr>
            <a:spLocks noGrp="1"/>
          </p:cNvSpPr>
          <p:nvPr>
            <p:ph idx="1"/>
          </p:nvPr>
        </p:nvSpPr>
        <p:spPr/>
        <p:txBody>
          <a:bodyPr>
            <a:normAutofit/>
          </a:bodyPr>
          <a:lstStyle/>
          <a:p>
            <a:r>
              <a:rPr lang="en-GB" dirty="0"/>
              <a:t>It is a load shedding scenario.</a:t>
            </a:r>
            <a:endParaRPr lang="en-GB" dirty="0"/>
          </a:p>
          <a:p>
            <a:r>
              <a:rPr lang="en-GB" dirty="0"/>
              <a:t>A sudden DG failure (DG-3, in this case) further devastates the plan. </a:t>
            </a:r>
            <a:endParaRPr lang="en-GB" dirty="0"/>
          </a:p>
          <a:p>
            <a:r>
              <a:rPr lang="en-GB" dirty="0"/>
              <a:t>Some loads are managed and </a:t>
            </a:r>
            <a:r>
              <a:rPr lang="en-GB" dirty="0" err="1"/>
              <a:t>shedded</a:t>
            </a:r>
            <a:r>
              <a:rPr lang="en-GB" dirty="0"/>
              <a:t>, and a new restoration scheme is arranged. </a:t>
            </a:r>
            <a:endParaRPr lang="en-GB" dirty="0"/>
          </a:p>
          <a:p>
            <a:r>
              <a:rPr lang="en-GB" dirty="0"/>
              <a:t>Prim’s MST Algorithm starts finding a suitable path by searching nearby DGs and tie switches, following the conditions of the low impedance, load demand, DGs’ spare capacity, and other constraints.</a:t>
            </a:r>
            <a:endParaRPr lang="en-GB" dirty="0"/>
          </a:p>
          <a:p>
            <a:r>
              <a:rPr lang="en-GB" dirty="0"/>
              <a:t>If there is not enough spare power, then some low priority nodes are ignored,. </a:t>
            </a:r>
            <a:endParaRPr lang="en-GB" dirty="0"/>
          </a:p>
          <a:p>
            <a:r>
              <a:rPr lang="en-GB" dirty="0"/>
              <a:t>In case-2, we have obtained two islands due to the failure of DG-3. </a:t>
            </a:r>
            <a:endParaRPr lang="en-GB"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59800" y="845450"/>
            <a:ext cx="6937209" cy="5845143"/>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236"/>
            <a:ext cx="10515600" cy="5659727"/>
          </a:xfrm>
        </p:spPr>
        <p:txBody>
          <a:bodyPr/>
          <a:lstStyle/>
          <a:p>
            <a:r>
              <a:rPr lang="en-GB" dirty="0"/>
              <a:t>Prim's MST algorithm is efficiently implemented in the IEEE 69-bus system</a:t>
            </a:r>
            <a:endParaRPr lang="en-GB" dirty="0"/>
          </a:p>
          <a:p>
            <a:r>
              <a:rPr lang="en-GB" dirty="0"/>
              <a:t>Restored nodes are shown in the final MST, lines joining them with each other to form a tree, whereas nodes disconnected from each other and shown separately in the graph (some nodes may not be displayed) are un-restored loads.</a:t>
            </a:r>
            <a:endParaRPr lang="en-GB" dirty="0"/>
          </a:p>
          <a:p>
            <a:r>
              <a:rPr lang="en-GB" dirty="0"/>
              <a:t>Here, the final MST of case-1 and case-2 is considered an Island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8083" y="0"/>
            <a:ext cx="5763953" cy="4616429"/>
          </a:xfrm>
        </p:spPr>
      </p:pic>
      <p:sp>
        <p:nvSpPr>
          <p:cNvPr id="6" name="TextBox 5"/>
          <p:cNvSpPr txBox="1"/>
          <p:nvPr/>
        </p:nvSpPr>
        <p:spPr>
          <a:xfrm>
            <a:off x="1311564" y="6465455"/>
            <a:ext cx="45719" cy="369332"/>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139" y="312994"/>
            <a:ext cx="5588519" cy="3990439"/>
          </a:xfrm>
          <a:prstGeom prst="rect">
            <a:avLst/>
          </a:prstGeom>
        </p:spPr>
      </p:pic>
      <p:sp>
        <p:nvSpPr>
          <p:cNvPr id="8" name="TextBox 7"/>
          <p:cNvSpPr txBox="1"/>
          <p:nvPr/>
        </p:nvSpPr>
        <p:spPr>
          <a:xfrm flipH="1">
            <a:off x="452118" y="5043056"/>
            <a:ext cx="11287300" cy="1200329"/>
          </a:xfrm>
          <a:prstGeom prst="rect">
            <a:avLst/>
          </a:prstGeom>
          <a:noFill/>
        </p:spPr>
        <p:txBody>
          <a:bodyPr wrap="square" rtlCol="0">
            <a:spAutoFit/>
          </a:bodyPr>
          <a:lstStyle/>
          <a:p>
            <a:r>
              <a:rPr lang="en-GB" dirty="0"/>
              <a:t>Table. II presents the statistical results of load restoration for case-1. It can be seen that a total of 2434kW (which equals 64% of total demand) is restored. Table. I presents the results of case-2, which explain the shedding of some of the loads, which is nearly 10.42% of the load shed in case-1, which is due to the unavailability of DG-3. The loads restored in case-2 represent 53.58% of the total demand.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Faced during Implementation</a:t>
            </a:r>
            <a:endParaRPr lang="en-US" dirty="0"/>
          </a:p>
        </p:txBody>
      </p:sp>
      <p:sp>
        <p:nvSpPr>
          <p:cNvPr id="3" name="Content Placeholder 2"/>
          <p:cNvSpPr>
            <a:spLocks noGrp="1"/>
          </p:cNvSpPr>
          <p:nvPr>
            <p:ph idx="1"/>
          </p:nvPr>
        </p:nvSpPr>
        <p:spPr/>
        <p:txBody>
          <a:bodyPr>
            <a:normAutofit/>
          </a:bodyPr>
          <a:lstStyle/>
          <a:p>
            <a:r>
              <a:rPr lang="en-US" dirty="0"/>
              <a:t>IEEE 69-bus distribution system was used because it is easier to implement. The algorithm could not be tested on any complex system.</a:t>
            </a:r>
            <a:endParaRPr lang="en-US" dirty="0"/>
          </a:p>
          <a:p>
            <a:r>
              <a:rPr lang="en-GB" dirty="0"/>
              <a:t>Calculations such as of reactive or active powers or weight coefficient were not given</a:t>
            </a:r>
            <a:endParaRPr lang="en-GB" dirty="0"/>
          </a:p>
          <a:p>
            <a:r>
              <a:rPr lang="en-GB" dirty="0"/>
              <a:t>No dataset was shared in the paper through which the MST was generated</a:t>
            </a:r>
            <a:r>
              <a:rPr lang="en-US" dirty="0"/>
              <a:t> or through which the graphs like the voltage profile were made</a:t>
            </a:r>
            <a:endParaRPr lang="en-US" dirty="0"/>
          </a:p>
          <a:p>
            <a:r>
              <a:rPr lang="en-GB" dirty="0"/>
              <a:t>Total required loads and the restored load values through DG’s were not specified as well</a:t>
            </a:r>
            <a:endParaRPr lang="en-GB" dirty="0"/>
          </a:p>
          <a:p>
            <a:r>
              <a:rPr lang="en-GB" dirty="0"/>
              <a:t>Impedance data of each node was not provided</a:t>
            </a:r>
            <a:endParaRPr lang="en-GB" dirty="0"/>
          </a:p>
          <a:p>
            <a:r>
              <a:rPr lang="en-GB" dirty="0"/>
              <a:t>The algorithm was not practically implemented on real life power system restoration plans.</a:t>
            </a:r>
            <a:endParaRPr lang="en-GB" dirty="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Conclusion</a:t>
            </a:r>
            <a:endParaRPr lang="en-US" dirty="0"/>
          </a:p>
        </p:txBody>
      </p:sp>
      <p:sp>
        <p:nvSpPr>
          <p:cNvPr id="6" name="Content Placeholder 5"/>
          <p:cNvSpPr>
            <a:spLocks noGrp="1"/>
          </p:cNvSpPr>
          <p:nvPr>
            <p:ph sz="half" idx="2"/>
          </p:nvPr>
        </p:nvSpPr>
        <p:spPr>
          <a:xfrm>
            <a:off x="461818" y="1930400"/>
            <a:ext cx="5535757" cy="4259263"/>
          </a:xfrm>
        </p:spPr>
        <p:txBody>
          <a:bodyPr>
            <a:normAutofit/>
          </a:bodyPr>
          <a:lstStyle/>
          <a:p>
            <a:r>
              <a:rPr lang="en-GB" dirty="0"/>
              <a:t>A comparison of the results shows that this strategy supports the idea of a single island with multiple DG coordination, and negates the impacts of high losses, which could be caused by single large islands.</a:t>
            </a:r>
            <a:endParaRPr lang="en-GB" dirty="0"/>
          </a:p>
          <a:p>
            <a:pPr marL="0" indent="0">
              <a:buNone/>
            </a:pPr>
            <a:endParaRPr lang="en-US" dirty="0"/>
          </a:p>
        </p:txBody>
      </p:sp>
      <p:pic>
        <p:nvPicPr>
          <p:cNvPr id="9" name="Content Placeholder 8"/>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441435" y="1138092"/>
            <a:ext cx="5159437" cy="475477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Presentation Distribution</a:t>
            </a:r>
            <a:endParaRPr lang="en-US"/>
          </a:p>
        </p:txBody>
      </p:sp>
      <p:graphicFrame>
        <p:nvGraphicFramePr>
          <p:cNvPr id="4" name="Content Placeholder 3"/>
          <p:cNvGraphicFramePr/>
          <p:nvPr>
            <p:ph idx="1"/>
          </p:nvPr>
        </p:nvGraphicFramePr>
        <p:xfrm>
          <a:off x="677545" y="2160905"/>
          <a:ext cx="8596630" cy="3495040"/>
        </p:xfrm>
        <a:graphic>
          <a:graphicData uri="http://schemas.openxmlformats.org/drawingml/2006/table">
            <a:tbl>
              <a:tblPr firstRow="1" bandRow="1">
                <a:tableStyleId>{5C22544A-7EE6-4342-B048-85BDC9FD1C3A}</a:tableStyleId>
              </a:tblPr>
              <a:tblGrid>
                <a:gridCol w="4298315"/>
                <a:gridCol w="4298315"/>
              </a:tblGrid>
              <a:tr h="873760">
                <a:tc>
                  <a:txBody>
                    <a:bodyPr/>
                    <a:p>
                      <a:pPr>
                        <a:buNone/>
                      </a:pPr>
                      <a:r>
                        <a:rPr lang="en-US"/>
                        <a:t>Name</a:t>
                      </a:r>
                      <a:endParaRPr lang="en-US"/>
                    </a:p>
                  </a:txBody>
                  <a:tcPr/>
                </a:tc>
                <a:tc>
                  <a:txBody>
                    <a:bodyPr/>
                    <a:p>
                      <a:pPr>
                        <a:buNone/>
                      </a:pPr>
                      <a:r>
                        <a:rPr lang="en-US"/>
                        <a:t>Points Covered</a:t>
                      </a:r>
                      <a:endParaRPr lang="en-US"/>
                    </a:p>
                  </a:txBody>
                  <a:tcPr/>
                </a:tc>
              </a:tr>
              <a:tr h="873760">
                <a:tc>
                  <a:txBody>
                    <a:bodyPr/>
                    <a:p>
                      <a:pPr>
                        <a:buNone/>
                      </a:pPr>
                      <a:r>
                        <a:rPr lang="en-US" sz="1800">
                          <a:sym typeface="+mn-ea"/>
                        </a:rPr>
                        <a:t>Anna Ahmed</a:t>
                      </a:r>
                      <a:endParaRPr lang="en-US"/>
                    </a:p>
                  </a:txBody>
                  <a:tcPr/>
                </a:tc>
                <a:tc>
                  <a:txBody>
                    <a:bodyPr/>
                    <a:p>
                      <a:pPr>
                        <a:buNone/>
                      </a:pPr>
                      <a:r>
                        <a:rPr lang="en-US" sz="1800">
                          <a:sym typeface="+mn-ea"/>
                        </a:rPr>
                        <a:t>Point 2, Point 3, Point 4</a:t>
                      </a:r>
                      <a:endParaRPr lang="en-US" sz="1800"/>
                    </a:p>
                    <a:p>
                      <a:pPr>
                        <a:buNone/>
                      </a:pPr>
                      <a:endParaRPr lang="en-US"/>
                    </a:p>
                  </a:txBody>
                  <a:tcPr/>
                </a:tc>
              </a:tr>
              <a:tr h="873760">
                <a:tc>
                  <a:txBody>
                    <a:bodyPr/>
                    <a:p>
                      <a:pPr>
                        <a:buNone/>
                      </a:pPr>
                      <a:r>
                        <a:rPr lang="en-US"/>
                        <a:t>Maria Hassan</a:t>
                      </a:r>
                      <a:endParaRPr lang="en-US"/>
                    </a:p>
                  </a:txBody>
                  <a:tcPr/>
                </a:tc>
                <a:tc>
                  <a:txBody>
                    <a:bodyPr/>
                    <a:p>
                      <a:pPr>
                        <a:buNone/>
                      </a:pPr>
                      <a:r>
                        <a:rPr lang="en-US" sz="1800">
                          <a:sym typeface="+mn-ea"/>
                        </a:rPr>
                        <a:t>Point 5, Point 6, Part in Dry-run</a:t>
                      </a:r>
                      <a:endParaRPr lang="en-US" sz="1800"/>
                    </a:p>
                    <a:p>
                      <a:pPr>
                        <a:buNone/>
                      </a:pPr>
                      <a:endParaRPr lang="en-US"/>
                    </a:p>
                  </a:txBody>
                  <a:tcPr/>
                </a:tc>
              </a:tr>
              <a:tr h="873760">
                <a:tc>
                  <a:txBody>
                    <a:bodyPr/>
                    <a:p>
                      <a:pPr>
                        <a:buNone/>
                      </a:pPr>
                      <a:r>
                        <a:rPr lang="en-US"/>
                        <a:t>Muhammad Zahid</a:t>
                      </a:r>
                      <a:endParaRPr lang="en-US"/>
                    </a:p>
                  </a:txBody>
                  <a:tcPr/>
                </a:tc>
                <a:tc>
                  <a:txBody>
                    <a:bodyPr/>
                    <a:p>
                      <a:pPr>
                        <a:buNone/>
                      </a:pPr>
                      <a:r>
                        <a:rPr lang="en-US" sz="1800">
                          <a:sym typeface="+mn-ea"/>
                        </a:rPr>
                        <a:t>Point 1, Major Part in Dry-run</a:t>
                      </a:r>
                      <a:endParaRPr lang="en-US" sz="1800"/>
                    </a:p>
                    <a:p>
                      <a:pPr>
                        <a:buNone/>
                      </a:pPr>
                      <a:endParaRPr 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slandind"/>
          <p:cNvPicPr>
            <a:picLocks noChangeAspect="1"/>
          </p:cNvPicPr>
          <p:nvPr/>
        </p:nvPicPr>
        <p:blipFill>
          <a:blip r:embed="rId1"/>
          <a:stretch>
            <a:fillRect/>
          </a:stretch>
        </p:blipFill>
        <p:spPr>
          <a:xfrm>
            <a:off x="2565400" y="889693"/>
            <a:ext cx="4277995" cy="6007735"/>
          </a:xfrm>
          <a:prstGeom prst="rect">
            <a:avLst/>
          </a:prstGeom>
        </p:spPr>
      </p:pic>
      <p:sp>
        <p:nvSpPr>
          <p:cNvPr id="7" name="Title 6"/>
          <p:cNvSpPr>
            <a:spLocks noGrp="1"/>
          </p:cNvSpPr>
          <p:nvPr>
            <p:ph type="title"/>
          </p:nvPr>
        </p:nvSpPr>
        <p:spPr>
          <a:xfrm>
            <a:off x="514928" y="355888"/>
            <a:ext cx="10515600" cy="1325563"/>
          </a:xfrm>
        </p:spPr>
        <p:txBody>
          <a:bodyPr>
            <a:normAutofit/>
          </a:bodyPr>
          <a:lstStyle/>
          <a:p>
            <a:r>
              <a:rPr lang="en-US" dirty="0"/>
              <a:t>Dry-Run</a:t>
            </a:r>
            <a:endParaRPr lang="en-US" dirty="0"/>
          </a:p>
        </p:txBody>
      </p:sp>
      <p:pic>
        <p:nvPicPr>
          <p:cNvPr id="10" name="Content Placeholder 9" descr="weiht"/>
          <p:cNvPicPr>
            <a:picLocks noGrp="1" noChangeAspect="1"/>
          </p:cNvPicPr>
          <p:nvPr>
            <p:ph idx="1"/>
          </p:nvPr>
        </p:nvPicPr>
        <p:blipFill>
          <a:blip r:embed="rId2"/>
          <a:stretch>
            <a:fillRect/>
          </a:stretch>
        </p:blipFill>
        <p:spPr>
          <a:xfrm>
            <a:off x="516255" y="890270"/>
            <a:ext cx="4120515" cy="22942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33095"/>
          </a:xfrm>
        </p:spPr>
        <p:txBody>
          <a:bodyPr/>
          <a:lstStyle/>
          <a:p>
            <a:r>
              <a:rPr lang="en-US" sz="1560">
                <a:latin typeface="Arial" panose="020B0604020202020204" pitchFamily="34" charset="0"/>
                <a:cs typeface="Arial" panose="020B0604020202020204" pitchFamily="34" charset="0"/>
              </a:rPr>
              <a:t>Dry-Run ( The Grid which will be used for MST).</a:t>
            </a:r>
            <a:endParaRPr lang="en-US" sz="1560">
              <a:latin typeface="Arial" panose="020B0604020202020204" pitchFamily="34" charset="0"/>
              <a:cs typeface="Arial" panose="020B0604020202020204" pitchFamily="34" charset="0"/>
            </a:endParaRPr>
          </a:p>
        </p:txBody>
      </p:sp>
      <p:sp>
        <p:nvSpPr>
          <p:cNvPr id="8" name="Content Placeholder 7"/>
          <p:cNvSpPr>
            <a:spLocks noGrp="1"/>
          </p:cNvSpPr>
          <p:nvPr>
            <p:ph idx="1"/>
          </p:nvPr>
        </p:nvSpPr>
        <p:spPr>
          <a:xfrm>
            <a:off x="838200" y="1063625"/>
            <a:ext cx="10515600" cy="5113655"/>
          </a:xfrm>
        </p:spPr>
        <p:txBody>
          <a:bodyPr/>
          <a:lstStyle/>
          <a:p>
            <a:endParaRPr lang="en-US"/>
          </a:p>
        </p:txBody>
      </p:sp>
      <p:pic>
        <p:nvPicPr>
          <p:cNvPr id="9" name="Picture 8" descr="mst"/>
          <p:cNvPicPr>
            <a:picLocks noChangeAspect="1"/>
          </p:cNvPicPr>
          <p:nvPr/>
        </p:nvPicPr>
        <p:blipFill>
          <a:blip r:embed="rId1"/>
          <a:stretch>
            <a:fillRect/>
          </a:stretch>
        </p:blipFill>
        <p:spPr>
          <a:xfrm>
            <a:off x="838200" y="1175385"/>
            <a:ext cx="10048240" cy="47161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5455"/>
          </a:xfrm>
        </p:spPr>
        <p:txBody>
          <a:bodyPr>
            <a:normAutofit/>
          </a:bodyPr>
          <a:lstStyle/>
          <a:p>
            <a:r>
              <a:rPr lang="en-US" sz="1555">
                <a:latin typeface="Arial" panose="020B0604020202020204" pitchFamily="34" charset="0"/>
                <a:cs typeface="Arial" panose="020B0604020202020204" pitchFamily="34" charset="0"/>
              </a:rPr>
              <a:t>DG-Information (Nodes considered while making mst)</a:t>
            </a:r>
            <a:endParaRPr lang="en-US" sz="1555">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56310"/>
            <a:ext cx="10515600" cy="5220970"/>
          </a:xfrm>
        </p:spPr>
        <p:txBody>
          <a:bodyPr/>
          <a:lstStyle/>
          <a:p>
            <a:endParaRPr lang="en-US"/>
          </a:p>
        </p:txBody>
      </p:sp>
      <p:pic>
        <p:nvPicPr>
          <p:cNvPr id="4" name="Picture 3" descr="Dg information"/>
          <p:cNvPicPr>
            <a:picLocks noChangeAspect="1"/>
          </p:cNvPicPr>
          <p:nvPr/>
        </p:nvPicPr>
        <p:blipFill>
          <a:blip r:embed="rId1"/>
          <a:stretch>
            <a:fillRect/>
          </a:stretch>
        </p:blipFill>
        <p:spPr>
          <a:xfrm>
            <a:off x="838200" y="956310"/>
            <a:ext cx="5301615" cy="5290185"/>
          </a:xfrm>
          <a:prstGeom prst="rect">
            <a:avLst/>
          </a:prstGeom>
        </p:spPr>
      </p:pic>
      <p:pic>
        <p:nvPicPr>
          <p:cNvPr id="6" name="Picture 5" descr="Islam"/>
          <p:cNvPicPr>
            <a:picLocks noChangeAspect="1"/>
          </p:cNvPicPr>
          <p:nvPr/>
        </p:nvPicPr>
        <p:blipFill>
          <a:blip r:embed="rId2"/>
          <a:stretch>
            <a:fillRect/>
          </a:stretch>
        </p:blipFill>
        <p:spPr>
          <a:xfrm>
            <a:off x="6139815" y="956310"/>
            <a:ext cx="3806825" cy="2774950"/>
          </a:xfrm>
          <a:prstGeom prst="rect">
            <a:avLst/>
          </a:prstGeom>
        </p:spPr>
      </p:pic>
      <p:pic>
        <p:nvPicPr>
          <p:cNvPr id="7" name="Picture 6" descr="Capture"/>
          <p:cNvPicPr>
            <a:picLocks noChangeAspect="1"/>
          </p:cNvPicPr>
          <p:nvPr/>
        </p:nvPicPr>
        <p:blipFill>
          <a:blip r:embed="rId3"/>
          <a:stretch>
            <a:fillRect/>
          </a:stretch>
        </p:blipFill>
        <p:spPr>
          <a:xfrm>
            <a:off x="6139815" y="3731260"/>
            <a:ext cx="3789045" cy="22663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2</a:t>
            </a:r>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09391" y="365126"/>
            <a:ext cx="4373218" cy="649287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343" y="2474843"/>
            <a:ext cx="8596668" cy="1908314"/>
          </a:xfrm>
        </p:spPr>
        <p:txBody>
          <a:bodyPr>
            <a:normAutofit/>
          </a:bodyPr>
          <a:lstStyle/>
          <a:p>
            <a:r>
              <a:rPr lang="en-US" sz="9600" dirty="0"/>
              <a:t>THANK YOU</a:t>
            </a:r>
            <a:endParaRPr lang="en-US"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Point 1</a:t>
            </a:r>
            <a:endParaRPr lang="en-US"/>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sym typeface="+mn-ea"/>
              </a:rPr>
              <a:t>For this paper, we need to have basic understanding of New weight co-efficient which is explained later,Impedence, Effective Power, IEEE 69 Bus, Islanding, Active Distribution Network, and PRIMS MST</a:t>
            </a:r>
            <a:endParaRPr lang="en-US">
              <a:latin typeface="Arial" panose="020B0604020202020204" pitchFamily="34" charset="0"/>
              <a:cs typeface="Arial" panose="020B0604020202020204" pitchFamily="34" charset="0"/>
              <a:sym typeface="+mn-ea"/>
            </a:endParaRPr>
          </a:p>
          <a:p>
            <a:endParaRPr lang="en-US"/>
          </a:p>
        </p:txBody>
      </p:sp>
      <p:pic>
        <p:nvPicPr>
          <p:cNvPr id="7" name="Picture 6" descr="Screen-Shot-2018-03-22-at-11.58.28-AM-e1521745250998"/>
          <p:cNvPicPr>
            <a:picLocks noChangeAspect="1"/>
          </p:cNvPicPr>
          <p:nvPr/>
        </p:nvPicPr>
        <p:blipFill>
          <a:blip r:embed="rId1"/>
          <a:stretch>
            <a:fillRect/>
          </a:stretch>
        </p:blipFill>
        <p:spPr>
          <a:xfrm>
            <a:off x="1045845" y="3260090"/>
            <a:ext cx="4127500" cy="2781300"/>
          </a:xfrm>
          <a:prstGeom prst="rect">
            <a:avLst/>
          </a:prstGeom>
        </p:spPr>
      </p:pic>
      <p:pic>
        <p:nvPicPr>
          <p:cNvPr id="9" name="Picture 8" descr="F1"/>
          <p:cNvPicPr>
            <a:picLocks noChangeAspect="1"/>
          </p:cNvPicPr>
          <p:nvPr/>
        </p:nvPicPr>
        <p:blipFill>
          <a:blip r:embed="rId2"/>
          <a:stretch>
            <a:fillRect/>
          </a:stretch>
        </p:blipFill>
        <p:spPr>
          <a:xfrm>
            <a:off x="5769610" y="2866390"/>
            <a:ext cx="3763645" cy="2963545"/>
          </a:xfrm>
          <a:prstGeom prst="rect">
            <a:avLst/>
          </a:prstGeom>
        </p:spPr>
      </p:pic>
      <p:sp>
        <p:nvSpPr>
          <p:cNvPr id="8" name="Text Box 7"/>
          <p:cNvSpPr txBox="1"/>
          <p:nvPr/>
        </p:nvSpPr>
        <p:spPr>
          <a:xfrm>
            <a:off x="1585595" y="6223635"/>
            <a:ext cx="2784475" cy="36830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Distributive Generation</a:t>
            </a:r>
            <a:endParaRPr lang="en-US">
              <a:latin typeface="Arial" panose="020B0604020202020204" pitchFamily="34" charset="0"/>
              <a:cs typeface="Arial" panose="020B0604020202020204" pitchFamily="34" charset="0"/>
            </a:endParaRPr>
          </a:p>
        </p:txBody>
      </p:sp>
      <p:sp>
        <p:nvSpPr>
          <p:cNvPr id="10" name="Text Box 9"/>
          <p:cNvSpPr txBox="1"/>
          <p:nvPr/>
        </p:nvSpPr>
        <p:spPr>
          <a:xfrm>
            <a:off x="6562090" y="6223635"/>
            <a:ext cx="2178685" cy="36830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ADN</a:t>
            </a:r>
            <a:endParaRPr lang="en-US">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Prim’s MST</a:t>
            </a:r>
            <a:br>
              <a:rPr lang="en-US"/>
            </a:br>
            <a:endParaRPr lang="en-US"/>
          </a:p>
        </p:txBody>
      </p:sp>
      <p:pic>
        <p:nvPicPr>
          <p:cNvPr id="4" name="Content Placeholder 3" descr="tt"/>
          <p:cNvPicPr>
            <a:picLocks noGrp="1" noChangeAspect="1"/>
          </p:cNvPicPr>
          <p:nvPr>
            <p:ph idx="1"/>
          </p:nvPr>
        </p:nvPicPr>
        <p:blipFill>
          <a:blip r:embed="rId1"/>
          <a:stretch>
            <a:fillRect/>
          </a:stretch>
        </p:blipFill>
        <p:spPr>
          <a:xfrm>
            <a:off x="2094230" y="1930400"/>
            <a:ext cx="5762625" cy="264223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070"/>
          </a:xfrm>
        </p:spPr>
        <p:txBody>
          <a:bodyPr>
            <a:normAutofit/>
          </a:bodyPr>
          <a:lstStyle/>
          <a:p>
            <a:r>
              <a:rPr lang="en-US" sz="1800" b="1" dirty="0">
                <a:latin typeface="Arial" panose="020B0604020202020204" pitchFamily="34" charset="0"/>
                <a:cs typeface="Arial" panose="020B0604020202020204" pitchFamily="34" charset="0"/>
              </a:rPr>
              <a:t>2.  Brief Discussion of the related work discussed by the authors.</a:t>
            </a:r>
            <a:endParaRPr lang="en-US" sz="1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27462"/>
            <a:ext cx="10515600" cy="5249817"/>
          </a:xfrm>
        </p:spPr>
        <p:txBody>
          <a:bodyPr/>
          <a:lstStyle/>
          <a:p>
            <a:pPr marL="514350" indent="-514350">
              <a:buAutoNum type="arabicPeriod"/>
            </a:pPr>
            <a:r>
              <a:rPr lang="en-US" sz="1560" dirty="0">
                <a:latin typeface="Arial" panose="020B0604020202020204" pitchFamily="34" charset="0"/>
                <a:cs typeface="Arial" panose="020B0604020202020204" pitchFamily="34" charset="0"/>
              </a:rPr>
              <a:t>The leading-edge methods used in earlier studies to resolve PDS restoration problems include Artificial Intelligence, Knowledge-based, Expert system, Heuristic search etc.</a:t>
            </a:r>
            <a:endParaRPr lang="en-US" sz="1560" dirty="0">
              <a:latin typeface="Arial" panose="020B0604020202020204" pitchFamily="34" charset="0"/>
              <a:cs typeface="Arial" panose="020B0604020202020204" pitchFamily="34" charset="0"/>
            </a:endParaRPr>
          </a:p>
          <a:p>
            <a:pPr marL="514350" indent="-514350">
              <a:buAutoNum type="arabicPeriod"/>
            </a:pPr>
            <a:r>
              <a:rPr lang="en-US" sz="1560" dirty="0">
                <a:latin typeface="Arial" panose="020B0604020202020204" pitchFamily="34" charset="0"/>
                <a:cs typeface="Arial" panose="020B0604020202020204" pitchFamily="34" charset="0"/>
              </a:rPr>
              <a:t>The new algorithms to solve the restoration problem in distribution networks </a:t>
            </a:r>
            <a:r>
              <a:rPr lang="en-US" sz="1560" dirty="0" smtClean="0">
                <a:latin typeface="Arial" panose="020B0604020202020204" pitchFamily="34" charset="0"/>
                <a:cs typeface="Arial" panose="020B0604020202020204" pitchFamily="34" charset="0"/>
              </a:rPr>
              <a:t>consists </a:t>
            </a:r>
            <a:r>
              <a:rPr lang="en-US" sz="1560" dirty="0">
                <a:latin typeface="Arial" panose="020B0604020202020204" pitchFamily="34" charset="0"/>
                <a:cs typeface="Arial" panose="020B0604020202020204" pitchFamily="34" charset="0"/>
              </a:rPr>
              <a:t>Fuzzy Logic Control, Optimization, Petri net, Genetic Algorithm etc.</a:t>
            </a:r>
            <a:endParaRPr lang="en-US" sz="1560" dirty="0">
              <a:latin typeface="Arial" panose="020B0604020202020204" pitchFamily="34" charset="0"/>
              <a:cs typeface="Arial" panose="020B0604020202020204" pitchFamily="34" charset="0"/>
            </a:endParaRPr>
          </a:p>
          <a:p>
            <a:pPr marL="514350" indent="-514350">
              <a:buAutoNum type="arabicPeriod"/>
            </a:pPr>
            <a:r>
              <a:rPr lang="en-US" sz="1560" dirty="0">
                <a:latin typeface="Arial" panose="020B0604020202020204" pitchFamily="34" charset="0"/>
                <a:cs typeface="Arial" panose="020B0604020202020204" pitchFamily="34" charset="0"/>
              </a:rPr>
              <a:t>Multi-agents (MAS) based method has been suggested for service restoration in many approaches </a:t>
            </a:r>
            <a:endParaRPr lang="en-US" sz="1560" dirty="0">
              <a:latin typeface="Arial" panose="020B0604020202020204" pitchFamily="34" charset="0"/>
              <a:cs typeface="Arial" panose="020B0604020202020204" pitchFamily="34" charset="0"/>
            </a:endParaRPr>
          </a:p>
          <a:p>
            <a:pPr marL="514350" indent="-514350">
              <a:buAutoNum type="arabicPeriod"/>
            </a:pPr>
            <a:r>
              <a:rPr lang="en-US" sz="1560" dirty="0">
                <a:latin typeface="Arial" panose="020B0604020202020204" pitchFamily="34" charset="0"/>
                <a:cs typeface="Arial" panose="020B0604020202020204" pitchFamily="34" charset="0"/>
              </a:rPr>
              <a:t>Feeder and Zone agents were proposed in </a:t>
            </a:r>
            <a:r>
              <a:rPr lang="en-US" sz="1600" dirty="0"/>
              <a:t>"A cooperative multi-agent framework for self-healing mechanisms in distribution systems”</a:t>
            </a:r>
            <a:r>
              <a:rPr lang="en-US" sz="1560" dirty="0">
                <a:latin typeface="Arial" panose="020B0604020202020204" pitchFamily="34" charset="0"/>
                <a:cs typeface="Arial" panose="020B0604020202020204" pitchFamily="34" charset="0"/>
              </a:rPr>
              <a:t>. DGs were not considered in this.</a:t>
            </a:r>
            <a:endParaRPr lang="en-US" sz="1560" dirty="0">
              <a:latin typeface="Arial" panose="020B0604020202020204" pitchFamily="34" charset="0"/>
              <a:cs typeface="Arial" panose="020B0604020202020204" pitchFamily="34" charset="0"/>
            </a:endParaRPr>
          </a:p>
          <a:p>
            <a:pPr marL="514350" indent="-514350">
              <a:buAutoNum type="arabicPeriod"/>
            </a:pPr>
            <a:r>
              <a:rPr lang="en-US" sz="1560" dirty="0">
                <a:latin typeface="Arial" panose="020B0604020202020204" pitchFamily="34" charset="0"/>
                <a:cs typeface="Arial" panose="020B0604020202020204" pitchFamily="34" charset="0"/>
              </a:rPr>
              <a:t>Synchronous machines are considered instead of DGs in many </a:t>
            </a:r>
            <a:r>
              <a:rPr lang="en-US" sz="1560" dirty="0" smtClean="0">
                <a:latin typeface="Arial" panose="020B0604020202020204" pitchFamily="34" charset="0"/>
                <a:cs typeface="Arial" panose="020B0604020202020204" pitchFamily="34" charset="0"/>
              </a:rPr>
              <a:t>scenarios.</a:t>
            </a:r>
            <a:endParaRPr lang="en-US" sz="1560" dirty="0" smtClean="0">
              <a:latin typeface="Arial" panose="020B0604020202020204" pitchFamily="34" charset="0"/>
              <a:cs typeface="Arial" panose="020B0604020202020204" pitchFamily="34" charset="0"/>
            </a:endParaRPr>
          </a:p>
          <a:p>
            <a:pPr marL="514350" indent="-514350">
              <a:buAutoNum type="arabicPeriod"/>
            </a:pPr>
            <a:r>
              <a:rPr lang="en-US" sz="1560" dirty="0" smtClean="0">
                <a:latin typeface="Arial" panose="020B0604020202020204" pitchFamily="34" charset="0"/>
                <a:cs typeface="Arial" panose="020B0604020202020204" pitchFamily="34" charset="0"/>
              </a:rPr>
              <a:t>In </a:t>
            </a:r>
            <a:r>
              <a:rPr lang="en-US" sz="1600" dirty="0" smtClean="0"/>
              <a:t>a case, </a:t>
            </a:r>
            <a:r>
              <a:rPr lang="en-US" sz="1560" dirty="0">
                <a:latin typeface="Arial" panose="020B0604020202020204" pitchFamily="34" charset="0"/>
                <a:cs typeface="Arial" panose="020B0604020202020204" pitchFamily="34" charset="0"/>
              </a:rPr>
              <a:t>the restoration was achieved through forming micro-grids, and sectionalizing switches completed reconfiguration. </a:t>
            </a:r>
            <a:endParaRPr lang="en-US" sz="1560" dirty="0">
              <a:latin typeface="Arial" panose="020B0604020202020204" pitchFamily="34" charset="0"/>
              <a:cs typeface="Arial" panose="020B0604020202020204" pitchFamily="34" charset="0"/>
            </a:endParaRPr>
          </a:p>
          <a:p>
            <a:pPr marL="514350" indent="-514350">
              <a:buAutoNum type="arabicPeriod"/>
            </a:pPr>
            <a:r>
              <a:rPr lang="en-US" sz="1560" dirty="0">
                <a:latin typeface="Arial" panose="020B0604020202020204" pitchFamily="34" charset="0"/>
                <a:cs typeface="Arial" panose="020B0604020202020204" pitchFamily="34" charset="0"/>
              </a:rPr>
              <a:t>In </a:t>
            </a:r>
            <a:r>
              <a:rPr lang="en-US" sz="1600" dirty="0"/>
              <a:t>"Integrated approach for optimal island partition and power dispatch"</a:t>
            </a:r>
            <a:r>
              <a:rPr lang="en-US" sz="1560" dirty="0">
                <a:latin typeface="Arial" panose="020B0604020202020204" pitchFamily="34" charset="0"/>
                <a:cs typeface="Arial" panose="020B0604020202020204" pitchFamily="34" charset="0"/>
              </a:rPr>
              <a:t>, a two-stage optimal controlled islanding and restoration scheme, along with varying loads is used.</a:t>
            </a:r>
            <a:endParaRPr lang="en-US" sz="1560" dirty="0">
              <a:latin typeface="Arial" panose="020B0604020202020204" pitchFamily="34" charset="0"/>
              <a:cs typeface="Arial" panose="020B0604020202020204" pitchFamily="34" charset="0"/>
            </a:endParaRPr>
          </a:p>
          <a:p>
            <a:pPr marL="514350" indent="-514350">
              <a:buAutoNum type="arabicPeriod"/>
            </a:pPr>
            <a:endParaRPr lang="en-US" sz="156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750"/>
          </a:xfrm>
        </p:spPr>
        <p:txBody>
          <a:bodyPr>
            <a:normAutofit/>
          </a:bodyPr>
          <a:lstStyle/>
          <a:p>
            <a:r>
              <a:rPr lang="en-US" sz="1800" b="1" dirty="0">
                <a:latin typeface="Arial" panose="020B0604020202020204" pitchFamily="34" charset="0"/>
                <a:cs typeface="Arial" panose="020B0604020202020204" pitchFamily="34" charset="0"/>
              </a:rPr>
              <a:t>3.  What is the aim of the paper? What is the problem addressed in the paper? </a:t>
            </a:r>
            <a:endParaRPr lang="en-US" sz="1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58875"/>
            <a:ext cx="10515600" cy="5018405"/>
          </a:xfrm>
        </p:spPr>
        <p:txBody>
          <a:bodyPr>
            <a:normAutofit/>
          </a:bodyPr>
          <a:lstStyle/>
          <a:p>
            <a:r>
              <a:rPr lang="en-US" sz="1560" dirty="0">
                <a:latin typeface="Arial" panose="020B0604020202020204" pitchFamily="34" charset="0"/>
                <a:cs typeface="Arial" panose="020B0604020202020204" pitchFamily="34" charset="0"/>
              </a:rPr>
              <a:t>The aim of the paper is to find the most feasible path </a:t>
            </a:r>
            <a:r>
              <a:rPr lang="en-US" sz="1560" dirty="0" smtClean="0">
                <a:latin typeface="Arial" panose="020B0604020202020204" pitchFamily="34" charset="0"/>
                <a:cs typeface="Arial" panose="020B0604020202020204" pitchFamily="34" charset="0"/>
              </a:rPr>
              <a:t>of power flow in </a:t>
            </a:r>
            <a:r>
              <a:rPr lang="en-US" sz="1560" dirty="0">
                <a:latin typeface="Arial" panose="020B0604020202020204" pitchFamily="34" charset="0"/>
                <a:cs typeface="Arial" panose="020B0604020202020204" pitchFamily="34" charset="0"/>
              </a:rPr>
              <a:t>Power Systems which considers the priority of loads and minimum power loss and sharing, formulated as a multi-objective program.</a:t>
            </a:r>
            <a:endParaRPr lang="en-US" sz="1560" dirty="0">
              <a:latin typeface="Arial" panose="020B0604020202020204" pitchFamily="34" charset="0"/>
              <a:cs typeface="Arial" panose="020B0604020202020204" pitchFamily="34" charset="0"/>
            </a:endParaRPr>
          </a:p>
          <a:p>
            <a:pPr marL="0" indent="0">
              <a:buNone/>
            </a:pPr>
            <a:r>
              <a:rPr lang="en-US" sz="1560" dirty="0">
                <a:latin typeface="Arial" panose="020B0604020202020204" pitchFamily="34" charset="0"/>
                <a:cs typeface="Arial" panose="020B0604020202020204" pitchFamily="34" charset="0"/>
              </a:rPr>
              <a:t>        Maximum load restoration with consideration of load priority</a:t>
            </a:r>
            <a:r>
              <a:rPr lang="en-US" sz="1400" dirty="0"/>
              <a:t>:          </a:t>
            </a:r>
            <a:endParaRPr lang="en-US" sz="1400" dirty="0"/>
          </a:p>
          <a:p>
            <a:pPr marL="0" indent="0">
              <a:buNone/>
            </a:pPr>
            <a:r>
              <a:rPr lang="en-US" sz="1560" dirty="0">
                <a:latin typeface="Arial" panose="020B0604020202020204" pitchFamily="34" charset="0"/>
                <a:cs typeface="Arial" panose="020B0604020202020204" pitchFamily="34" charset="0"/>
              </a:rPr>
              <a:t>       </a:t>
            </a:r>
            <a:endParaRPr lang="en-US" sz="1560" dirty="0">
              <a:latin typeface="Arial" panose="020B0604020202020204" pitchFamily="34" charset="0"/>
              <a:cs typeface="Arial" panose="020B0604020202020204" pitchFamily="34" charset="0"/>
            </a:endParaRPr>
          </a:p>
          <a:p>
            <a:pPr marL="0" indent="0">
              <a:buNone/>
            </a:pPr>
            <a:r>
              <a:rPr lang="en-US" sz="1560" dirty="0">
                <a:latin typeface="Arial" panose="020B0604020202020204" pitchFamily="34" charset="0"/>
                <a:cs typeface="Arial" panose="020B0604020202020204" pitchFamily="34" charset="0"/>
              </a:rPr>
              <a:t>         Minimum loss during the restoration period:                                   </a:t>
            </a:r>
            <a:endParaRPr lang="en-US" sz="1560" dirty="0">
              <a:latin typeface="Arial" panose="020B0604020202020204" pitchFamily="34" charset="0"/>
              <a:cs typeface="Arial" panose="020B0604020202020204" pitchFamily="34" charset="0"/>
            </a:endParaRPr>
          </a:p>
          <a:p>
            <a:endParaRPr lang="en-US" sz="1560" dirty="0">
              <a:latin typeface="Arial" panose="020B0604020202020204" pitchFamily="34" charset="0"/>
              <a:cs typeface="Arial" panose="020B0604020202020204" pitchFamily="34" charset="0"/>
            </a:endParaRPr>
          </a:p>
          <a:p>
            <a:r>
              <a:rPr lang="en-US" sz="1560" dirty="0">
                <a:latin typeface="Arial" panose="020B0604020202020204" pitchFamily="34" charset="0"/>
                <a:cs typeface="Arial" panose="020B0604020202020204" pitchFamily="34" charset="0"/>
              </a:rPr>
              <a:t>The problem addressed in the paper is that when Power systems suffer an outage, and are unable to load centers of a distribution network. Then distributed generation can work as a back up power source. </a:t>
            </a:r>
            <a:endParaRPr lang="en-US" sz="1560" dirty="0">
              <a:latin typeface="Arial" panose="020B0604020202020204" pitchFamily="34" charset="0"/>
              <a:cs typeface="Arial" panose="020B0604020202020204" pitchFamily="34" charset="0"/>
            </a:endParaRPr>
          </a:p>
          <a:p>
            <a:r>
              <a:rPr lang="en-US" sz="1560" dirty="0">
                <a:latin typeface="Arial" panose="020B0604020202020204" pitchFamily="34" charset="0"/>
                <a:cs typeface="Arial" panose="020B0604020202020204" pitchFamily="34" charset="0"/>
              </a:rPr>
              <a:t>Power Distribution Systems(PDSs) are prone to faults, and DGs integrated into a PDS can make it an Active Distribution Network and this can control a combination of distributed energy source i.e. generators, loads and storage.</a:t>
            </a:r>
            <a:endParaRPr lang="en-US" sz="1560" dirty="0">
              <a:latin typeface="Arial" panose="020B0604020202020204" pitchFamily="34" charset="0"/>
              <a:cs typeface="Arial" panose="020B0604020202020204" pitchFamily="34" charset="0"/>
            </a:endParaRPr>
          </a:p>
          <a:p>
            <a:r>
              <a:rPr lang="en-US" sz="1560" dirty="0">
                <a:latin typeface="Arial" panose="020B0604020202020204" pitchFamily="34" charset="0"/>
                <a:cs typeface="Arial" panose="020B0604020202020204" pitchFamily="34" charset="0"/>
              </a:rPr>
              <a:t>Depending upon DGs power, the solution is to form single island which can restore power to as many loads as possible</a:t>
            </a:r>
            <a:r>
              <a:rPr lang="en-US" sz="1560" dirty="0" smtClean="0">
                <a:latin typeface="Arial" panose="020B0604020202020204" pitchFamily="34" charset="0"/>
                <a:cs typeface="Arial" panose="020B0604020202020204" pitchFamily="34" charset="0"/>
              </a:rPr>
              <a:t>.</a:t>
            </a:r>
            <a:endParaRPr lang="en-US" sz="1560" dirty="0">
              <a:latin typeface="Arial" panose="020B0604020202020204" pitchFamily="34" charset="0"/>
              <a:cs typeface="Arial" panose="020B0604020202020204" pitchFamily="34" charset="0"/>
            </a:endParaRPr>
          </a:p>
          <a:p>
            <a:pPr marL="0" indent="0">
              <a:buNone/>
            </a:pPr>
            <a:endParaRPr lang="en-US" sz="1560" dirty="0">
              <a:latin typeface="Arial" panose="020B0604020202020204" pitchFamily="34" charset="0"/>
              <a:cs typeface="Arial" panose="020B0604020202020204" pitchFamily="34" charset="0"/>
            </a:endParaRPr>
          </a:p>
          <a:p>
            <a:endParaRPr lang="en-US" sz="1560" dirty="0">
              <a:latin typeface="Arial" panose="020B0604020202020204" pitchFamily="34" charset="0"/>
              <a:cs typeface="Arial" panose="020B0604020202020204" pitchFamily="34" charset="0"/>
            </a:endParaRPr>
          </a:p>
          <a:p>
            <a:pPr marL="0" indent="0">
              <a:buNone/>
            </a:pPr>
            <a:endParaRPr lang="en-US" sz="156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7188489" y="1690687"/>
            <a:ext cx="1047750" cy="523875"/>
          </a:xfrm>
          <a:prstGeom prst="rect">
            <a:avLst/>
          </a:prstGeom>
        </p:spPr>
      </p:pic>
      <p:pic>
        <p:nvPicPr>
          <p:cNvPr id="5" name="Picture 4"/>
          <p:cNvPicPr>
            <a:picLocks noChangeAspect="1"/>
          </p:cNvPicPr>
          <p:nvPr/>
        </p:nvPicPr>
        <p:blipFill>
          <a:blip r:embed="rId2"/>
          <a:stretch>
            <a:fillRect/>
          </a:stretch>
        </p:blipFill>
        <p:spPr>
          <a:xfrm>
            <a:off x="7188489" y="2340134"/>
            <a:ext cx="1038225" cy="533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134575"/>
            <a:ext cx="10515600" cy="269149"/>
          </a:xfrm>
        </p:spPr>
        <p:txBody>
          <a:bodyPr>
            <a:normAutofit fontScale="90000"/>
          </a:bodyPr>
          <a:lstStyle/>
          <a:p>
            <a:br>
              <a:rPr lang="en-US" sz="16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Continued: How The Paper is different from the previous work</a:t>
            </a:r>
            <a:br>
              <a:rPr lang="en-US" sz="1800" dirty="0">
                <a:latin typeface="Arial" panose="020B0604020202020204" pitchFamily="34" charset="0"/>
                <a:cs typeface="Arial" panose="020B0604020202020204" pitchFamily="34" charset="0"/>
              </a:rPr>
            </a:br>
            <a:endParaRPr lang="en-US" sz="1735"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0817" y="410482"/>
            <a:ext cx="10515600" cy="6329952"/>
          </a:xfrm>
        </p:spPr>
        <p:txBody>
          <a:bodyPr>
            <a:noAutofit/>
          </a:bodyPr>
          <a:lstStyle/>
          <a:p>
            <a:pPr marL="0" lvl="2" indent="0">
              <a:buNone/>
            </a:pPr>
            <a:r>
              <a:rPr lang="en-US" sz="1560" b="1" dirty="0" smtClean="0">
                <a:latin typeface="Arial" panose="020B0604020202020204" pitchFamily="34" charset="0"/>
                <a:cs typeface="Arial" panose="020B0604020202020204" pitchFamily="34" charset="0"/>
              </a:rPr>
              <a:t>1.Power </a:t>
            </a:r>
            <a:r>
              <a:rPr lang="en-US" sz="1560" b="1" dirty="0">
                <a:latin typeface="Arial" panose="020B0604020202020204" pitchFamily="34" charset="0"/>
                <a:cs typeface="Arial" panose="020B0604020202020204" pitchFamily="34" charset="0"/>
              </a:rPr>
              <a:t>System Reconfiguration based on Prim’s Algorithm:[14]</a:t>
            </a:r>
            <a:br>
              <a:rPr lang="en-US" sz="1560" dirty="0">
                <a:latin typeface="Arial" panose="020B0604020202020204" pitchFamily="34" charset="0"/>
                <a:cs typeface="Arial" panose="020B0604020202020204" pitchFamily="34" charset="0"/>
              </a:rPr>
            </a:br>
            <a:r>
              <a:rPr lang="en-US" sz="1560" dirty="0">
                <a:latin typeface="Arial" panose="020B0604020202020204" pitchFamily="34" charset="0"/>
                <a:cs typeface="Arial" panose="020B0604020202020204" pitchFamily="34" charset="0"/>
              </a:rPr>
              <a:t>	</a:t>
            </a:r>
            <a:r>
              <a:rPr lang="en-US" sz="1560" dirty="0" smtClean="0">
                <a:latin typeface="Arial" panose="020B0604020202020204" pitchFamily="34" charset="0"/>
                <a:cs typeface="Arial" panose="020B0604020202020204" pitchFamily="34" charset="0"/>
                <a:sym typeface="+mn-ea"/>
              </a:rPr>
              <a:t>They </a:t>
            </a:r>
            <a:r>
              <a:rPr lang="en-US" sz="1560" dirty="0">
                <a:latin typeface="Arial" panose="020B0604020202020204" pitchFamily="34" charset="0"/>
                <a:cs typeface="Arial" panose="020B0604020202020204" pitchFamily="34" charset="0"/>
                <a:sym typeface="+mn-ea"/>
              </a:rPr>
              <a:t>considered just the impedance of branches </a:t>
            </a:r>
            <a:r>
              <a:rPr lang="en-US" sz="1560" dirty="0" smtClean="0">
                <a:latin typeface="Arial" panose="020B0604020202020204" pitchFamily="34" charset="0"/>
                <a:cs typeface="Arial" panose="020B0604020202020204" pitchFamily="34" charset="0"/>
                <a:sym typeface="+mn-ea"/>
              </a:rPr>
              <a:t>as </a:t>
            </a:r>
            <a:r>
              <a:rPr lang="en-US" sz="1560" dirty="0" smtClean="0">
                <a:latin typeface="Arial" panose="020B0604020202020204" pitchFamily="34" charset="0"/>
                <a:cs typeface="Arial" panose="020B0604020202020204" pitchFamily="34" charset="0"/>
                <a:sym typeface="+mn-ea"/>
              </a:rPr>
              <a:t>the </a:t>
            </a:r>
            <a:r>
              <a:rPr lang="en-US" sz="1560" dirty="0">
                <a:latin typeface="Arial" panose="020B0604020202020204" pitchFamily="34" charset="0"/>
                <a:cs typeface="Arial" panose="020B0604020202020204" pitchFamily="34" charset="0"/>
                <a:sym typeface="+mn-ea"/>
              </a:rPr>
              <a:t>weights of the graph, which ignores many </a:t>
            </a:r>
            <a:r>
              <a:rPr lang="en-US" sz="1560" dirty="0" smtClean="0">
                <a:latin typeface="Arial" panose="020B0604020202020204" pitchFamily="34" charset="0"/>
                <a:cs typeface="Arial" panose="020B0604020202020204" pitchFamily="34" charset="0"/>
                <a:sym typeface="+mn-ea"/>
              </a:rPr>
              <a:t>	important 	factors </a:t>
            </a:r>
            <a:r>
              <a:rPr lang="en-US" sz="1560" dirty="0">
                <a:latin typeface="Arial" panose="020B0604020202020204" pitchFamily="34" charset="0"/>
                <a:cs typeface="Arial" panose="020B0604020202020204" pitchFamily="34" charset="0"/>
                <a:sym typeface="+mn-ea"/>
              </a:rPr>
              <a:t>like node demand and priority. </a:t>
            </a:r>
            <a:endParaRPr lang="en-US" sz="1560" dirty="0" smtClean="0">
              <a:latin typeface="Arial" panose="020B0604020202020204" pitchFamily="34" charset="0"/>
              <a:cs typeface="Arial" panose="020B0604020202020204" pitchFamily="34" charset="0"/>
              <a:sym typeface="+mn-ea"/>
            </a:endParaRPr>
          </a:p>
          <a:p>
            <a:pPr marL="0" lvl="2" indent="0">
              <a:buNone/>
            </a:pPr>
            <a:endParaRPr lang="en-US" sz="1560" b="1" dirty="0" smtClean="0">
              <a:latin typeface="Arial" panose="020B0604020202020204" pitchFamily="34" charset="0"/>
              <a:cs typeface="Arial" panose="020B0604020202020204" pitchFamily="34" charset="0"/>
              <a:sym typeface="+mn-ea"/>
            </a:endParaRPr>
          </a:p>
          <a:p>
            <a:pPr marL="0" lvl="2" indent="0">
              <a:buNone/>
            </a:pPr>
            <a:r>
              <a:rPr lang="en-US" sz="1560" b="1" dirty="0" smtClean="0">
                <a:latin typeface="Arial" panose="020B0604020202020204" pitchFamily="34" charset="0"/>
                <a:cs typeface="Arial" panose="020B0604020202020204" pitchFamily="34" charset="0"/>
                <a:sym typeface="+mn-ea"/>
              </a:rPr>
              <a:t>2</a:t>
            </a:r>
            <a:r>
              <a:rPr lang="en-US" sz="1560" b="1" dirty="0">
                <a:latin typeface="Arial" panose="020B0604020202020204" pitchFamily="34" charset="0"/>
                <a:cs typeface="Arial" panose="020B0604020202020204" pitchFamily="34" charset="0"/>
                <a:sym typeface="+mn-ea"/>
              </a:rPr>
              <a:t>. A Multi-Agent Design for Power Distribution Systems Automation:[15]</a:t>
            </a:r>
            <a:endParaRPr lang="en-US" sz="1560" b="1" dirty="0">
              <a:latin typeface="Arial" panose="020B0604020202020204" pitchFamily="34" charset="0"/>
              <a:cs typeface="Arial" panose="020B0604020202020204" pitchFamily="34" charset="0"/>
              <a:sym typeface="+mn-ea"/>
            </a:endParaRPr>
          </a:p>
          <a:p>
            <a:pPr marL="0" lvl="2" indent="0">
              <a:buNone/>
            </a:pPr>
            <a:r>
              <a:rPr lang="en-US" sz="1560" dirty="0">
                <a:latin typeface="Arial" panose="020B0604020202020204" pitchFamily="34" charset="0"/>
                <a:cs typeface="Arial" panose="020B0604020202020204" pitchFamily="34" charset="0"/>
              </a:rPr>
              <a:t>	A decentralized Multi-agents (MAS) based method has been suggested for service restoration. </a:t>
            </a:r>
            <a:r>
              <a:rPr lang="en-US" sz="1560" dirty="0" smtClean="0">
                <a:latin typeface="Arial" panose="020B0604020202020204" pitchFamily="34" charset="0"/>
                <a:cs typeface="Arial" panose="020B0604020202020204" pitchFamily="34" charset="0"/>
              </a:rPr>
              <a:t>Q-learning is 	used to find the strategy capable of restoring as many loads as possible. </a:t>
            </a:r>
            <a:endParaRPr lang="en-US" sz="1560" dirty="0" smtClean="0">
              <a:latin typeface="Arial" panose="020B0604020202020204" pitchFamily="34" charset="0"/>
              <a:cs typeface="Arial" panose="020B0604020202020204" pitchFamily="34" charset="0"/>
            </a:endParaRPr>
          </a:p>
          <a:p>
            <a:pPr marL="0" lvl="2" indent="0">
              <a:buNone/>
            </a:pPr>
            <a:br>
              <a:rPr lang="en-US" sz="1560" dirty="0">
                <a:latin typeface="Arial" panose="020B0604020202020204" pitchFamily="34" charset="0"/>
                <a:cs typeface="Arial" panose="020B0604020202020204" pitchFamily="34" charset="0"/>
              </a:rPr>
            </a:br>
            <a:r>
              <a:rPr lang="en-US" sz="1560" b="1" dirty="0">
                <a:latin typeface="Arial" panose="020B0604020202020204" pitchFamily="34" charset="0"/>
                <a:cs typeface="Arial" panose="020B0604020202020204" pitchFamily="34" charset="0"/>
              </a:rPr>
              <a:t>3. Multi-Agent Based Distribution Automation Solution for Self-Healing Grids:[17]</a:t>
            </a:r>
            <a:endParaRPr lang="en-US" sz="1560" b="1" dirty="0">
              <a:latin typeface="Arial" panose="020B0604020202020204" pitchFamily="34" charset="0"/>
              <a:cs typeface="Arial" panose="020B0604020202020204" pitchFamily="34" charset="0"/>
            </a:endParaRPr>
          </a:p>
          <a:p>
            <a:pPr marL="0" lvl="2" indent="0">
              <a:buNone/>
            </a:pPr>
            <a:r>
              <a:rPr lang="en-US" sz="1560" b="1" dirty="0">
                <a:latin typeface="Arial" panose="020B0604020202020204" pitchFamily="34" charset="0"/>
                <a:cs typeface="Arial" panose="020B0604020202020204" pitchFamily="34" charset="0"/>
              </a:rPr>
              <a:t>	</a:t>
            </a:r>
            <a:r>
              <a:rPr lang="en-US" sz="1560" dirty="0">
                <a:latin typeface="Arial" panose="020B0604020202020204" pitchFamily="34" charset="0"/>
                <a:cs typeface="Arial" panose="020B0604020202020204" pitchFamily="34" charset="0"/>
              </a:rPr>
              <a:t>Different agents have been proposed, and Prim’s algorithm was used to solve the restoration problem. But </a:t>
            </a:r>
            <a:r>
              <a:rPr lang="en-US" sz="1560" dirty="0" smtClean="0">
                <a:latin typeface="Arial" panose="020B0604020202020204" pitchFamily="34" charset="0"/>
                <a:cs typeface="Arial" panose="020B0604020202020204" pitchFamily="34" charset="0"/>
              </a:rPr>
              <a:t>in </a:t>
            </a:r>
            <a:r>
              <a:rPr lang="en-US" sz="1560" dirty="0">
                <a:latin typeface="Arial" panose="020B0604020202020204" pitchFamily="34" charset="0"/>
                <a:cs typeface="Arial" panose="020B0604020202020204" pitchFamily="34" charset="0"/>
              </a:rPr>
              <a:t>this </a:t>
            </a:r>
            <a:r>
              <a:rPr lang="en-US" sz="1560" dirty="0" smtClean="0">
                <a:latin typeface="Arial" panose="020B0604020202020204" pitchFamily="34" charset="0"/>
                <a:cs typeface="Arial" panose="020B0604020202020204" pitchFamily="34" charset="0"/>
              </a:rPr>
              <a:t>	paper</a:t>
            </a:r>
            <a:r>
              <a:rPr lang="en-US" sz="1560" dirty="0">
                <a:latin typeface="Arial" panose="020B0604020202020204" pitchFamily="34" charset="0"/>
                <a:cs typeface="Arial" panose="020B0604020202020204" pitchFamily="34" charset="0"/>
              </a:rPr>
              <a:t>, power grid capacity constraints were used as graph’s edge weights.</a:t>
            </a:r>
            <a:endParaRPr lang="en-US" sz="1560" dirty="0">
              <a:latin typeface="Arial" panose="020B0604020202020204" pitchFamily="34" charset="0"/>
              <a:cs typeface="Arial" panose="020B0604020202020204" pitchFamily="34" charset="0"/>
            </a:endParaRPr>
          </a:p>
          <a:p>
            <a:pPr marL="0" lvl="2" indent="0">
              <a:buNone/>
            </a:pPr>
            <a:br>
              <a:rPr lang="en-US" sz="1560" dirty="0">
                <a:latin typeface="Arial" panose="020B0604020202020204" pitchFamily="34" charset="0"/>
                <a:cs typeface="Arial" panose="020B0604020202020204" pitchFamily="34" charset="0"/>
              </a:rPr>
            </a:br>
            <a:r>
              <a:rPr lang="en-US" sz="1560" b="1" dirty="0" smtClean="0">
                <a:latin typeface="Arial" panose="020B0604020202020204" pitchFamily="34" charset="0"/>
                <a:cs typeface="Arial" panose="020B0604020202020204" pitchFamily="34" charset="0"/>
              </a:rPr>
              <a:t>4</a:t>
            </a:r>
            <a:r>
              <a:rPr lang="en-US" sz="1560" b="1" dirty="0">
                <a:latin typeface="Arial" panose="020B0604020202020204" pitchFamily="34" charset="0"/>
                <a:cs typeface="Arial" panose="020B0604020202020204" pitchFamily="34" charset="0"/>
              </a:rPr>
              <a:t>. A Decentralized Multi-Agent System Approach for Service Restoration Using DG Islanding:[12]</a:t>
            </a:r>
            <a:br>
              <a:rPr lang="en-US" sz="1560" dirty="0">
                <a:latin typeface="Arial" panose="020B0604020202020204" pitchFamily="34" charset="0"/>
                <a:cs typeface="Arial" panose="020B0604020202020204" pitchFamily="34" charset="0"/>
              </a:rPr>
            </a:br>
            <a:r>
              <a:rPr lang="en-US" sz="1560" dirty="0">
                <a:latin typeface="Arial" panose="020B0604020202020204" pitchFamily="34" charset="0"/>
                <a:cs typeface="Arial" panose="020B0604020202020204" pitchFamily="34" charset="0"/>
              </a:rPr>
              <a:t> 	Decentralized MAS approach is used and it proposes a novel idea to utilize the V2G feature of the EVs for 	service restoration. </a:t>
            </a:r>
            <a:endParaRPr lang="en-US" sz="1560" dirty="0">
              <a:latin typeface="Arial" panose="020B0604020202020204" pitchFamily="34" charset="0"/>
              <a:cs typeface="Arial" panose="020B0604020202020204" pitchFamily="34" charset="0"/>
            </a:endParaRPr>
          </a:p>
          <a:p>
            <a:pPr marL="0" lvl="2" indent="0">
              <a:buNone/>
            </a:pPr>
            <a:endParaRPr lang="en-US" sz="1560" b="1" dirty="0" smtClean="0">
              <a:latin typeface="Arial" panose="020B0604020202020204" pitchFamily="34" charset="0"/>
              <a:cs typeface="Arial" panose="020B0604020202020204" pitchFamily="34" charset="0"/>
            </a:endParaRPr>
          </a:p>
          <a:p>
            <a:pPr marL="0" lvl="2" indent="0">
              <a:buNone/>
            </a:pPr>
            <a:r>
              <a:rPr lang="en-US" sz="1560" b="1" dirty="0" smtClean="0">
                <a:latin typeface="Arial" panose="020B0604020202020204" pitchFamily="34" charset="0"/>
                <a:cs typeface="Arial" panose="020B0604020202020204" pitchFamily="34" charset="0"/>
              </a:rPr>
              <a:t>5</a:t>
            </a:r>
            <a:r>
              <a:rPr lang="en-US" sz="1560" b="1" dirty="0">
                <a:latin typeface="Arial" panose="020B0604020202020204" pitchFamily="34" charset="0"/>
                <a:cs typeface="Arial" panose="020B0604020202020204" pitchFamily="34" charset="0"/>
              </a:rPr>
              <a:t>. Integrated Approach for optimal island partition and power dispatch:[22]</a:t>
            </a:r>
            <a:br>
              <a:rPr lang="en-US" sz="1560" dirty="0">
                <a:latin typeface="Arial" panose="020B0604020202020204" pitchFamily="34" charset="0"/>
                <a:cs typeface="Arial" panose="020B0604020202020204" pitchFamily="34" charset="0"/>
              </a:rPr>
            </a:br>
            <a:r>
              <a:rPr lang="en-US" sz="1560" dirty="0">
                <a:latin typeface="Arial" panose="020B0604020202020204" pitchFamily="34" charset="0"/>
                <a:cs typeface="Arial" panose="020B0604020202020204" pitchFamily="34" charset="0"/>
              </a:rPr>
              <a:t>	It proposes a two-stage optimal controlled islanding and restoration scheme, along with varying </a:t>
            </a:r>
            <a:r>
              <a:rPr lang="en-US" sz="1560" dirty="0" smtClean="0">
                <a:latin typeface="Arial" panose="020B0604020202020204" pitchFamily="34" charset="0"/>
                <a:cs typeface="Arial" panose="020B0604020202020204" pitchFamily="34" charset="0"/>
              </a:rPr>
              <a:t>loads. Here 	loads </a:t>
            </a:r>
            <a:r>
              <a:rPr lang="en-US" sz="1560" dirty="0">
                <a:latin typeface="Arial" panose="020B0604020202020204" pitchFamily="34" charset="0"/>
                <a:cs typeface="Arial" panose="020B0604020202020204" pitchFamily="34" charset="0"/>
              </a:rPr>
              <a:t>were restored without considering </a:t>
            </a:r>
            <a:r>
              <a:rPr lang="en-US" sz="1560" dirty="0" smtClean="0">
                <a:latin typeface="Arial" panose="020B0604020202020204" pitchFamily="34" charset="0"/>
                <a:cs typeface="Arial" panose="020B0604020202020204" pitchFamily="34" charset="0"/>
              </a:rPr>
              <a:t>switching </a:t>
            </a:r>
            <a:r>
              <a:rPr lang="en-US" sz="1560" dirty="0">
                <a:latin typeface="Arial" panose="020B0604020202020204" pitchFamily="34" charset="0"/>
                <a:cs typeface="Arial" panose="020B0604020202020204" pitchFamily="34" charset="0"/>
              </a:rPr>
              <a:t>and load priorities</a:t>
            </a:r>
            <a:endParaRPr lang="en-US" sz="1560" dirty="0">
              <a:latin typeface="Arial" panose="020B0604020202020204" pitchFamily="34" charset="0"/>
              <a:cs typeface="Arial" panose="020B0604020202020204" pitchFamily="34" charset="0"/>
            </a:endParaRPr>
          </a:p>
          <a:p>
            <a:pPr marL="0" lvl="2" indent="0">
              <a:buNone/>
            </a:pPr>
            <a:br>
              <a:rPr lang="en-US" sz="1560" dirty="0">
                <a:latin typeface="Arial" panose="020B0604020202020204" pitchFamily="34" charset="0"/>
                <a:cs typeface="Arial" panose="020B0604020202020204" pitchFamily="34" charset="0"/>
              </a:rPr>
            </a:br>
            <a:endParaRPr lang="en-US" sz="1560" dirty="0">
              <a:latin typeface="Arial" panose="020B0604020202020204" pitchFamily="34" charset="0"/>
              <a:cs typeface="Arial" panose="020B0604020202020204" pitchFamily="34" charset="0"/>
            </a:endParaRPr>
          </a:p>
          <a:p>
            <a:pPr marL="342900" indent="-342900">
              <a:buAutoNum type="arabicPeriod"/>
            </a:pPr>
            <a:endParaRPr lang="en-US" sz="1560" dirty="0">
              <a:latin typeface="Arial" panose="020B0604020202020204" pitchFamily="34" charset="0"/>
              <a:cs typeface="Arial" panose="020B0604020202020204" pitchFamily="34" charset="0"/>
            </a:endParaRPr>
          </a:p>
          <a:p>
            <a:pPr marL="342900" indent="-342900">
              <a:buAutoNum type="arabicPeriod"/>
            </a:pPr>
            <a:endParaRPr lang="en-US" sz="1560" dirty="0">
              <a:latin typeface="Arial" panose="020B0604020202020204" pitchFamily="34" charset="0"/>
              <a:cs typeface="Arial" panose="020B0604020202020204" pitchFamily="34" charset="0"/>
            </a:endParaRPr>
          </a:p>
          <a:p>
            <a:pPr marL="342900" indent="-342900">
              <a:buAutoNum type="arabicPeriod"/>
            </a:pPr>
            <a:endParaRPr lang="en-US" sz="1560" dirty="0">
              <a:latin typeface="Arial" panose="020B0604020202020204" pitchFamily="34" charset="0"/>
              <a:cs typeface="Arial" panose="020B0604020202020204" pitchFamily="34" charset="0"/>
            </a:endParaRPr>
          </a:p>
          <a:p>
            <a:pPr marL="457200" lvl="2" indent="0">
              <a:buNone/>
            </a:pPr>
            <a:endParaRPr lang="en-US" sz="1560" dirty="0">
              <a:latin typeface="Arial" panose="020B0604020202020204" pitchFamily="34" charset="0"/>
              <a:cs typeface="Arial" panose="020B0604020202020204" pitchFamily="34" charset="0"/>
            </a:endParaRPr>
          </a:p>
          <a:p>
            <a:pPr marL="457200" lvl="1" indent="0">
              <a:buNone/>
            </a:pPr>
            <a:endParaRPr lang="en-US" sz="1335" dirty="0">
              <a:latin typeface="Arial" panose="020B0604020202020204" pitchFamily="34" charset="0"/>
              <a:cs typeface="Arial" panose="020B0604020202020204" pitchFamily="34" charset="0"/>
            </a:endParaRPr>
          </a:p>
          <a:p>
            <a:endParaRPr lang="en-US" sz="156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2" y="143453"/>
            <a:ext cx="10515600" cy="669348"/>
          </a:xfrm>
        </p:spPr>
        <p:txBody>
          <a:bodyPr>
            <a:normAutofit/>
          </a:bodyPr>
          <a:lstStyle/>
          <a:p>
            <a:r>
              <a:rPr lang="en-US" sz="1800" b="1" dirty="0">
                <a:latin typeface="Arial" panose="020B0604020202020204" pitchFamily="34" charset="0"/>
                <a:cs typeface="Arial" panose="020B0604020202020204" pitchFamily="34" charset="0"/>
              </a:rPr>
              <a:t>4. Details of the methodology adopted to solve the identified problem.</a:t>
            </a:r>
            <a:endParaRPr lang="en-US" sz="1800" b="1" dirty="0"/>
          </a:p>
        </p:txBody>
      </p:sp>
      <p:sp>
        <p:nvSpPr>
          <p:cNvPr id="3" name="Content Placeholder 2"/>
          <p:cNvSpPr>
            <a:spLocks noGrp="1"/>
          </p:cNvSpPr>
          <p:nvPr>
            <p:ph idx="1"/>
          </p:nvPr>
        </p:nvSpPr>
        <p:spPr>
          <a:xfrm>
            <a:off x="967509" y="911225"/>
            <a:ext cx="10515600" cy="4351338"/>
          </a:xfrm>
        </p:spPr>
        <p:txBody>
          <a:bodyPr>
            <a:normAutofit/>
          </a:bodyPr>
          <a:lstStyle/>
          <a:p>
            <a:pPr algn="just"/>
            <a:r>
              <a:rPr lang="en-US" sz="1600" dirty="0">
                <a:latin typeface="Arial" panose="020B0604020202020204" pitchFamily="34" charset="0"/>
                <a:cs typeface="Arial" panose="020B0604020202020204" pitchFamily="34" charset="0"/>
              </a:rPr>
              <a:t>A new weight coefficient is introduced to find the optimum restoration path.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An optimal path is found using Prim’s MST technique.</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 single island is formed without preset boundaries where DGs’ power can be maximally utilized.</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To check the effectiveness of the Power distribution system. The system will be exposed to further failures.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 new concept of islanding is presented, in which a single island is formed, containing multiple Distributed Generation(s) and their powers are merged to determine the optimality of the islanded scheme.</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858886" y="1189524"/>
            <a:ext cx="2714625" cy="7524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2690"/>
          </a:xfrm>
        </p:spPr>
        <p:txBody>
          <a:bodyPr>
            <a:normAutofit/>
          </a:bodyPr>
          <a:lstStyle/>
          <a:p>
            <a:r>
              <a:rPr lang="en-US" sz="1800" b="1" dirty="0">
                <a:latin typeface="Arial" panose="020B0604020202020204" pitchFamily="34" charset="0"/>
                <a:cs typeface="Arial" panose="020B0604020202020204" pitchFamily="34" charset="0"/>
              </a:rPr>
              <a:t>Constraints:</a:t>
            </a:r>
            <a:endParaRPr lang="en-US" sz="1800" b="1" dirty="0"/>
          </a:p>
        </p:txBody>
      </p:sp>
      <p:sp>
        <p:nvSpPr>
          <p:cNvPr id="3" name="Content Placeholder 2"/>
          <p:cNvSpPr>
            <a:spLocks noGrp="1"/>
          </p:cNvSpPr>
          <p:nvPr>
            <p:ph idx="1"/>
          </p:nvPr>
        </p:nvSpPr>
        <p:spPr>
          <a:xfrm>
            <a:off x="838200" y="1241589"/>
            <a:ext cx="10515600" cy="4805363"/>
          </a:xfrm>
        </p:spPr>
        <p:txBody>
          <a:bodyPr/>
          <a:lstStyle/>
          <a:p>
            <a:pPr algn="just"/>
            <a:r>
              <a:rPr lang="en-US" sz="1560" u="sng" dirty="0">
                <a:latin typeface="Arial" panose="020B0604020202020204" pitchFamily="34" charset="0"/>
                <a:cs typeface="Arial" panose="020B0604020202020204" pitchFamily="34" charset="0"/>
              </a:rPr>
              <a:t>DG Constraints</a:t>
            </a:r>
            <a:r>
              <a:rPr lang="en-US" sz="1560" dirty="0">
                <a:latin typeface="Arial" panose="020B0604020202020204" pitchFamily="34" charset="0"/>
                <a:cs typeface="Arial" panose="020B0604020202020204" pitchFamily="34" charset="0"/>
              </a:rPr>
              <a:t>: To balance the generating capacity of the DGs with load demand.</a:t>
            </a:r>
            <a:endParaRPr lang="en-US" sz="1560" dirty="0">
              <a:latin typeface="Arial" panose="020B0604020202020204" pitchFamily="34" charset="0"/>
              <a:cs typeface="Arial" panose="020B0604020202020204" pitchFamily="34" charset="0"/>
            </a:endParaRPr>
          </a:p>
          <a:p>
            <a:pPr lvl="1" algn="just"/>
            <a:endParaRPr lang="en-US" sz="10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r>
              <a:rPr lang="en-US" sz="1560" u="sng" dirty="0">
                <a:latin typeface="Arial" panose="020B0604020202020204" pitchFamily="34" charset="0"/>
                <a:cs typeface="Arial" panose="020B0604020202020204" pitchFamily="34" charset="0"/>
              </a:rPr>
              <a:t>Power Flow Constraints: </a:t>
            </a:r>
            <a:r>
              <a:rPr lang="en-US" sz="1560" dirty="0">
                <a:latin typeface="Arial" panose="020B0604020202020204" pitchFamily="34" charset="0"/>
                <a:cs typeface="Arial" panose="020B0604020202020204" pitchFamily="34" charset="0"/>
              </a:rPr>
              <a:t>To calculate with single iteration cycle.</a:t>
            </a:r>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endParaRPr lang="en-US" sz="1560" dirty="0">
              <a:latin typeface="Arial" panose="020B0604020202020204" pitchFamily="34" charset="0"/>
              <a:cs typeface="Arial" panose="020B0604020202020204" pitchFamily="34" charset="0"/>
            </a:endParaRPr>
          </a:p>
          <a:p>
            <a:pPr algn="just"/>
            <a:r>
              <a:rPr lang="en-US" sz="1560" u="sng" dirty="0">
                <a:latin typeface="Arial" panose="020B0604020202020204" pitchFamily="34" charset="0"/>
                <a:cs typeface="Arial" panose="020B0604020202020204" pitchFamily="34" charset="0"/>
              </a:rPr>
              <a:t>Voltage Limits</a:t>
            </a:r>
            <a:r>
              <a:rPr lang="en-US" sz="1560" dirty="0">
                <a:latin typeface="Arial" panose="020B0604020202020204" pitchFamily="34" charset="0"/>
                <a:cs typeface="Arial" panose="020B0604020202020204" pitchFamily="34" charset="0"/>
              </a:rPr>
              <a:t>: The real time bus voltages are restricted to a specific range.</a:t>
            </a:r>
            <a:endParaRPr lang="en-US" sz="156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4486071" y="1664074"/>
            <a:ext cx="1562508" cy="1358537"/>
          </a:xfrm>
          <a:prstGeom prst="rect">
            <a:avLst/>
          </a:prstGeom>
        </p:spPr>
      </p:pic>
      <p:pic>
        <p:nvPicPr>
          <p:cNvPr id="5" name="Picture 4"/>
          <p:cNvPicPr>
            <a:picLocks noChangeAspect="1"/>
          </p:cNvPicPr>
          <p:nvPr/>
        </p:nvPicPr>
        <p:blipFill>
          <a:blip r:embed="rId2"/>
          <a:stretch>
            <a:fillRect/>
          </a:stretch>
        </p:blipFill>
        <p:spPr>
          <a:xfrm>
            <a:off x="4425398" y="4036328"/>
            <a:ext cx="1743075" cy="847725"/>
          </a:xfrm>
          <a:prstGeom prst="rect">
            <a:avLst/>
          </a:prstGeom>
        </p:spPr>
      </p:pic>
      <p:pic>
        <p:nvPicPr>
          <p:cNvPr id="6" name="Picture 5"/>
          <p:cNvPicPr>
            <a:picLocks noChangeAspect="1"/>
          </p:cNvPicPr>
          <p:nvPr/>
        </p:nvPicPr>
        <p:blipFill>
          <a:blip r:embed="rId3"/>
          <a:stretch>
            <a:fillRect/>
          </a:stretch>
        </p:blipFill>
        <p:spPr>
          <a:xfrm>
            <a:off x="4438650" y="5616411"/>
            <a:ext cx="1657350" cy="5414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7767</Words>
  <Application>WPS Presentation</Application>
  <PresentationFormat>Widescreen</PresentationFormat>
  <Paragraphs>179</Paragraphs>
  <Slides>24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Wingdings 3</vt:lpstr>
      <vt:lpstr>Arial</vt:lpstr>
      <vt:lpstr>Trebuchet MS</vt:lpstr>
      <vt:lpstr>Microsoft YaHei</vt:lpstr>
      <vt:lpstr>Arial Unicode MS</vt:lpstr>
      <vt:lpstr>Calibri</vt:lpstr>
      <vt:lpstr>Facet</vt:lpstr>
      <vt:lpstr>Design and Analysis of Algorithms Project Phase 1</vt:lpstr>
      <vt:lpstr>PowerPoint 演示文稿</vt:lpstr>
      <vt:lpstr>Point 1</vt:lpstr>
      <vt:lpstr>Prim’s MST </vt:lpstr>
      <vt:lpstr>2.  Brief Discussion of the related work discussed by the authors.</vt:lpstr>
      <vt:lpstr>3.  What is the aim of the paper? What is the problem addressed in the paper? </vt:lpstr>
      <vt:lpstr> Continued: How The Paper is different from the previous work </vt:lpstr>
      <vt:lpstr>4. Details of the methodology adopted to solve the identified problem.</vt:lpstr>
      <vt:lpstr>Constraints:</vt:lpstr>
      <vt:lpstr>Continued:</vt:lpstr>
      <vt:lpstr>How the authors have provided the evidence to justify their claims? (Results)</vt:lpstr>
      <vt:lpstr>IEEE 69-Bus System</vt:lpstr>
      <vt:lpstr>PowerPoint 演示文稿</vt:lpstr>
      <vt:lpstr>Case 2:</vt:lpstr>
      <vt:lpstr>PowerPoint 演示文稿</vt:lpstr>
      <vt:lpstr>PowerPoint 演示文稿</vt:lpstr>
      <vt:lpstr>PowerPoint 演示文稿</vt:lpstr>
      <vt:lpstr>Challenges Faced during Implementation</vt:lpstr>
      <vt:lpstr>Conclusion</vt:lpstr>
      <vt:lpstr>Dry-Run</vt:lpstr>
      <vt:lpstr>Dry-Run ( The Grid which will be used for MST).</vt:lpstr>
      <vt:lpstr>DG-Information (Nodes considered while making mst)</vt:lpstr>
      <vt:lpstr>Case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 Phase 1</dc:title>
  <dc:creator>USER</dc:creator>
  <cp:lastModifiedBy>zahid</cp:lastModifiedBy>
  <cp:revision>139</cp:revision>
  <dcterms:created xsi:type="dcterms:W3CDTF">2021-05-18T15:23:00Z</dcterms:created>
  <dcterms:modified xsi:type="dcterms:W3CDTF">2021-06-01T06:23:15Z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