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56" r:id="rId5"/>
    <p:sldId id="370" r:id="rId6"/>
    <p:sldId id="367" r:id="rId7"/>
    <p:sldId id="363" r:id="rId8"/>
    <p:sldId id="371" r:id="rId9"/>
    <p:sldId id="331" r:id="rId10"/>
    <p:sldId id="354" r:id="rId11"/>
    <p:sldId id="352" r:id="rId12"/>
    <p:sldId id="335" r:id="rId13"/>
    <p:sldId id="336" r:id="rId14"/>
    <p:sldId id="333" r:id="rId15"/>
    <p:sldId id="337" r:id="rId16"/>
    <p:sldId id="364" r:id="rId17"/>
    <p:sldId id="338" r:id="rId18"/>
    <p:sldId id="353" r:id="rId19"/>
    <p:sldId id="369" r:id="rId20"/>
    <p:sldId id="339" r:id="rId21"/>
    <p:sldId id="365" r:id="rId22"/>
    <p:sldId id="361" r:id="rId23"/>
    <p:sldId id="340" r:id="rId24"/>
    <p:sldId id="355" r:id="rId25"/>
    <p:sldId id="341" r:id="rId26"/>
    <p:sldId id="366" r:id="rId27"/>
    <p:sldId id="342" r:id="rId28"/>
    <p:sldId id="344" r:id="rId29"/>
    <p:sldId id="356" r:id="rId30"/>
    <p:sldId id="345" r:id="rId31"/>
    <p:sldId id="357" r:id="rId32"/>
    <p:sldId id="346" r:id="rId33"/>
    <p:sldId id="343" r:id="rId34"/>
    <p:sldId id="368" r:id="rId35"/>
    <p:sldId id="347" r:id="rId36"/>
    <p:sldId id="358" r:id="rId37"/>
    <p:sldId id="348" r:id="rId38"/>
    <p:sldId id="359" r:id="rId39"/>
    <p:sldId id="349" r:id="rId40"/>
    <p:sldId id="362" r:id="rId41"/>
    <p:sldId id="360" r:id="rId42"/>
    <p:sldId id="350" r:id="rId43"/>
    <p:sldId id="372" r:id="rId44"/>
    <p:sldId id="32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3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5EB1"/>
    <a:srgbClr val="7F3A87"/>
    <a:srgbClr val="7E3B85"/>
    <a:srgbClr val="E1E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B6A44-577A-A3EA-5A0D-54CFDCB30843}" v="1" dt="2023-03-31T11:08:18.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4"/>
  </p:normalViewPr>
  <p:slideViewPr>
    <p:cSldViewPr snapToGrid="0">
      <p:cViewPr varScale="1">
        <p:scale>
          <a:sx n="79" d="100"/>
          <a:sy n="79" d="100"/>
        </p:scale>
        <p:origin x="67" y="139"/>
      </p:cViewPr>
      <p:guideLst>
        <p:guide orient="horz" pos="436"/>
        <p:guide pos="3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ola Marsili - HR (Bloom Consulting)" userId="S::hr@bloom-consulting.com::b6a0cc64-1f98-473e-a63d-50323678d6c6" providerId="AD" clId="Web-{9A3B6A44-577A-A3EA-5A0D-54CFDCB30843}"/>
    <pc:docChg chg="modSld">
      <pc:chgData name="Viola Marsili - HR (Bloom Consulting)" userId="S::hr@bloom-consulting.com::b6a0cc64-1f98-473e-a63d-50323678d6c6" providerId="AD" clId="Web-{9A3B6A44-577A-A3EA-5A0D-54CFDCB30843}" dt="2023-03-31T11:08:18.014" v="0" actId="1076"/>
      <pc:docMkLst>
        <pc:docMk/>
      </pc:docMkLst>
      <pc:sldChg chg="modSp">
        <pc:chgData name="Viola Marsili - HR (Bloom Consulting)" userId="S::hr@bloom-consulting.com::b6a0cc64-1f98-473e-a63d-50323678d6c6" providerId="AD" clId="Web-{9A3B6A44-577A-A3EA-5A0D-54CFDCB30843}" dt="2023-03-31T11:08:18.014" v="0" actId="1076"/>
        <pc:sldMkLst>
          <pc:docMk/>
          <pc:sldMk cId="168314576" sldId="329"/>
        </pc:sldMkLst>
        <pc:spChg chg="mod">
          <ac:chgData name="Viola Marsili - HR (Bloom Consulting)" userId="S::hr@bloom-consulting.com::b6a0cc64-1f98-473e-a63d-50323678d6c6" providerId="AD" clId="Web-{9A3B6A44-577A-A3EA-5A0D-54CFDCB30843}" dt="2023-03-31T11:08:18.014" v="0" actId="1076"/>
          <ac:spMkLst>
            <pc:docMk/>
            <pc:sldMk cId="168314576" sldId="329"/>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A248E-0A48-42F0-97C6-9417EFF4D025}" type="doc">
      <dgm:prSet loTypeId="urn:microsoft.com/office/officeart/2005/8/layout/hList6" loCatId="list" qsTypeId="urn:microsoft.com/office/officeart/2005/8/quickstyle/simple2" qsCatId="simple" csTypeId="urn:microsoft.com/office/officeart/2005/8/colors/colorful1" csCatId="colorful" phldr="1"/>
      <dgm:spPr/>
      <dgm:t>
        <a:bodyPr/>
        <a:lstStyle/>
        <a:p>
          <a:endParaRPr lang="en-GB"/>
        </a:p>
      </dgm:t>
    </dgm:pt>
    <dgm:pt modelId="{9C4C8D26-48D0-4D5D-BF9D-05D8BB70DEBE}">
      <dgm:prSet phldrT="[Text]" custT="1"/>
      <dgm:spPr>
        <a:ln>
          <a:noFill/>
        </a:ln>
      </dgm:spPr>
      <dgm:t>
        <a:bodyPr/>
        <a:lstStyle/>
        <a:p>
          <a:r>
            <a:rPr lang="it-IT" sz="2000" dirty="0" smtClean="0"/>
            <a:t>Introduction</a:t>
          </a:r>
        </a:p>
        <a:p>
          <a:r>
            <a:rPr lang="it-IT" sz="2000" dirty="0" smtClean="0"/>
            <a:t>Scope</a:t>
          </a:r>
        </a:p>
        <a:p>
          <a:r>
            <a:rPr lang="it-IT" sz="2000" dirty="0" smtClean="0"/>
            <a:t>Objective </a:t>
          </a:r>
        </a:p>
      </dgm:t>
    </dgm:pt>
    <dgm:pt modelId="{9E9177CB-4192-486C-AE3F-F9E62B8E70E7}" type="parTrans" cxnId="{6EDCF45E-4799-4ECF-81B1-9C8A6C1D40C3}">
      <dgm:prSet/>
      <dgm:spPr/>
      <dgm:t>
        <a:bodyPr/>
        <a:lstStyle/>
        <a:p>
          <a:endParaRPr lang="en-GB"/>
        </a:p>
      </dgm:t>
    </dgm:pt>
    <dgm:pt modelId="{680F02D8-DE7B-4F1F-8848-663E7EFFB7A6}" type="sibTrans" cxnId="{6EDCF45E-4799-4ECF-81B1-9C8A6C1D40C3}">
      <dgm:prSet/>
      <dgm:spPr/>
      <dgm:t>
        <a:bodyPr/>
        <a:lstStyle/>
        <a:p>
          <a:endParaRPr lang="en-GB"/>
        </a:p>
      </dgm:t>
    </dgm:pt>
    <dgm:pt modelId="{6E0B0085-3038-4412-915E-6217688C4004}">
      <dgm:prSet phldrT="[Text]" custT="1"/>
      <dgm:spPr>
        <a:ln>
          <a:noFill/>
        </a:ln>
      </dgm:spPr>
      <dgm:t>
        <a:bodyPr/>
        <a:lstStyle/>
        <a:p>
          <a:pPr marL="171450" indent="0" defTabSz="800100">
            <a:lnSpc>
              <a:spcPct val="90000"/>
            </a:lnSpc>
            <a:spcBef>
              <a:spcPct val="0"/>
            </a:spcBef>
            <a:spcAft>
              <a:spcPct val="15000"/>
            </a:spcAft>
            <a:buNone/>
          </a:pPr>
          <a:r>
            <a:rPr lang="it-IT" sz="1800" dirty="0" smtClean="0"/>
            <a:t>Research  Methodology</a:t>
          </a:r>
        </a:p>
        <a:p>
          <a:pPr marL="171450" indent="0" defTabSz="800100">
            <a:lnSpc>
              <a:spcPct val="90000"/>
            </a:lnSpc>
            <a:spcBef>
              <a:spcPct val="0"/>
            </a:spcBef>
            <a:spcAft>
              <a:spcPct val="15000"/>
            </a:spcAft>
            <a:buNone/>
          </a:pPr>
          <a:r>
            <a:rPr lang="it-IT" sz="1800" dirty="0" smtClean="0"/>
            <a:t>and</a:t>
          </a:r>
        </a:p>
        <a:p>
          <a:pPr marL="0" marR="0" indent="0" defTabSz="914400" eaLnBrk="1" fontAlgn="auto" latinLnBrk="0" hangingPunct="1">
            <a:lnSpc>
              <a:spcPct val="100000"/>
            </a:lnSpc>
            <a:spcBef>
              <a:spcPts val="0"/>
            </a:spcBef>
            <a:spcAft>
              <a:spcPts val="0"/>
            </a:spcAft>
            <a:buClrTx/>
            <a:buSzTx/>
            <a:buFontTx/>
            <a:buNone/>
            <a:tabLst/>
            <a:defRPr/>
          </a:pPr>
          <a:r>
            <a:rPr lang="it-IT" sz="1800" dirty="0" smtClean="0"/>
            <a:t>    Data Collection</a:t>
          </a:r>
        </a:p>
        <a:p>
          <a:pPr defTabSz="889000">
            <a:lnSpc>
              <a:spcPct val="90000"/>
            </a:lnSpc>
            <a:spcBef>
              <a:spcPct val="0"/>
            </a:spcBef>
            <a:spcAft>
              <a:spcPct val="35000"/>
            </a:spcAft>
          </a:pPr>
          <a:endParaRPr lang="en-GB" sz="2000" dirty="0"/>
        </a:p>
      </dgm:t>
    </dgm:pt>
    <dgm:pt modelId="{4FE8141D-5604-40EA-A97E-67334296F3E0}" type="parTrans" cxnId="{E9AE5B7C-7D22-4853-B1FA-E46841626107}">
      <dgm:prSet/>
      <dgm:spPr/>
      <dgm:t>
        <a:bodyPr/>
        <a:lstStyle/>
        <a:p>
          <a:endParaRPr lang="en-GB"/>
        </a:p>
      </dgm:t>
    </dgm:pt>
    <dgm:pt modelId="{F50A9F9F-B9BB-4CCA-B7FA-382BB4FA4FEE}" type="sibTrans" cxnId="{E9AE5B7C-7D22-4853-B1FA-E46841626107}">
      <dgm:prSet/>
      <dgm:spPr/>
      <dgm:t>
        <a:bodyPr/>
        <a:lstStyle/>
        <a:p>
          <a:endParaRPr lang="en-GB"/>
        </a:p>
      </dgm:t>
    </dgm:pt>
    <dgm:pt modelId="{A5CB455C-3E2B-4355-BD7B-84DA0BEA45D2}">
      <dgm:prSet phldrT="[Text]" custT="1"/>
      <dgm:spPr>
        <a:ln>
          <a:noFill/>
        </a:ln>
      </dgm:spPr>
      <dgm:t>
        <a:bodyPr/>
        <a:lstStyle/>
        <a:p>
          <a:r>
            <a:rPr lang="it-IT" sz="2000" dirty="0" smtClean="0"/>
            <a:t>Researh and Findings</a:t>
          </a:r>
          <a:endParaRPr lang="en-GB" sz="2000" dirty="0" smtClean="0"/>
        </a:p>
        <a:p>
          <a:endParaRPr lang="it-IT" sz="2000" dirty="0" smtClean="0"/>
        </a:p>
      </dgm:t>
    </dgm:pt>
    <dgm:pt modelId="{32E7B492-57FF-4777-9EE2-BE4B16D346F0}" type="parTrans" cxnId="{6835A95A-FFC5-41B8-8FE8-4E6EDD8B20A3}">
      <dgm:prSet/>
      <dgm:spPr/>
      <dgm:t>
        <a:bodyPr/>
        <a:lstStyle/>
        <a:p>
          <a:endParaRPr lang="en-GB"/>
        </a:p>
      </dgm:t>
    </dgm:pt>
    <dgm:pt modelId="{052B2376-8C32-4022-B9BA-5C137172C787}" type="sibTrans" cxnId="{6835A95A-FFC5-41B8-8FE8-4E6EDD8B20A3}">
      <dgm:prSet/>
      <dgm:spPr/>
      <dgm:t>
        <a:bodyPr/>
        <a:lstStyle/>
        <a:p>
          <a:endParaRPr lang="en-GB"/>
        </a:p>
      </dgm:t>
    </dgm:pt>
    <dgm:pt modelId="{64D22697-D2C0-4A7F-92EE-3B131807FDA1}">
      <dgm:prSet phldrT="[Text]"/>
      <dgm:spPr>
        <a:ln>
          <a:noFill/>
        </a:ln>
      </dgm:spPr>
      <dgm:t>
        <a:bodyPr/>
        <a:lstStyle/>
        <a:p>
          <a:r>
            <a:rPr lang="it-IT" dirty="0" smtClean="0"/>
            <a:t>Suggestions and Recommendations</a:t>
          </a:r>
        </a:p>
        <a:p>
          <a:endParaRPr lang="en-GB" dirty="0"/>
        </a:p>
      </dgm:t>
    </dgm:pt>
    <dgm:pt modelId="{C149C8C6-5ECC-42FB-9A86-9741A393DC1D}" type="parTrans" cxnId="{2DE972F4-232F-4878-99CD-CB8DDE57CD5E}">
      <dgm:prSet/>
      <dgm:spPr/>
      <dgm:t>
        <a:bodyPr/>
        <a:lstStyle/>
        <a:p>
          <a:endParaRPr lang="en-GB"/>
        </a:p>
      </dgm:t>
    </dgm:pt>
    <dgm:pt modelId="{8FC62D31-AE16-4638-BBD9-6E158FD71E74}" type="sibTrans" cxnId="{2DE972F4-232F-4878-99CD-CB8DDE57CD5E}">
      <dgm:prSet/>
      <dgm:spPr/>
      <dgm:t>
        <a:bodyPr/>
        <a:lstStyle/>
        <a:p>
          <a:endParaRPr lang="en-GB"/>
        </a:p>
      </dgm:t>
    </dgm:pt>
    <dgm:pt modelId="{AF1DF15B-BA94-4D29-84B3-D22CE6D2EAA6}">
      <dgm:prSet/>
      <dgm:spPr>
        <a:ln>
          <a:noFill/>
        </a:ln>
      </dgm:spPr>
      <dgm:t>
        <a:bodyPr/>
        <a:lstStyle/>
        <a:p>
          <a:r>
            <a:rPr lang="it-IT" dirty="0" smtClean="0"/>
            <a:t>Key Research</a:t>
          </a:r>
        </a:p>
        <a:p>
          <a:r>
            <a:rPr lang="it-IT" dirty="0" smtClean="0"/>
            <a:t>Queries</a:t>
          </a:r>
          <a:endParaRPr lang="en-GB" dirty="0"/>
        </a:p>
      </dgm:t>
    </dgm:pt>
    <dgm:pt modelId="{01423422-8AE6-46E7-AE45-9492BECF7A30}" type="parTrans" cxnId="{6BA69E71-E8D4-4BA7-A204-7174CFECFCFE}">
      <dgm:prSet/>
      <dgm:spPr/>
      <dgm:t>
        <a:bodyPr/>
        <a:lstStyle/>
        <a:p>
          <a:endParaRPr lang="en-GB"/>
        </a:p>
      </dgm:t>
    </dgm:pt>
    <dgm:pt modelId="{FE0C476F-6FB8-4554-9AF0-DAB68D40E789}" type="sibTrans" cxnId="{6BA69E71-E8D4-4BA7-A204-7174CFECFCFE}">
      <dgm:prSet/>
      <dgm:spPr/>
      <dgm:t>
        <a:bodyPr/>
        <a:lstStyle/>
        <a:p>
          <a:endParaRPr lang="en-GB"/>
        </a:p>
      </dgm:t>
    </dgm:pt>
    <dgm:pt modelId="{33E4FCB0-2F20-4CF2-BCC8-EBE8EBCA4BE1}" type="pres">
      <dgm:prSet presAssocID="{C61A248E-0A48-42F0-97C6-9417EFF4D025}" presName="Name0" presStyleCnt="0">
        <dgm:presLayoutVars>
          <dgm:dir/>
          <dgm:resizeHandles val="exact"/>
        </dgm:presLayoutVars>
      </dgm:prSet>
      <dgm:spPr/>
    </dgm:pt>
    <dgm:pt modelId="{7EBD8C1B-E4AD-495A-831E-7F0ADC4A9D3D}" type="pres">
      <dgm:prSet presAssocID="{9C4C8D26-48D0-4D5D-BF9D-05D8BB70DEBE}" presName="node" presStyleLbl="node1" presStyleIdx="0" presStyleCnt="5" custLinFactX="-46551" custLinFactNeighborX="-100000" custLinFactNeighborY="-2545">
        <dgm:presLayoutVars>
          <dgm:bulletEnabled val="1"/>
        </dgm:presLayoutVars>
      </dgm:prSet>
      <dgm:spPr/>
      <dgm:t>
        <a:bodyPr/>
        <a:lstStyle/>
        <a:p>
          <a:endParaRPr lang="en-GB"/>
        </a:p>
      </dgm:t>
    </dgm:pt>
    <dgm:pt modelId="{D495BC46-B2CD-4432-AD93-CBED809BEC83}" type="pres">
      <dgm:prSet presAssocID="{680F02D8-DE7B-4F1F-8848-663E7EFFB7A6}" presName="sibTrans" presStyleCnt="0"/>
      <dgm:spPr/>
    </dgm:pt>
    <dgm:pt modelId="{BBCAAA8C-B3F9-4DD9-8009-89C7C1BC40D7}" type="pres">
      <dgm:prSet presAssocID="{AF1DF15B-BA94-4D29-84B3-D22CE6D2EAA6}" presName="node" presStyleLbl="node1" presStyleIdx="1" presStyleCnt="5">
        <dgm:presLayoutVars>
          <dgm:bulletEnabled val="1"/>
        </dgm:presLayoutVars>
      </dgm:prSet>
      <dgm:spPr/>
      <dgm:t>
        <a:bodyPr/>
        <a:lstStyle/>
        <a:p>
          <a:endParaRPr lang="en-GB"/>
        </a:p>
      </dgm:t>
    </dgm:pt>
    <dgm:pt modelId="{182FF946-493B-4CCE-8378-21FC1E275A38}" type="pres">
      <dgm:prSet presAssocID="{FE0C476F-6FB8-4554-9AF0-DAB68D40E789}" presName="sibTrans" presStyleCnt="0"/>
      <dgm:spPr/>
    </dgm:pt>
    <dgm:pt modelId="{F52073C2-B727-44EC-8815-8787B9D65572}" type="pres">
      <dgm:prSet presAssocID="{6E0B0085-3038-4412-915E-6217688C4004}" presName="node" presStyleLbl="node1" presStyleIdx="2" presStyleCnt="5">
        <dgm:presLayoutVars>
          <dgm:bulletEnabled val="1"/>
        </dgm:presLayoutVars>
      </dgm:prSet>
      <dgm:spPr/>
      <dgm:t>
        <a:bodyPr/>
        <a:lstStyle/>
        <a:p>
          <a:endParaRPr lang="en-GB"/>
        </a:p>
      </dgm:t>
    </dgm:pt>
    <dgm:pt modelId="{051AA331-F387-4C0E-B649-D7ED3A2518AA}" type="pres">
      <dgm:prSet presAssocID="{F50A9F9F-B9BB-4CCA-B7FA-382BB4FA4FEE}" presName="sibTrans" presStyleCnt="0"/>
      <dgm:spPr/>
    </dgm:pt>
    <dgm:pt modelId="{7E6243AD-134A-49F7-ADA7-CCE12C43F08E}" type="pres">
      <dgm:prSet presAssocID="{A5CB455C-3E2B-4355-BD7B-84DA0BEA45D2}" presName="node" presStyleLbl="node1" presStyleIdx="3" presStyleCnt="5">
        <dgm:presLayoutVars>
          <dgm:bulletEnabled val="1"/>
        </dgm:presLayoutVars>
      </dgm:prSet>
      <dgm:spPr/>
      <dgm:t>
        <a:bodyPr/>
        <a:lstStyle/>
        <a:p>
          <a:endParaRPr lang="en-GB"/>
        </a:p>
      </dgm:t>
    </dgm:pt>
    <dgm:pt modelId="{35FC2A55-BEF7-4229-AC5C-F7BD569B6597}" type="pres">
      <dgm:prSet presAssocID="{052B2376-8C32-4022-B9BA-5C137172C787}" presName="sibTrans" presStyleCnt="0"/>
      <dgm:spPr/>
    </dgm:pt>
    <dgm:pt modelId="{D0AE716A-603F-43B1-99A9-14412735D7E1}" type="pres">
      <dgm:prSet presAssocID="{64D22697-D2C0-4A7F-92EE-3B131807FDA1}" presName="node" presStyleLbl="node1" presStyleIdx="4" presStyleCnt="5">
        <dgm:presLayoutVars>
          <dgm:bulletEnabled val="1"/>
        </dgm:presLayoutVars>
      </dgm:prSet>
      <dgm:spPr/>
      <dgm:t>
        <a:bodyPr/>
        <a:lstStyle/>
        <a:p>
          <a:endParaRPr lang="en-GB"/>
        </a:p>
      </dgm:t>
    </dgm:pt>
  </dgm:ptLst>
  <dgm:cxnLst>
    <dgm:cxn modelId="{6BA69E71-E8D4-4BA7-A204-7174CFECFCFE}" srcId="{C61A248E-0A48-42F0-97C6-9417EFF4D025}" destId="{AF1DF15B-BA94-4D29-84B3-D22CE6D2EAA6}" srcOrd="1" destOrd="0" parTransId="{01423422-8AE6-46E7-AE45-9492BECF7A30}" sibTransId="{FE0C476F-6FB8-4554-9AF0-DAB68D40E789}"/>
    <dgm:cxn modelId="{6EDCF45E-4799-4ECF-81B1-9C8A6C1D40C3}" srcId="{C61A248E-0A48-42F0-97C6-9417EFF4D025}" destId="{9C4C8D26-48D0-4D5D-BF9D-05D8BB70DEBE}" srcOrd="0" destOrd="0" parTransId="{9E9177CB-4192-486C-AE3F-F9E62B8E70E7}" sibTransId="{680F02D8-DE7B-4F1F-8848-663E7EFFB7A6}"/>
    <dgm:cxn modelId="{42BCC88A-93EF-4D47-A322-5FBC894B0B53}" type="presOf" srcId="{9C4C8D26-48D0-4D5D-BF9D-05D8BB70DEBE}" destId="{7EBD8C1B-E4AD-495A-831E-7F0ADC4A9D3D}" srcOrd="0" destOrd="0" presId="urn:microsoft.com/office/officeart/2005/8/layout/hList6"/>
    <dgm:cxn modelId="{2402D50D-0A9C-4196-9230-FF095802C972}" type="presOf" srcId="{C61A248E-0A48-42F0-97C6-9417EFF4D025}" destId="{33E4FCB0-2F20-4CF2-BCC8-EBE8EBCA4BE1}" srcOrd="0" destOrd="0" presId="urn:microsoft.com/office/officeart/2005/8/layout/hList6"/>
    <dgm:cxn modelId="{96A704AD-CF47-47E2-8ABE-A9809CFE0414}" type="presOf" srcId="{64D22697-D2C0-4A7F-92EE-3B131807FDA1}" destId="{D0AE716A-603F-43B1-99A9-14412735D7E1}" srcOrd="0" destOrd="0" presId="urn:microsoft.com/office/officeart/2005/8/layout/hList6"/>
    <dgm:cxn modelId="{2DE972F4-232F-4878-99CD-CB8DDE57CD5E}" srcId="{C61A248E-0A48-42F0-97C6-9417EFF4D025}" destId="{64D22697-D2C0-4A7F-92EE-3B131807FDA1}" srcOrd="4" destOrd="0" parTransId="{C149C8C6-5ECC-42FB-9A86-9741A393DC1D}" sibTransId="{8FC62D31-AE16-4638-BBD9-6E158FD71E74}"/>
    <dgm:cxn modelId="{D81EDB84-7BBF-4E6B-8586-624128FF3962}" type="presOf" srcId="{6E0B0085-3038-4412-915E-6217688C4004}" destId="{F52073C2-B727-44EC-8815-8787B9D65572}" srcOrd="0" destOrd="0" presId="urn:microsoft.com/office/officeart/2005/8/layout/hList6"/>
    <dgm:cxn modelId="{776436B4-383A-4F51-8B1C-709A08FA4B96}" type="presOf" srcId="{AF1DF15B-BA94-4D29-84B3-D22CE6D2EAA6}" destId="{BBCAAA8C-B3F9-4DD9-8009-89C7C1BC40D7}" srcOrd="0" destOrd="0" presId="urn:microsoft.com/office/officeart/2005/8/layout/hList6"/>
    <dgm:cxn modelId="{6835A95A-FFC5-41B8-8FE8-4E6EDD8B20A3}" srcId="{C61A248E-0A48-42F0-97C6-9417EFF4D025}" destId="{A5CB455C-3E2B-4355-BD7B-84DA0BEA45D2}" srcOrd="3" destOrd="0" parTransId="{32E7B492-57FF-4777-9EE2-BE4B16D346F0}" sibTransId="{052B2376-8C32-4022-B9BA-5C137172C787}"/>
    <dgm:cxn modelId="{A7FD4488-40E1-46DB-ADB4-17F938A142FD}" type="presOf" srcId="{A5CB455C-3E2B-4355-BD7B-84DA0BEA45D2}" destId="{7E6243AD-134A-49F7-ADA7-CCE12C43F08E}" srcOrd="0" destOrd="0" presId="urn:microsoft.com/office/officeart/2005/8/layout/hList6"/>
    <dgm:cxn modelId="{E9AE5B7C-7D22-4853-B1FA-E46841626107}" srcId="{C61A248E-0A48-42F0-97C6-9417EFF4D025}" destId="{6E0B0085-3038-4412-915E-6217688C4004}" srcOrd="2" destOrd="0" parTransId="{4FE8141D-5604-40EA-A97E-67334296F3E0}" sibTransId="{F50A9F9F-B9BB-4CCA-B7FA-382BB4FA4FEE}"/>
    <dgm:cxn modelId="{8637244D-B944-435E-A46A-4AB19CF071A4}" type="presParOf" srcId="{33E4FCB0-2F20-4CF2-BCC8-EBE8EBCA4BE1}" destId="{7EBD8C1B-E4AD-495A-831E-7F0ADC4A9D3D}" srcOrd="0" destOrd="0" presId="urn:microsoft.com/office/officeart/2005/8/layout/hList6"/>
    <dgm:cxn modelId="{FF331D9A-AA92-4C0B-86D9-328CB179A219}" type="presParOf" srcId="{33E4FCB0-2F20-4CF2-BCC8-EBE8EBCA4BE1}" destId="{D495BC46-B2CD-4432-AD93-CBED809BEC83}" srcOrd="1" destOrd="0" presId="urn:microsoft.com/office/officeart/2005/8/layout/hList6"/>
    <dgm:cxn modelId="{EBFD40A6-0C7C-4F2C-ACE7-BFB59256B373}" type="presParOf" srcId="{33E4FCB0-2F20-4CF2-BCC8-EBE8EBCA4BE1}" destId="{BBCAAA8C-B3F9-4DD9-8009-89C7C1BC40D7}" srcOrd="2" destOrd="0" presId="urn:microsoft.com/office/officeart/2005/8/layout/hList6"/>
    <dgm:cxn modelId="{D2792468-66AE-423C-88C8-4C20EC0E1DC7}" type="presParOf" srcId="{33E4FCB0-2F20-4CF2-BCC8-EBE8EBCA4BE1}" destId="{182FF946-493B-4CCE-8378-21FC1E275A38}" srcOrd="3" destOrd="0" presId="urn:microsoft.com/office/officeart/2005/8/layout/hList6"/>
    <dgm:cxn modelId="{2FE2E694-6083-4C7F-A5C5-20DCAC2C0F08}" type="presParOf" srcId="{33E4FCB0-2F20-4CF2-BCC8-EBE8EBCA4BE1}" destId="{F52073C2-B727-44EC-8815-8787B9D65572}" srcOrd="4" destOrd="0" presId="urn:microsoft.com/office/officeart/2005/8/layout/hList6"/>
    <dgm:cxn modelId="{FDA4B210-6E22-4017-96BB-E9FA9505ED23}" type="presParOf" srcId="{33E4FCB0-2F20-4CF2-BCC8-EBE8EBCA4BE1}" destId="{051AA331-F387-4C0E-B649-D7ED3A2518AA}" srcOrd="5" destOrd="0" presId="urn:microsoft.com/office/officeart/2005/8/layout/hList6"/>
    <dgm:cxn modelId="{232B27BB-0FDC-46FA-B138-99CC4CB7868E}" type="presParOf" srcId="{33E4FCB0-2F20-4CF2-BCC8-EBE8EBCA4BE1}" destId="{7E6243AD-134A-49F7-ADA7-CCE12C43F08E}" srcOrd="6" destOrd="0" presId="urn:microsoft.com/office/officeart/2005/8/layout/hList6"/>
    <dgm:cxn modelId="{716BF63B-A2C2-42D7-9313-407D317833FF}" type="presParOf" srcId="{33E4FCB0-2F20-4CF2-BCC8-EBE8EBCA4BE1}" destId="{35FC2A55-BEF7-4229-AC5C-F7BD569B6597}" srcOrd="7" destOrd="0" presId="urn:microsoft.com/office/officeart/2005/8/layout/hList6"/>
    <dgm:cxn modelId="{9918C1DE-E23A-445D-B94C-2161F8874E28}" type="presParOf" srcId="{33E4FCB0-2F20-4CF2-BCC8-EBE8EBCA4BE1}" destId="{D0AE716A-603F-43B1-99A9-14412735D7E1}" srcOrd="8" destOrd="0" presId="urn:microsoft.com/office/officeart/2005/8/layout/hList6"/>
  </dgm:cxnLst>
  <dgm:bg>
    <a:effectLst>
      <a:outerShdw blurRad="50800" dist="50800" dir="5400000" algn="ctr" rotWithShape="0">
        <a:schemeClr val="bg1">
          <a:lumMod val="75000"/>
        </a:schemeClr>
      </a:outerShdw>
    </a:effect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D8C1B-E4AD-495A-831E-7F0ADC4A9D3D}">
      <dsp:nvSpPr>
        <dsp:cNvPr id="0" name=""/>
        <dsp:cNvSpPr/>
      </dsp:nvSpPr>
      <dsp:spPr>
        <a:xfrm rot="16200000">
          <a:off x="-640229" y="640229"/>
          <a:ext cx="3025508" cy="1745048"/>
        </a:xfrm>
        <a:prstGeom prst="flowChartManualOperation">
          <a:avLst/>
        </a:prstGeom>
        <a:solidFill>
          <a:schemeClr val="accent2">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it-IT" sz="2000" kern="1200" dirty="0" smtClean="0"/>
            <a:t>Introduction</a:t>
          </a:r>
        </a:p>
        <a:p>
          <a:pPr lvl="0" algn="ctr" defTabSz="889000">
            <a:lnSpc>
              <a:spcPct val="90000"/>
            </a:lnSpc>
            <a:spcBef>
              <a:spcPct val="0"/>
            </a:spcBef>
            <a:spcAft>
              <a:spcPct val="35000"/>
            </a:spcAft>
          </a:pPr>
          <a:r>
            <a:rPr lang="it-IT" sz="2000" kern="1200" dirty="0" smtClean="0"/>
            <a:t>Scope</a:t>
          </a:r>
        </a:p>
        <a:p>
          <a:pPr lvl="0" algn="ctr" defTabSz="889000">
            <a:lnSpc>
              <a:spcPct val="90000"/>
            </a:lnSpc>
            <a:spcBef>
              <a:spcPct val="0"/>
            </a:spcBef>
            <a:spcAft>
              <a:spcPct val="35000"/>
            </a:spcAft>
          </a:pPr>
          <a:r>
            <a:rPr lang="it-IT" sz="2000" kern="1200" dirty="0" smtClean="0"/>
            <a:t>Objective </a:t>
          </a:r>
        </a:p>
      </dsp:txBody>
      <dsp:txXfrm rot="5400000">
        <a:off x="1" y="605101"/>
        <a:ext cx="1745048" cy="1815304"/>
      </dsp:txXfrm>
    </dsp:sp>
    <dsp:sp modelId="{BBCAAA8C-B3F9-4DD9-8009-89C7C1BC40D7}">
      <dsp:nvSpPr>
        <dsp:cNvPr id="0" name=""/>
        <dsp:cNvSpPr/>
      </dsp:nvSpPr>
      <dsp:spPr>
        <a:xfrm rot="16200000">
          <a:off x="1240669" y="640229"/>
          <a:ext cx="3025508" cy="1745048"/>
        </a:xfrm>
        <a:prstGeom prst="flowChartManualOperation">
          <a:avLst/>
        </a:prstGeom>
        <a:solidFill>
          <a:schemeClr val="accent3">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0" tIns="0" rIns="99037" bIns="0" numCol="1" spcCol="1270" anchor="ctr" anchorCtr="0">
          <a:noAutofit/>
        </a:bodyPr>
        <a:lstStyle/>
        <a:p>
          <a:pPr lvl="0" algn="ctr" defTabSz="711200">
            <a:lnSpc>
              <a:spcPct val="90000"/>
            </a:lnSpc>
            <a:spcBef>
              <a:spcPct val="0"/>
            </a:spcBef>
            <a:spcAft>
              <a:spcPct val="35000"/>
            </a:spcAft>
          </a:pPr>
          <a:r>
            <a:rPr lang="it-IT" sz="1600" kern="1200" dirty="0" smtClean="0"/>
            <a:t>Key Research</a:t>
          </a:r>
        </a:p>
        <a:p>
          <a:pPr lvl="0" algn="ctr" defTabSz="711200">
            <a:lnSpc>
              <a:spcPct val="90000"/>
            </a:lnSpc>
            <a:spcBef>
              <a:spcPct val="0"/>
            </a:spcBef>
            <a:spcAft>
              <a:spcPct val="35000"/>
            </a:spcAft>
          </a:pPr>
          <a:r>
            <a:rPr lang="it-IT" sz="1600" kern="1200" dirty="0" smtClean="0"/>
            <a:t>Queries</a:t>
          </a:r>
          <a:endParaRPr lang="en-GB" sz="1600" kern="1200" dirty="0"/>
        </a:p>
      </dsp:txBody>
      <dsp:txXfrm rot="5400000">
        <a:off x="1880899" y="605101"/>
        <a:ext cx="1745048" cy="1815304"/>
      </dsp:txXfrm>
    </dsp:sp>
    <dsp:sp modelId="{F52073C2-B727-44EC-8815-8787B9D65572}">
      <dsp:nvSpPr>
        <dsp:cNvPr id="0" name=""/>
        <dsp:cNvSpPr/>
      </dsp:nvSpPr>
      <dsp:spPr>
        <a:xfrm rot="16200000">
          <a:off x="3116596" y="640229"/>
          <a:ext cx="3025508" cy="1745048"/>
        </a:xfrm>
        <a:prstGeom prst="flowChartManualOperation">
          <a:avLst/>
        </a:prstGeom>
        <a:solidFill>
          <a:schemeClr val="accent4">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0" rIns="114300" bIns="0" numCol="1" spcCol="1270" anchor="ctr" anchorCtr="0">
          <a:noAutofit/>
        </a:bodyPr>
        <a:lstStyle/>
        <a:p>
          <a:pPr marL="171450" lvl="0" indent="0" algn="ctr" defTabSz="800100">
            <a:lnSpc>
              <a:spcPct val="90000"/>
            </a:lnSpc>
            <a:spcBef>
              <a:spcPct val="0"/>
            </a:spcBef>
            <a:spcAft>
              <a:spcPct val="15000"/>
            </a:spcAft>
            <a:buNone/>
          </a:pPr>
          <a:r>
            <a:rPr lang="it-IT" sz="1800" kern="1200" dirty="0" smtClean="0"/>
            <a:t>Research  Methodology</a:t>
          </a:r>
        </a:p>
        <a:p>
          <a:pPr marL="171450" lvl="0" indent="0" algn="ctr" defTabSz="800100">
            <a:lnSpc>
              <a:spcPct val="90000"/>
            </a:lnSpc>
            <a:spcBef>
              <a:spcPct val="0"/>
            </a:spcBef>
            <a:spcAft>
              <a:spcPct val="15000"/>
            </a:spcAft>
            <a:buNone/>
          </a:pPr>
          <a:r>
            <a:rPr lang="it-IT" sz="1800" kern="1200" dirty="0" smtClean="0"/>
            <a:t>and</a:t>
          </a:r>
        </a:p>
        <a:p>
          <a:pPr marL="0" marR="0" lvl="0" indent="0" algn="ctr" defTabSz="914400" eaLnBrk="1" fontAlgn="auto" latinLnBrk="0" hangingPunct="1">
            <a:lnSpc>
              <a:spcPct val="100000"/>
            </a:lnSpc>
            <a:spcBef>
              <a:spcPct val="0"/>
            </a:spcBef>
            <a:spcAft>
              <a:spcPts val="0"/>
            </a:spcAft>
            <a:buClrTx/>
            <a:buSzTx/>
            <a:buFontTx/>
            <a:buNone/>
            <a:tabLst/>
            <a:defRPr/>
          </a:pPr>
          <a:r>
            <a:rPr lang="it-IT" sz="1800" kern="1200" dirty="0" smtClean="0"/>
            <a:t>    Data Collection</a:t>
          </a:r>
        </a:p>
        <a:p>
          <a:pPr lvl="0" algn="ctr" defTabSz="889000">
            <a:lnSpc>
              <a:spcPct val="90000"/>
            </a:lnSpc>
            <a:spcBef>
              <a:spcPct val="0"/>
            </a:spcBef>
            <a:spcAft>
              <a:spcPct val="35000"/>
            </a:spcAft>
          </a:pPr>
          <a:endParaRPr lang="en-GB" sz="2000" kern="1200" dirty="0"/>
        </a:p>
      </dsp:txBody>
      <dsp:txXfrm rot="5400000">
        <a:off x="3756826" y="605101"/>
        <a:ext cx="1745048" cy="1815304"/>
      </dsp:txXfrm>
    </dsp:sp>
    <dsp:sp modelId="{7E6243AD-134A-49F7-ADA7-CCE12C43F08E}">
      <dsp:nvSpPr>
        <dsp:cNvPr id="0" name=""/>
        <dsp:cNvSpPr/>
      </dsp:nvSpPr>
      <dsp:spPr>
        <a:xfrm rot="16200000">
          <a:off x="4992523" y="640229"/>
          <a:ext cx="3025508" cy="1745048"/>
        </a:xfrm>
        <a:prstGeom prst="flowChartManualOperation">
          <a:avLst/>
        </a:prstGeom>
        <a:solidFill>
          <a:schemeClr val="accent5">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it-IT" sz="2000" kern="1200" dirty="0" smtClean="0"/>
            <a:t>Researh and Findings</a:t>
          </a:r>
          <a:endParaRPr lang="en-GB" sz="2000" kern="1200" dirty="0" smtClean="0"/>
        </a:p>
        <a:p>
          <a:pPr lvl="0" algn="ctr" defTabSz="889000">
            <a:lnSpc>
              <a:spcPct val="90000"/>
            </a:lnSpc>
            <a:spcBef>
              <a:spcPct val="0"/>
            </a:spcBef>
            <a:spcAft>
              <a:spcPct val="35000"/>
            </a:spcAft>
          </a:pPr>
          <a:endParaRPr lang="it-IT" sz="2000" kern="1200" dirty="0" smtClean="0"/>
        </a:p>
      </dsp:txBody>
      <dsp:txXfrm rot="5400000">
        <a:off x="5632753" y="605101"/>
        <a:ext cx="1745048" cy="1815304"/>
      </dsp:txXfrm>
    </dsp:sp>
    <dsp:sp modelId="{D0AE716A-603F-43B1-99A9-14412735D7E1}">
      <dsp:nvSpPr>
        <dsp:cNvPr id="0" name=""/>
        <dsp:cNvSpPr/>
      </dsp:nvSpPr>
      <dsp:spPr>
        <a:xfrm rot="16200000">
          <a:off x="6868449" y="640229"/>
          <a:ext cx="3025508" cy="1745048"/>
        </a:xfrm>
        <a:prstGeom prst="flowChartManualOperation">
          <a:avLst/>
        </a:prstGeom>
        <a:solidFill>
          <a:schemeClr val="accent6">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0" tIns="0" rIns="99037" bIns="0" numCol="1" spcCol="1270" anchor="ctr" anchorCtr="0">
          <a:noAutofit/>
        </a:bodyPr>
        <a:lstStyle/>
        <a:p>
          <a:pPr lvl="0" algn="ctr" defTabSz="711200">
            <a:lnSpc>
              <a:spcPct val="90000"/>
            </a:lnSpc>
            <a:spcBef>
              <a:spcPct val="0"/>
            </a:spcBef>
            <a:spcAft>
              <a:spcPct val="35000"/>
            </a:spcAft>
          </a:pPr>
          <a:r>
            <a:rPr lang="it-IT" sz="1600" kern="1200" dirty="0" smtClean="0"/>
            <a:t>Suggestions and Recommendations</a:t>
          </a:r>
        </a:p>
        <a:p>
          <a:pPr lvl="0" algn="ctr" defTabSz="711200">
            <a:lnSpc>
              <a:spcPct val="90000"/>
            </a:lnSpc>
            <a:spcBef>
              <a:spcPct val="0"/>
            </a:spcBef>
            <a:spcAft>
              <a:spcPct val="35000"/>
            </a:spcAft>
          </a:pPr>
          <a:endParaRPr lang="en-GB" sz="1600" kern="1200" dirty="0"/>
        </a:p>
      </dsp:txBody>
      <dsp:txXfrm rot="5400000">
        <a:off x="7508679" y="605101"/>
        <a:ext cx="1745048" cy="181530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19BBE-4B67-A84C-A63A-A97D75841A1B}"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D3889-6742-DD46-A0CA-61416CEBDE42}" type="slidenum">
              <a:rPr lang="en-US" smtClean="0"/>
              <a:t>‹#›</a:t>
            </a:fld>
            <a:endParaRPr lang="en-US"/>
          </a:p>
        </p:txBody>
      </p:sp>
    </p:spTree>
    <p:extLst>
      <p:ext uri="{BB962C8B-B14F-4D97-AF65-F5344CB8AC3E}">
        <p14:creationId xmlns:p14="http://schemas.microsoft.com/office/powerpoint/2010/main" val="709767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60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C5253AFC-7B73-7E4F-9D9C-6BF7BB8FB766}"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106305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C5253AFC-7B73-7E4F-9D9C-6BF7BB8FB766}"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189376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C5253AFC-7B73-7E4F-9D9C-6BF7BB8FB766}"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69140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C5253AFC-7B73-7E4F-9D9C-6BF7BB8FB766}"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35047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C5253AFC-7B73-7E4F-9D9C-6BF7BB8FB766}"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204267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C5253AFC-7B73-7E4F-9D9C-6BF7BB8FB766}"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161032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C5253AFC-7B73-7E4F-9D9C-6BF7BB8FB766}"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208073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3AFC-7B73-7E4F-9D9C-6BF7BB8FB766}"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124950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Click to edit Master text styles</a:t>
            </a:r>
          </a:p>
        </p:txBody>
      </p:sp>
      <p:sp>
        <p:nvSpPr>
          <p:cNvPr id="5" name="Date Placeholder 4"/>
          <p:cNvSpPr>
            <a:spLocks noGrp="1"/>
          </p:cNvSpPr>
          <p:nvPr>
            <p:ph type="dt" sz="half" idx="10"/>
          </p:nvPr>
        </p:nvSpPr>
        <p:spPr/>
        <p:txBody>
          <a:bodyPr/>
          <a:lstStyle/>
          <a:p>
            <a:fld id="{C5253AFC-7B73-7E4F-9D9C-6BF7BB8FB766}"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16811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Click to edit Master text styles</a:t>
            </a:r>
          </a:p>
        </p:txBody>
      </p:sp>
      <p:sp>
        <p:nvSpPr>
          <p:cNvPr id="5" name="Date Placeholder 4"/>
          <p:cNvSpPr>
            <a:spLocks noGrp="1"/>
          </p:cNvSpPr>
          <p:nvPr>
            <p:ph type="dt" sz="half" idx="10"/>
          </p:nvPr>
        </p:nvSpPr>
        <p:spPr/>
        <p:txBody>
          <a:bodyPr/>
          <a:lstStyle/>
          <a:p>
            <a:fld id="{C5253AFC-7B73-7E4F-9D9C-6BF7BB8FB766}"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B4038-1402-9249-B599-6CEE7717D519}" type="slidenum">
              <a:rPr lang="en-US" smtClean="0"/>
              <a:t>‹#›</a:t>
            </a:fld>
            <a:endParaRPr lang="en-US"/>
          </a:p>
        </p:txBody>
      </p:sp>
    </p:spTree>
    <p:extLst>
      <p:ext uri="{BB962C8B-B14F-4D97-AF65-F5344CB8AC3E}">
        <p14:creationId xmlns:p14="http://schemas.microsoft.com/office/powerpoint/2010/main" val="163044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53AFC-7B73-7E4F-9D9C-6BF7BB8FB766}" type="datetimeFigureOut">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B4038-1402-9249-B599-6CEE7717D519}" type="slidenum">
              <a:rPr lang="en-US" smtClean="0"/>
              <a:t>‹#›</a:t>
            </a:fld>
            <a:endParaRPr lang="en-US"/>
          </a:p>
        </p:txBody>
      </p:sp>
      <p:pic>
        <p:nvPicPr>
          <p:cNvPr id="7" name="Obrázek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55574" y="33250"/>
            <a:ext cx="1357858" cy="889462"/>
          </a:xfrm>
          <a:prstGeom prst="rect">
            <a:avLst/>
          </a:prstGeom>
        </p:spPr>
      </p:pic>
    </p:spTree>
    <p:extLst>
      <p:ext uri="{BB962C8B-B14F-4D97-AF65-F5344CB8AC3E}">
        <p14:creationId xmlns:p14="http://schemas.microsoft.com/office/powerpoint/2010/main" val="1273205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6" name="TextBox 5"/>
          <p:cNvSpPr txBox="1"/>
          <p:nvPr/>
        </p:nvSpPr>
        <p:spPr>
          <a:xfrm>
            <a:off x="568257" y="2003900"/>
            <a:ext cx="7198467" cy="4462760"/>
          </a:xfrm>
          <a:prstGeom prst="rect">
            <a:avLst/>
          </a:prstGeom>
          <a:noFill/>
        </p:spPr>
        <p:txBody>
          <a:bodyPr wrap="square" rtlCol="0">
            <a:spAutoFit/>
          </a:bodyPr>
          <a:lstStyle/>
          <a:p>
            <a:endParaRPr lang="en-US" sz="2800" dirty="0">
              <a:solidFill>
                <a:schemeClr val="bg1"/>
              </a:solidFill>
              <a:latin typeface="Open Sans" charset="0"/>
              <a:ea typeface="Open Sans" charset="0"/>
              <a:cs typeface="Open Sans" charset="0"/>
            </a:endParaRPr>
          </a:p>
          <a:p>
            <a:endParaRPr lang="en-US" sz="2800" dirty="0">
              <a:solidFill>
                <a:schemeClr val="bg1"/>
              </a:solidFill>
              <a:latin typeface="Open Sans" charset="0"/>
              <a:ea typeface="Open Sans" charset="0"/>
              <a:cs typeface="Open Sans" charset="0"/>
            </a:endParaRPr>
          </a:p>
          <a:p>
            <a:r>
              <a:rPr lang="en-US" sz="3600" dirty="0">
                <a:latin typeface="Open Sans" charset="0"/>
                <a:ea typeface="Open Sans" charset="0"/>
                <a:cs typeface="Open Sans" charset="0"/>
              </a:rPr>
              <a:t>D2 – Analytics </a:t>
            </a:r>
          </a:p>
          <a:p>
            <a:r>
              <a:rPr lang="en-GB" sz="4800" dirty="0"/>
              <a:t>R</a:t>
            </a:r>
            <a:r>
              <a:rPr lang="en-GB" sz="4800" dirty="0" smtClean="0"/>
              <a:t>esearch and </a:t>
            </a:r>
            <a:r>
              <a:rPr lang="en-GB" sz="4800" dirty="0"/>
              <a:t>information </a:t>
            </a:r>
            <a:r>
              <a:rPr lang="en-GB" sz="4800" dirty="0" smtClean="0"/>
              <a:t>on </a:t>
            </a:r>
            <a:r>
              <a:rPr lang="en-GB" sz="4800" dirty="0"/>
              <a:t>tourism in the Fiji Islands</a:t>
            </a:r>
            <a:endParaRPr lang="en-US" sz="4800" dirty="0">
              <a:latin typeface="Open Sans" charset="0"/>
              <a:ea typeface="Open Sans" charset="0"/>
              <a:cs typeface="Open Sans" charset="0"/>
            </a:endParaRPr>
          </a:p>
          <a:p>
            <a:endParaRPr lang="en-US" dirty="0">
              <a:solidFill>
                <a:srgbClr val="A75EB1"/>
              </a:solidFill>
              <a:latin typeface="Open Sans" charset="0"/>
              <a:ea typeface="Open Sans" charset="0"/>
              <a:cs typeface="Open Sans" charset="0"/>
            </a:endParaRPr>
          </a:p>
          <a:p>
            <a:endParaRPr lang="en-US" dirty="0">
              <a:solidFill>
                <a:srgbClr val="A75EB1"/>
              </a:solidFill>
              <a:latin typeface="Open Sans" charset="0"/>
              <a:ea typeface="Open Sans" charset="0"/>
              <a:cs typeface="Open Sans" charset="0"/>
            </a:endParaRPr>
          </a:p>
          <a:p>
            <a:r>
              <a:rPr lang="en-US" sz="2400" dirty="0">
                <a:solidFill>
                  <a:schemeClr val="bg1"/>
                </a:solidFill>
                <a:latin typeface="Open Sans" charset="0"/>
                <a:ea typeface="Open Sans" charset="0"/>
                <a:cs typeface="Open Sans" charset="0"/>
              </a:rPr>
              <a:t>Madrid, 2024</a:t>
            </a:r>
            <a:endParaRPr lang="en-US" dirty="0">
              <a:solidFill>
                <a:srgbClr val="A75EB1"/>
              </a:solidFill>
              <a:latin typeface="Open Sans" charset="0"/>
              <a:ea typeface="Open Sans" charset="0"/>
              <a:cs typeface="Open Sans" charset="0"/>
            </a:endParaRPr>
          </a:p>
          <a:p>
            <a:endParaRPr lang="en-US" dirty="0">
              <a:solidFill>
                <a:srgbClr val="A75EB1"/>
              </a:solidFill>
              <a:latin typeface="Open Sans" charset="0"/>
              <a:ea typeface="Open Sans" charset="0"/>
              <a:cs typeface="Open Sans" charset="0"/>
            </a:endParaRPr>
          </a:p>
          <a:p>
            <a:endParaRPr lang="en-US" dirty="0">
              <a:solidFill>
                <a:srgbClr val="A75EB1"/>
              </a:solidFill>
              <a:latin typeface="Open Sans" charset="0"/>
              <a:ea typeface="Open Sans" charset="0"/>
              <a:cs typeface="Open Sans" charset="0"/>
            </a:endParaRPr>
          </a:p>
        </p:txBody>
      </p:sp>
    </p:spTree>
    <p:extLst>
      <p:ext uri="{BB962C8B-B14F-4D97-AF65-F5344CB8AC3E}">
        <p14:creationId xmlns:p14="http://schemas.microsoft.com/office/powerpoint/2010/main" val="902077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mn-lt"/>
              </a:rPr>
              <a:t/>
            </a:r>
            <a:br>
              <a:rPr lang="en-US" sz="4000" dirty="0">
                <a:latin typeface="+mn-lt"/>
              </a:rPr>
            </a:br>
            <a:r>
              <a:rPr lang="en-US" sz="3600" dirty="0">
                <a:latin typeface="+mn-lt"/>
              </a:rPr>
              <a:t>GDP (Billions of US </a:t>
            </a:r>
            <a:r>
              <a:rPr lang="en-US" sz="3600" dirty="0" smtClean="0">
                <a:latin typeface="+mn-lt"/>
              </a:rPr>
              <a:t>$) and Tourism Contribution</a:t>
            </a:r>
            <a:r>
              <a:rPr lang="en-GB" dirty="0" smtClean="0"/>
              <a:t/>
            </a:r>
            <a:br>
              <a:rPr lang="en-GB" dirty="0" smtClean="0"/>
            </a:br>
            <a:endParaRPr lang="en-GB" dirty="0"/>
          </a:p>
        </p:txBody>
      </p:sp>
      <p:sp>
        <p:nvSpPr>
          <p:cNvPr id="3" name="Content Placeholder 2"/>
          <p:cNvSpPr>
            <a:spLocks noGrp="1"/>
          </p:cNvSpPr>
          <p:nvPr>
            <p:ph idx="1"/>
          </p:nvPr>
        </p:nvSpPr>
        <p:spPr/>
        <p:txBody>
          <a:bodyPr>
            <a:noAutofit/>
          </a:bodyPr>
          <a:lstStyle/>
          <a:p>
            <a:pPr algn="just"/>
            <a:r>
              <a:rPr lang="it-IT" sz="2400" dirty="0" smtClean="0"/>
              <a:t>In 2016 GDP was 1,149,000,000 and in 2017 1,243,000,000, 2018 1,370,000,000, these are highest figures of GDP that has contribution of Fiji Tourism island. Similarly, Per capita is also high as 2016 49.86 , 2017 50.38, 2018 51.50 and then highest decrease in 2020 236,000,000 and per capita 19.18. </a:t>
            </a:r>
          </a:p>
          <a:p>
            <a:pPr algn="just"/>
            <a:r>
              <a:rPr lang="it-IT" sz="2400" dirty="0" smtClean="0"/>
              <a:t>Suggestion: There is need of a big push or in depth research and analysis to diagnose that what caused the highest decrease or which is the highest decrease contributor.</a:t>
            </a:r>
          </a:p>
          <a:p>
            <a:pPr algn="just"/>
            <a:r>
              <a:rPr lang="it-IT" sz="2400" dirty="0" smtClean="0"/>
              <a:t>There is huge contribution of </a:t>
            </a:r>
            <a:r>
              <a:rPr lang="en-GB" sz="2400" dirty="0"/>
              <a:t> $473.9 </a:t>
            </a:r>
            <a:r>
              <a:rPr lang="en-GB" sz="2400" dirty="0" smtClean="0"/>
              <a:t>million Alone growth from Accommodation source. </a:t>
            </a:r>
          </a:p>
          <a:p>
            <a:pPr algn="just"/>
            <a:r>
              <a:rPr lang="en-GB" sz="2400" dirty="0" smtClean="0"/>
              <a:t>Supported Investment </a:t>
            </a:r>
            <a:r>
              <a:rPr lang="en-GB" sz="2400" dirty="0"/>
              <a:t>levels averaging 25% of the </a:t>
            </a:r>
            <a:r>
              <a:rPr lang="en-GB" sz="2400" dirty="0" smtClean="0"/>
              <a:t>GDP. </a:t>
            </a:r>
          </a:p>
          <a:p>
            <a:pPr algn="just"/>
            <a:r>
              <a:rPr lang="en-GB" sz="2400" dirty="0" err="1" smtClean="0"/>
              <a:t>Nadi</a:t>
            </a:r>
            <a:r>
              <a:rPr lang="en-GB" sz="2400" dirty="0" smtClean="0"/>
              <a:t> </a:t>
            </a:r>
            <a:r>
              <a:rPr lang="en-GB" sz="2400" dirty="0"/>
              <a:t>and </a:t>
            </a:r>
            <a:r>
              <a:rPr lang="en-GB" sz="2400" dirty="0" err="1"/>
              <a:t>Denarau</a:t>
            </a:r>
            <a:r>
              <a:rPr lang="en-GB" sz="2400" dirty="0"/>
              <a:t> are known as the tourism hub of Fiji accounting for 42% of visitors and 35% of Fiji’s tourism earnings or approximately $690 million, the highest earning region in the Fiji11. </a:t>
            </a:r>
          </a:p>
        </p:txBody>
      </p:sp>
    </p:spTree>
    <p:extLst>
      <p:ext uri="{BB962C8B-B14F-4D97-AF65-F5344CB8AC3E}">
        <p14:creationId xmlns:p14="http://schemas.microsoft.com/office/powerpoint/2010/main" val="401910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latin typeface="+mn-lt"/>
              </a:rPr>
              <a:t/>
            </a:r>
            <a:br>
              <a:rPr lang="en-GB" sz="3600" dirty="0" smtClean="0">
                <a:latin typeface="+mn-lt"/>
              </a:rPr>
            </a:br>
            <a:r>
              <a:rPr lang="en-GB" sz="3600" dirty="0">
                <a:latin typeface="+mn-lt"/>
              </a:rPr>
              <a:t/>
            </a:r>
            <a:br>
              <a:rPr lang="en-GB" sz="3600" dirty="0">
                <a:latin typeface="+mn-lt"/>
              </a:rPr>
            </a:br>
            <a:r>
              <a:rPr lang="en-GB" sz="3600" dirty="0" smtClean="0">
                <a:latin typeface="+mn-lt"/>
              </a:rPr>
              <a:t>Summary </a:t>
            </a:r>
            <a:r>
              <a:rPr lang="en-GB" sz="3600" dirty="0">
                <a:latin typeface="+mn-lt"/>
              </a:rPr>
              <a:t>of Visitor Arrivals and Departures</a:t>
            </a:r>
            <a:r>
              <a:rPr lang="en-GB" dirty="0"/>
              <a:t/>
            </a:r>
            <a:br>
              <a:rPr lang="en-GB" dirty="0"/>
            </a:br>
            <a:endParaRPr lang="en-GB" dirty="0"/>
          </a:p>
        </p:txBody>
      </p:sp>
      <p:sp>
        <p:nvSpPr>
          <p:cNvPr id="3" name="Content Placeholder 2"/>
          <p:cNvSpPr>
            <a:spLocks noGrp="1"/>
          </p:cNvSpPr>
          <p:nvPr>
            <p:ph idx="1"/>
          </p:nvPr>
        </p:nvSpPr>
        <p:spPr>
          <a:xfrm>
            <a:off x="808522" y="1998879"/>
            <a:ext cx="10545278" cy="4351338"/>
          </a:xfrm>
        </p:spPr>
        <p:txBody>
          <a:bodyPr/>
          <a:lstStyle/>
          <a:p>
            <a:pPr algn="just"/>
            <a:r>
              <a:rPr lang="it-IT" sz="2400" dirty="0" smtClean="0"/>
              <a:t>1999 Arrivals 409955, Departure 404510, 2000 294070, Departure 294286, and then increase in 2018 Arrivals 870309, Departure 831639, 2019 Arrivals , 894389 Departure 863518</a:t>
            </a:r>
          </a:p>
          <a:p>
            <a:pPr marL="0" indent="0" algn="just">
              <a:buNone/>
            </a:pPr>
            <a:r>
              <a:rPr lang="it-IT" sz="2400" dirty="0" smtClean="0"/>
              <a:t> In Highest decrease in 2 consecutively years as 2020 Arrivals 146905, Departure       163151, 2021 Arrivals 31618, Departure 18314 and in 2022 Arrivals 636312,   Departure 571874 respectively which is again increase</a:t>
            </a:r>
            <a:r>
              <a:rPr lang="it-IT" dirty="0" smtClean="0"/>
              <a:t>.</a:t>
            </a:r>
          </a:p>
          <a:p>
            <a:endParaRPr lang="en-GB" dirty="0"/>
          </a:p>
        </p:txBody>
      </p:sp>
    </p:spTree>
    <p:extLst>
      <p:ext uri="{BB962C8B-B14F-4D97-AF65-F5344CB8AC3E}">
        <p14:creationId xmlns:p14="http://schemas.microsoft.com/office/powerpoint/2010/main" val="2011982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200" dirty="0" smtClean="0">
                <a:latin typeface="+mn-lt"/>
              </a:rPr>
              <a:t>Current Position figures 2024</a:t>
            </a:r>
            <a:endParaRPr lang="en-GB" sz="3200" dirty="0">
              <a:latin typeface="+mn-lt"/>
            </a:endParaRPr>
          </a:p>
        </p:txBody>
      </p:sp>
      <p:sp>
        <p:nvSpPr>
          <p:cNvPr id="3" name="Content Placeholder 2"/>
          <p:cNvSpPr>
            <a:spLocks noGrp="1"/>
          </p:cNvSpPr>
          <p:nvPr>
            <p:ph idx="1"/>
          </p:nvPr>
        </p:nvSpPr>
        <p:spPr/>
        <p:txBody>
          <a:bodyPr>
            <a:normAutofit fontScale="85000" lnSpcReduction="10000"/>
          </a:bodyPr>
          <a:lstStyle/>
          <a:p>
            <a:pPr algn="just"/>
            <a:r>
              <a:rPr lang="en-GB" b="1" dirty="0"/>
              <a:t>Market Development Facility(MDF) the economic benefits of Sports Tourism and long-term positive impacts on Fiji's economy and tourism industry.</a:t>
            </a:r>
            <a:br>
              <a:rPr lang="en-GB" b="1" dirty="0"/>
            </a:br>
            <a:r>
              <a:rPr lang="en-GB" dirty="0"/>
              <a:t/>
            </a:r>
            <a:br>
              <a:rPr lang="en-GB" dirty="0"/>
            </a:br>
            <a:r>
              <a:rPr lang="en-GB" dirty="0"/>
              <a:t>Key takeaways from the report include:</a:t>
            </a:r>
          </a:p>
          <a:p>
            <a:pPr lvl="0" algn="just"/>
            <a:r>
              <a:rPr lang="en-GB" dirty="0"/>
              <a:t>Direct expenditure associated with game attendees and event operations reached FJD$67.1 million, creating employment opportunities for 21,000 individuals, equivalent to 520 full-time jobs.</a:t>
            </a:r>
          </a:p>
          <a:p>
            <a:pPr lvl="0" algn="just"/>
            <a:r>
              <a:rPr lang="en-GB" dirty="0"/>
              <a:t>International visitors spent an average of FJD$6,837 during their stay, contributing to a total expenditure of FJD$40 million, generating 40,328 overseas visitor nights and stimulating Fiji's tourism industry.</a:t>
            </a:r>
          </a:p>
          <a:p>
            <a:pPr lvl="0" algn="just"/>
            <a:r>
              <a:rPr lang="en-GB" dirty="0"/>
              <a:t>The study indicates that the benefits of sports tourism extend beyond immediate economic gains, with 90% of surveyed visitors planning to attend games in 2024, and 95% willing to recommend the experience to others.</a:t>
            </a:r>
          </a:p>
          <a:p>
            <a:endParaRPr lang="en-GB" dirty="0"/>
          </a:p>
        </p:txBody>
      </p:sp>
    </p:spTree>
    <p:extLst>
      <p:ext uri="{BB962C8B-B14F-4D97-AF65-F5344CB8AC3E}">
        <p14:creationId xmlns:p14="http://schemas.microsoft.com/office/powerpoint/2010/main" val="490080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949" y="1556118"/>
            <a:ext cx="10515600" cy="4351338"/>
          </a:xfrm>
        </p:spPr>
        <p:txBody>
          <a:bodyPr>
            <a:normAutofit/>
          </a:bodyPr>
          <a:lstStyle/>
          <a:p>
            <a:pPr lvl="0" algn="just"/>
            <a:r>
              <a:rPr lang="en-GB" sz="2400" dirty="0"/>
              <a:t>The domestic impact is substantial, contributing FJD$11.5 million to new local incomes and creating 242 full-time equivalent jobs. Domestic tourism is also positively influenced, with games generating 20,970 visitor nights and a spend of FJD$2.35 million among local tourists.</a:t>
            </a:r>
          </a:p>
          <a:p>
            <a:pPr algn="just"/>
            <a:r>
              <a:rPr lang="en-GB" sz="2400" b="1" dirty="0"/>
              <a:t>Economic Benefits of Sports Tourism in Fiji</a:t>
            </a:r>
          </a:p>
          <a:p>
            <a:pPr algn="just"/>
            <a:r>
              <a:rPr lang="en-GB" sz="2400" dirty="0" smtClean="0"/>
              <a:t>84</a:t>
            </a:r>
            <a:r>
              <a:rPr lang="en-GB" sz="2400" dirty="0"/>
              <a:t>% of visitor spectators (from the 21% of event attendees) came specifically to attend a game or extended their stay in Fiji to attend a game. • 9,936 estimated attendees for this season were visitor spectators</a:t>
            </a:r>
          </a:p>
          <a:p>
            <a:pPr algn="just"/>
            <a:r>
              <a:rPr lang="en-GB" sz="2400" dirty="0" smtClean="0"/>
              <a:t>FJ$67.09M </a:t>
            </a:r>
            <a:r>
              <a:rPr lang="en-GB" sz="2400" dirty="0"/>
              <a:t>estimated total generated gross expenditure • FJ$39.53M through overseas spectators’ spending • FJD$19.55M local spectators’ spending • FJ$8.01M spent by participants and officials</a:t>
            </a:r>
          </a:p>
          <a:p>
            <a:endParaRPr lang="en-GB" dirty="0"/>
          </a:p>
        </p:txBody>
      </p:sp>
    </p:spTree>
    <p:extLst>
      <p:ext uri="{BB962C8B-B14F-4D97-AF65-F5344CB8AC3E}">
        <p14:creationId xmlns:p14="http://schemas.microsoft.com/office/powerpoint/2010/main" val="3858617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198" y="1402113"/>
            <a:ext cx="10515600" cy="4351338"/>
          </a:xfrm>
        </p:spPr>
        <p:txBody>
          <a:bodyPr>
            <a:normAutofit fontScale="92500" lnSpcReduction="10000"/>
          </a:bodyPr>
          <a:lstStyle/>
          <a:p>
            <a:pPr marL="0" indent="0" algn="just">
              <a:buNone/>
            </a:pPr>
            <a:r>
              <a:rPr lang="en-GB" b="1" dirty="0" smtClean="0"/>
              <a:t>   Impact </a:t>
            </a:r>
            <a:r>
              <a:rPr lang="en-GB" b="1" dirty="0"/>
              <a:t>on Tourism INTERNATIONAL/ VISITOR IMPACT</a:t>
            </a:r>
          </a:p>
          <a:p>
            <a:pPr algn="just"/>
            <a:r>
              <a:rPr lang="en-GB" dirty="0"/>
              <a:t>The event welcomed 4,676 visitors • It created 40,328 visitor nights. • The ‘created expenditure’ amounted to FJ$18.1M</a:t>
            </a:r>
          </a:p>
          <a:p>
            <a:pPr algn="just"/>
            <a:r>
              <a:rPr lang="en-GB" dirty="0"/>
              <a:t>Economic Activity</a:t>
            </a:r>
          </a:p>
          <a:p>
            <a:pPr algn="just"/>
            <a:r>
              <a:rPr lang="en-GB" dirty="0"/>
              <a:t>Estimated income generated: FJ$11.5M • Job creation: 242 full-time equivalent jobs. • Increased occupancy and spending will directly benefit investment in visitor accommodation and general hospitality. </a:t>
            </a:r>
          </a:p>
          <a:p>
            <a:pPr algn="just"/>
            <a:r>
              <a:rPr lang="en-GB" dirty="0"/>
              <a:t>Future Prospects</a:t>
            </a:r>
          </a:p>
          <a:p>
            <a:pPr algn="just"/>
            <a:r>
              <a:rPr lang="en-GB" dirty="0" smtClean="0"/>
              <a:t>90</a:t>
            </a:r>
            <a:r>
              <a:rPr lang="en-GB" dirty="0"/>
              <a:t>% of overseas spectators are likely to attend the games in 2024. • 95% of the overseas spectators would recommend it to friends and colleagues. Scan the QR code to download the full report. </a:t>
            </a:r>
          </a:p>
          <a:p>
            <a:endParaRPr lang="en-GB" dirty="0"/>
          </a:p>
          <a:p>
            <a:endParaRPr lang="en-GB" dirty="0"/>
          </a:p>
        </p:txBody>
      </p:sp>
    </p:spTree>
    <p:extLst>
      <p:ext uri="{BB962C8B-B14F-4D97-AF65-F5344CB8AC3E}">
        <p14:creationId xmlns:p14="http://schemas.microsoft.com/office/powerpoint/2010/main" val="2435735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6416"/>
          </a:xfrm>
        </p:spPr>
        <p:txBody>
          <a:bodyPr>
            <a:normAutofit fontScale="90000"/>
          </a:bodyPr>
          <a:lstStyle/>
          <a:p>
            <a:r>
              <a:rPr lang="en-GB" dirty="0" smtClean="0">
                <a:latin typeface="+mn-lt"/>
              </a:rPr>
              <a:t/>
            </a:r>
            <a:br>
              <a:rPr lang="en-GB" dirty="0" smtClean="0">
                <a:latin typeface="+mn-lt"/>
              </a:rPr>
            </a:br>
            <a:r>
              <a:rPr lang="en-GB" sz="3600" dirty="0" smtClean="0">
                <a:latin typeface="+mn-lt"/>
              </a:rPr>
              <a:t>Tourism </a:t>
            </a:r>
            <a:r>
              <a:rPr lang="en-GB" sz="3600" dirty="0">
                <a:latin typeface="+mn-lt"/>
              </a:rPr>
              <a:t>A billion-dollar opportunity: </a:t>
            </a:r>
            <a:r>
              <a:rPr lang="en-GB" dirty="0"/>
              <a:t/>
            </a:r>
            <a:br>
              <a:rPr lang="en-GB" dirty="0"/>
            </a:br>
            <a:endParaRPr lang="en-GB" dirty="0"/>
          </a:p>
        </p:txBody>
      </p:sp>
      <p:sp>
        <p:nvSpPr>
          <p:cNvPr id="3" name="Content Placeholder 2"/>
          <p:cNvSpPr>
            <a:spLocks noGrp="1"/>
          </p:cNvSpPr>
          <p:nvPr>
            <p:ph idx="1"/>
          </p:nvPr>
        </p:nvSpPr>
        <p:spPr>
          <a:xfrm>
            <a:off x="838200" y="1594619"/>
            <a:ext cx="10515600" cy="4835057"/>
          </a:xfrm>
        </p:spPr>
        <p:txBody>
          <a:bodyPr>
            <a:noAutofit/>
          </a:bodyPr>
          <a:lstStyle/>
          <a:p>
            <a:pPr marL="0" indent="0" algn="just">
              <a:buNone/>
            </a:pPr>
            <a:r>
              <a:rPr lang="en-GB" sz="2400" dirty="0" smtClean="0"/>
              <a:t>   • </a:t>
            </a:r>
            <a:r>
              <a:rPr lang="en-GB" sz="2400" dirty="0"/>
              <a:t>Post pandemic, Fiji’s recovery has been outstanding, with growth in annual visitor arrivals by 46% and tourist expenditure growth by 14.6% in comparison to pre-pandemic. Fiji’s economy surpassed 2019 levels in 2023, a year in advance of the projected recovery. </a:t>
            </a:r>
            <a:endParaRPr lang="en-GB" sz="2400" dirty="0" smtClean="0"/>
          </a:p>
          <a:p>
            <a:pPr marL="0" indent="0" algn="just">
              <a:buNone/>
            </a:pPr>
            <a:r>
              <a:rPr lang="en-GB" sz="2400" dirty="0" smtClean="0"/>
              <a:t>• </a:t>
            </a:r>
            <a:r>
              <a:rPr lang="en-GB" sz="2400" dirty="0"/>
              <a:t>Fiji’s surge in visitor arrivals and robust tourism revenue generation highlight the sector’s pivotal role in Fiji’s economic landscape. In 2023, Fiji welcomed 929,740 visitors, with holiday travellers constituting a significant majority at 79%. This influx highlights Fiji’s appeal as a travel destination, with key source markets including Australia, New Zealand, the USA, and China.</a:t>
            </a:r>
          </a:p>
          <a:p>
            <a:pPr marL="0" indent="0">
              <a:buNone/>
            </a:pPr>
            <a:endParaRPr lang="en-GB" sz="2400" dirty="0"/>
          </a:p>
        </p:txBody>
      </p:sp>
    </p:spTree>
    <p:extLst>
      <p:ext uri="{BB962C8B-B14F-4D97-AF65-F5344CB8AC3E}">
        <p14:creationId xmlns:p14="http://schemas.microsoft.com/office/powerpoint/2010/main" val="3014074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sz="2400" dirty="0"/>
              <a:t>Fiji continues to attract the world’s best known and best-loved brands in the tourism and hospitality industry - from global giants to independent and boutique names. </a:t>
            </a:r>
          </a:p>
          <a:p>
            <a:pPr algn="just"/>
            <a:r>
              <a:rPr lang="en-GB" sz="2400" dirty="0"/>
              <a:t>These include: </a:t>
            </a:r>
            <a:endParaRPr lang="en-GB" sz="2400" dirty="0" smtClean="0"/>
          </a:p>
          <a:p>
            <a:pPr marL="0" indent="0" algn="just">
              <a:buNone/>
            </a:pPr>
            <a:r>
              <a:rPr lang="en-GB" sz="2400" dirty="0" smtClean="0"/>
              <a:t>• </a:t>
            </a:r>
            <a:r>
              <a:rPr lang="en-GB" sz="2400" dirty="0"/>
              <a:t>Marriott International </a:t>
            </a:r>
            <a:r>
              <a:rPr lang="en-GB" sz="2400" dirty="0" smtClean="0"/>
              <a:t>• </a:t>
            </a:r>
            <a:r>
              <a:rPr lang="en-GB" sz="2400" dirty="0"/>
              <a:t>Accor Hotels </a:t>
            </a:r>
            <a:r>
              <a:rPr lang="en-GB" sz="2400" dirty="0" smtClean="0"/>
              <a:t>• </a:t>
            </a:r>
            <a:r>
              <a:rPr lang="en-GB" sz="2400" dirty="0"/>
              <a:t>Intercontinental Hotels Group (IHG) </a:t>
            </a:r>
            <a:r>
              <a:rPr lang="en-GB" sz="2400" dirty="0" smtClean="0"/>
              <a:t>• </a:t>
            </a:r>
            <a:r>
              <a:rPr lang="en-GB" sz="2400" dirty="0"/>
              <a:t>Hilton Worldwide </a:t>
            </a:r>
            <a:r>
              <a:rPr lang="en-GB" sz="2400" dirty="0" smtClean="0"/>
              <a:t>• </a:t>
            </a:r>
            <a:r>
              <a:rPr lang="en-GB" sz="2400" dirty="0"/>
              <a:t>Shangri-La </a:t>
            </a:r>
            <a:r>
              <a:rPr lang="en-GB" sz="2400" dirty="0" smtClean="0"/>
              <a:t>• </a:t>
            </a:r>
            <a:r>
              <a:rPr lang="en-GB" sz="2400" dirty="0"/>
              <a:t>Six Senses </a:t>
            </a:r>
            <a:r>
              <a:rPr lang="en-GB" sz="2400" dirty="0" smtClean="0"/>
              <a:t>• </a:t>
            </a:r>
            <a:r>
              <a:rPr lang="en-GB" sz="2400" dirty="0"/>
              <a:t>Radisson Hotel Group </a:t>
            </a:r>
            <a:r>
              <a:rPr lang="en-GB" sz="2400" dirty="0" smtClean="0"/>
              <a:t>• </a:t>
            </a:r>
            <a:r>
              <a:rPr lang="en-GB" sz="2400" dirty="0"/>
              <a:t>Wyndham Hotel Group</a:t>
            </a:r>
          </a:p>
          <a:p>
            <a:endParaRPr lang="en-GB" dirty="0"/>
          </a:p>
        </p:txBody>
      </p:sp>
    </p:spTree>
    <p:extLst>
      <p:ext uri="{BB962C8B-B14F-4D97-AF65-F5344CB8AC3E}">
        <p14:creationId xmlns:p14="http://schemas.microsoft.com/office/powerpoint/2010/main" val="1692844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latin typeface="+mn-lt"/>
              </a:rPr>
              <a:t/>
            </a:r>
            <a:br>
              <a:rPr lang="en-GB" sz="3600" dirty="0" smtClean="0">
                <a:latin typeface="+mn-lt"/>
              </a:rPr>
            </a:br>
            <a:r>
              <a:rPr lang="en-GB" sz="3600" dirty="0" smtClean="0">
                <a:latin typeface="+mn-lt"/>
              </a:rPr>
              <a:t>Attractive </a:t>
            </a:r>
            <a:r>
              <a:rPr lang="en-GB" sz="3600" dirty="0">
                <a:latin typeface="+mn-lt"/>
              </a:rPr>
              <a:t>investment incentives </a:t>
            </a:r>
            <a:r>
              <a:rPr lang="en-GB" dirty="0"/>
              <a:t/>
            </a:r>
            <a:br>
              <a:rPr lang="en-GB" dirty="0"/>
            </a:br>
            <a:endParaRPr lang="en-GB" dirty="0"/>
          </a:p>
        </p:txBody>
      </p:sp>
      <p:sp>
        <p:nvSpPr>
          <p:cNvPr id="3" name="Content Placeholder 2"/>
          <p:cNvSpPr>
            <a:spLocks noGrp="1"/>
          </p:cNvSpPr>
          <p:nvPr>
            <p:ph idx="1"/>
          </p:nvPr>
        </p:nvSpPr>
        <p:spPr/>
        <p:txBody>
          <a:bodyPr>
            <a:normAutofit fontScale="92500"/>
          </a:bodyPr>
          <a:lstStyle/>
          <a:p>
            <a:pPr algn="just"/>
            <a:r>
              <a:rPr lang="en-GB" sz="2600" dirty="0" smtClean="0"/>
              <a:t>STANDARD </a:t>
            </a:r>
            <a:r>
              <a:rPr lang="en-GB" sz="2600" dirty="0"/>
              <a:t>ALLOWANCE: This incentive is specifically designed to assist the construction of new hotels, renovation and refurbishment, and extension of existing hotels or integrated tourism development. </a:t>
            </a:r>
            <a:endParaRPr lang="en-GB" sz="2600" dirty="0" smtClean="0"/>
          </a:p>
          <a:p>
            <a:pPr algn="just"/>
            <a:r>
              <a:rPr lang="en-GB" sz="2600" dirty="0" smtClean="0"/>
              <a:t>Tax </a:t>
            </a:r>
            <a:r>
              <a:rPr lang="en-GB" sz="2600" dirty="0"/>
              <a:t>Benefit Investment allowance of 25% of total capital expenditure is allowed as a deduction. Conditions Approved hotels shall commence construction of the project within two years from the date the provisional approval was granted. Investment allowance can only be written-off against the income of the hotel business or income from the hotel premises.</a:t>
            </a:r>
          </a:p>
          <a:p>
            <a:pPr algn="just"/>
            <a:r>
              <a:rPr lang="en-GB" sz="2600" dirty="0"/>
              <a:t>Visitor Arrivals:  89,388 (107.7% of 2023 October figures)</a:t>
            </a:r>
          </a:p>
          <a:p>
            <a:pPr algn="just"/>
            <a:r>
              <a:rPr lang="en-GB" sz="2600" dirty="0"/>
              <a:t>Tourism Fiji is the destination marketing arm of the Fijian Government and is responsible for marketing Fiji as the ideal destination for leisure travel globally. </a:t>
            </a:r>
            <a:endParaRPr lang="en-GB" sz="2600" dirty="0" smtClean="0"/>
          </a:p>
          <a:p>
            <a:endParaRPr lang="en-GB" dirty="0"/>
          </a:p>
        </p:txBody>
      </p:sp>
    </p:spTree>
    <p:extLst>
      <p:ext uri="{BB962C8B-B14F-4D97-AF65-F5344CB8AC3E}">
        <p14:creationId xmlns:p14="http://schemas.microsoft.com/office/powerpoint/2010/main" val="845949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sz="2400" dirty="0"/>
              <a:t>Tourism Fiji has established a presence in eight key markets around the globe, and its activities include advertising, public relations, media initiatives, trade shows, and programmes for the tourism industry and consumer promotions to better showcase Fiji. </a:t>
            </a:r>
          </a:p>
          <a:p>
            <a:pPr algn="just"/>
            <a:r>
              <a:rPr lang="en-GB" sz="2400" dirty="0"/>
              <a:t>As part of its 2023 brand evolution, Tourism Fiji launched a new logo and tagline, Where Happiness Comes Naturally, and five new travel pillars to develop and promote to tourists; Natural Environment, Adventurous Experiences, Community Connections, Recharge and Reconnect, and Food and Drink. These demonstrate a core range of authentic experiences visitors can have in Fiji.</a:t>
            </a:r>
          </a:p>
          <a:p>
            <a:endParaRPr lang="en-GB" dirty="0"/>
          </a:p>
        </p:txBody>
      </p:sp>
    </p:spTree>
    <p:extLst>
      <p:ext uri="{BB962C8B-B14F-4D97-AF65-F5344CB8AC3E}">
        <p14:creationId xmlns:p14="http://schemas.microsoft.com/office/powerpoint/2010/main" val="1257718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sz="2400" dirty="0"/>
              <a:t>Tourism Fiji has established a presence in eight key markets around the globe, and its activities include advertising, public relations, media initiatives, trade shows, and programmes for the tourism industry and consumer promotions to better showcase Fiji. </a:t>
            </a:r>
          </a:p>
          <a:p>
            <a:pPr algn="just"/>
            <a:r>
              <a:rPr lang="en-GB" sz="2400" dirty="0"/>
              <a:t>As part of its 2023 brand evolution, Tourism Fiji launched a new logo and tagline, Where Happiness Comes Naturally, and five new travel pillars to develop and promote to tourists; Natural Environment, Adventurous Experiences, Community Connections, Recharge and Reconnect, and Food and Drink. These demonstrate a core range of authentic experiences visitors can have in Fiji.</a:t>
            </a:r>
          </a:p>
          <a:p>
            <a:endParaRPr lang="en-GB" dirty="0"/>
          </a:p>
        </p:txBody>
      </p:sp>
    </p:spTree>
    <p:extLst>
      <p:ext uri="{BB962C8B-B14F-4D97-AF65-F5344CB8AC3E}">
        <p14:creationId xmlns:p14="http://schemas.microsoft.com/office/powerpoint/2010/main" val="2544024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6208" y="817514"/>
            <a:ext cx="10515600" cy="1325563"/>
          </a:xfrm>
          <a:noFill/>
          <a:ln>
            <a:solidFill>
              <a:schemeClr val="lt1">
                <a:hueOff val="0"/>
                <a:satOff val="0"/>
                <a:lumOff val="0"/>
              </a:schemeClr>
            </a:solidFill>
          </a:ln>
          <a:effectLst>
            <a:outerShdw blurRad="50800" dist="50800" dir="5400000" algn="ctr" rotWithShape="0">
              <a:schemeClr val="bg1">
                <a:lumMod val="75000"/>
              </a:schemeClr>
            </a:outerShdw>
          </a:effectLst>
        </p:spPr>
        <p:txBody>
          <a:bodyPr/>
          <a:lstStyle/>
          <a:p>
            <a:r>
              <a:rPr lang="it-IT" dirty="0" smtClean="0"/>
              <a:t>  List of Contexts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5759891"/>
              </p:ext>
            </p:extLst>
          </p:nvPr>
        </p:nvGraphicFramePr>
        <p:xfrm>
          <a:off x="1502343" y="2499394"/>
          <a:ext cx="9258701" cy="3025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951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latin typeface="+mn-lt"/>
              </a:rPr>
              <a:t/>
            </a:r>
            <a:br>
              <a:rPr lang="en-GB" sz="3600" dirty="0" smtClean="0">
                <a:latin typeface="+mn-lt"/>
              </a:rPr>
            </a:br>
            <a:r>
              <a:rPr lang="en-GB" sz="3600" dirty="0" smtClean="0">
                <a:latin typeface="+mn-lt"/>
              </a:rPr>
              <a:t>FIJI </a:t>
            </a:r>
            <a:r>
              <a:rPr lang="en-GB" sz="3600" dirty="0">
                <a:latin typeface="+mn-lt"/>
              </a:rPr>
              <a:t>AIRWAYS</a:t>
            </a:r>
            <a:r>
              <a:rPr lang="en-GB" dirty="0"/>
              <a:t/>
            </a:r>
            <a:br>
              <a:rPr lang="en-GB" dirty="0"/>
            </a:br>
            <a:endParaRPr lang="en-GB" dirty="0"/>
          </a:p>
        </p:txBody>
      </p:sp>
      <p:sp>
        <p:nvSpPr>
          <p:cNvPr id="3" name="Content Placeholder 2"/>
          <p:cNvSpPr>
            <a:spLocks noGrp="1"/>
          </p:cNvSpPr>
          <p:nvPr>
            <p:ph idx="1"/>
          </p:nvPr>
        </p:nvSpPr>
        <p:spPr/>
        <p:txBody>
          <a:bodyPr>
            <a:normAutofit fontScale="25000" lnSpcReduction="20000"/>
          </a:bodyPr>
          <a:lstStyle/>
          <a:p>
            <a:pPr marL="0" indent="0" algn="just">
              <a:buNone/>
            </a:pPr>
            <a:r>
              <a:rPr lang="en-GB" sz="9600" dirty="0" smtClean="0"/>
              <a:t>    Fiji’s </a:t>
            </a:r>
            <a:r>
              <a:rPr lang="en-GB" sz="9600" dirty="0"/>
              <a:t>national airline, Fiji Airways, is responsible for promoting the country’s </a:t>
            </a:r>
            <a:r>
              <a:rPr lang="en-GB" sz="9600" dirty="0" smtClean="0"/>
              <a:t>  tourism </a:t>
            </a:r>
            <a:r>
              <a:rPr lang="en-GB" sz="9600" dirty="0"/>
              <a:t>industry </a:t>
            </a:r>
            <a:r>
              <a:rPr lang="en-GB" sz="9600" dirty="0" smtClean="0"/>
              <a:t>through </a:t>
            </a:r>
            <a:r>
              <a:rPr lang="en-GB" sz="9600" dirty="0"/>
              <a:t>its marketing and promotional campaigns. </a:t>
            </a:r>
            <a:endParaRPr lang="en-GB" sz="9600" dirty="0" smtClean="0"/>
          </a:p>
          <a:p>
            <a:pPr algn="just"/>
            <a:r>
              <a:rPr lang="en-GB" sz="9600" dirty="0" smtClean="0"/>
              <a:t>The </a:t>
            </a:r>
            <a:r>
              <a:rPr lang="en-GB" sz="9600" dirty="0"/>
              <a:t>airline operates direct flights to many international destinations, making it easier for visitors to access Fiji. </a:t>
            </a:r>
            <a:endParaRPr lang="en-GB" sz="9600" dirty="0" smtClean="0"/>
          </a:p>
          <a:p>
            <a:pPr algn="just"/>
            <a:r>
              <a:rPr lang="en-GB" sz="9600" dirty="0" smtClean="0"/>
              <a:t>It </a:t>
            </a:r>
            <a:r>
              <a:rPr lang="en-GB" sz="9600" dirty="0"/>
              <a:t>is a major contributor to foreign exchange earnings as all revenue earned stays in the country. The airline is crucial to the tourism industry as it brings in 70% of all visitor arrivals to Fiji. In </a:t>
            </a:r>
            <a:r>
              <a:rPr lang="en-GB" sz="9600" dirty="0" smtClean="0"/>
              <a:t>2022.</a:t>
            </a:r>
          </a:p>
          <a:p>
            <a:pPr algn="just"/>
            <a:r>
              <a:rPr lang="en-GB" sz="9600" dirty="0" smtClean="0"/>
              <a:t>Fiji </a:t>
            </a:r>
            <a:r>
              <a:rPr lang="en-GB" sz="9600" dirty="0"/>
              <a:t>Airways nine international awards and recognition, including being named winner of the award for the Best Airline Staff Service in Australia &amp; Pacific at the prestigious World Airline Awards. </a:t>
            </a:r>
            <a:endParaRPr lang="en-GB" sz="9600" dirty="0" smtClean="0"/>
          </a:p>
          <a:p>
            <a:pPr algn="just"/>
            <a:r>
              <a:rPr lang="en-GB" sz="9600" dirty="0" smtClean="0"/>
              <a:t>Fiji </a:t>
            </a:r>
            <a:r>
              <a:rPr lang="en-GB" sz="9600" dirty="0"/>
              <a:t>Airways was rated by passengers as an APEX Five Star Major Airline 2023 in the Official Airline Ratings™, as well as winning the 2023 APEX Passenger Choice Award® for Best Food &amp; Beverage and Best Seat Comfort, South Pacific. In addition, </a:t>
            </a:r>
            <a:r>
              <a:rPr lang="en-GB" sz="9600" dirty="0" err="1"/>
              <a:t>fiji</a:t>
            </a:r>
            <a:r>
              <a:rPr lang="en-GB" sz="9600" dirty="0"/>
              <a:t> Airways has been awarded with the </a:t>
            </a:r>
            <a:r>
              <a:rPr lang="en-GB" sz="9600" dirty="0" err="1"/>
              <a:t>Skytrax</a:t>
            </a:r>
            <a:r>
              <a:rPr lang="en-GB" sz="9600" dirty="0"/>
              <a:t> awards consecutively in 2023 and 2024.</a:t>
            </a:r>
          </a:p>
          <a:p>
            <a:endParaRPr lang="en-GB" dirty="0"/>
          </a:p>
        </p:txBody>
      </p:sp>
    </p:spTree>
    <p:extLst>
      <p:ext uri="{BB962C8B-B14F-4D97-AF65-F5344CB8AC3E}">
        <p14:creationId xmlns:p14="http://schemas.microsoft.com/office/powerpoint/2010/main" val="2813818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073" y="1536868"/>
            <a:ext cx="10515600" cy="4351338"/>
          </a:xfrm>
        </p:spPr>
        <p:txBody>
          <a:bodyPr>
            <a:normAutofit/>
          </a:bodyPr>
          <a:lstStyle/>
          <a:p>
            <a:pPr algn="just"/>
            <a:r>
              <a:rPr lang="en-GB" sz="2400" dirty="0"/>
              <a:t>Fiji Airways nine international awards and recognition, including being named winner of the award for the Best Airline Staff Service in Australia &amp; Pacific at the prestigious World Airline Awards. </a:t>
            </a:r>
          </a:p>
          <a:p>
            <a:pPr algn="just"/>
            <a:r>
              <a:rPr lang="en-GB" sz="2400" dirty="0"/>
              <a:t>Fiji Airways was rated by passengers as an APEX Five Star Major Airline 2023 in the Official Airline Ratings™, as well as winning the 2023 APEX Passenger Choice Award® for Best Food &amp; Beverage and Best Seat Comfort, South Pacific. In addition, </a:t>
            </a:r>
            <a:r>
              <a:rPr lang="en-GB" sz="2400" dirty="0" err="1"/>
              <a:t>fiji</a:t>
            </a:r>
            <a:r>
              <a:rPr lang="en-GB" sz="2400" dirty="0"/>
              <a:t> Airways has been awarded with the </a:t>
            </a:r>
            <a:r>
              <a:rPr lang="en-GB" sz="2400" dirty="0" err="1"/>
              <a:t>Skytrax</a:t>
            </a:r>
            <a:r>
              <a:rPr lang="en-GB" sz="2400" dirty="0"/>
              <a:t> awards consecutively in 2023 and 2024.</a:t>
            </a:r>
          </a:p>
          <a:p>
            <a:endParaRPr lang="en-GB" dirty="0"/>
          </a:p>
        </p:txBody>
      </p:sp>
    </p:spTree>
    <p:extLst>
      <p:ext uri="{BB962C8B-B14F-4D97-AF65-F5344CB8AC3E}">
        <p14:creationId xmlns:p14="http://schemas.microsoft.com/office/powerpoint/2010/main" val="2194080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200" dirty="0" smtClean="0">
                <a:latin typeface="+mn-lt"/>
              </a:rPr>
              <a:t>Suggestions and Recommendations (Strategies)</a:t>
            </a:r>
            <a:endParaRPr lang="en-GB" sz="3200" dirty="0">
              <a:latin typeface="+mn-lt"/>
            </a:endParaRPr>
          </a:p>
        </p:txBody>
      </p:sp>
      <p:sp>
        <p:nvSpPr>
          <p:cNvPr id="3" name="Content Placeholder 2"/>
          <p:cNvSpPr>
            <a:spLocks noGrp="1"/>
          </p:cNvSpPr>
          <p:nvPr>
            <p:ph idx="1"/>
          </p:nvPr>
        </p:nvSpPr>
        <p:spPr/>
        <p:txBody>
          <a:bodyPr>
            <a:noAutofit/>
          </a:bodyPr>
          <a:lstStyle/>
          <a:p>
            <a:pPr algn="just"/>
            <a:r>
              <a:rPr lang="en-GB" sz="2400" dirty="0">
                <a:cs typeface="Arial" panose="020B0604020202020204" pitchFamily="34" charset="0"/>
              </a:rPr>
              <a:t>Facilitating and Promoting Foreign and Domestic Investment in Tourism</a:t>
            </a:r>
          </a:p>
          <a:p>
            <a:pPr algn="just"/>
            <a:r>
              <a:rPr lang="en-GB" sz="2400" dirty="0">
                <a:cs typeface="Arial" panose="020B0604020202020204" pitchFamily="34" charset="0"/>
              </a:rPr>
              <a:t>Contribution in country performance</a:t>
            </a:r>
          </a:p>
          <a:p>
            <a:pPr algn="just"/>
            <a:r>
              <a:rPr lang="en-GB" sz="2400" dirty="0">
                <a:cs typeface="Arial" panose="020B0604020202020204" pitchFamily="34" charset="0"/>
              </a:rPr>
              <a:t>In the past 5 years, Foreign Direct Investment (FDI) in tourism accommodation alone is approximately $473.9 million. </a:t>
            </a:r>
          </a:p>
          <a:p>
            <a:pPr algn="just"/>
            <a:r>
              <a:rPr lang="en-GB" sz="2400" dirty="0">
                <a:cs typeface="Arial" panose="020B0604020202020204" pitchFamily="34" charset="0"/>
              </a:rPr>
              <a:t>Strategy </a:t>
            </a:r>
          </a:p>
          <a:p>
            <a:pPr algn="just"/>
            <a:r>
              <a:rPr lang="en-GB" sz="2400" dirty="0">
                <a:cs typeface="Arial" panose="020B0604020202020204" pitchFamily="34" charset="0"/>
              </a:rPr>
              <a:t>In addition, as the global tourism trends and visitor needs are changing, for Fiji to remain competitive, tourism operators need to be innovative and continuously improve their products and services. Thus, having a conducive business climate and complementary strategies are vital to attract and facilitate investments.</a:t>
            </a:r>
          </a:p>
          <a:p>
            <a:pPr marL="0" indent="0">
              <a:buNone/>
            </a:pPr>
            <a:endParaRPr lang="en-GB" sz="900" b="1" dirty="0"/>
          </a:p>
        </p:txBody>
      </p:sp>
    </p:spTree>
    <p:extLst>
      <p:ext uri="{BB962C8B-B14F-4D97-AF65-F5344CB8AC3E}">
        <p14:creationId xmlns:p14="http://schemas.microsoft.com/office/powerpoint/2010/main" val="273972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076" y="1623494"/>
            <a:ext cx="10515600" cy="4351338"/>
          </a:xfrm>
        </p:spPr>
        <p:txBody>
          <a:bodyPr/>
          <a:lstStyle/>
          <a:p>
            <a:pPr marL="0" indent="0" algn="just">
              <a:buNone/>
            </a:pPr>
            <a:r>
              <a:rPr lang="en-GB" sz="2400" dirty="0" smtClean="0">
                <a:cs typeface="Arial" panose="020B0604020202020204" pitchFamily="34" charset="0"/>
              </a:rPr>
              <a:t>   </a:t>
            </a:r>
            <a:r>
              <a:rPr lang="en-GB" sz="2400" b="1" dirty="0" smtClean="0">
                <a:cs typeface="Arial" panose="020B0604020202020204" pitchFamily="34" charset="0"/>
              </a:rPr>
              <a:t>Fiji’s </a:t>
            </a:r>
            <a:r>
              <a:rPr lang="en-GB" sz="2400" b="1" dirty="0">
                <a:cs typeface="Arial" panose="020B0604020202020204" pitchFamily="34" charset="0"/>
              </a:rPr>
              <a:t>Investment Climate </a:t>
            </a:r>
          </a:p>
          <a:p>
            <a:pPr algn="just"/>
            <a:r>
              <a:rPr lang="en-GB" sz="2400" dirty="0">
                <a:cs typeface="Arial" panose="020B0604020202020204" pitchFamily="34" charset="0"/>
              </a:rPr>
              <a:t>Fiji has experienced economic growth at unprecedented levels over the past decade</a:t>
            </a:r>
          </a:p>
          <a:p>
            <a:pPr algn="just"/>
            <a:r>
              <a:rPr lang="en-GB" sz="2400" dirty="0">
                <a:cs typeface="Arial" panose="020B0604020202020204" pitchFamily="34" charset="0"/>
              </a:rPr>
              <a:t>This supported by investment levels averaging 25% of the GDP over the past few years. </a:t>
            </a:r>
          </a:p>
          <a:p>
            <a:pPr algn="just"/>
            <a:r>
              <a:rPr lang="en-GB" sz="2400" dirty="0">
                <a:cs typeface="Arial" panose="020B0604020202020204" pitchFamily="34" charset="0"/>
              </a:rPr>
              <a:t>Investor confidence, both domestic and foreign, has been steadily increasing as shown by the high-value investments, particularly in the tourism sector.</a:t>
            </a:r>
          </a:p>
          <a:p>
            <a:endParaRPr lang="en-GB" dirty="0"/>
          </a:p>
        </p:txBody>
      </p:sp>
    </p:spTree>
    <p:extLst>
      <p:ext uri="{BB962C8B-B14F-4D97-AF65-F5344CB8AC3E}">
        <p14:creationId xmlns:p14="http://schemas.microsoft.com/office/powerpoint/2010/main" val="79686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451" y="1565743"/>
            <a:ext cx="10515600" cy="4351338"/>
          </a:xfrm>
        </p:spPr>
        <p:txBody>
          <a:bodyPr>
            <a:normAutofit fontScale="85000" lnSpcReduction="20000"/>
          </a:bodyPr>
          <a:lstStyle/>
          <a:p>
            <a:pPr marL="0" indent="0" algn="just">
              <a:buNone/>
            </a:pPr>
            <a:r>
              <a:rPr lang="en-GB" dirty="0" smtClean="0"/>
              <a:t>   </a:t>
            </a:r>
            <a:r>
              <a:rPr lang="en-GB" b="1" dirty="0" smtClean="0"/>
              <a:t>Fiji’s </a:t>
            </a:r>
            <a:r>
              <a:rPr lang="en-GB" b="1" dirty="0"/>
              <a:t>Tourism Distribution </a:t>
            </a:r>
          </a:p>
          <a:p>
            <a:pPr algn="just"/>
            <a:r>
              <a:rPr lang="en-GB" dirty="0" err="1"/>
              <a:t>Nadi</a:t>
            </a:r>
            <a:r>
              <a:rPr lang="en-GB" dirty="0"/>
              <a:t> and </a:t>
            </a:r>
            <a:r>
              <a:rPr lang="en-GB" dirty="0" err="1"/>
              <a:t>Denarau</a:t>
            </a:r>
            <a:r>
              <a:rPr lang="en-GB" dirty="0"/>
              <a:t> are known as the tourism hub of Fiji accounting for 42% of visitors and 35% of Fiji’s tourism earnings or approximately $690 million, the highest earning region in the Fiji11. This is mainly because </a:t>
            </a:r>
            <a:r>
              <a:rPr lang="en-GB" dirty="0" err="1"/>
              <a:t>Nadi</a:t>
            </a:r>
            <a:r>
              <a:rPr lang="en-GB" dirty="0"/>
              <a:t> has the greatest concentration of accommodation ranging from high-end to backpacker</a:t>
            </a:r>
          </a:p>
          <a:p>
            <a:pPr algn="just"/>
            <a:r>
              <a:rPr lang="en-GB" dirty="0"/>
              <a:t>Strategy</a:t>
            </a:r>
          </a:p>
          <a:p>
            <a:pPr algn="just"/>
            <a:r>
              <a:rPr lang="en-GB" dirty="0"/>
              <a:t>Tourism investment in Fiji and the Fijian Government’s focus in facilitating investments.</a:t>
            </a:r>
          </a:p>
          <a:p>
            <a:pPr lvl="0" algn="just"/>
            <a:r>
              <a:rPr lang="en-GB" dirty="0"/>
              <a:t>sustainable nature of the tourism industry; </a:t>
            </a:r>
          </a:p>
          <a:p>
            <a:pPr lvl="0" algn="just"/>
            <a:r>
              <a:rPr lang="en-GB" dirty="0"/>
              <a:t>value that the tourism development will generate; </a:t>
            </a:r>
          </a:p>
          <a:p>
            <a:pPr lvl="0" algn="just"/>
            <a:r>
              <a:rPr lang="en-GB" dirty="0"/>
              <a:t>infrastructure capacity of the region; and </a:t>
            </a:r>
          </a:p>
          <a:p>
            <a:pPr lvl="0" algn="just"/>
            <a:r>
              <a:rPr lang="en-GB" dirty="0"/>
              <a:t>(iv) investment contribution to the character of the region</a:t>
            </a:r>
          </a:p>
          <a:p>
            <a:endParaRPr lang="en-GB" dirty="0"/>
          </a:p>
        </p:txBody>
      </p:sp>
    </p:spTree>
    <p:extLst>
      <p:ext uri="{BB962C8B-B14F-4D97-AF65-F5344CB8AC3E}">
        <p14:creationId xmlns:p14="http://schemas.microsoft.com/office/powerpoint/2010/main" val="115028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074" y="1498367"/>
            <a:ext cx="10515600" cy="4351338"/>
          </a:xfrm>
        </p:spPr>
        <p:txBody>
          <a:bodyPr>
            <a:normAutofit/>
          </a:bodyPr>
          <a:lstStyle/>
          <a:p>
            <a:pPr algn="just"/>
            <a:r>
              <a:rPr lang="en-GB" sz="2400" dirty="0"/>
              <a:t>Enhance Quality </a:t>
            </a:r>
            <a:r>
              <a:rPr lang="en-GB" sz="2400" dirty="0" smtClean="0"/>
              <a:t>of </a:t>
            </a:r>
            <a:r>
              <a:rPr lang="en-GB" sz="2400" dirty="0"/>
              <a:t>higher standards for the tourism industry This strategy will involve developing national standards, in line with international best practices in the industry.  </a:t>
            </a:r>
          </a:p>
          <a:p>
            <a:pPr algn="just"/>
            <a:r>
              <a:rPr lang="en-GB" sz="2400" dirty="0"/>
              <a:t>Fijian Government and the industry need to work together to identify the specific products and services where standards can be introduced to enhance the quality. It is also important to align the national standards to international standards</a:t>
            </a:r>
            <a:r>
              <a:rPr lang="en-GB" sz="2400" dirty="0" smtClean="0"/>
              <a:t>.</a:t>
            </a:r>
            <a:endParaRPr lang="en-GB" sz="2400" dirty="0"/>
          </a:p>
          <a:p>
            <a:pPr algn="just"/>
            <a:r>
              <a:rPr lang="en-GB" sz="2400" dirty="0"/>
              <a:t>Renew the FIJIAN HOSTS Customer Service Training Programme MITT will partner with relevant organisations and the industry to revamp the FIJIAN HOSTS Customer Service Programme.</a:t>
            </a:r>
          </a:p>
          <a:p>
            <a:endParaRPr lang="en-GB" sz="2400" dirty="0"/>
          </a:p>
        </p:txBody>
      </p:sp>
    </p:spTree>
    <p:extLst>
      <p:ext uri="{BB962C8B-B14F-4D97-AF65-F5344CB8AC3E}">
        <p14:creationId xmlns:p14="http://schemas.microsoft.com/office/powerpoint/2010/main" val="3505565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701" y="1642745"/>
            <a:ext cx="10515600" cy="4351338"/>
          </a:xfrm>
        </p:spPr>
        <p:txBody>
          <a:bodyPr>
            <a:normAutofit/>
          </a:bodyPr>
          <a:lstStyle/>
          <a:p>
            <a:pPr algn="just"/>
            <a:r>
              <a:rPr lang="en-GB" sz="2400" b="1" dirty="0"/>
              <a:t>Proper research and strategic planning are conducted </a:t>
            </a:r>
            <a:endParaRPr lang="en-GB" sz="2400" dirty="0"/>
          </a:p>
          <a:p>
            <a:pPr algn="just"/>
            <a:r>
              <a:rPr lang="en-GB" sz="2400" dirty="0" smtClean="0"/>
              <a:t>Standards </a:t>
            </a:r>
            <a:r>
              <a:rPr lang="en-GB" sz="2400" dirty="0"/>
              <a:t>and guides are realistic, reflect the local context and do not burden businesses, especially MSMEs and community-based enterprises</a:t>
            </a:r>
          </a:p>
          <a:p>
            <a:pPr algn="just"/>
            <a:r>
              <a:rPr lang="en-GB" sz="2400" dirty="0"/>
              <a:t>Revamp is based on best practices on tourism customer service programmes </a:t>
            </a:r>
          </a:p>
          <a:p>
            <a:pPr algn="just"/>
            <a:r>
              <a:rPr lang="en-GB" sz="2400" dirty="0" smtClean="0"/>
              <a:t>Programme </a:t>
            </a:r>
            <a:r>
              <a:rPr lang="en-GB" sz="2400" dirty="0"/>
              <a:t>is reflective of the local context in terms of learning environment and Fijian hospitality </a:t>
            </a:r>
            <a:endParaRPr lang="en-GB" sz="2400" dirty="0" smtClean="0"/>
          </a:p>
          <a:p>
            <a:pPr marL="0" indent="0" algn="just">
              <a:buNone/>
            </a:pPr>
            <a:r>
              <a:rPr lang="en-GB" sz="2000" dirty="0" smtClean="0"/>
              <a:t>•</a:t>
            </a:r>
            <a:r>
              <a:rPr lang="en-GB" sz="2400" dirty="0" smtClean="0"/>
              <a:t> </a:t>
            </a:r>
            <a:r>
              <a:rPr lang="en-GB" sz="2400" dirty="0"/>
              <a:t>Programme is rigorous and certification is skill-based </a:t>
            </a:r>
          </a:p>
          <a:p>
            <a:pPr algn="just"/>
            <a:r>
              <a:rPr lang="en-GB" sz="2400" dirty="0" smtClean="0"/>
              <a:t>Sufficient </a:t>
            </a:r>
            <a:r>
              <a:rPr lang="en-GB" sz="2400" dirty="0"/>
              <a:t>interest and support for certification from the industry </a:t>
            </a:r>
          </a:p>
          <a:p>
            <a:pPr algn="just"/>
            <a:r>
              <a:rPr lang="en-GB" sz="2400" dirty="0" smtClean="0"/>
              <a:t>Development </a:t>
            </a:r>
            <a:r>
              <a:rPr lang="en-GB" sz="2400" dirty="0"/>
              <a:t>of programme for overall certification of accommodation/tour operators</a:t>
            </a:r>
          </a:p>
          <a:p>
            <a:endParaRPr lang="en-GB" dirty="0"/>
          </a:p>
        </p:txBody>
      </p:sp>
    </p:spTree>
    <p:extLst>
      <p:ext uri="{BB962C8B-B14F-4D97-AF65-F5344CB8AC3E}">
        <p14:creationId xmlns:p14="http://schemas.microsoft.com/office/powerpoint/2010/main" val="3434587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196" y="1392305"/>
            <a:ext cx="10515600" cy="4351338"/>
          </a:xfrm>
        </p:spPr>
        <p:txBody>
          <a:bodyPr>
            <a:noAutofit/>
          </a:bodyPr>
          <a:lstStyle/>
          <a:p>
            <a:pPr algn="just"/>
            <a:r>
              <a:rPr lang="en-GB" sz="2400" dirty="0"/>
              <a:t>Establish Code of Conduct for tour operators A Code of Conduct will be established to ensure tour operators maintain the highest standards of service, especially when engaging with communities and visitors</a:t>
            </a:r>
          </a:p>
          <a:p>
            <a:pPr marL="0" indent="0" algn="just">
              <a:buNone/>
            </a:pPr>
            <a:r>
              <a:rPr lang="en-GB" sz="2000" dirty="0" smtClean="0"/>
              <a:t>•</a:t>
            </a:r>
            <a:r>
              <a:rPr lang="en-GB" sz="2400" dirty="0" smtClean="0"/>
              <a:t> </a:t>
            </a:r>
            <a:r>
              <a:rPr lang="en-GB" sz="2400" dirty="0"/>
              <a:t>Code of conduct reflects the local context and does not burden for the industry</a:t>
            </a:r>
          </a:p>
          <a:p>
            <a:pPr algn="just"/>
            <a:r>
              <a:rPr lang="en-GB" sz="2400" dirty="0" smtClean="0"/>
              <a:t>Support </a:t>
            </a:r>
            <a:r>
              <a:rPr lang="en-GB" sz="2400" dirty="0"/>
              <a:t>Micro, Small and Medium Tourism Operators Supporting MSMEs is critical to the growth of the tourism industry and for the continued improvement of quality and high-value visitor experiences In order to spread benefit of tourism throughout the country and into communities.</a:t>
            </a:r>
          </a:p>
          <a:p>
            <a:pPr algn="just"/>
            <a:r>
              <a:rPr lang="en-GB" sz="2400" dirty="0"/>
              <a:t>In some areas, this will mean basic tourism awareness at community level on impacts of tourism ways to make sustainable use of natural resources for tourism purposes and creating high-value tourism experiences. </a:t>
            </a:r>
          </a:p>
          <a:p>
            <a:pPr algn="just"/>
            <a:r>
              <a:rPr lang="en-GB" sz="2400" dirty="0"/>
              <a:t>In more developed areas of Fiji and at the national level, support for existing and emerging MSME industry associations will facilitate information and resource sharing. </a:t>
            </a:r>
          </a:p>
          <a:p>
            <a:endParaRPr lang="en-GB" sz="2400" dirty="0"/>
          </a:p>
        </p:txBody>
      </p:sp>
    </p:spTree>
    <p:extLst>
      <p:ext uri="{BB962C8B-B14F-4D97-AF65-F5344CB8AC3E}">
        <p14:creationId xmlns:p14="http://schemas.microsoft.com/office/powerpoint/2010/main" val="4204077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699" y="1507991"/>
            <a:ext cx="10515600" cy="4351338"/>
          </a:xfrm>
        </p:spPr>
        <p:txBody>
          <a:bodyPr>
            <a:normAutofit fontScale="77500" lnSpcReduction="20000"/>
          </a:bodyPr>
          <a:lstStyle/>
          <a:p>
            <a:pPr algn="just"/>
            <a:r>
              <a:rPr lang="en-GB" dirty="0"/>
              <a:t>Given adequate support partners in MSME development by coordinating industry sub-sectors, tourism industry better networking with related industry associations and improve the overall diversity and value of products and services</a:t>
            </a:r>
          </a:p>
          <a:p>
            <a:pPr algn="just"/>
            <a:r>
              <a:rPr lang="en-GB" dirty="0"/>
              <a:t>Facilitate access to online booking platforms </a:t>
            </a:r>
            <a:r>
              <a:rPr lang="en-GB" dirty="0" smtClean="0"/>
              <a:t>Facilitation </a:t>
            </a:r>
            <a:r>
              <a:rPr lang="en-GB" dirty="0"/>
              <a:t>for small tourism operators </a:t>
            </a:r>
          </a:p>
          <a:p>
            <a:pPr algn="just"/>
            <a:r>
              <a:rPr lang="en-GB" dirty="0"/>
              <a:t>To capitalise on Tourism Fiji’s current partnerships with online booking engines to support small scale tourism operators in gaining access to existing booking platforms. </a:t>
            </a:r>
            <a:endParaRPr lang="en-GB" dirty="0" smtClean="0"/>
          </a:p>
          <a:p>
            <a:pPr marL="0" indent="0" algn="just">
              <a:buNone/>
            </a:pPr>
            <a:endParaRPr lang="en-GB" dirty="0"/>
          </a:p>
          <a:p>
            <a:pPr marL="0" indent="0" algn="just">
              <a:buNone/>
            </a:pPr>
            <a:r>
              <a:rPr lang="en-GB" dirty="0" smtClean="0"/>
              <a:t>•  </a:t>
            </a:r>
            <a:r>
              <a:rPr lang="en-GB" b="1" dirty="0" smtClean="0"/>
              <a:t>Support </a:t>
            </a:r>
            <a:r>
              <a:rPr lang="en-GB" b="1" dirty="0"/>
              <a:t>and attract interest </a:t>
            </a:r>
          </a:p>
          <a:p>
            <a:pPr algn="just"/>
            <a:r>
              <a:rPr lang="en-GB" dirty="0"/>
              <a:t>Use of Government programmes to support tourism MSMEs  provide business mentoring, training, access to finance and other development assistance to small scale operators and ensure their sustainability.</a:t>
            </a:r>
          </a:p>
          <a:p>
            <a:pPr algn="just"/>
            <a:r>
              <a:rPr lang="en-GB" dirty="0" smtClean="0"/>
              <a:t> </a:t>
            </a:r>
            <a:r>
              <a:rPr lang="en-GB" dirty="0"/>
              <a:t>Ensure a conducive regulatory environment for small scale tourism businesses</a:t>
            </a:r>
          </a:p>
          <a:p>
            <a:pPr algn="just"/>
            <a:r>
              <a:rPr lang="en-GB" dirty="0"/>
              <a:t> </a:t>
            </a:r>
            <a:r>
              <a:rPr lang="en-GB" dirty="0" smtClean="0"/>
              <a:t>Adequate </a:t>
            </a:r>
            <a:r>
              <a:rPr lang="en-GB" dirty="0"/>
              <a:t>budget allocation for Government programmes </a:t>
            </a:r>
          </a:p>
          <a:p>
            <a:endParaRPr lang="en-GB" dirty="0"/>
          </a:p>
        </p:txBody>
      </p:sp>
    </p:spTree>
    <p:extLst>
      <p:ext uri="{BB962C8B-B14F-4D97-AF65-F5344CB8AC3E}">
        <p14:creationId xmlns:p14="http://schemas.microsoft.com/office/powerpoint/2010/main" val="1182530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3612"/>
            <a:ext cx="10515600" cy="4351338"/>
          </a:xfrm>
        </p:spPr>
        <p:txBody>
          <a:bodyPr>
            <a:normAutofit fontScale="85000" lnSpcReduction="20000"/>
          </a:bodyPr>
          <a:lstStyle/>
          <a:p>
            <a:pPr marL="0" indent="0" algn="just">
              <a:buNone/>
            </a:pPr>
            <a:r>
              <a:rPr lang="en-GB" b="1" dirty="0" smtClean="0"/>
              <a:t>  Strengthening </a:t>
            </a:r>
            <a:r>
              <a:rPr lang="en-GB" b="1" dirty="0"/>
              <a:t>the capacity</a:t>
            </a:r>
            <a:endParaRPr lang="en-GB" dirty="0"/>
          </a:p>
          <a:p>
            <a:pPr marL="0" indent="0" algn="just">
              <a:buNone/>
            </a:pPr>
            <a:r>
              <a:rPr lang="en-GB" dirty="0"/>
              <a:t>Opportunities for ongoing dialogue between industry and Government </a:t>
            </a:r>
          </a:p>
          <a:p>
            <a:pPr marL="0" indent="0" algn="just">
              <a:buNone/>
            </a:pPr>
            <a:r>
              <a:rPr lang="en-GB" dirty="0" smtClean="0"/>
              <a:t> • </a:t>
            </a:r>
            <a:r>
              <a:rPr lang="en-GB" dirty="0"/>
              <a:t>Open communication and partnership amongst industry association </a:t>
            </a:r>
          </a:p>
          <a:p>
            <a:pPr marL="0" indent="0" algn="just">
              <a:buNone/>
            </a:pPr>
            <a:r>
              <a:rPr lang="en-GB" dirty="0" smtClean="0"/>
              <a:t>Conduct </a:t>
            </a:r>
            <a:r>
              <a:rPr lang="en-GB" dirty="0"/>
              <a:t>community tourism awareness Government, industry and key stakeholders will jointly conduct community awareness and encourage participation of resource owners in tourism development </a:t>
            </a:r>
          </a:p>
          <a:p>
            <a:pPr algn="just"/>
            <a:r>
              <a:rPr lang="en-GB" dirty="0"/>
              <a:t>Appropriate technical assistance is integrated into the programme, </a:t>
            </a:r>
          </a:p>
          <a:p>
            <a:pPr algn="just"/>
            <a:r>
              <a:rPr lang="en-GB" dirty="0"/>
              <a:t>including product development and business management training </a:t>
            </a:r>
          </a:p>
          <a:p>
            <a:pPr algn="just"/>
            <a:r>
              <a:rPr lang="en-GB" dirty="0" smtClean="0"/>
              <a:t>Professional </a:t>
            </a:r>
            <a:r>
              <a:rPr lang="en-GB" dirty="0"/>
              <a:t>mentoring services and technical assistance are accessible </a:t>
            </a:r>
          </a:p>
          <a:p>
            <a:pPr algn="just"/>
            <a:r>
              <a:rPr lang="en-GB" dirty="0"/>
              <a:t>• Effective project management and progress monitoring </a:t>
            </a:r>
          </a:p>
          <a:p>
            <a:pPr algn="just"/>
            <a:r>
              <a:rPr lang="en-GB" dirty="0"/>
              <a:t>• Follow up programme designed for ongoing technical support for communities interested in pursuing tourism</a:t>
            </a:r>
          </a:p>
          <a:p>
            <a:endParaRPr lang="en-GB" dirty="0"/>
          </a:p>
        </p:txBody>
      </p:sp>
    </p:spTree>
    <p:extLst>
      <p:ext uri="{BB962C8B-B14F-4D97-AF65-F5344CB8AC3E}">
        <p14:creationId xmlns:p14="http://schemas.microsoft.com/office/powerpoint/2010/main" val="2391778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dirty="0" smtClean="0"/>
              <a:t>Introduction</a:t>
            </a:r>
            <a:endParaRPr lang="en-GB" sz="3600" dirty="0"/>
          </a:p>
        </p:txBody>
      </p:sp>
      <p:sp>
        <p:nvSpPr>
          <p:cNvPr id="3" name="Content Placeholder 2"/>
          <p:cNvSpPr>
            <a:spLocks noGrp="1"/>
          </p:cNvSpPr>
          <p:nvPr>
            <p:ph idx="1"/>
          </p:nvPr>
        </p:nvSpPr>
        <p:spPr/>
        <p:txBody>
          <a:bodyPr>
            <a:normAutofit lnSpcReduction="10000"/>
          </a:bodyPr>
          <a:lstStyle/>
          <a:p>
            <a:r>
              <a:rPr lang="it-IT" dirty="0" smtClean="0"/>
              <a:t>Scope</a:t>
            </a:r>
            <a:endParaRPr lang="en-GB" dirty="0" smtClean="0"/>
          </a:p>
          <a:p>
            <a:pPr marL="0" indent="0" algn="just">
              <a:buNone/>
            </a:pPr>
            <a:r>
              <a:rPr lang="en-GB" dirty="0" smtClean="0"/>
              <a:t>Recently</a:t>
            </a:r>
            <a:r>
              <a:rPr lang="en-GB" dirty="0"/>
              <a:t>, D2 Analytics received a call from a potential client seeking expertise in tourism brand strategy. The client, Fiji’s official Tourism Board Organisation (TBO), is particularly interested in insights on how its tourism brand strategy has influenced the country's economic performance in recent years</a:t>
            </a:r>
            <a:r>
              <a:rPr lang="en-GB" dirty="0" smtClean="0"/>
              <a:t>.</a:t>
            </a:r>
          </a:p>
          <a:p>
            <a:pPr marL="0" indent="0">
              <a:buNone/>
            </a:pPr>
            <a:endParaRPr lang="it-IT" sz="2400" dirty="0" smtClean="0"/>
          </a:p>
          <a:p>
            <a:pPr marL="0" indent="0">
              <a:buNone/>
            </a:pPr>
            <a:r>
              <a:rPr lang="it-IT" sz="2400" dirty="0" smtClean="0"/>
              <a:t>• </a:t>
            </a:r>
            <a:r>
              <a:rPr lang="it-IT" dirty="0" smtClean="0"/>
              <a:t>Objectives </a:t>
            </a:r>
          </a:p>
          <a:p>
            <a:pPr marL="0" indent="0" algn="just">
              <a:buNone/>
            </a:pPr>
            <a:r>
              <a:rPr lang="en-GB" dirty="0" smtClean="0"/>
              <a:t>Provide </a:t>
            </a:r>
            <a:r>
              <a:rPr lang="en-GB" dirty="0"/>
              <a:t>suggestions for improving the client’s brand strategy to further stimulate the tourism sector. </a:t>
            </a:r>
            <a:endParaRPr lang="en-GB" dirty="0" smtClean="0"/>
          </a:p>
          <a:p>
            <a:pPr marL="0" indent="0" algn="just">
              <a:buNone/>
            </a:pPr>
            <a:endParaRPr lang="en-GB" dirty="0"/>
          </a:p>
        </p:txBody>
      </p:sp>
    </p:spTree>
    <p:extLst>
      <p:ext uri="{BB962C8B-B14F-4D97-AF65-F5344CB8AC3E}">
        <p14:creationId xmlns:p14="http://schemas.microsoft.com/office/powerpoint/2010/main" val="876492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947" y="1334736"/>
            <a:ext cx="10515600" cy="4351338"/>
          </a:xfrm>
        </p:spPr>
        <p:txBody>
          <a:bodyPr>
            <a:noAutofit/>
          </a:bodyPr>
          <a:lstStyle/>
          <a:p>
            <a:pPr algn="just"/>
            <a:r>
              <a:rPr lang="en-GB" sz="2400" b="1" dirty="0"/>
              <a:t>Strategies Strategy </a:t>
            </a:r>
          </a:p>
          <a:p>
            <a:pPr algn="just"/>
            <a:r>
              <a:rPr lang="en-GB" sz="2400" dirty="0"/>
              <a:t> Promotion and facilitation of investments in the tourism sector The objective of this strategy is to ensure appropriate investments are realised in the tourism sector and Fiji has sufficient capacity to cater for the forecasted increase in accommodation requirements to complement the expected growth in future visitor arrivals. </a:t>
            </a:r>
            <a:endParaRPr lang="en-GB" sz="2400" dirty="0" smtClean="0"/>
          </a:p>
          <a:p>
            <a:pPr algn="just"/>
            <a:r>
              <a:rPr lang="en-GB" sz="2400" dirty="0" smtClean="0"/>
              <a:t>As </a:t>
            </a:r>
            <a:r>
              <a:rPr lang="en-GB" sz="2400" dirty="0"/>
              <a:t>identified in the findings, investment activity in the tourism sector is largely confined to accommodation. Therefore, opportunity exists to grow and add value to Fiji’s current tourism products and services in order to better cater for visitor needs and enhance visitor experiences. Better facilitation of investment opportunities is expected to play a major role in translating interest into actual investments. This needs to be combined with increases in flight and seat capacity to tourism regions outside of </a:t>
            </a:r>
            <a:r>
              <a:rPr lang="en-GB" sz="2400" dirty="0" err="1"/>
              <a:t>Viti</a:t>
            </a:r>
            <a:r>
              <a:rPr lang="en-GB" sz="2400" dirty="0"/>
              <a:t> </a:t>
            </a:r>
            <a:r>
              <a:rPr lang="en-GB" sz="2400" dirty="0" err="1"/>
              <a:t>Levu</a:t>
            </a:r>
            <a:r>
              <a:rPr lang="en-GB" sz="2400" dirty="0"/>
              <a:t>, ensuring that tourism benefits are distributed throughout the country.</a:t>
            </a:r>
          </a:p>
          <a:p>
            <a:pPr marL="0" indent="0">
              <a:buNone/>
            </a:pPr>
            <a:endParaRPr lang="en-GB" sz="1100" dirty="0"/>
          </a:p>
        </p:txBody>
      </p:sp>
    </p:spTree>
    <p:extLst>
      <p:ext uri="{BB962C8B-B14F-4D97-AF65-F5344CB8AC3E}">
        <p14:creationId xmlns:p14="http://schemas.microsoft.com/office/powerpoint/2010/main" val="2862746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826" y="1450240"/>
            <a:ext cx="10515600" cy="4351338"/>
          </a:xfrm>
        </p:spPr>
        <p:txBody>
          <a:bodyPr/>
          <a:lstStyle/>
          <a:p>
            <a:pPr marL="0" indent="0" algn="just">
              <a:buNone/>
            </a:pPr>
            <a:r>
              <a:rPr lang="en-GB" sz="2400" b="1" dirty="0" smtClean="0"/>
              <a:t>    Sub </a:t>
            </a:r>
            <a:r>
              <a:rPr lang="en-GB" sz="2400" b="1" dirty="0"/>
              <a:t>Strategies</a:t>
            </a:r>
          </a:p>
          <a:p>
            <a:pPr algn="just"/>
            <a:r>
              <a:rPr lang="en-GB" sz="2400" dirty="0"/>
              <a:t> Building the capacity of Investment Fiji Capacity building to specialise in promoting and facilitating high-value investments and investments in new areas of the tourism sector</a:t>
            </a:r>
          </a:p>
          <a:p>
            <a:pPr algn="just"/>
            <a:r>
              <a:rPr lang="en-GB" sz="2400" dirty="0"/>
              <a:t>Provision of resources to Investment Fiji to increase capacity for tourism investment promotion that is supplemented with technical advice and training where </a:t>
            </a:r>
            <a:r>
              <a:rPr lang="en-GB" sz="2400" dirty="0" smtClean="0"/>
              <a:t>necessary</a:t>
            </a:r>
          </a:p>
          <a:p>
            <a:pPr marL="0" indent="0" algn="just">
              <a:buNone/>
            </a:pPr>
            <a:r>
              <a:rPr lang="en-GB" sz="2400" b="1" dirty="0" smtClean="0"/>
              <a:t>    Sub </a:t>
            </a:r>
            <a:r>
              <a:rPr lang="en-GB" sz="2400" b="1" dirty="0"/>
              <a:t>Strategies </a:t>
            </a:r>
            <a:endParaRPr lang="en-GB" sz="2400" b="1" dirty="0" smtClean="0"/>
          </a:p>
          <a:p>
            <a:pPr algn="just"/>
            <a:r>
              <a:rPr lang="en-GB" sz="2400" dirty="0" smtClean="0"/>
              <a:t>Building </a:t>
            </a:r>
            <a:r>
              <a:rPr lang="en-GB" sz="2400" dirty="0"/>
              <a:t>the capacity of Investment Fiji Capacity building to specialise in promoting and facilitating high-value investments and investments in new areas of the tourism sector</a:t>
            </a:r>
          </a:p>
          <a:p>
            <a:endParaRPr lang="en-GB" dirty="0"/>
          </a:p>
          <a:p>
            <a:endParaRPr lang="en-GB" dirty="0"/>
          </a:p>
        </p:txBody>
      </p:sp>
    </p:spTree>
    <p:extLst>
      <p:ext uri="{BB962C8B-B14F-4D97-AF65-F5344CB8AC3E}">
        <p14:creationId xmlns:p14="http://schemas.microsoft.com/office/powerpoint/2010/main" val="4070651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9490"/>
            <a:ext cx="10515600" cy="4351338"/>
          </a:xfrm>
        </p:spPr>
        <p:txBody>
          <a:bodyPr>
            <a:noAutofit/>
          </a:bodyPr>
          <a:lstStyle/>
          <a:p>
            <a:pPr algn="just"/>
            <a:r>
              <a:rPr lang="en-GB" sz="2400" dirty="0" smtClean="0"/>
              <a:t>Provision </a:t>
            </a:r>
            <a:r>
              <a:rPr lang="en-GB" sz="2400" dirty="0"/>
              <a:t>of resources to Investment Fiji to increase capacity for tourism investment promotion that is supplemented with technical advice and training where </a:t>
            </a:r>
            <a:r>
              <a:rPr lang="en-GB" sz="2400" dirty="0" smtClean="0"/>
              <a:t>necessary</a:t>
            </a:r>
            <a:endParaRPr lang="en-GB" sz="2400" dirty="0"/>
          </a:p>
          <a:p>
            <a:pPr algn="just"/>
            <a:r>
              <a:rPr lang="en-GB" sz="2400" dirty="0"/>
              <a:t>Develop a tailor-made incentive package to encourage investment in visitor attractions and related activities This incentivised investment programme will be targeted at Fijians who can develop quality immersive products and experiences for visitors.</a:t>
            </a:r>
          </a:p>
          <a:p>
            <a:pPr algn="just"/>
            <a:r>
              <a:rPr lang="en-GB" sz="2400" dirty="0"/>
              <a:t>Collaboration between MITT, Investment Fiji and Fiji Revenue and Customs Services to develop </a:t>
            </a:r>
            <a:r>
              <a:rPr lang="en-GB" sz="2400" dirty="0" smtClean="0"/>
              <a:t>tailor made </a:t>
            </a:r>
            <a:r>
              <a:rPr lang="en-GB" sz="2400" dirty="0"/>
              <a:t>medium to long-term investment policies and associated incentive packages targeted at retail, accommodation, activities and attractions-based investments • Ensure a conducive regulatory environment with appropriate guidelines </a:t>
            </a:r>
          </a:p>
        </p:txBody>
      </p:sp>
    </p:spTree>
    <p:extLst>
      <p:ext uri="{BB962C8B-B14F-4D97-AF65-F5344CB8AC3E}">
        <p14:creationId xmlns:p14="http://schemas.microsoft.com/office/powerpoint/2010/main" val="3374597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949" y="1517617"/>
            <a:ext cx="10515600" cy="4351338"/>
          </a:xfrm>
        </p:spPr>
        <p:txBody>
          <a:bodyPr/>
          <a:lstStyle/>
          <a:p>
            <a:pPr algn="just"/>
            <a:r>
              <a:rPr lang="en-GB" sz="2400" dirty="0"/>
              <a:t>Provide adequate advice and training where necessary</a:t>
            </a:r>
          </a:p>
          <a:p>
            <a:pPr algn="just"/>
            <a:r>
              <a:rPr lang="en-GB" sz="2400" dirty="0"/>
              <a:t>Strengthening and streamlining investment approval process This will be done to fast-track and attract desirable investments in the tourism sector.</a:t>
            </a:r>
          </a:p>
          <a:p>
            <a:pPr algn="just"/>
            <a:r>
              <a:rPr lang="en-GB" sz="2400" dirty="0"/>
              <a:t>Increased collaboration between Investment Fiji, Trade Commissions and diplomatic missions to promote tourism investment opportunities </a:t>
            </a:r>
          </a:p>
          <a:p>
            <a:pPr algn="just"/>
            <a:r>
              <a:rPr lang="en-GB" sz="2400" dirty="0"/>
              <a:t>• Collaboration between investment approval agencies to work towards online approvals systems</a:t>
            </a:r>
          </a:p>
          <a:p>
            <a:endParaRPr lang="en-GB" dirty="0"/>
          </a:p>
        </p:txBody>
      </p:sp>
    </p:spTree>
    <p:extLst>
      <p:ext uri="{BB962C8B-B14F-4D97-AF65-F5344CB8AC3E}">
        <p14:creationId xmlns:p14="http://schemas.microsoft.com/office/powerpoint/2010/main" val="13498077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067" y="834223"/>
            <a:ext cx="10515600" cy="3911032"/>
          </a:xfrm>
        </p:spPr>
        <p:txBody>
          <a:bodyPr>
            <a:noAutofit/>
          </a:bodyPr>
          <a:lstStyle/>
          <a:p>
            <a:pPr marL="0" indent="0" algn="just">
              <a:buNone/>
            </a:pPr>
            <a:r>
              <a:rPr lang="en-GB" sz="2400" dirty="0" smtClean="0"/>
              <a:t>  </a:t>
            </a:r>
            <a:r>
              <a:rPr lang="en-GB" sz="2400" dirty="0"/>
              <a:t> </a:t>
            </a:r>
            <a:r>
              <a:rPr lang="en-GB" sz="2400" dirty="0" smtClean="0"/>
              <a:t> </a:t>
            </a:r>
            <a:r>
              <a:rPr lang="en-GB" sz="2400" b="1" dirty="0" smtClean="0"/>
              <a:t>Stimulate </a:t>
            </a:r>
            <a:r>
              <a:rPr lang="en-GB" sz="2400" b="1" dirty="0"/>
              <a:t>Product Diversification and Development across Fiji</a:t>
            </a:r>
          </a:p>
          <a:p>
            <a:pPr algn="just"/>
            <a:r>
              <a:rPr lang="en-GB" sz="2400" dirty="0"/>
              <a:t>In an increasingly competitive global tourism industry, immersive, innovative, and value driven experiences to attract and retain visitors is necessary. These experiences will enable Fiji to effectively compete with other tourism destinations on factors beyond price. </a:t>
            </a:r>
            <a:endParaRPr lang="en-GB" sz="2400" dirty="0" smtClean="0"/>
          </a:p>
          <a:p>
            <a:pPr algn="just"/>
            <a:r>
              <a:rPr lang="en-GB" sz="2400" dirty="0" smtClean="0"/>
              <a:t>However</a:t>
            </a:r>
            <a:r>
              <a:rPr lang="en-GB" sz="2400" dirty="0"/>
              <a:t>, investment in attractions and tours alone cannot stimulate spending across all the segments.</a:t>
            </a:r>
          </a:p>
          <a:p>
            <a:pPr marL="0" indent="0" algn="just">
              <a:buNone/>
            </a:pPr>
            <a:r>
              <a:rPr lang="en-GB" sz="2400" b="1" dirty="0" smtClean="0"/>
              <a:t>    Sub </a:t>
            </a:r>
            <a:r>
              <a:rPr lang="en-GB" sz="2400" b="1" dirty="0"/>
              <a:t>Strategies </a:t>
            </a:r>
          </a:p>
          <a:p>
            <a:pPr algn="just"/>
            <a:r>
              <a:rPr lang="en-GB" sz="2400" dirty="0"/>
              <a:t>Create a world class luxury shopping experience This aims to create an enabling environment to attract major international brands to support the development of a world class luxury shopping experience. As such, it will focus on: </a:t>
            </a:r>
          </a:p>
          <a:p>
            <a:pPr algn="just"/>
            <a:r>
              <a:rPr lang="en-GB" sz="2400" dirty="0"/>
              <a:t>1) private sector led investment in infrastructure to attract international brands; </a:t>
            </a:r>
          </a:p>
          <a:p>
            <a:pPr algn="just"/>
            <a:r>
              <a:rPr lang="en-GB" sz="2400" dirty="0"/>
              <a:t>2) providing the right tax policy and location for private sector investment; and </a:t>
            </a:r>
          </a:p>
          <a:p>
            <a:pPr algn="just"/>
            <a:r>
              <a:rPr lang="en-GB" sz="2400" dirty="0"/>
              <a:t>3) conducting a feasibility study to assess the viability of establishing a world class shopping hub, possibly at the Special Economic Zone (SEZ)</a:t>
            </a:r>
          </a:p>
          <a:p>
            <a:pPr marL="0" indent="0">
              <a:buNone/>
            </a:pPr>
            <a:r>
              <a:rPr lang="en-GB" sz="2400" dirty="0"/>
              <a:t> </a:t>
            </a:r>
          </a:p>
          <a:p>
            <a:endParaRPr lang="en-GB" sz="1050" dirty="0"/>
          </a:p>
        </p:txBody>
      </p:sp>
    </p:spTree>
    <p:extLst>
      <p:ext uri="{BB962C8B-B14F-4D97-AF65-F5344CB8AC3E}">
        <p14:creationId xmlns:p14="http://schemas.microsoft.com/office/powerpoint/2010/main" val="2443143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950" y="1382863"/>
            <a:ext cx="10515600" cy="4351338"/>
          </a:xfrm>
        </p:spPr>
        <p:txBody>
          <a:bodyPr>
            <a:normAutofit fontScale="92500" lnSpcReduction="10000"/>
          </a:bodyPr>
          <a:lstStyle/>
          <a:p>
            <a:pPr marL="0" indent="0" algn="just">
              <a:buNone/>
            </a:pPr>
            <a:r>
              <a:rPr lang="en-GB" sz="2400" dirty="0" smtClean="0"/>
              <a:t>   1</a:t>
            </a:r>
            <a:r>
              <a:rPr lang="en-GB" sz="2400" dirty="0"/>
              <a:t>) </a:t>
            </a:r>
            <a:r>
              <a:rPr lang="en-GB" sz="2400" dirty="0" smtClean="0"/>
              <a:t>private sector led investment in infrastructure to attract international brands; </a:t>
            </a:r>
          </a:p>
          <a:p>
            <a:pPr marL="0" indent="0" algn="just">
              <a:buNone/>
            </a:pPr>
            <a:r>
              <a:rPr lang="en-GB" sz="2400" dirty="0" smtClean="0"/>
              <a:t>   2) providing the right tax policy and location for private sector investment; and </a:t>
            </a:r>
          </a:p>
          <a:p>
            <a:pPr marL="0" indent="0" algn="just">
              <a:buNone/>
            </a:pPr>
            <a:r>
              <a:rPr lang="en-GB" sz="2400" dirty="0" smtClean="0"/>
              <a:t>   3) conducting a feasibility study to assess the viability of establishing a world class shopping hub, possibly at the Special Economic Zone (SEZ)</a:t>
            </a:r>
          </a:p>
          <a:p>
            <a:pPr marL="0" indent="0" algn="just">
              <a:buNone/>
            </a:pPr>
            <a:r>
              <a:rPr lang="en-GB" sz="2400" dirty="0" smtClean="0"/>
              <a:t>    MITT to coordinate the development of a tailor made medium to long-term investment       policy for consideration in the 2019/20 budget to attract sustainable investment projects in this area </a:t>
            </a:r>
          </a:p>
          <a:p>
            <a:pPr marL="0" indent="0" algn="just">
              <a:buNone/>
            </a:pPr>
            <a:r>
              <a:rPr lang="en-GB" sz="2400" dirty="0" smtClean="0"/>
              <a:t>• </a:t>
            </a:r>
            <a:r>
              <a:rPr lang="en-GB" sz="2400" dirty="0"/>
              <a:t>Increased collaboration between Investment Fiji, Trade Commissions and Diplomatic Missions to encourage investments that will position Fiji as a world class shopping destination </a:t>
            </a:r>
          </a:p>
          <a:p>
            <a:pPr marL="0" indent="0" algn="just">
              <a:buNone/>
            </a:pPr>
            <a:r>
              <a:rPr lang="en-GB" sz="2400" dirty="0"/>
              <a:t>• Adequate incentives to garner private sector investor interest </a:t>
            </a:r>
          </a:p>
          <a:p>
            <a:pPr marL="0" indent="0" algn="just">
              <a:buNone/>
            </a:pPr>
            <a:r>
              <a:rPr lang="en-GB" sz="2400" dirty="0"/>
              <a:t>• Understanding of the economic value to the local economy of developing luxury shopping</a:t>
            </a:r>
          </a:p>
          <a:p>
            <a:endParaRPr lang="en-GB" dirty="0"/>
          </a:p>
        </p:txBody>
      </p:sp>
    </p:spTree>
    <p:extLst>
      <p:ext uri="{BB962C8B-B14F-4D97-AF65-F5344CB8AC3E}">
        <p14:creationId xmlns:p14="http://schemas.microsoft.com/office/powerpoint/2010/main" val="42182676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074" y="1353804"/>
            <a:ext cx="10515600" cy="4351338"/>
          </a:xfrm>
        </p:spPr>
        <p:txBody>
          <a:bodyPr>
            <a:noAutofit/>
          </a:bodyPr>
          <a:lstStyle/>
          <a:p>
            <a:pPr algn="just"/>
            <a:r>
              <a:rPr lang="en-GB" sz="2400" dirty="0"/>
              <a:t>Explore the potential of alternative or niche tourism Fiji, being a multicultural country, can capitalise on these strengths to explore niche tourism such as cultural tourism, medical tourism and culinary tourism.</a:t>
            </a:r>
          </a:p>
          <a:p>
            <a:pPr algn="just"/>
            <a:r>
              <a:rPr lang="en-GB" sz="2400" dirty="0"/>
              <a:t>A study conducted to determine additional potential niche markets for Fiji </a:t>
            </a:r>
            <a:endParaRPr lang="en-GB" sz="2400" dirty="0" smtClean="0"/>
          </a:p>
          <a:p>
            <a:pPr marL="0" indent="0" algn="just">
              <a:buNone/>
            </a:pPr>
            <a:r>
              <a:rPr lang="en-GB" sz="2000" dirty="0" smtClean="0"/>
              <a:t>•  </a:t>
            </a:r>
            <a:r>
              <a:rPr lang="en-GB" sz="2400" dirty="0" smtClean="0"/>
              <a:t>Focused </a:t>
            </a:r>
            <a:r>
              <a:rPr lang="en-GB" sz="2400" dirty="0"/>
              <a:t>and high-quality research to provide a detailed understanding of potential alternative and niche </a:t>
            </a:r>
            <a:r>
              <a:rPr lang="en-GB" sz="2400" dirty="0" smtClean="0"/>
              <a:t>markets Strategy  </a:t>
            </a:r>
            <a:endParaRPr lang="en-GB" sz="2400" dirty="0"/>
          </a:p>
          <a:p>
            <a:pPr algn="just"/>
            <a:r>
              <a:rPr lang="en-GB" sz="2400" dirty="0"/>
              <a:t>Utilise Fiji’s Existing Natural, Cultural and Heritage Resources Sustainable development of appropriate culture and natured based attractions throughout Fiji can create unique and immersive experiences. At the same time, this will spread the benefits of tourism to communities, foster sustainable livelihoods, and conserve cultural practices. </a:t>
            </a:r>
            <a:endParaRPr lang="en-GB" sz="2400" dirty="0" smtClean="0"/>
          </a:p>
          <a:p>
            <a:pPr algn="just"/>
            <a:r>
              <a:rPr lang="en-GB" sz="2400" dirty="0" smtClean="0"/>
              <a:t>In </a:t>
            </a:r>
            <a:r>
              <a:rPr lang="en-GB" sz="2400" dirty="0"/>
              <a:t>addition to improving visitor experiences, the attractions will serve as a medium for developing Fijian entrepreneurship, employment and facilitate visitor education on Fijian history and culture</a:t>
            </a:r>
            <a:r>
              <a:rPr lang="en-GB" sz="2400" dirty="0" smtClean="0"/>
              <a:t>.</a:t>
            </a:r>
            <a:endParaRPr lang="en-GB" sz="2400" dirty="0"/>
          </a:p>
        </p:txBody>
      </p:sp>
    </p:spTree>
    <p:extLst>
      <p:ext uri="{BB962C8B-B14F-4D97-AF65-F5344CB8AC3E}">
        <p14:creationId xmlns:p14="http://schemas.microsoft.com/office/powerpoint/2010/main" val="3711085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699" y="1440615"/>
            <a:ext cx="10515600" cy="4351338"/>
          </a:xfrm>
        </p:spPr>
        <p:txBody>
          <a:bodyPr>
            <a:normAutofit fontScale="92500" lnSpcReduction="20000"/>
          </a:bodyPr>
          <a:lstStyle/>
          <a:p>
            <a:pPr algn="just"/>
            <a:r>
              <a:rPr lang="en-GB" sz="2600" dirty="0"/>
              <a:t>In addition to improving visitor experiences, the attractions will serve as a medium for developing Fijian entrepreneurship, employment and facilitate visitor education on Fijian history and culture</a:t>
            </a:r>
            <a:r>
              <a:rPr lang="en-GB" sz="2600" dirty="0" smtClean="0"/>
              <a:t>.</a:t>
            </a:r>
            <a:r>
              <a:rPr lang="en-GB" sz="2600" dirty="0"/>
              <a:t> </a:t>
            </a:r>
          </a:p>
          <a:p>
            <a:pPr algn="just"/>
            <a:r>
              <a:rPr lang="en-GB" sz="2600" dirty="0" smtClean="0"/>
              <a:t>Sub </a:t>
            </a:r>
            <a:r>
              <a:rPr lang="en-GB" sz="2600" dirty="0"/>
              <a:t>Strategies Rejuvenate existing natural, cultural and heritage sites for tourism use A Government-led programme to rejuvenate existing natural, cultural and heritage sites in Fiji including Suva, </a:t>
            </a:r>
            <a:r>
              <a:rPr lang="en-GB" sz="2600" dirty="0" err="1"/>
              <a:t>Levuka</a:t>
            </a:r>
            <a:r>
              <a:rPr lang="en-GB" sz="2600" dirty="0"/>
              <a:t> and </a:t>
            </a:r>
            <a:r>
              <a:rPr lang="en-GB" sz="2600" dirty="0" err="1"/>
              <a:t>Nadi</a:t>
            </a:r>
            <a:r>
              <a:rPr lang="en-GB" sz="2600" dirty="0"/>
              <a:t>. </a:t>
            </a:r>
            <a:endParaRPr lang="en-GB" sz="2600" dirty="0" smtClean="0"/>
          </a:p>
          <a:p>
            <a:pPr algn="just"/>
            <a:r>
              <a:rPr lang="en-GB" sz="2600" dirty="0" smtClean="0"/>
              <a:t>This </a:t>
            </a:r>
            <a:r>
              <a:rPr lang="en-GB" sz="2600" dirty="0"/>
              <a:t>will require leadership from land management and culture and heritage agencies to establish infrastructure and improve access to these areas. </a:t>
            </a:r>
            <a:endParaRPr lang="en-GB" sz="2600" dirty="0" smtClean="0"/>
          </a:p>
          <a:p>
            <a:pPr algn="just"/>
            <a:endParaRPr lang="en-GB" sz="2600" dirty="0" smtClean="0"/>
          </a:p>
          <a:p>
            <a:pPr algn="just"/>
            <a:r>
              <a:rPr lang="en-GB" sz="2600" dirty="0" smtClean="0"/>
              <a:t>Private </a:t>
            </a:r>
            <a:r>
              <a:rPr lang="en-GB" sz="2600" dirty="0"/>
              <a:t>sector can then leverage this infrastructure to develop products and experiences for visitors.</a:t>
            </a:r>
          </a:p>
          <a:p>
            <a:endParaRPr lang="en-GB" sz="2400" dirty="0"/>
          </a:p>
          <a:p>
            <a:pPr marL="0" indent="0">
              <a:buNone/>
            </a:pPr>
            <a:r>
              <a:rPr lang="en-GB" dirty="0"/>
              <a:t> </a:t>
            </a:r>
          </a:p>
          <a:p>
            <a:endParaRPr lang="en-GB" dirty="0"/>
          </a:p>
        </p:txBody>
      </p:sp>
    </p:spTree>
    <p:extLst>
      <p:ext uri="{BB962C8B-B14F-4D97-AF65-F5344CB8AC3E}">
        <p14:creationId xmlns:p14="http://schemas.microsoft.com/office/powerpoint/2010/main" val="25850305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GB" dirty="0"/>
              <a:t>This will require leadership from land management and culture and heritage agencies to establish infrastructure and improve access to these areas. Private sector can then leverage this infrastructure to develop products and experiences for visitors.</a:t>
            </a:r>
          </a:p>
          <a:p>
            <a:pPr algn="just"/>
            <a:r>
              <a:rPr lang="en-GB" dirty="0"/>
              <a:t>Collaboration between Government, private sector and donor agencies/development partners </a:t>
            </a:r>
          </a:p>
          <a:p>
            <a:pPr algn="just"/>
            <a:r>
              <a:rPr lang="en-GB" dirty="0" smtClean="0"/>
              <a:t>Proper </a:t>
            </a:r>
            <a:r>
              <a:rPr lang="en-GB" dirty="0"/>
              <a:t>planning including identification of appropriate sites and assets </a:t>
            </a:r>
          </a:p>
          <a:p>
            <a:pPr algn="just"/>
            <a:r>
              <a:rPr lang="en-GB" dirty="0" smtClean="0"/>
              <a:t>Involvement </a:t>
            </a:r>
            <a:r>
              <a:rPr lang="en-GB" dirty="0"/>
              <a:t>of communities and local stakeholders to ensure they benefit </a:t>
            </a:r>
          </a:p>
          <a:p>
            <a:pPr algn="just"/>
            <a:r>
              <a:rPr lang="en-GB" dirty="0" smtClean="0"/>
              <a:t>Collaboration </a:t>
            </a:r>
            <a:r>
              <a:rPr lang="en-GB" dirty="0"/>
              <a:t>with UNESCO </a:t>
            </a:r>
          </a:p>
          <a:p>
            <a:pPr algn="just"/>
            <a:r>
              <a:rPr lang="en-GB" dirty="0" smtClean="0"/>
              <a:t>Maximise current </a:t>
            </a:r>
            <a:r>
              <a:rPr lang="en-GB" dirty="0"/>
              <a:t>MOUs with partners (e.g. knowledge sharing on development of cultural and heritage products)</a:t>
            </a:r>
          </a:p>
          <a:p>
            <a:pPr marL="0" indent="0">
              <a:buNone/>
            </a:pPr>
            <a:r>
              <a:rPr lang="en-GB" dirty="0"/>
              <a:t> </a:t>
            </a:r>
          </a:p>
          <a:p>
            <a:endParaRPr lang="en-GB" dirty="0"/>
          </a:p>
        </p:txBody>
      </p:sp>
    </p:spTree>
    <p:extLst>
      <p:ext uri="{BB962C8B-B14F-4D97-AF65-F5344CB8AC3E}">
        <p14:creationId xmlns:p14="http://schemas.microsoft.com/office/powerpoint/2010/main" val="31891763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GB" dirty="0"/>
              <a:t>Promote Fiji as a cultural hub in the region through theatre, arts, music and visual performances Facilitate the development of cultural attractions to complement an integrated approach to tourism development.</a:t>
            </a:r>
          </a:p>
          <a:p>
            <a:pPr algn="just"/>
            <a:r>
              <a:rPr lang="en-GB" dirty="0"/>
              <a:t>Effective implementation of Public-Private Partnerships (PPPs) </a:t>
            </a:r>
          </a:p>
          <a:p>
            <a:pPr marL="0" indent="0" algn="just">
              <a:buNone/>
            </a:pPr>
            <a:r>
              <a:rPr lang="en-GB" dirty="0" smtClean="0"/>
              <a:t>  • </a:t>
            </a:r>
            <a:r>
              <a:rPr lang="en-GB" dirty="0"/>
              <a:t>Long term development of human resources within the arts sector </a:t>
            </a:r>
          </a:p>
          <a:p>
            <a:pPr marL="0" indent="0" algn="just">
              <a:buNone/>
            </a:pPr>
            <a:r>
              <a:rPr lang="en-GB" dirty="0"/>
              <a:t> </a:t>
            </a:r>
            <a:r>
              <a:rPr lang="en-GB" dirty="0" smtClean="0"/>
              <a:t> • </a:t>
            </a:r>
            <a:r>
              <a:rPr lang="en-GB" dirty="0"/>
              <a:t>Encouraging exchange of culture and performing arts with partner countries </a:t>
            </a:r>
          </a:p>
          <a:p>
            <a:pPr marL="0" indent="0" algn="just">
              <a:buNone/>
            </a:pPr>
            <a:r>
              <a:rPr lang="en-GB" dirty="0" smtClean="0"/>
              <a:t>  • </a:t>
            </a:r>
            <a:r>
              <a:rPr lang="en-GB" dirty="0"/>
              <a:t>Developing cultural attractions in partnership with the private sector, development partners and NGO’s</a:t>
            </a:r>
          </a:p>
          <a:p>
            <a:pPr marL="0" indent="0">
              <a:buNone/>
            </a:pPr>
            <a:r>
              <a:rPr lang="en-GB" dirty="0"/>
              <a:t> </a:t>
            </a:r>
          </a:p>
          <a:p>
            <a:endParaRPr lang="en-GB" dirty="0"/>
          </a:p>
        </p:txBody>
      </p:sp>
    </p:spTree>
    <p:extLst>
      <p:ext uri="{BB962C8B-B14F-4D97-AF65-F5344CB8AC3E}">
        <p14:creationId xmlns:p14="http://schemas.microsoft.com/office/powerpoint/2010/main" val="2710133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smtClean="0">
                <a:latin typeface="+mn-lt"/>
              </a:rPr>
              <a:t/>
            </a:r>
            <a:br>
              <a:rPr lang="en-GB" sz="2800" dirty="0" smtClean="0">
                <a:latin typeface="+mn-lt"/>
              </a:rPr>
            </a:br>
            <a:r>
              <a:rPr lang="en-GB" sz="2800" dirty="0">
                <a:latin typeface="+mn-lt"/>
              </a:rPr>
              <a:t>I</a:t>
            </a:r>
            <a:r>
              <a:rPr lang="en-GB" sz="2800" dirty="0" smtClean="0">
                <a:latin typeface="+mn-lt"/>
              </a:rPr>
              <a:t>nsights </a:t>
            </a:r>
            <a:r>
              <a:rPr lang="en-GB" sz="2800" dirty="0">
                <a:latin typeface="+mn-lt"/>
              </a:rPr>
              <a:t>on how </a:t>
            </a:r>
            <a:r>
              <a:rPr lang="en-GB" sz="2800" dirty="0" smtClean="0">
                <a:latin typeface="+mn-lt"/>
              </a:rPr>
              <a:t>Fiji Island brand </a:t>
            </a:r>
            <a:r>
              <a:rPr lang="en-GB" sz="2800" dirty="0">
                <a:latin typeface="+mn-lt"/>
              </a:rPr>
              <a:t>strategy has influenced the country's economic performance in recent years. </a:t>
            </a:r>
          </a:p>
        </p:txBody>
      </p:sp>
      <p:sp>
        <p:nvSpPr>
          <p:cNvPr id="3" name="Content Placeholder 2"/>
          <p:cNvSpPr>
            <a:spLocks noGrp="1"/>
          </p:cNvSpPr>
          <p:nvPr>
            <p:ph idx="1"/>
          </p:nvPr>
        </p:nvSpPr>
        <p:spPr/>
        <p:txBody>
          <a:bodyPr/>
          <a:lstStyle/>
          <a:p>
            <a:pPr marL="0" indent="0">
              <a:buNone/>
            </a:pPr>
            <a:endParaRPr lang="it-IT" dirty="0" smtClean="0"/>
          </a:p>
          <a:p>
            <a:pPr marL="0" indent="0">
              <a:buNone/>
            </a:pPr>
            <a:r>
              <a:rPr lang="it-IT" dirty="0" smtClean="0"/>
              <a:t>Key Research Queries</a:t>
            </a:r>
            <a:endParaRPr lang="en-GB" dirty="0" smtClean="0"/>
          </a:p>
          <a:p>
            <a:pPr marL="0" indent="0">
              <a:buNone/>
            </a:pPr>
            <a:endParaRPr lang="en-GB" sz="2400" dirty="0" smtClean="0"/>
          </a:p>
          <a:p>
            <a:pPr marL="0" indent="0" algn="just">
              <a:buNone/>
            </a:pPr>
            <a:r>
              <a:rPr lang="en-GB" dirty="0" smtClean="0"/>
              <a:t>- Define </a:t>
            </a:r>
            <a:r>
              <a:rPr lang="en-GB" dirty="0"/>
              <a:t>Fiji’s current tourism brand </a:t>
            </a:r>
            <a:r>
              <a:rPr lang="en-GB" dirty="0" smtClean="0"/>
              <a:t>strategy</a:t>
            </a:r>
            <a:r>
              <a:rPr lang="en-GB" dirty="0"/>
              <a:t>?</a:t>
            </a:r>
            <a:endParaRPr lang="en-GB" dirty="0" smtClean="0"/>
          </a:p>
          <a:p>
            <a:pPr marL="0" indent="0" algn="just">
              <a:buNone/>
            </a:pPr>
            <a:r>
              <a:rPr lang="en-GB" dirty="0" smtClean="0"/>
              <a:t>- </a:t>
            </a:r>
            <a:r>
              <a:rPr lang="en-GB" dirty="0"/>
              <a:t>Evaluate whether the strategy has been effective and explain your reasoning, supported by relevant data and </a:t>
            </a:r>
            <a:r>
              <a:rPr lang="en-GB" dirty="0" smtClean="0"/>
              <a:t>statistics</a:t>
            </a:r>
            <a:r>
              <a:rPr lang="en-GB" dirty="0"/>
              <a:t>?</a:t>
            </a:r>
            <a:endParaRPr lang="en-GB" dirty="0" smtClean="0"/>
          </a:p>
          <a:p>
            <a:pPr marL="0" indent="0" algn="just">
              <a:buNone/>
            </a:pPr>
            <a:r>
              <a:rPr lang="en-GB" dirty="0" smtClean="0"/>
              <a:t>- </a:t>
            </a:r>
            <a:r>
              <a:rPr lang="en-GB" dirty="0"/>
              <a:t>Provide suggestions for improving the client’s brand strategy to further stimulate the tourism </a:t>
            </a:r>
            <a:r>
              <a:rPr lang="en-GB" dirty="0" smtClean="0"/>
              <a:t>sector?</a:t>
            </a:r>
            <a:endParaRPr lang="en-GB" dirty="0"/>
          </a:p>
        </p:txBody>
      </p:sp>
    </p:spTree>
    <p:extLst>
      <p:ext uri="{BB962C8B-B14F-4D97-AF65-F5344CB8AC3E}">
        <p14:creationId xmlns:p14="http://schemas.microsoft.com/office/powerpoint/2010/main" val="35072977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825" y="1392488"/>
            <a:ext cx="10515600" cy="4351338"/>
          </a:xfrm>
        </p:spPr>
        <p:txBody>
          <a:bodyPr>
            <a:normAutofit/>
          </a:bodyPr>
          <a:lstStyle/>
          <a:p>
            <a:pPr algn="just"/>
            <a:r>
              <a:rPr lang="it-IT" sz="2400" dirty="0" smtClean="0"/>
              <a:t>Through all these measures and key strategic decisions on current or past position, there could be more opportunities for growth and development and also keeping the each objective with up to date and informed decision making for the future trends and gaps etc.</a:t>
            </a:r>
          </a:p>
          <a:p>
            <a:pPr algn="just"/>
            <a:endParaRPr lang="it-IT" sz="2400" dirty="0"/>
          </a:p>
          <a:p>
            <a:pPr algn="just"/>
            <a:r>
              <a:rPr lang="it-IT" sz="2400" dirty="0" smtClean="0"/>
              <a:t>There is much potential as past data shows the highest revenue generated from tourism to the GDP and more FDI can be created through brand strategy to expand and enhance the current and new innovative and creative practices that can align with Fiji tourism sector to improve its stability and sustainable growth.</a:t>
            </a:r>
          </a:p>
          <a:p>
            <a:pPr algn="just"/>
            <a:endParaRPr lang="en-GB" sz="2400" dirty="0"/>
          </a:p>
        </p:txBody>
      </p:sp>
    </p:spTree>
    <p:extLst>
      <p:ext uri="{BB962C8B-B14F-4D97-AF65-F5344CB8AC3E}">
        <p14:creationId xmlns:p14="http://schemas.microsoft.com/office/powerpoint/2010/main" val="3960190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698643" y="2689916"/>
            <a:ext cx="11493064" cy="830997"/>
          </a:xfrm>
          <a:prstGeom prst="rect">
            <a:avLst/>
          </a:prstGeom>
          <a:noFill/>
        </p:spPr>
        <p:txBody>
          <a:bodyPr wrap="square" rtlCol="0">
            <a:spAutoFit/>
          </a:bodyPr>
          <a:lstStyle/>
          <a:p>
            <a:r>
              <a:rPr lang="en-US" sz="4800">
                <a:latin typeface="Open Sans" charset="0"/>
                <a:ea typeface="Open Sans" charset="0"/>
                <a:cs typeface="Open Sans" charset="0"/>
              </a:rPr>
              <a:t>Thank you!</a:t>
            </a:r>
            <a:endParaRPr lang="en-US" sz="2400">
              <a:latin typeface="Open Sans" charset="0"/>
              <a:ea typeface="Open Sans" charset="0"/>
              <a:cs typeface="Open Sans" charset="0"/>
            </a:endParaRPr>
          </a:p>
        </p:txBody>
      </p:sp>
      <p:sp>
        <p:nvSpPr>
          <p:cNvPr id="2" name="TextBox 1"/>
          <p:cNvSpPr txBox="1"/>
          <p:nvPr/>
        </p:nvSpPr>
        <p:spPr>
          <a:xfrm>
            <a:off x="698643" y="4197052"/>
            <a:ext cx="3477491" cy="1077218"/>
          </a:xfrm>
          <a:prstGeom prst="rect">
            <a:avLst/>
          </a:prstGeom>
          <a:noFill/>
        </p:spPr>
        <p:txBody>
          <a:bodyPr wrap="square" rtlCol="0">
            <a:spAutoFit/>
          </a:bodyPr>
          <a:lstStyle/>
          <a:p>
            <a:r>
              <a:rPr lang="en-US" sz="2400" dirty="0" smtClean="0">
                <a:latin typeface="Open Sans" charset="0"/>
                <a:ea typeface="Open Sans" charset="0"/>
                <a:cs typeface="Open Sans" charset="0"/>
              </a:rPr>
              <a:t>Zahid Hussain</a:t>
            </a:r>
            <a:r>
              <a:rPr lang="en-US" sz="2400" dirty="0" smtClean="0">
                <a:latin typeface="Open Sans" charset="0"/>
                <a:ea typeface="Open Sans" charset="0"/>
                <a:cs typeface="Open Sans" charset="0"/>
              </a:rPr>
              <a:t> </a:t>
            </a:r>
            <a:r>
              <a:rPr lang="en-US" sz="2400" dirty="0" smtClean="0">
                <a:latin typeface="Open Sans" charset="0"/>
                <a:ea typeface="Open Sans" charset="0"/>
                <a:cs typeface="Open Sans" charset="0"/>
              </a:rPr>
              <a:t>Abro</a:t>
            </a:r>
            <a:endParaRPr lang="pt-PT" sz="2400" dirty="0">
              <a:latin typeface="Open Sans" charset="0"/>
              <a:ea typeface="Open Sans" charset="0"/>
              <a:cs typeface="Open Sans" charset="0"/>
            </a:endParaRPr>
          </a:p>
          <a:p>
            <a:r>
              <a:rPr lang="pt-PT" sz="2200" dirty="0">
                <a:solidFill>
                  <a:schemeClr val="bg1"/>
                </a:solidFill>
                <a:latin typeface="Open Sans" charset="0"/>
                <a:ea typeface="Open Sans" charset="0"/>
                <a:cs typeface="Open Sans" charset="0"/>
              </a:rPr>
              <a:t>z</a:t>
            </a:r>
            <a:r>
              <a:rPr lang="pt-PT" sz="2200" dirty="0" smtClean="0">
                <a:solidFill>
                  <a:schemeClr val="bg1"/>
                </a:solidFill>
                <a:latin typeface="Open Sans" charset="0"/>
                <a:ea typeface="Open Sans" charset="0"/>
                <a:cs typeface="Open Sans" charset="0"/>
              </a:rPr>
              <a:t>h582961@gmail.com</a:t>
            </a:r>
            <a:endParaRPr lang="pt-PT" sz="2200" dirty="0">
              <a:solidFill>
                <a:schemeClr val="bg1"/>
              </a:solidFill>
              <a:latin typeface="Open Sans" charset="0"/>
              <a:ea typeface="Open Sans" charset="0"/>
              <a:cs typeface="Open Sans" charset="0"/>
            </a:endParaRPr>
          </a:p>
          <a:p>
            <a:endParaRPr lang="pt-PT" dirty="0">
              <a:latin typeface="Open Sans" charset="0"/>
              <a:ea typeface="Open Sans" charset="0"/>
              <a:cs typeface="Open Sans" charset="0"/>
            </a:endParaRPr>
          </a:p>
        </p:txBody>
      </p:sp>
    </p:spTree>
    <p:extLst>
      <p:ext uri="{BB962C8B-B14F-4D97-AF65-F5344CB8AC3E}">
        <p14:creationId xmlns:p14="http://schemas.microsoft.com/office/powerpoint/2010/main" val="168314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b="1" dirty="0" smtClean="0"/>
              <a:t>Research Methodology</a:t>
            </a:r>
            <a:endParaRPr lang="en-GB" sz="3600" b="1" dirty="0"/>
          </a:p>
        </p:txBody>
      </p:sp>
      <p:sp>
        <p:nvSpPr>
          <p:cNvPr id="3" name="Content Placeholder 2"/>
          <p:cNvSpPr>
            <a:spLocks noGrp="1"/>
          </p:cNvSpPr>
          <p:nvPr>
            <p:ph idx="1"/>
          </p:nvPr>
        </p:nvSpPr>
        <p:spPr/>
        <p:txBody>
          <a:bodyPr/>
          <a:lstStyle/>
          <a:p>
            <a:r>
              <a:rPr lang="it-IT" dirty="0" smtClean="0"/>
              <a:t>First Excel Dashboard Analysis such as Meaures, Calculations, Figures etc.</a:t>
            </a:r>
          </a:p>
          <a:p>
            <a:r>
              <a:rPr lang="it-IT" dirty="0" smtClean="0"/>
              <a:t>Tool Microsfot Excel for statistical analysis and visualization</a:t>
            </a:r>
          </a:p>
          <a:p>
            <a:endParaRPr lang="it-IT" dirty="0"/>
          </a:p>
          <a:p>
            <a:pPr marL="0" indent="0">
              <a:buNone/>
            </a:pPr>
            <a:r>
              <a:rPr lang="it-IT" sz="2400" dirty="0" smtClean="0"/>
              <a:t>•</a:t>
            </a:r>
            <a:r>
              <a:rPr lang="it-IT" dirty="0" smtClean="0"/>
              <a:t> Data Collection: Secondary data from </a:t>
            </a:r>
            <a:r>
              <a:rPr lang="en-GB" dirty="0" smtClean="0"/>
              <a:t>Fiji </a:t>
            </a:r>
            <a:r>
              <a:rPr lang="en-GB" dirty="0"/>
              <a:t>Bureau of Statistics (</a:t>
            </a:r>
            <a:r>
              <a:rPr lang="en-GB" dirty="0" err="1"/>
              <a:t>FBoS</a:t>
            </a:r>
            <a:r>
              <a:rPr lang="en-GB" dirty="0" smtClean="0"/>
              <a:t>)</a:t>
            </a:r>
            <a:r>
              <a:rPr lang="it-IT" dirty="0" smtClean="0"/>
              <a:t>, World Bank, Macro trends, Pacific Data Hub etc.</a:t>
            </a:r>
          </a:p>
          <a:p>
            <a:pPr marL="0" indent="0">
              <a:buNone/>
            </a:pPr>
            <a:r>
              <a:rPr lang="it-IT" dirty="0"/>
              <a:t> </a:t>
            </a:r>
            <a:endParaRPr lang="it-IT" dirty="0" smtClean="0"/>
          </a:p>
          <a:p>
            <a:endParaRPr lang="en-GB" dirty="0"/>
          </a:p>
        </p:txBody>
      </p:sp>
    </p:spTree>
    <p:extLst>
      <p:ext uri="{BB962C8B-B14F-4D97-AF65-F5344CB8AC3E}">
        <p14:creationId xmlns:p14="http://schemas.microsoft.com/office/powerpoint/2010/main" val="973390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38488" cy="1325563"/>
          </a:xfrm>
        </p:spPr>
        <p:txBody>
          <a:bodyPr>
            <a:normAutofit fontScale="90000"/>
          </a:bodyPr>
          <a:lstStyle/>
          <a:p>
            <a:r>
              <a:rPr lang="en-GB" sz="2700" dirty="0" smtClean="0">
                <a:latin typeface="+mn-lt"/>
              </a:rPr>
              <a:t/>
            </a:r>
            <a:br>
              <a:rPr lang="en-GB" sz="2700" dirty="0" smtClean="0">
                <a:latin typeface="+mn-lt"/>
              </a:rPr>
            </a:br>
            <a:r>
              <a:rPr lang="en-GB" sz="3600" dirty="0">
                <a:latin typeface="+mn-lt"/>
              </a:rPr>
              <a:t/>
            </a:r>
            <a:br>
              <a:rPr lang="en-GB" sz="3600" dirty="0">
                <a:latin typeface="+mn-lt"/>
              </a:rPr>
            </a:br>
            <a:r>
              <a:rPr lang="en-GB" sz="3600" dirty="0" smtClean="0">
                <a:latin typeface="+mn-lt"/>
              </a:rPr>
              <a:t>Research and Findings (Figures)</a:t>
            </a:r>
            <a:r>
              <a:rPr lang="en-GB" dirty="0"/>
              <a:t/>
            </a:r>
            <a:br>
              <a:rPr lang="en-GB" dirty="0"/>
            </a:br>
            <a:endParaRPr lang="en-GB" dirty="0"/>
          </a:p>
        </p:txBody>
      </p:sp>
      <p:sp>
        <p:nvSpPr>
          <p:cNvPr id="3" name="Content Placeholder 2"/>
          <p:cNvSpPr>
            <a:spLocks noGrp="1"/>
          </p:cNvSpPr>
          <p:nvPr>
            <p:ph idx="1"/>
          </p:nvPr>
        </p:nvSpPr>
        <p:spPr/>
        <p:txBody>
          <a:bodyPr>
            <a:noAutofit/>
          </a:bodyPr>
          <a:lstStyle/>
          <a:p>
            <a:pPr algn="just"/>
            <a:r>
              <a:rPr lang="en-US" sz="2400" dirty="0" smtClean="0"/>
              <a:t>March 2023 Total </a:t>
            </a:r>
            <a:r>
              <a:rPr lang="en-US" sz="2400" dirty="0"/>
              <a:t>Earnings of Visitors By </a:t>
            </a:r>
            <a:r>
              <a:rPr lang="en-US" sz="2400" dirty="0" smtClean="0"/>
              <a:t>Category</a:t>
            </a:r>
            <a:endParaRPr lang="it-IT" sz="2400" dirty="0"/>
          </a:p>
          <a:p>
            <a:pPr algn="just"/>
            <a:r>
              <a:rPr lang="it-IT" sz="2400" dirty="0"/>
              <a:t>Total points visiting/friends and relatives 28.2(5%) </a:t>
            </a:r>
          </a:p>
          <a:p>
            <a:pPr algn="just"/>
            <a:r>
              <a:rPr lang="it-IT" sz="2400" dirty="0"/>
              <a:t>Total </a:t>
            </a:r>
            <a:r>
              <a:rPr lang="it-IT" sz="2400" dirty="0" smtClean="0"/>
              <a:t>90</a:t>
            </a:r>
            <a:r>
              <a:rPr lang="it-IT" sz="2400" dirty="0"/>
              <a:t>% </a:t>
            </a:r>
            <a:r>
              <a:rPr lang="it-IT" sz="2400" dirty="0" smtClean="0"/>
              <a:t>earnings from Holiday</a:t>
            </a:r>
            <a:endParaRPr lang="it-IT" sz="2400" dirty="0"/>
          </a:p>
          <a:p>
            <a:pPr algn="just"/>
            <a:r>
              <a:rPr lang="it-IT" sz="2400" dirty="0" smtClean="0"/>
              <a:t>Conference 6(1%) , 15.5(3%) from business</a:t>
            </a:r>
          </a:p>
          <a:p>
            <a:pPr marL="0" indent="0" algn="just">
              <a:buNone/>
            </a:pPr>
            <a:r>
              <a:rPr lang="it-IT" sz="2400" dirty="0" smtClean="0"/>
              <a:t>   6.4(1%) Transit to other pacific islands, 2.4 Others </a:t>
            </a:r>
          </a:p>
          <a:p>
            <a:pPr marL="0" indent="0" algn="just">
              <a:buNone/>
            </a:pPr>
            <a:r>
              <a:rPr lang="it-IT" sz="2400" dirty="0" smtClean="0"/>
              <a:t>Overall, large contributor category is visiting/friends and relatives.</a:t>
            </a:r>
          </a:p>
          <a:p>
            <a:pPr marL="0" indent="0" algn="just">
              <a:buNone/>
            </a:pPr>
            <a:r>
              <a:rPr lang="it-IT" sz="2400" dirty="0" smtClean="0"/>
              <a:t>There is much potential and opportunity in creating new innovations to attract and increase more of that categorical visitors.</a:t>
            </a:r>
            <a:endParaRPr lang="en-GB" sz="2400" dirty="0"/>
          </a:p>
        </p:txBody>
      </p:sp>
    </p:spTree>
    <p:extLst>
      <p:ext uri="{BB962C8B-B14F-4D97-AF65-F5344CB8AC3E}">
        <p14:creationId xmlns:p14="http://schemas.microsoft.com/office/powerpoint/2010/main" val="469840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t-IT" sz="2400" dirty="0" smtClean="0"/>
              <a:t>    Suggestion: </a:t>
            </a:r>
          </a:p>
          <a:p>
            <a:pPr algn="just"/>
            <a:r>
              <a:rPr lang="it-IT" sz="2400" dirty="0" smtClean="0"/>
              <a:t>As </a:t>
            </a:r>
            <a:r>
              <a:rPr lang="it-IT" sz="2400" dirty="0"/>
              <a:t>per previous Years performance by different share </a:t>
            </a:r>
            <a:r>
              <a:rPr lang="it-IT" sz="2400" dirty="0" smtClean="0"/>
              <a:t>earnings people </a:t>
            </a:r>
            <a:r>
              <a:rPr lang="it-IT" sz="2400" dirty="0"/>
              <a:t>spent most </a:t>
            </a:r>
            <a:r>
              <a:rPr lang="it-IT" sz="2400" dirty="0" smtClean="0"/>
              <a:t>of their </a:t>
            </a:r>
            <a:r>
              <a:rPr lang="it-IT" sz="2400" dirty="0"/>
              <a:t>time in holidays which means need to work on it such as cultural touch, custom or traditional night, a calm speficific natural place for inner peace, musical nights, variety in food such as international touch, walking and exploring </a:t>
            </a:r>
            <a:r>
              <a:rPr lang="it-IT" sz="2400" dirty="0" smtClean="0"/>
              <a:t>activity</a:t>
            </a:r>
            <a:r>
              <a:rPr lang="it-IT" sz="2400" dirty="0"/>
              <a:t> </a:t>
            </a:r>
            <a:r>
              <a:rPr lang="it-IT" sz="2400" dirty="0" smtClean="0"/>
              <a:t>etc that can support the current and future returns through more attracting places and visiting facilities.</a:t>
            </a:r>
          </a:p>
          <a:p>
            <a:pPr marL="0" indent="0">
              <a:buNone/>
            </a:pPr>
            <a:endParaRPr lang="it-IT" sz="2400" dirty="0"/>
          </a:p>
          <a:p>
            <a:endParaRPr lang="en-GB" dirty="0"/>
          </a:p>
        </p:txBody>
      </p:sp>
    </p:spTree>
    <p:extLst>
      <p:ext uri="{BB962C8B-B14F-4D97-AF65-F5344CB8AC3E}">
        <p14:creationId xmlns:p14="http://schemas.microsoft.com/office/powerpoint/2010/main" val="3250859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mn-lt"/>
              </a:rPr>
              <a:t>Accommodation </a:t>
            </a:r>
            <a:r>
              <a:rPr lang="en-GB" sz="3200" dirty="0">
                <a:latin typeface="+mn-lt"/>
              </a:rPr>
              <a:t>Occupancy by Yearly Change</a:t>
            </a:r>
          </a:p>
        </p:txBody>
      </p:sp>
      <p:sp>
        <p:nvSpPr>
          <p:cNvPr id="3" name="Content Placeholder 2"/>
          <p:cNvSpPr>
            <a:spLocks noGrp="1"/>
          </p:cNvSpPr>
          <p:nvPr>
            <p:ph idx="1"/>
          </p:nvPr>
        </p:nvSpPr>
        <p:spPr/>
        <p:txBody>
          <a:bodyPr/>
          <a:lstStyle/>
          <a:p>
            <a:pPr algn="just"/>
            <a:r>
              <a:rPr lang="it-IT" sz="2400" dirty="0"/>
              <a:t>In 2000 room night occpancy 48.7%, bed night occupancy 36.3% </a:t>
            </a:r>
          </a:p>
          <a:p>
            <a:pPr algn="just"/>
            <a:r>
              <a:rPr lang="it-IT" sz="2400" b="1" dirty="0"/>
              <a:t>In </a:t>
            </a:r>
            <a:r>
              <a:rPr lang="en-GB" sz="2400" b="1" dirty="0"/>
              <a:t>2005</a:t>
            </a:r>
            <a:r>
              <a:rPr lang="en-GB" sz="2400" dirty="0"/>
              <a:t> </a:t>
            </a:r>
            <a:r>
              <a:rPr lang="en-GB" sz="2400" dirty="0" smtClean="0"/>
              <a:t>64.4%, 54.6% </a:t>
            </a:r>
            <a:r>
              <a:rPr lang="en-GB" sz="2400" dirty="0"/>
              <a:t>respectively then from 2007 to 2008 </a:t>
            </a:r>
            <a:r>
              <a:rPr lang="en-GB" sz="2400" dirty="0" smtClean="0"/>
              <a:t>45.25% and 38.2% </a:t>
            </a:r>
            <a:r>
              <a:rPr lang="en-GB" sz="2400" dirty="0"/>
              <a:t>of annual change then in 2019 </a:t>
            </a:r>
            <a:r>
              <a:rPr lang="en-GB" sz="2400" dirty="0" smtClean="0"/>
              <a:t>55.8%, 52% </a:t>
            </a:r>
            <a:r>
              <a:rPr lang="en-GB" sz="2400" dirty="0"/>
              <a:t>respectively </a:t>
            </a:r>
            <a:endParaRPr lang="en-GB" sz="2400" dirty="0" smtClean="0"/>
          </a:p>
          <a:p>
            <a:pPr algn="just"/>
            <a:r>
              <a:rPr lang="it-IT" sz="2400" dirty="0" smtClean="0"/>
              <a:t>2015 night occupancy 55.2%, bed night occupancy 49.8%</a:t>
            </a:r>
            <a:endParaRPr lang="en-GB" sz="2400" dirty="0"/>
          </a:p>
          <a:p>
            <a:pPr algn="just"/>
            <a:r>
              <a:rPr lang="it-IT" sz="2400" dirty="0" smtClean="0"/>
              <a:t>In last figures of 2019 increased with 55.8%,  50.2% .</a:t>
            </a:r>
          </a:p>
          <a:p>
            <a:pPr algn="just"/>
            <a:r>
              <a:rPr lang="it-IT" sz="2400" dirty="0" smtClean="0"/>
              <a:t>Suggestions: Reguler monitoring, quality service, customer setisfaction review, cost benefit analysis etc can enhance and optimize the peformance more accurate and high in return.</a:t>
            </a:r>
            <a:endParaRPr lang="en-GB" sz="2400" dirty="0"/>
          </a:p>
          <a:p>
            <a:endParaRPr lang="en-GB" dirty="0"/>
          </a:p>
        </p:txBody>
      </p:sp>
    </p:spTree>
    <p:extLst>
      <p:ext uri="{BB962C8B-B14F-4D97-AF65-F5344CB8AC3E}">
        <p14:creationId xmlns:p14="http://schemas.microsoft.com/office/powerpoint/2010/main" val="2105225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latin typeface="+mn-lt"/>
              </a:rPr>
              <a:t/>
            </a:r>
            <a:br>
              <a:rPr lang="en-GB" sz="3600" dirty="0" smtClean="0">
                <a:latin typeface="+mn-lt"/>
              </a:rPr>
            </a:br>
            <a:r>
              <a:rPr lang="en-GB" sz="3600" dirty="0">
                <a:latin typeface="+mn-lt"/>
              </a:rPr>
              <a:t/>
            </a:r>
            <a:br>
              <a:rPr lang="en-GB" sz="3600" dirty="0">
                <a:latin typeface="+mn-lt"/>
              </a:rPr>
            </a:br>
            <a:r>
              <a:rPr lang="en-GB" sz="3600" dirty="0" smtClean="0">
                <a:latin typeface="+mn-lt"/>
              </a:rPr>
              <a:t>Visitors </a:t>
            </a:r>
            <a:r>
              <a:rPr lang="en-GB" sz="3600" dirty="0">
                <a:latin typeface="+mn-lt"/>
              </a:rPr>
              <a:t>By Continents Over the Years</a:t>
            </a:r>
            <a:r>
              <a:rPr lang="en-GB" dirty="0"/>
              <a:t/>
            </a:r>
            <a:br>
              <a:rPr lang="en-GB" dirty="0"/>
            </a:br>
            <a:endParaRPr lang="en-GB" dirty="0"/>
          </a:p>
        </p:txBody>
      </p:sp>
      <p:sp>
        <p:nvSpPr>
          <p:cNvPr id="3" name="Content Placeholder 2"/>
          <p:cNvSpPr>
            <a:spLocks noGrp="1"/>
          </p:cNvSpPr>
          <p:nvPr>
            <p:ph idx="1"/>
          </p:nvPr>
        </p:nvSpPr>
        <p:spPr/>
        <p:txBody>
          <a:bodyPr/>
          <a:lstStyle/>
          <a:p>
            <a:pPr algn="just"/>
            <a:r>
              <a:rPr lang="it-IT" sz="2400" dirty="0" smtClean="0"/>
              <a:t>Australia has highest number of visitors, 2nd zealand, 3rd  USA</a:t>
            </a:r>
          </a:p>
          <a:p>
            <a:pPr algn="just"/>
            <a:r>
              <a:rPr lang="it-IT" sz="2400" dirty="0" smtClean="0"/>
              <a:t>In Australia 2018 december 35,252, then dopped to 15,489 in 2019 feb , 36,799 2019 July,  34,901 december then in 2020 March 11,260, in zealand also dropped 2020 March 5,520, USA on the 3° dropped with 38,35 2020 March.</a:t>
            </a:r>
          </a:p>
          <a:p>
            <a:pPr algn="just"/>
            <a:r>
              <a:rPr lang="it-IT" sz="2400" dirty="0" smtClean="0"/>
              <a:t>With that comparison on average visitors are decreased</a:t>
            </a:r>
          </a:p>
          <a:p>
            <a:pPr algn="just"/>
            <a:r>
              <a:rPr lang="it-IT" sz="2400" dirty="0" smtClean="0"/>
              <a:t>Japan was lowest with 177 in 2020 March </a:t>
            </a:r>
          </a:p>
          <a:p>
            <a:pPr algn="just"/>
            <a:r>
              <a:rPr lang="it-IT" sz="2400" dirty="0" smtClean="0"/>
              <a:t>Korea, Continantal Europe has also the lowest vsistors.</a:t>
            </a:r>
          </a:p>
          <a:p>
            <a:pPr algn="just"/>
            <a:r>
              <a:rPr lang="it-IT" sz="2400" dirty="0" smtClean="0"/>
              <a:t>Suggestions: We need to target and work on Australia, zealand and USA etc to attract the more visitors. Additionally, we can hire agencies for promotion and brand strategic performance according to the cost of expenditure.</a:t>
            </a:r>
          </a:p>
          <a:p>
            <a:pPr marL="0" indent="0">
              <a:buNone/>
            </a:pPr>
            <a:endParaRPr lang="it-IT" sz="2400" dirty="0" smtClean="0"/>
          </a:p>
          <a:p>
            <a:endParaRPr lang="en-GB" dirty="0"/>
          </a:p>
        </p:txBody>
      </p:sp>
    </p:spTree>
    <p:extLst>
      <p:ext uri="{BB962C8B-B14F-4D97-AF65-F5344CB8AC3E}">
        <p14:creationId xmlns:p14="http://schemas.microsoft.com/office/powerpoint/2010/main" val="2786076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499E74662C474DA1F0EC7D9EBA83E4" ma:contentTypeVersion="17" ma:contentTypeDescription="Create a new document." ma:contentTypeScope="" ma:versionID="aa87a8a5504db3b8df34a5096df9c310">
  <xsd:schema xmlns:xsd="http://www.w3.org/2001/XMLSchema" xmlns:xs="http://www.w3.org/2001/XMLSchema" xmlns:p="http://schemas.microsoft.com/office/2006/metadata/properties" xmlns:ns2="e151692b-f6f7-49af-b6a9-d16a06ebd972" xmlns:ns3="4492f05e-b703-4eb0-9704-29f4ca6c980c" targetNamespace="http://schemas.microsoft.com/office/2006/metadata/properties" ma:root="true" ma:fieldsID="b5f2040481a3c7dd1304dde923c1f201" ns2:_="" ns3:_="">
    <xsd:import namespace="e151692b-f6f7-49af-b6a9-d16a06ebd972"/>
    <xsd:import namespace="4492f05e-b703-4eb0-9704-29f4ca6c98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lcf76f155ced4ddcb4097134ff3c332f"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1692b-f6f7-49af-b6a9-d16a06ebd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dbbc2c7-5b66-4922-8ab7-91646bca8be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92f05e-b703-4eb0-9704-29f4ca6c980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51692b-f6f7-49af-b6a9-d16a06ebd97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8CC9B14-900E-4747-B1DF-95BA46C4EB7F}">
  <ds:schemaRefs>
    <ds:schemaRef ds:uri="http://schemas.microsoft.com/sharepoint/v3/contenttype/forms"/>
  </ds:schemaRefs>
</ds:datastoreItem>
</file>

<file path=customXml/itemProps2.xml><?xml version="1.0" encoding="utf-8"?>
<ds:datastoreItem xmlns:ds="http://schemas.openxmlformats.org/officeDocument/2006/customXml" ds:itemID="{04091940-BF15-402C-9825-29ED8F7B36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51692b-f6f7-49af-b6a9-d16a06ebd972"/>
    <ds:schemaRef ds:uri="4492f05e-b703-4eb0-9704-29f4ca6c98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1387FA-592B-4CA4-B3E9-4273FF868048}">
  <ds:schemaRefs>
    <ds:schemaRef ds:uri="e151692b-f6f7-49af-b6a9-d16a06ebd972"/>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3175</TotalTime>
  <Words>3640</Words>
  <Application>Microsoft Office PowerPoint</Application>
  <PresentationFormat>Widescreen</PresentationFormat>
  <Paragraphs>219</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Open Sans</vt:lpstr>
      <vt:lpstr>Office Theme</vt:lpstr>
      <vt:lpstr>PowerPoint Presentation</vt:lpstr>
      <vt:lpstr>  List of Contexts</vt:lpstr>
      <vt:lpstr>Introduction</vt:lpstr>
      <vt:lpstr> Insights on how Fiji Island brand strategy has influenced the country's economic performance in recent years. </vt:lpstr>
      <vt:lpstr>Research Methodology</vt:lpstr>
      <vt:lpstr>  Research and Findings (Figures) </vt:lpstr>
      <vt:lpstr>PowerPoint Presentation</vt:lpstr>
      <vt:lpstr>Accommodation Occupancy by Yearly Change</vt:lpstr>
      <vt:lpstr>  Visitors By Continents Over the Years </vt:lpstr>
      <vt:lpstr> GDP (Billions of US $) and Tourism Contribution </vt:lpstr>
      <vt:lpstr>  Summary of Visitor Arrivals and Departures </vt:lpstr>
      <vt:lpstr>Current Position figures 2024</vt:lpstr>
      <vt:lpstr>PowerPoint Presentation</vt:lpstr>
      <vt:lpstr>PowerPoint Presentation</vt:lpstr>
      <vt:lpstr> Tourism A billion-dollar opportunity:  </vt:lpstr>
      <vt:lpstr>PowerPoint Presentation</vt:lpstr>
      <vt:lpstr> Attractive investment incentives  </vt:lpstr>
      <vt:lpstr>PowerPoint Presentation</vt:lpstr>
      <vt:lpstr>PowerPoint Presentation</vt:lpstr>
      <vt:lpstr> FIJI AIRWAYS </vt:lpstr>
      <vt:lpstr>PowerPoint Presentation</vt:lpstr>
      <vt:lpstr>Suggestions and Recommendations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account</cp:lastModifiedBy>
  <cp:revision>87</cp:revision>
  <dcterms:created xsi:type="dcterms:W3CDTF">2016-01-12T14:27:37Z</dcterms:created>
  <dcterms:modified xsi:type="dcterms:W3CDTF">2024-12-07T12:41:31Z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0x01010061499E74662C474DA1F0EC7D9EBA83E4</vt:lpwstr>
  </property>
  <property fmtid="{D5CDD505-2E9C-101B-9397-08002B2CF9AE}" pid="3" name="MediaServiceImageTags">
    <vt:lpwstr/>
  </property>
</Properties>
</file>