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2" r:id="rId2"/>
    <p:sldId id="257" r:id="rId3"/>
    <p:sldId id="260" r:id="rId4"/>
    <p:sldId id="258" r:id="rId5"/>
    <p:sldId id="261" r:id="rId6"/>
    <p:sldId id="279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85" r:id="rId17"/>
    <p:sldId id="273" r:id="rId18"/>
    <p:sldId id="275" r:id="rId19"/>
    <p:sldId id="277" r:id="rId20"/>
    <p:sldId id="280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385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91" autoAdjust="0"/>
    <p:restoredTop sz="86444" autoAdjust="0"/>
  </p:normalViewPr>
  <p:slideViewPr>
    <p:cSldViewPr>
      <p:cViewPr varScale="1">
        <p:scale>
          <a:sx n="75" d="100"/>
          <a:sy n="75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0769-ADC9-4AFF-99DA-6A9C69985181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E2F28-A2EA-4857-BBB7-224FA2FD0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8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2F28-A2EA-4857-BBB7-224FA2FD0E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2F28-A2EA-4857-BBB7-224FA2FD0E2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2F28-A2EA-4857-BBB7-224FA2FD0E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2F28-A2EA-4857-BBB7-224FA2FD0E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2D3F-B8C5-4CE9-9A2F-F9BEA3874910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ABC-A18F-4A37-9BAD-4B3C51601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ion.cnn.com/2021/03/18/australia/australia-wildfires-smoke-volcano-intl-hnk-scn/index.html" TargetMode="External"/><Relationship Id="rId2" Type="http://schemas.openxmlformats.org/officeDocument/2006/relationships/hyperlink" Target="https://www.consultivo.in/knowledge-bank/insights-fire-safety-related-requirements-in-national-building-code-nbc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uilding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4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0"/>
            <a:ext cx="13716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72;p12"/>
          <p:cNvSpPr txBox="1">
            <a:spLocks/>
          </p:cNvSpPr>
          <p:nvPr/>
        </p:nvSpPr>
        <p:spPr>
          <a:xfrm>
            <a:off x="228600" y="1981200"/>
            <a:ext cx="1600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Supervised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By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2057400" y="2362200"/>
            <a:ext cx="4495800" cy="1904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Ms. Arifa Sultana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Lecturer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School of Science, Engineering and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East Delta University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73;p12"/>
          <p:cNvSpPr txBox="1">
            <a:spLocks/>
          </p:cNvSpPr>
          <p:nvPr/>
        </p:nvSpPr>
        <p:spPr>
          <a:xfrm>
            <a:off x="228600" y="4114800"/>
            <a:ext cx="1676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Presented By: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0" name="Google Shape;70;p12"/>
          <p:cNvSpPr txBox="1"/>
          <p:nvPr/>
        </p:nvSpPr>
        <p:spPr>
          <a:xfrm>
            <a:off x="2857500" y="4703594"/>
            <a:ext cx="2895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Jahidul Hasan</a:t>
            </a:r>
            <a:endParaRPr sz="1600" b="0" i="0" u="none" strike="noStrike" cap="none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182001222E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600" dirty="0" smtClean="0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Tithi Saha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191000822E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dirty="0" smtClean="0">
                <a:solidFill>
                  <a:schemeClr val="lt1"/>
                </a:solidFill>
                <a:latin typeface="Times New Roman" pitchFamily="18" charset="0"/>
                <a:cs typeface="Times New Roman" pitchFamily="18" charset="0"/>
              </a:rPr>
              <a:t>Shatu Moni Dey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chemeClr val="lt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191001622E</a:t>
            </a:r>
            <a:endParaRPr sz="1600" b="0" i="0" u="none" strike="noStrike" cap="none" dirty="0">
              <a:solidFill>
                <a:schemeClr val="lt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828800" y="152400"/>
            <a:ext cx="125730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Detection of Fire from Images</a:t>
            </a:r>
          </a:p>
          <a:p>
            <a:pPr algn="ctr"/>
            <a:r>
              <a:rPr lang="en-US" sz="3200" b="1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Deep Learning </a:t>
            </a:r>
            <a:endParaRPr lang="en-US" sz="32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4;p22"/>
          <p:cNvSpPr txBox="1"/>
          <p:nvPr/>
        </p:nvSpPr>
        <p:spPr>
          <a:xfrm>
            <a:off x="6324600" y="1676400"/>
            <a:ext cx="103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Raleway"/>
                <a:ea typeface="Raleway"/>
                <a:cs typeface="Raleway"/>
                <a:sym typeface="Raleway"/>
              </a:rPr>
              <a:t>   Input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192;p22"/>
          <p:cNvSpPr/>
          <p:nvPr/>
        </p:nvSpPr>
        <p:spPr>
          <a:xfrm>
            <a:off x="6705600" y="2209800"/>
            <a:ext cx="280500" cy="30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8;p22"/>
          <p:cNvSpPr/>
          <p:nvPr/>
        </p:nvSpPr>
        <p:spPr>
          <a:xfrm>
            <a:off x="5562600" y="2514600"/>
            <a:ext cx="2588100" cy="3810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3x3 conv + ReLU, </a:t>
            </a:r>
            <a:r>
              <a:rPr lang="en" dirty="0" smtClean="0"/>
              <a:t>32</a:t>
            </a:r>
            <a:endParaRPr/>
          </a:p>
        </p:txBody>
      </p:sp>
      <p:sp>
        <p:nvSpPr>
          <p:cNvPr id="27" name="Google Shape;190;p22"/>
          <p:cNvSpPr/>
          <p:nvPr/>
        </p:nvSpPr>
        <p:spPr>
          <a:xfrm>
            <a:off x="6705600" y="2895600"/>
            <a:ext cx="280500" cy="30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80;p22"/>
          <p:cNvSpPr/>
          <p:nvPr/>
        </p:nvSpPr>
        <p:spPr>
          <a:xfrm>
            <a:off x="5562600" y="3200400"/>
            <a:ext cx="2588100" cy="3810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3x3 conv + ReLU, 64</a:t>
            </a:r>
            <a:endParaRPr/>
          </a:p>
        </p:txBody>
      </p:sp>
      <p:sp>
        <p:nvSpPr>
          <p:cNvPr id="31" name="Google Shape;191;p22"/>
          <p:cNvSpPr/>
          <p:nvPr/>
        </p:nvSpPr>
        <p:spPr>
          <a:xfrm>
            <a:off x="6705600" y="3581400"/>
            <a:ext cx="280500" cy="30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0;p22"/>
          <p:cNvSpPr/>
          <p:nvPr/>
        </p:nvSpPr>
        <p:spPr>
          <a:xfrm>
            <a:off x="5562600" y="3886200"/>
            <a:ext cx="2588100" cy="3027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3x3 conv + ReLU, </a:t>
            </a:r>
            <a:r>
              <a:rPr lang="en" dirty="0" smtClean="0"/>
              <a:t>128</a:t>
            </a:r>
            <a:endParaRPr/>
          </a:p>
        </p:txBody>
      </p:sp>
      <p:sp>
        <p:nvSpPr>
          <p:cNvPr id="34" name="Google Shape;181;p22"/>
          <p:cNvSpPr/>
          <p:nvPr/>
        </p:nvSpPr>
        <p:spPr>
          <a:xfrm>
            <a:off x="5562600" y="4191000"/>
            <a:ext cx="2588100" cy="302700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2x2 </a:t>
            </a:r>
            <a:r>
              <a:rPr lang="en" dirty="0"/>
              <a:t>Max-Pool</a:t>
            </a:r>
            <a:endParaRPr/>
          </a:p>
        </p:txBody>
      </p:sp>
      <p:sp>
        <p:nvSpPr>
          <p:cNvPr id="36" name="Google Shape;193;p22"/>
          <p:cNvSpPr/>
          <p:nvPr/>
        </p:nvSpPr>
        <p:spPr>
          <a:xfrm>
            <a:off x="6705600" y="4495800"/>
            <a:ext cx="280500" cy="30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88;p22"/>
          <p:cNvSpPr txBox="1"/>
          <p:nvPr/>
        </p:nvSpPr>
        <p:spPr>
          <a:xfrm>
            <a:off x="6019800" y="4800600"/>
            <a:ext cx="1676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Raleway"/>
                <a:ea typeface="Raleway"/>
                <a:cs typeface="Raleway"/>
                <a:sym typeface="Raleway"/>
              </a:rPr>
              <a:t>    Flattening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" name="Picture 4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589517" y="5410200"/>
            <a:ext cx="1402082" cy="12192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Rectangle 2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Methodology(Cont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" name="Picture 31" descr="10EpocSummary(Not_Depth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4343400" cy="4191000"/>
          </a:xfrm>
          <a:prstGeom prst="rect">
            <a:avLst/>
          </a:prstGeom>
        </p:spPr>
      </p:pic>
      <p:sp>
        <p:nvSpPr>
          <p:cNvPr id="20" name="Google Shape;188;p22"/>
          <p:cNvSpPr txBox="1"/>
          <p:nvPr/>
        </p:nvSpPr>
        <p:spPr>
          <a:xfrm>
            <a:off x="2590800" y="5804371"/>
            <a:ext cx="4114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  </a:t>
            </a:r>
            <a:r>
              <a:rPr lang="en" sz="1600" b="1" dirty="0" smtClean="0"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4:</a:t>
            </a:r>
            <a:r>
              <a:rPr lang="en" sz="1600" dirty="0" smtClean="0"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Summary of proposed CNN model</a:t>
            </a:r>
            <a:endParaRPr sz="1600" dirty="0"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3962400" y="6172200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3;p23"/>
          <p:cNvPicPr preferRelativeResize="0"/>
          <p:nvPr/>
        </p:nvPicPr>
        <p:blipFill rotWithShape="1">
          <a:blip r:embed="rId2">
            <a:alphaModFix/>
          </a:blip>
          <a:srcRect l="69008"/>
          <a:stretch/>
        </p:blipFill>
        <p:spPr>
          <a:xfrm>
            <a:off x="483655" y="2971800"/>
            <a:ext cx="31863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p23"/>
          <p:cNvSpPr txBox="1"/>
          <p:nvPr/>
        </p:nvSpPr>
        <p:spPr>
          <a:xfrm>
            <a:off x="604200" y="2210629"/>
            <a:ext cx="2748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b="0" u="none" strike="noStrike" cap="none" dirty="0">
                <a:solidFill>
                  <a:srgbClr val="111111"/>
                </a:solidFill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The sigmoid </a:t>
            </a:r>
            <a:r>
              <a:rPr lang="en" b="0" u="none" strike="noStrike" cap="none" dirty="0" smtClean="0">
                <a:solidFill>
                  <a:srgbClr val="111111"/>
                </a:solidFill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function:</a:t>
            </a:r>
            <a:endParaRPr b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6" name="Google Shape;201;p23"/>
          <p:cNvSpPr txBox="1"/>
          <p:nvPr/>
        </p:nvSpPr>
        <p:spPr>
          <a:xfrm>
            <a:off x="4114800" y="2590800"/>
            <a:ext cx="4346500" cy="302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Classification with Sigmoid</a:t>
            </a:r>
            <a:endParaRPr b="1" i="0" u="none" strike="noStrike" cap="none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i="0" u="none" strike="noStrike" cap="none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none" strike="noStrike" cap="none" dirty="0">
                <a:solidFill>
                  <a:srgbClr val="333333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- </a:t>
            </a:r>
            <a:r>
              <a:rPr lang="en" b="0" i="0" u="none" strike="noStrike" cap="none" dirty="0">
                <a:solidFill>
                  <a:srgbClr val="333333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The sigmoid function is used for the two-class (binary) classification.</a:t>
            </a:r>
            <a:endParaRPr b="0" i="0" u="none" strike="noStrike" cap="none">
              <a:solidFill>
                <a:srgbClr val="333333"/>
              </a:solidFill>
              <a:highlight>
                <a:srgbClr val="FEFDFA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i="0" u="none" strike="noStrike" cap="none">
              <a:solidFill>
                <a:srgbClr val="333333"/>
              </a:solidFill>
              <a:highlight>
                <a:srgbClr val="FEFDFA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none" strike="noStrike" cap="none" dirty="0">
                <a:solidFill>
                  <a:srgbClr val="333333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- </a:t>
            </a:r>
            <a:r>
              <a:rPr lang="en" b="0" i="0" u="none" strike="noStrike" cap="none" dirty="0">
                <a:solidFill>
                  <a:srgbClr val="333333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Sigmoid just makes output between 0 to 1.</a:t>
            </a:r>
            <a:endParaRPr b="1" i="0" u="none" strike="noStrike" cap="none">
              <a:solidFill>
                <a:srgbClr val="333333"/>
              </a:solidFill>
              <a:highlight>
                <a:srgbClr val="FEFDFA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333333"/>
              </a:solidFill>
              <a:highlight>
                <a:srgbClr val="FEFDFA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667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111111"/>
              </a:solidFill>
              <a:highlight>
                <a:schemeClr val="lt1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7" name="Picture 6" descr="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Methodology(Cont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60198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4"/>
          <p:cNvSpPr txBox="1"/>
          <p:nvPr/>
        </p:nvSpPr>
        <p:spPr>
          <a:xfrm rot="21599152" flipH="1">
            <a:off x="838257" y="2133840"/>
            <a:ext cx="194565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Tools Used</a:t>
            </a:r>
            <a:endParaRPr b="1" i="0" u="none" strike="noStrike" cap="none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" name="Google Shape;209;p24"/>
          <p:cNvSpPr txBox="1">
            <a:spLocks/>
          </p:cNvSpPr>
          <p:nvPr/>
        </p:nvSpPr>
        <p:spPr>
          <a:xfrm>
            <a:off x="762000" y="2667000"/>
            <a:ext cx="4191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Platform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Jupyter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Programming language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Libraries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OpenCV, Tensorflow, Numpy, Matplotlib,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API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–  Keras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lang="en-US" b="1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Used Hyperparameter</a:t>
            </a:r>
            <a:r>
              <a:rPr lang="en-US" b="1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endParaRPr lang="en-US" b="1" dirty="0" smtClea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lang="en-US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Optimizer – Adam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Loss Function-  Binary Crossentropy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lang="en-US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Learning Rate- 0.001</a:t>
            </a: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6" name="Google Shape;2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828800"/>
            <a:ext cx="19462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1;p24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6400800" y="1600200"/>
            <a:ext cx="1672324" cy="167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3;p24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6629400" y="3352800"/>
            <a:ext cx="423228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4;p24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7162800" y="3124200"/>
            <a:ext cx="628950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7;p24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6781800" y="4114800"/>
            <a:ext cx="423225" cy="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5;p24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5943600" y="4114800"/>
            <a:ext cx="628950" cy="67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6;p24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7134050" y="3741875"/>
            <a:ext cx="929925" cy="9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R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7238997" y="48768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Methodology(Cont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467599" y="5171662"/>
            <a:ext cx="1523999" cy="1457737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EpocAcc10(Not_Depth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438400"/>
            <a:ext cx="3962400" cy="3048000"/>
          </a:xfrm>
          <a:prstGeom prst="rect">
            <a:avLst/>
          </a:prstGeom>
        </p:spPr>
      </p:pic>
      <p:pic>
        <p:nvPicPr>
          <p:cNvPr id="10" name="Picture 9" descr="EpocLoss10(Not_Depth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2438400"/>
            <a:ext cx="4291420" cy="2971800"/>
          </a:xfrm>
          <a:prstGeom prst="rect">
            <a:avLst/>
          </a:prstGeom>
        </p:spPr>
      </p:pic>
      <p:sp>
        <p:nvSpPr>
          <p:cNvPr id="11" name="Google Shape;229;p25"/>
          <p:cNvSpPr txBox="1"/>
          <p:nvPr/>
        </p:nvSpPr>
        <p:spPr>
          <a:xfrm>
            <a:off x="1295400" y="5847215"/>
            <a:ext cx="6629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5</a:t>
            </a:r>
            <a:r>
              <a:rPr lang="en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: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Visualization of accuracy and loss curve of proposed model.</a:t>
            </a:r>
            <a:endParaRPr sz="1600" b="0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61722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13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Result Analysis(Cont</a:t>
            </a:r>
            <a:r>
              <a:rPr lang="en-US" sz="36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10Epoc(Fire_Output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2409825" cy="1752600"/>
          </a:xfrm>
          <a:prstGeom prst="rect">
            <a:avLst/>
          </a:prstGeom>
        </p:spPr>
      </p:pic>
      <p:pic>
        <p:nvPicPr>
          <p:cNvPr id="10" name="Picture 9" descr="10Epoc(Fire_output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905000"/>
            <a:ext cx="2667000" cy="1676400"/>
          </a:xfrm>
          <a:prstGeom prst="rect">
            <a:avLst/>
          </a:prstGeom>
        </p:spPr>
      </p:pic>
      <p:sp>
        <p:nvSpPr>
          <p:cNvPr id="11" name="Google Shape;229;p25"/>
          <p:cNvSpPr txBox="1"/>
          <p:nvPr/>
        </p:nvSpPr>
        <p:spPr>
          <a:xfrm>
            <a:off x="1533656" y="5323266"/>
            <a:ext cx="5638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6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: Correctly Classified Fire Images of our proposed model.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pic>
        <p:nvPicPr>
          <p:cNvPr id="12" name="Picture 11" descr="10Epoc(Fire_output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733800"/>
            <a:ext cx="2438400" cy="1371600"/>
          </a:xfrm>
          <a:prstGeom prst="rect">
            <a:avLst/>
          </a:prstGeom>
        </p:spPr>
      </p:pic>
      <p:pic>
        <p:nvPicPr>
          <p:cNvPr id="13" name="Picture 12" descr="10Epoc(Fire_output4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3733800"/>
            <a:ext cx="2286000" cy="1447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52800" y="61722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Result Analysis(Cont.)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10Epoc(Normal_output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1"/>
            <a:ext cx="3810000" cy="1981200"/>
          </a:xfrm>
          <a:prstGeom prst="rect">
            <a:avLst/>
          </a:prstGeom>
        </p:spPr>
      </p:pic>
      <p:pic>
        <p:nvPicPr>
          <p:cNvPr id="12" name="Picture 11" descr="10Epoc(Normal_output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752599"/>
            <a:ext cx="4267200" cy="1905001"/>
          </a:xfrm>
          <a:prstGeom prst="rect">
            <a:avLst/>
          </a:prstGeom>
        </p:spPr>
      </p:pic>
      <p:sp>
        <p:nvSpPr>
          <p:cNvPr id="13" name="Google Shape;229;p25"/>
          <p:cNvSpPr txBox="1"/>
          <p:nvPr/>
        </p:nvSpPr>
        <p:spPr>
          <a:xfrm>
            <a:off x="1219200" y="5791200"/>
            <a:ext cx="594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7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: Correctly Classified Normal images of our proposed model.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6172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Normal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114800"/>
            <a:ext cx="3276599" cy="1600200"/>
          </a:xfrm>
          <a:prstGeom prst="rect">
            <a:avLst/>
          </a:prstGeom>
        </p:spPr>
      </p:pic>
      <p:pic>
        <p:nvPicPr>
          <p:cNvPr id="19" name="Picture 18" descr="Normal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38600"/>
            <a:ext cx="2819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Result Analysis(Cont.)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229;p25"/>
          <p:cNvSpPr txBox="1"/>
          <p:nvPr/>
        </p:nvSpPr>
        <p:spPr>
          <a:xfrm>
            <a:off x="1676400" y="5638800"/>
            <a:ext cx="487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8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:  Misclassified Images of our proposed model.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pic>
        <p:nvPicPr>
          <p:cNvPr id="16" name="Picture 15" descr="MissClassify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2819399" cy="1676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52800" y="60960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MissClassify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28800"/>
            <a:ext cx="3048000" cy="1828800"/>
          </a:xfrm>
          <a:prstGeom prst="rect">
            <a:avLst/>
          </a:prstGeom>
        </p:spPr>
      </p:pic>
      <p:pic>
        <p:nvPicPr>
          <p:cNvPr id="19" name="Picture 18" descr="Miss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676400"/>
            <a:ext cx="3429000" cy="1981200"/>
          </a:xfrm>
          <a:prstGeom prst="rect">
            <a:avLst/>
          </a:prstGeom>
        </p:spPr>
      </p:pic>
      <p:pic>
        <p:nvPicPr>
          <p:cNvPr id="20" name="Picture 19" descr="Miss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7338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5257800"/>
          <a:ext cx="5943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58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      Precision(%)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          Recall(%)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</a:t>
                      </a:r>
                      <a:r>
                        <a:rPr lang="en-US" sz="1800" u="none" strike="noStrike" cap="none" dirty="0" smtClean="0"/>
                        <a:t>F1-Score(%)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92.45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dirty="0" smtClean="0"/>
                        <a:t>   98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dirty="0" smtClean="0"/>
                        <a:t>94.91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2200" y="3922845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Figure 10: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Confusion Matrix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Result Analysis(Cont.)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10EpocCon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00200"/>
            <a:ext cx="4724400" cy="23226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8800" y="4724400"/>
            <a:ext cx="441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sz="1600" b="1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Table 1: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Evaluation of performance matrices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6324600"/>
            <a:ext cx="12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8523136"/>
              </p:ext>
            </p:extLst>
          </p:nvPr>
        </p:nvGraphicFramePr>
        <p:xfrm>
          <a:off x="1219200" y="2895600"/>
          <a:ext cx="6781800" cy="249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6253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Research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Work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Used  Model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u="none" strike="noStrike" cap="none" dirty="0" smtClean="0">
                          <a:latin typeface="Times New Roman" pitchFamily="18" charset="0"/>
                          <a:cs typeface="Times New Roman" pitchFamily="18" charset="0"/>
                        </a:rPr>
                        <a:t>Accuracy (%)</a:t>
                      </a:r>
                      <a:endParaRPr lang="en-US" sz="1800" u="none" strike="noStrike" cap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380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Yolo V3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83.7%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08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CNN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92%  </a:t>
                      </a:r>
                    </a:p>
                  </a:txBody>
                  <a:tcPr/>
                </a:tc>
              </a:tr>
              <a:tr h="6400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Our Proposed Model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98%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609600"/>
            <a:ext cx="6781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685800"/>
            <a:ext cx="6477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Google Shape;229;p25"/>
          <p:cNvSpPr txBox="1"/>
          <p:nvPr/>
        </p:nvSpPr>
        <p:spPr>
          <a:xfrm>
            <a:off x="533400" y="2209800"/>
            <a:ext cx="7924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                                 </a:t>
            </a:r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Table 2: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Performance 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Comparison of existing works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200" y="59436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50292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R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19600"/>
            <a:ext cx="22860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201;p23"/>
          <p:cNvSpPr txBox="1"/>
          <p:nvPr/>
        </p:nvSpPr>
        <p:spPr>
          <a:xfrm>
            <a:off x="381000" y="5791200"/>
            <a:ext cx="4343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</a:t>
            </a:r>
            <a:r>
              <a:rPr lang="en" sz="1600" b="1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Figure 11: </a:t>
            </a:r>
            <a:r>
              <a:rPr lang="en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Fire detected.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</a:t>
            </a:r>
            <a:r>
              <a:rPr lang="en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ut its not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             harmful.</a:t>
            </a:r>
            <a:endParaRPr sz="16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7" name="Picture 6" descr="R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419600"/>
            <a:ext cx="2286000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Google Shape;201;p23"/>
          <p:cNvSpPr txBox="1"/>
          <p:nvPr/>
        </p:nvSpPr>
        <p:spPr>
          <a:xfrm>
            <a:off x="4191000" y="5791200"/>
            <a:ext cx="419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" sz="1600" b="1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Figure 12:</a:t>
            </a:r>
            <a:r>
              <a:rPr lang="en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Fire detected. It’s harmful</a:t>
            </a:r>
            <a:r>
              <a:rPr lang="en-US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lang="en-US" dirty="0" smtClean="0">
              <a:solidFill>
                <a:srgbClr val="111111"/>
              </a:solidFill>
              <a:highlight>
                <a:schemeClr val="lt1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000000"/>
                </a:solidFill>
                <a:highlight>
                  <a:srgbClr val="FEFDFA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endParaRPr sz="1600" b="0" i="0" u="none" strike="noStrike" cap="none" dirty="0">
              <a:solidFill>
                <a:srgbClr val="111111"/>
              </a:solidFill>
              <a:highlight>
                <a:schemeClr val="lt1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" name="Google Shape;209;p24"/>
          <p:cNvSpPr txBox="1">
            <a:spLocks/>
          </p:cNvSpPr>
          <p:nvPr/>
        </p:nvSpPr>
        <p:spPr>
          <a:xfrm>
            <a:off x="873700" y="1676400"/>
            <a:ext cx="79655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SzPts val="18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An effective Classification Fire detection system is proposed using </a:t>
            </a:r>
          </a:p>
          <a:p>
            <a:pPr>
              <a:spcBef>
                <a:spcPts val="600"/>
              </a:spcBef>
              <a:buSzPts val="1800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Arial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convolutional neural network </a:t>
            </a:r>
            <a:r>
              <a:rPr lang="en-US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(CNN) 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achieved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accuracy 98%. 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>
              <a:spcBef>
                <a:spcPts val="600"/>
              </a:spcBef>
              <a:buSzPts val="18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future, we will work with more deep learning model for better result.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>
              <a:spcBef>
                <a:spcPts val="600"/>
              </a:spcBef>
              <a:buSzPts val="18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We will  try to implement multiclass CNN architecture.</a:t>
            </a:r>
          </a:p>
          <a:p>
            <a:pPr>
              <a:spcBef>
                <a:spcPts val="600"/>
              </a:spcBef>
              <a:buSzPts val="1800"/>
              <a:buFont typeface="Wingdings" pitchFamily="2" charset="2"/>
              <a:buChar char="q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We will also try to detect devastating fire and natural fire related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activities.</a:t>
            </a:r>
            <a:endParaRPr lang="en-US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609600"/>
            <a:ext cx="6705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43000" y="685800"/>
            <a:ext cx="65532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3600" b="1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3600" b="1" cap="none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62484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19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2438400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3200400"/>
            <a:ext cx="2078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Objectives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962400"/>
            <a:ext cx="2078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Motivation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438400"/>
            <a:ext cx="239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Methodology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32004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Result 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3886200"/>
            <a:ext cx="2057400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29200" y="4648200"/>
            <a:ext cx="2841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Future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</a:t>
            </a:r>
          </a:p>
        </p:txBody>
      </p:sp>
      <p:pic>
        <p:nvPicPr>
          <p:cNvPr id="18" name="Picture 17" descr="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010400" y="4953000"/>
            <a:ext cx="1905000" cy="1676399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Contents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47244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Related Works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33800" y="5791200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1"/>
            <a:ext cx="80772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hlinkClick r:id="rId2"/>
              </a:rPr>
              <a:t>National </a:t>
            </a:r>
            <a:r>
              <a:rPr lang="en-US" sz="1400" dirty="0" smtClean="0">
                <a:hlinkClick r:id="rId2"/>
              </a:rPr>
              <a:t>Building Code 2016 NBC | Insights on Fire Safety | Download (</a:t>
            </a:r>
            <a:r>
              <a:rPr lang="en-US" sz="1400" dirty="0" err="1" smtClean="0">
                <a:hlinkClick r:id="rId2"/>
              </a:rPr>
              <a:t>consultivo.in</a:t>
            </a:r>
            <a:r>
              <a:rPr lang="en-US" sz="1400" dirty="0" smtClean="0">
                <a:hlinkClick r:id="rId2"/>
              </a:rPr>
              <a:t>)</a:t>
            </a:r>
            <a:endParaRPr lang="en-US" sz="1400" dirty="0" smtClean="0"/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200" dirty="0" smtClean="0">
                <a:hlinkClick r:id="rId3"/>
              </a:rPr>
              <a:t>Australia's wildfires released as much smoke as a massive volcanic eruption, study finds - CNN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Z. Yin, B. Wan, F. Yuan, et al., “A deep normalization and convolutional neural network for image smoke detection”, IEEE ACCESS, vol. 5, pp.18429–18438, 2017.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Pu Li a,b,* , Wangda Zhao a School of Civil Engineering, “Image fire detection algorithms based on convolutional neural networks”, 2020.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Andrew J. Dunnings1 , Toby P. Breckon1,2, “EXPERIMENTALLY DEFINED CONVOLUTIONAL NEURAL NETWORK ARCHITECTURE VARIANTS FOR NON-TEMPORAL REAL-TIME FIRE DETECTION”, IEEE, 2018.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Raam Pujangga Sadewa , Budhi Irawan, Casi Setianingsih School of Electrical Engineering Telkom University Bandung, “Fire Detection Using Image Processing Techniques with Convolutional Neural Networks”,(ISRITI) 2019</a:t>
            </a:r>
            <a:endParaRPr lang="en-US" sz="11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D. Zhang et al., "Image Based Forest Fire Detection Using Dynamic Characteristics with Artificial Neural Networks”, International Joint Conference on Artificial Intelligence, pp. 290-293, 2009.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Fofana, T. , Ouattara, S. and Clement, A., “Optimal Flame Detection of Fires in Videos Based on Deep Learning and the Use of Various Optimizers”, Vol.11 No.11, November 2021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F. Li, L. Tran, K. H. Thung, S. Ji, D. Shen and J. Li, "A robust deep model for improved classification of AD/MCI patients", 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IEEE J. Biomed. Health Inform.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, vol. 19, no. 5, pp. 1610-1616, Sep. 2015.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Refere</a:t>
            </a:r>
            <a:r>
              <a:rPr lang="en-US" sz="3600" b="1" cap="none" spc="15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nce</a:t>
            </a:r>
            <a:endParaRPr lang="en-US" sz="3600" b="1" cap="none" spc="150" dirty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6396335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20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mium Vector | Thank you big word presentation flat cartoon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1376"/>
            <a:ext cx="4800600" cy="442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05200" y="59436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21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737361"/>
            <a:ext cx="3505200" cy="3242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5200" y="59436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1" y="1752600"/>
            <a:ext cx="8610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2015, 1193 persons were injured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17,700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were killed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India.[1]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Australian wildfire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2019-2020 were the deadliest forest fires. Half a billion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killed, 20 million acres burnt, 100 billion dollars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damages.[2]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Need to develop fire detection systems to overcome the limitations of the existing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systems.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this work, we have proposed a deep learning model to identify fire in images.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010399" y="4953000"/>
            <a:ext cx="1905001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594360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162800" y="4876800"/>
            <a:ext cx="1828800" cy="18288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304801" y="2209800"/>
            <a:ext cx="54863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Fire detection is a system that detects the presence of fire in an image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05000"/>
            <a:ext cx="25908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3505200"/>
            <a:ext cx="54863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Our objective is:</a:t>
            </a:r>
          </a:p>
          <a:p>
            <a:pPr marL="285750" indent="-28575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model to detect fire from the image during the initial stage.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 in fire control activities.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601980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2286001" cy="1905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09600" y="41910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Take fast 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savelif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981200"/>
            <a:ext cx="23622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429000" y="41910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Reduce loss of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R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1981200"/>
            <a:ext cx="22860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6324600" y="419100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Save Life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Motivations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5791200"/>
            <a:ext cx="53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5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48411091"/>
              </p:ext>
            </p:extLst>
          </p:nvPr>
        </p:nvGraphicFramePr>
        <p:xfrm>
          <a:off x="1143000" y="1828800"/>
          <a:ext cx="6858000" cy="396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895600"/>
                <a:gridCol w="1828800"/>
              </a:tblGrid>
              <a:tr h="638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Reference  Number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Methodology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Limitations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2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Deep normalization and convolutional neural network (DNCNN) used for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improve the performance of smoke detection.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Dataset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was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imbalanced and insufficient.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61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Yolo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V3 used for fire detection in an image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accuracy of the model is 83.7% .</a:t>
                      </a:r>
                    </a:p>
                  </a:txBody>
                  <a:tcPr/>
                </a:tc>
              </a:tr>
              <a:tr h="8793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Convolutional Neural Network is used to identify fire.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accuracy of the model is 92%.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Related Work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6096000"/>
            <a:ext cx="60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62200" y="1752600"/>
            <a:ext cx="2133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ts val="1800"/>
            </a:pPr>
            <a:r>
              <a:rPr lang="en-US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Input Image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200400" y="2438400"/>
            <a:ext cx="381000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2667000"/>
            <a:ext cx="2133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ts val="1000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Image Preprocessing</a:t>
            </a:r>
            <a:endParaRPr lang="en-US"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200400" y="3581400"/>
            <a:ext cx="408432" cy="3048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62200" y="3886200"/>
            <a:ext cx="2133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ts val="1300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Feature </a:t>
            </a:r>
          </a:p>
          <a:p>
            <a:pPr lvl="0" algn="ctr">
              <a:buClr>
                <a:srgbClr val="000000"/>
              </a:buClr>
              <a:buSzPts val="1300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Extraction using proposed CNN model</a:t>
            </a:r>
            <a:endParaRPr lang="en-US" b="0" i="0" u="none" strike="noStrike" cap="none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5181600"/>
            <a:ext cx="21336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Classification with Sigmoid classifier</a:t>
            </a:r>
            <a:endParaRPr lang="en-US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200400" y="4953000"/>
            <a:ext cx="484632" cy="2286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495800" y="5679583"/>
            <a:ext cx="609600" cy="26401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0000" y="6248400"/>
            <a:ext cx="60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105400" y="5260481"/>
            <a:ext cx="1752600" cy="114031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Predicted fire/ normal image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0"/>
          <p:cNvSpPr txBox="1">
            <a:spLocks/>
          </p:cNvSpPr>
          <p:nvPr/>
        </p:nvSpPr>
        <p:spPr>
          <a:xfrm>
            <a:off x="392550" y="1886848"/>
            <a:ext cx="3798450" cy="382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Source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kaggle.com, github.com.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Total number of images -   </a:t>
            </a:r>
            <a:r>
              <a:rPr lang="en-US" sz="2000" b="1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1000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Number of images used -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1000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Images of class “Fire” - </a:t>
            </a:r>
            <a:r>
              <a:rPr lang="en-US" sz="2000" b="1" dirty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dirty="0" smtClean="0">
                <a:highlight>
                  <a:srgbClr val="FFFFFF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500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chemeClr val="lt1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Images of class “</a:t>
            </a:r>
            <a:r>
              <a:rPr lang="en-US" sz="2000" dirty="0" smtClean="0"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Normal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chemeClr val="lt1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  </a:t>
            </a:r>
            <a:r>
              <a:rPr lang="en-US" sz="2000" b="1" dirty="0" smtClean="0"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500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chemeClr val="lt1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Training data-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chemeClr val="lt1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80%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lang="en-US" sz="2000" b="1" baseline="0" dirty="0" smtClean="0"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Test</a:t>
            </a:r>
            <a:r>
              <a:rPr lang="en-US" sz="2000" b="1" dirty="0" smtClean="0">
                <a:highlight>
                  <a:schemeClr val="lt1"/>
                </a:highlight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data- 20%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FFFF"/>
                </a:highlight>
                <a:uLnTx/>
                <a:uFillTx/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yawn_eye_data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ClrTx/>
              <a:buSzPts val="1800"/>
              <a:buFont typeface="Arial" pitchFamily="34" charset="0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FF"/>
              </a:highlight>
              <a:uLnTx/>
              <a:uFillTx/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5" name="Picture 4" descr="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238997" y="5181600"/>
            <a:ext cx="1752602" cy="14478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Methodology(Cont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ownloads\dataset\dataset\train_fire_and_nofire\fire\1d797f4e7f3a3ba45ac26472b19afa0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76400"/>
            <a:ext cx="175260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C:\Users\USER\Downloads\dataset\dataset\test_fire_and_nofire\normal\8f4eaec213662be924ae9e7a99d20b1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581400"/>
            <a:ext cx="167640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437438_616553-20151008-sprinkler_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4200" y="1676400"/>
            <a:ext cx="1600200" cy="1298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plot-projects-overview-big_image_url-140325445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6800" y="3581399"/>
            <a:ext cx="1676400" cy="1219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Google Shape;160;p20"/>
          <p:cNvSpPr txBox="1"/>
          <p:nvPr/>
        </p:nvSpPr>
        <p:spPr>
          <a:xfrm>
            <a:off x="3886200" y="5181600"/>
            <a:ext cx="5029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b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" b="1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Figure 1:</a:t>
            </a:r>
            <a:r>
              <a:rPr lang="en" b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Sample </a:t>
            </a:r>
            <a:r>
              <a:rPr lang="en" b="0" u="none" strike="noStrike" cap="none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images from the dataset</a:t>
            </a:r>
            <a:endParaRPr b="0" u="none" strike="noStrike" cap="none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6019800"/>
            <a:ext cx="60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9;p21"/>
          <p:cNvSpPr txBox="1"/>
          <p:nvPr/>
        </p:nvSpPr>
        <p:spPr>
          <a:xfrm>
            <a:off x="1066800" y="1600200"/>
            <a:ext cx="63246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i="0" u="none" strike="noStrike" cap="none" dirty="0" smtClean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Image </a:t>
            </a: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Preprocessing</a:t>
            </a:r>
            <a:endParaRPr b="1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1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- </a:t>
            </a:r>
            <a:r>
              <a:rPr lang="en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Resize</a:t>
            </a: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: 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Set image size to 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15</a:t>
            </a: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0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x 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15</a:t>
            </a:r>
            <a:r>
              <a:rPr lang="en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0</a:t>
            </a:r>
            <a:endParaRPr b="0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Color </a:t>
            </a: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conversion: 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RGB</a:t>
            </a:r>
            <a:r>
              <a:rPr lang="en" b="1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to BGR (grayscale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)</a:t>
            </a:r>
            <a:endParaRPr lang="en" sz="1900" b="0" i="0" u="none" strike="noStrike" cap="none" dirty="0" smtClean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9" name="Google Shape;169;p21"/>
          <p:cNvSpPr txBox="1"/>
          <p:nvPr/>
        </p:nvSpPr>
        <p:spPr>
          <a:xfrm>
            <a:off x="609600" y="5562600"/>
            <a:ext cx="27432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b="1" i="0" u="none" strike="noStrike" cap="none" dirty="0" smtClean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lvl="0" algn="ctr">
              <a:buClr>
                <a:srgbClr val="000000"/>
              </a:buClr>
              <a:buSzPts val="1400"/>
            </a:pPr>
            <a:r>
              <a:rPr lang="en" sz="1600" b="1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2: </a:t>
            </a:r>
            <a:r>
              <a:rPr lang="en" sz="1600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Resized image </a:t>
            </a:r>
            <a:endParaRPr sz="1600" i="0" u="none" strike="noStrike" cap="none" dirty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</p:txBody>
      </p:sp>
      <p:sp>
        <p:nvSpPr>
          <p:cNvPr id="10" name="Google Shape;169;p21"/>
          <p:cNvSpPr txBox="1"/>
          <p:nvPr/>
        </p:nvSpPr>
        <p:spPr>
          <a:xfrm>
            <a:off x="3886200" y="5562600"/>
            <a:ext cx="4648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endParaRPr lang="en" sz="1600" b="1" dirty="0" smtClean="0">
              <a:solidFill>
                <a:srgbClr val="000000"/>
              </a:solidFill>
              <a:latin typeface="Times New Roman" pitchFamily="18" charset="0"/>
              <a:ea typeface="Raleway"/>
              <a:cs typeface="Times New Roman" pitchFamily="18" charset="0"/>
              <a:sym typeface="Raleway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" sz="1600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Figure 3:  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RGB</a:t>
            </a:r>
            <a:r>
              <a:rPr lang="en" sz="1600" b="1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 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 pitchFamily="18" charset="0"/>
                <a:ea typeface="Raleway"/>
                <a:cs typeface="Times New Roman" pitchFamily="18" charset="0"/>
                <a:sym typeface="Raleway"/>
              </a:rPr>
              <a:t>to BGR (grayscale)</a:t>
            </a:r>
          </a:p>
        </p:txBody>
      </p:sp>
      <p:pic>
        <p:nvPicPr>
          <p:cNvPr id="11" name="Picture 10" descr="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38997" y="4953000"/>
            <a:ext cx="1752602" cy="1676400"/>
          </a:xfrm>
          <a:prstGeom prst="rtTriangl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8900000" scaled="1"/>
            <a:tileRect/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609600"/>
            <a:ext cx="6248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1600" y="685800"/>
            <a:ext cx="6096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Methodology(Cont</a:t>
            </a:r>
            <a:r>
              <a:rPr lang="en-US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RESIZE150X1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733800"/>
            <a:ext cx="3429000" cy="1831997"/>
          </a:xfrm>
          <a:prstGeom prst="rect">
            <a:avLst/>
          </a:prstGeom>
        </p:spPr>
      </p:pic>
      <p:pic>
        <p:nvPicPr>
          <p:cNvPr id="19" name="Picture 18" descr="RESIZE2(150X150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657600"/>
            <a:ext cx="3048237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81400" y="6248400"/>
            <a:ext cx="60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5343</TotalTime>
  <Words>1066</Words>
  <Application>Microsoft Office PowerPoint</Application>
  <PresentationFormat>On-screen Show (4:3)</PresentationFormat>
  <Paragraphs>206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173</cp:revision>
  <dcterms:created xsi:type="dcterms:W3CDTF">2022-01-05T10:35:29Z</dcterms:created>
  <dcterms:modified xsi:type="dcterms:W3CDTF">2022-02-01T09:36:20Z</dcterms:modified>
</cp:coreProperties>
</file>