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475" r:id="rId2"/>
    <p:sldId id="470" r:id="rId3"/>
    <p:sldId id="484" r:id="rId4"/>
    <p:sldId id="483" r:id="rId5"/>
    <p:sldId id="490" r:id="rId6"/>
    <p:sldId id="491" r:id="rId7"/>
    <p:sldId id="488" r:id="rId8"/>
    <p:sldId id="489" r:id="rId9"/>
    <p:sldId id="492" r:id="rId10"/>
    <p:sldId id="478" r:id="rId11"/>
    <p:sldId id="493" r:id="rId12"/>
    <p:sldId id="485" r:id="rId13"/>
    <p:sldId id="494" r:id="rId14"/>
    <p:sldId id="486" r:id="rId15"/>
    <p:sldId id="495" r:id="rId16"/>
    <p:sldId id="487" r:id="rId17"/>
    <p:sldId id="496" r:id="rId18"/>
    <p:sldId id="480" r:id="rId19"/>
    <p:sldId id="497" r:id="rId20"/>
    <p:sldId id="498" r:id="rId21"/>
    <p:sldId id="473" r:id="rId22"/>
    <p:sldId id="4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1"/>
    <p:restoredTop sz="94660"/>
  </p:normalViewPr>
  <p:slideViewPr>
    <p:cSldViewPr snapToGrid="0">
      <p:cViewPr>
        <p:scale>
          <a:sx n="81" d="100"/>
          <a:sy n="81" d="100"/>
        </p:scale>
        <p:origin x="-27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AA61B0F3-96B9-62B2-E1C5-4D3D4823B899}"/>
              </a:ext>
            </a:extLst>
          </p:cNvPr>
          <p:cNvSpPr>
            <a:spLocks noGrp="1"/>
          </p:cNvSpPr>
          <p:nvPr>
            <p:ph type="dt" sz="half" idx="10"/>
          </p:nvPr>
        </p:nvSpPr>
        <p:spPr/>
        <p:txBody>
          <a:bodyPr/>
          <a:lstStyle/>
          <a:p>
            <a:fld id="{4994CE30-7D40-4BC0-BA0D-56C992D5B4BD}" type="datetimeFigureOut">
              <a:rPr lang="en-GB" smtClean="0"/>
              <a:t>10/01/24</a:t>
            </a:fld>
            <a:endParaRPr lang="en-GB"/>
          </a:p>
        </p:txBody>
      </p:sp>
      <p:sp>
        <p:nvSpPr>
          <p:cNvPr id="5" name="Footer Placeholder 4">
            <a:extLst>
              <a:ext uri="{FF2B5EF4-FFF2-40B4-BE49-F238E27FC236}">
                <a16:creationId xmlns:a16="http://schemas.microsoft.com/office/drawing/2014/main" xmlns=""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16D7DCF-1783-47F8-CDB8-8B7167ECD0D8}"/>
              </a:ext>
            </a:extLst>
          </p:cNvPr>
          <p:cNvSpPr>
            <a:spLocks noGrp="1"/>
          </p:cNvSpPr>
          <p:nvPr>
            <p:ph type="dt" sz="half" idx="10"/>
          </p:nvPr>
        </p:nvSpPr>
        <p:spPr/>
        <p:txBody>
          <a:bodyPr/>
          <a:lstStyle/>
          <a:p>
            <a:fld id="{4994CE30-7D40-4BC0-BA0D-56C992D5B4BD}" type="datetimeFigureOut">
              <a:rPr lang="en-GB" smtClean="0"/>
              <a:t>10/01/24</a:t>
            </a:fld>
            <a:endParaRPr lang="en-GB"/>
          </a:p>
        </p:txBody>
      </p:sp>
      <p:sp>
        <p:nvSpPr>
          <p:cNvPr id="5" name="Footer Placeholder 4">
            <a:extLst>
              <a:ext uri="{FF2B5EF4-FFF2-40B4-BE49-F238E27FC236}">
                <a16:creationId xmlns:a16="http://schemas.microsoft.com/office/drawing/2014/main" xmlns=""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1B93D65-8824-8EBE-4CB8-E4D7750FE881}"/>
              </a:ext>
            </a:extLst>
          </p:cNvPr>
          <p:cNvSpPr>
            <a:spLocks noGrp="1"/>
          </p:cNvSpPr>
          <p:nvPr>
            <p:ph type="dt" sz="half" idx="10"/>
          </p:nvPr>
        </p:nvSpPr>
        <p:spPr/>
        <p:txBody>
          <a:bodyPr/>
          <a:lstStyle/>
          <a:p>
            <a:fld id="{4994CE30-7D40-4BC0-BA0D-56C992D5B4BD}" type="datetimeFigureOut">
              <a:rPr lang="en-GB" smtClean="0"/>
              <a:t>10/01/24</a:t>
            </a:fld>
            <a:endParaRPr lang="en-GB"/>
          </a:p>
        </p:txBody>
      </p:sp>
      <p:sp>
        <p:nvSpPr>
          <p:cNvPr id="5" name="Footer Placeholder 4">
            <a:extLst>
              <a:ext uri="{FF2B5EF4-FFF2-40B4-BE49-F238E27FC236}">
                <a16:creationId xmlns:a16="http://schemas.microsoft.com/office/drawing/2014/main" xmlns=""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6BAB674-71DE-8BA7-9D0E-C99F6B3C0FBD}"/>
              </a:ext>
            </a:extLst>
          </p:cNvPr>
          <p:cNvSpPr>
            <a:spLocks noGrp="1"/>
          </p:cNvSpPr>
          <p:nvPr>
            <p:ph type="dt" sz="half" idx="10"/>
          </p:nvPr>
        </p:nvSpPr>
        <p:spPr/>
        <p:txBody>
          <a:bodyPr/>
          <a:lstStyle/>
          <a:p>
            <a:fld id="{4994CE30-7D40-4BC0-BA0D-56C992D5B4BD}" type="datetimeFigureOut">
              <a:rPr lang="en-GB" smtClean="0"/>
              <a:t>10/01/24</a:t>
            </a:fld>
            <a:endParaRPr lang="en-GB"/>
          </a:p>
        </p:txBody>
      </p:sp>
      <p:sp>
        <p:nvSpPr>
          <p:cNvPr id="5" name="Footer Placeholder 4">
            <a:extLst>
              <a:ext uri="{FF2B5EF4-FFF2-40B4-BE49-F238E27FC236}">
                <a16:creationId xmlns:a16="http://schemas.microsoft.com/office/drawing/2014/main" xmlns=""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47ADDF86-F686-ACE8-6852-5CEADD9A2870}"/>
              </a:ext>
            </a:extLst>
          </p:cNvPr>
          <p:cNvSpPr>
            <a:spLocks noGrp="1"/>
          </p:cNvSpPr>
          <p:nvPr>
            <p:ph type="dt" sz="half" idx="10"/>
          </p:nvPr>
        </p:nvSpPr>
        <p:spPr/>
        <p:txBody>
          <a:bodyPr/>
          <a:lstStyle/>
          <a:p>
            <a:fld id="{4994CE30-7D40-4BC0-BA0D-56C992D5B4BD}" type="datetimeFigureOut">
              <a:rPr lang="en-GB" smtClean="0"/>
              <a:t>10/01/24</a:t>
            </a:fld>
            <a:endParaRPr lang="en-GB"/>
          </a:p>
        </p:txBody>
      </p:sp>
      <p:sp>
        <p:nvSpPr>
          <p:cNvPr id="5" name="Footer Placeholder 4">
            <a:extLst>
              <a:ext uri="{FF2B5EF4-FFF2-40B4-BE49-F238E27FC236}">
                <a16:creationId xmlns:a16="http://schemas.microsoft.com/office/drawing/2014/main" xmlns=""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BA80B84D-A3CA-9B7E-B7BB-4C18C18121B2}"/>
              </a:ext>
            </a:extLst>
          </p:cNvPr>
          <p:cNvSpPr>
            <a:spLocks noGrp="1"/>
          </p:cNvSpPr>
          <p:nvPr>
            <p:ph type="dt" sz="half" idx="10"/>
          </p:nvPr>
        </p:nvSpPr>
        <p:spPr/>
        <p:txBody>
          <a:bodyPr/>
          <a:lstStyle/>
          <a:p>
            <a:fld id="{4994CE30-7D40-4BC0-BA0D-56C992D5B4BD}" type="datetimeFigureOut">
              <a:rPr lang="en-GB" smtClean="0"/>
              <a:t>10/01/24</a:t>
            </a:fld>
            <a:endParaRPr lang="en-GB"/>
          </a:p>
        </p:txBody>
      </p:sp>
      <p:sp>
        <p:nvSpPr>
          <p:cNvPr id="6" name="Footer Placeholder 5">
            <a:extLst>
              <a:ext uri="{FF2B5EF4-FFF2-40B4-BE49-F238E27FC236}">
                <a16:creationId xmlns:a16="http://schemas.microsoft.com/office/drawing/2014/main" xmlns=""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C80AA233-A9EB-E98D-4DDF-BC4B72808326}"/>
              </a:ext>
            </a:extLst>
          </p:cNvPr>
          <p:cNvSpPr>
            <a:spLocks noGrp="1"/>
          </p:cNvSpPr>
          <p:nvPr>
            <p:ph type="dt" sz="half" idx="10"/>
          </p:nvPr>
        </p:nvSpPr>
        <p:spPr/>
        <p:txBody>
          <a:bodyPr/>
          <a:lstStyle/>
          <a:p>
            <a:fld id="{4994CE30-7D40-4BC0-BA0D-56C992D5B4BD}" type="datetimeFigureOut">
              <a:rPr lang="en-GB" smtClean="0"/>
              <a:t>10/01/24</a:t>
            </a:fld>
            <a:endParaRPr lang="en-GB"/>
          </a:p>
        </p:txBody>
      </p:sp>
      <p:sp>
        <p:nvSpPr>
          <p:cNvPr id="8" name="Footer Placeholder 7">
            <a:extLst>
              <a:ext uri="{FF2B5EF4-FFF2-40B4-BE49-F238E27FC236}">
                <a16:creationId xmlns:a16="http://schemas.microsoft.com/office/drawing/2014/main" xmlns=""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xmlns=""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9A2620A1-C0CA-1D0E-E85E-5C1326F8CB80}"/>
              </a:ext>
            </a:extLst>
          </p:cNvPr>
          <p:cNvSpPr>
            <a:spLocks noGrp="1"/>
          </p:cNvSpPr>
          <p:nvPr>
            <p:ph type="dt" sz="half" idx="10"/>
          </p:nvPr>
        </p:nvSpPr>
        <p:spPr/>
        <p:txBody>
          <a:bodyPr/>
          <a:lstStyle/>
          <a:p>
            <a:fld id="{4994CE30-7D40-4BC0-BA0D-56C992D5B4BD}" type="datetimeFigureOut">
              <a:rPr lang="en-GB" smtClean="0"/>
              <a:t>10/01/24</a:t>
            </a:fld>
            <a:endParaRPr lang="en-GB"/>
          </a:p>
        </p:txBody>
      </p:sp>
      <p:sp>
        <p:nvSpPr>
          <p:cNvPr id="4" name="Footer Placeholder 3">
            <a:extLst>
              <a:ext uri="{FF2B5EF4-FFF2-40B4-BE49-F238E27FC236}">
                <a16:creationId xmlns:a16="http://schemas.microsoft.com/office/drawing/2014/main" xmlns=""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xmlns=""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B497F04-5F5B-E4F7-0A48-A1FBAC01C3C4}"/>
              </a:ext>
            </a:extLst>
          </p:cNvPr>
          <p:cNvSpPr>
            <a:spLocks noGrp="1"/>
          </p:cNvSpPr>
          <p:nvPr>
            <p:ph type="dt" sz="half" idx="10"/>
          </p:nvPr>
        </p:nvSpPr>
        <p:spPr/>
        <p:txBody>
          <a:bodyPr/>
          <a:lstStyle/>
          <a:p>
            <a:fld id="{4994CE30-7D40-4BC0-BA0D-56C992D5B4BD}" type="datetimeFigureOut">
              <a:rPr lang="en-GB" smtClean="0"/>
              <a:t>10/01/24</a:t>
            </a:fld>
            <a:endParaRPr lang="en-GB"/>
          </a:p>
        </p:txBody>
      </p:sp>
      <p:sp>
        <p:nvSpPr>
          <p:cNvPr id="3" name="Footer Placeholder 2">
            <a:extLst>
              <a:ext uri="{FF2B5EF4-FFF2-40B4-BE49-F238E27FC236}">
                <a16:creationId xmlns:a16="http://schemas.microsoft.com/office/drawing/2014/main" xmlns=""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xmlns=""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ED65CB0D-C5CF-96B6-5923-222D7E403E92}"/>
              </a:ext>
            </a:extLst>
          </p:cNvPr>
          <p:cNvSpPr>
            <a:spLocks noGrp="1"/>
          </p:cNvSpPr>
          <p:nvPr>
            <p:ph type="dt" sz="half" idx="10"/>
          </p:nvPr>
        </p:nvSpPr>
        <p:spPr/>
        <p:txBody>
          <a:bodyPr/>
          <a:lstStyle/>
          <a:p>
            <a:fld id="{4994CE30-7D40-4BC0-BA0D-56C992D5B4BD}" type="datetimeFigureOut">
              <a:rPr lang="en-GB" smtClean="0"/>
              <a:t>10/01/24</a:t>
            </a:fld>
            <a:endParaRPr lang="en-GB"/>
          </a:p>
        </p:txBody>
      </p:sp>
      <p:sp>
        <p:nvSpPr>
          <p:cNvPr id="6" name="Footer Placeholder 5">
            <a:extLst>
              <a:ext uri="{FF2B5EF4-FFF2-40B4-BE49-F238E27FC236}">
                <a16:creationId xmlns:a16="http://schemas.microsoft.com/office/drawing/2014/main" xmlns=""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xmlns=""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A0002EBD-67C3-A4B8-A83C-896997C53EB8}"/>
              </a:ext>
            </a:extLst>
          </p:cNvPr>
          <p:cNvSpPr>
            <a:spLocks noGrp="1"/>
          </p:cNvSpPr>
          <p:nvPr>
            <p:ph type="dt" sz="half" idx="10"/>
          </p:nvPr>
        </p:nvSpPr>
        <p:spPr/>
        <p:txBody>
          <a:bodyPr/>
          <a:lstStyle/>
          <a:p>
            <a:fld id="{4994CE30-7D40-4BC0-BA0D-56C992D5B4BD}" type="datetimeFigureOut">
              <a:rPr lang="en-GB" smtClean="0"/>
              <a:t>10/01/24</a:t>
            </a:fld>
            <a:endParaRPr lang="en-GB"/>
          </a:p>
        </p:txBody>
      </p:sp>
      <p:sp>
        <p:nvSpPr>
          <p:cNvPr id="6" name="Footer Placeholder 5">
            <a:extLst>
              <a:ext uri="{FF2B5EF4-FFF2-40B4-BE49-F238E27FC236}">
                <a16:creationId xmlns:a16="http://schemas.microsoft.com/office/drawing/2014/main" xmlns=""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10/01/24</a:t>
            </a:fld>
            <a:endParaRPr lang="en-GB"/>
          </a:p>
        </p:txBody>
      </p:sp>
      <p:sp>
        <p:nvSpPr>
          <p:cNvPr id="5" name="Footer Placeholder 4">
            <a:extLst>
              <a:ext uri="{FF2B5EF4-FFF2-40B4-BE49-F238E27FC236}">
                <a16:creationId xmlns:a16="http://schemas.microsoft.com/office/drawing/2014/main" xmlns=""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xmlns=""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629"/>
            <a:ext cx="10515600" cy="1560060"/>
          </a:xfrm>
        </p:spPr>
        <p:txBody>
          <a:bodyPr/>
          <a:lstStyle/>
          <a:p>
            <a:pPr algn="ctr"/>
            <a:r>
              <a:rPr lang="en-US" altLang="en-US" sz="2800" b="1" dirty="0">
                <a:solidFill>
                  <a:schemeClr val="accent1">
                    <a:lumMod val="75000"/>
                  </a:schemeClr>
                </a:solidFill>
                <a:latin typeface="Times New Roman" panose="02020603050405020304" pitchFamily="18" charset="0"/>
                <a:cs typeface="Times New Roman" panose="02020603050405020304" pitchFamily="18" charset="0"/>
              </a:rPr>
              <a:t>PIP-104: PROFESSIONAL PRACTICE-II (INTERNSHIP)</a:t>
            </a:r>
            <a:r>
              <a:rPr lang="en-IN" sz="2800" b="1" dirty="0">
                <a:solidFill>
                  <a:srgbClr val="FF0000"/>
                </a:solidFill>
                <a:latin typeface="Times New Roman" panose="02020603050405020304" pitchFamily="18" charset="0"/>
                <a:cs typeface="Times New Roman" panose="02020603050405020304" pitchFamily="18" charset="0"/>
              </a:rPr>
              <a:t/>
            </a:r>
            <a:br>
              <a:rPr lang="en-IN" sz="2800" b="1" dirty="0">
                <a:solidFill>
                  <a:srgbClr val="FF0000"/>
                </a:solidFill>
                <a:latin typeface="Times New Roman" panose="02020603050405020304" pitchFamily="18" charset="0"/>
                <a:cs typeface="Times New Roman" panose="02020603050405020304" pitchFamily="18" charset="0"/>
              </a:rPr>
            </a:br>
            <a:r>
              <a:rPr lang="en-US" sz="2400" b="1" dirty="0">
                <a:solidFill>
                  <a:srgbClr val="0070C0"/>
                </a:solidFill>
                <a:latin typeface="Times New Roman" panose="02020603050405020304" pitchFamily="18" charset="0"/>
                <a:ea typeface="Tahoma" pitchFamily="34" charset="0"/>
                <a:cs typeface="Times New Roman" panose="02020603050405020304" pitchFamily="18" charset="0"/>
              </a:rPr>
              <a:t>Viva-Voce Presentation </a:t>
            </a:r>
            <a:br>
              <a:rPr lang="en-US" sz="2400" b="1"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b="1" dirty="0">
                <a:solidFill>
                  <a:srgbClr val="0070C0"/>
                </a:solidFill>
                <a:latin typeface="Times New Roman" panose="02020603050405020304" pitchFamily="18" charset="0"/>
                <a:ea typeface="Tahoma" pitchFamily="34" charset="0"/>
                <a:cs typeface="Times New Roman" panose="02020603050405020304" pitchFamily="18" charset="0"/>
              </a:rPr>
              <a:t>TITLE OF THE PROJECT/WORK ASSIGNED/DOMAIN</a:t>
            </a:r>
            <a:br>
              <a:rPr lang="en-US" sz="2400" b="1"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37230"/>
            <a:ext cx="10515600" cy="4661672"/>
          </a:xfrm>
        </p:spPr>
        <p:txBody>
          <a:bodyPr/>
          <a:lstStyle/>
          <a:p>
            <a:pPr marL="0" indent="0" algn="ctr">
              <a:buNone/>
            </a:pPr>
            <a:r>
              <a:rPr lang="en-US" sz="1400" b="1" dirty="0">
                <a:solidFill>
                  <a:srgbClr val="A71180"/>
                </a:solidFill>
                <a:latin typeface="Times New Roman" panose="02020603050405020304" pitchFamily="18" charset="0"/>
                <a:cs typeface="Times New Roman" panose="02020603050405020304" pitchFamily="18" charset="0"/>
              </a:rPr>
              <a:t>Submitted to the Presidency University, Bengaluru in partial fulfillment of the requirements for the </a:t>
            </a:r>
            <a:r>
              <a:rPr lang="en-US" sz="1400" b="1" dirty="0">
                <a:latin typeface="Times New Roman" panose="02020603050405020304" pitchFamily="18" charset="0"/>
                <a:cs typeface="Times New Roman" panose="02020603050405020304" pitchFamily="18" charset="0"/>
              </a:rPr>
              <a:t>PIP-104: PROFESSIONAL PRACTICE-II (INTERNSHIP)</a:t>
            </a:r>
          </a:p>
          <a:p>
            <a:pPr marL="0" indent="0" algn="ctr">
              <a:buNone/>
            </a:pPr>
            <a:r>
              <a:rPr lang="en-US" sz="1400" b="1" dirty="0">
                <a:solidFill>
                  <a:schemeClr val="accent6">
                    <a:lumMod val="75000"/>
                  </a:schemeClr>
                </a:solidFill>
                <a:latin typeface="Times New Roman" panose="02020603050405020304" pitchFamily="18" charset="0"/>
                <a:cs typeface="Times New Roman" panose="02020603050405020304" pitchFamily="18" charset="0"/>
              </a:rPr>
              <a:t>By</a:t>
            </a:r>
          </a:p>
          <a:p>
            <a:pPr marL="0" indent="0" algn="ctr">
              <a:buNone/>
            </a:pPr>
            <a:r>
              <a:rPr lang="en-US" sz="1800" b="1" dirty="0">
                <a:solidFill>
                  <a:srgbClr val="FF0000"/>
                </a:solidFill>
                <a:latin typeface="Times New Roman" panose="02020603050405020304" pitchFamily="18" charset="0"/>
                <a:cs typeface="Times New Roman" panose="02020603050405020304" pitchFamily="18" charset="0"/>
              </a:rPr>
              <a:t>Batch No:</a:t>
            </a:r>
          </a:p>
          <a:p>
            <a:pPr marL="0" indent="0" algn="ctr">
              <a:buNone/>
            </a:pPr>
            <a:endParaRPr lang="en-US" sz="1800" b="1" dirty="0">
              <a:solidFill>
                <a:schemeClr val="accent6">
                  <a:lumMod val="75000"/>
                </a:schemeClr>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lgn="ctr" eaLnBrk="1" hangingPunct="1">
              <a:buNone/>
              <a:defRPr/>
            </a:pPr>
            <a:r>
              <a:rPr lang="en-IN" sz="1400" b="1" dirty="0">
                <a:latin typeface="Times New Roman" panose="02020603050405020304" pitchFamily="18" charset="0"/>
                <a:cs typeface="Times New Roman" panose="02020603050405020304" pitchFamily="18" charset="0"/>
              </a:rPr>
              <a:t>Under the supervision of </a:t>
            </a:r>
          </a:p>
          <a:p>
            <a:pPr marL="0" indent="0" algn="ctr" eaLnBrk="1" hangingPunct="1">
              <a:buNone/>
              <a:defRPr/>
            </a:pPr>
            <a:r>
              <a:rPr lang="en-IN" sz="2400" b="1" dirty="0" err="1" smtClean="0">
                <a:solidFill>
                  <a:srgbClr val="C00000"/>
                </a:solidFill>
                <a:latin typeface="Times New Roman" panose="02020603050405020304" pitchFamily="18" charset="0"/>
                <a:cs typeface="Times New Roman" panose="02020603050405020304" pitchFamily="18" charset="0"/>
              </a:rPr>
              <a:t>Mrs.Shaik</a:t>
            </a:r>
            <a:r>
              <a:rPr lang="en-IN" sz="2400" b="1" dirty="0" smtClean="0">
                <a:solidFill>
                  <a:srgbClr val="C00000"/>
                </a:solidFill>
                <a:latin typeface="Times New Roman" panose="02020603050405020304" pitchFamily="18" charset="0"/>
                <a:cs typeface="Times New Roman" panose="02020603050405020304" pitchFamily="18" charset="0"/>
              </a:rPr>
              <a:t> Salma </a:t>
            </a:r>
            <a:r>
              <a:rPr lang="en-IN" sz="2400" b="1" dirty="0" err="1">
                <a:solidFill>
                  <a:srgbClr val="C00000"/>
                </a:solidFill>
                <a:latin typeface="Times New Roman" panose="02020603050405020304" pitchFamily="18" charset="0"/>
                <a:cs typeface="Times New Roman" panose="02020603050405020304" pitchFamily="18" charset="0"/>
              </a:rPr>
              <a:t>B</a:t>
            </a:r>
            <a:r>
              <a:rPr lang="en-IN" sz="2400" b="1" dirty="0" err="1" smtClean="0">
                <a:solidFill>
                  <a:srgbClr val="C00000"/>
                </a:solidFill>
                <a:latin typeface="Times New Roman" panose="02020603050405020304" pitchFamily="18" charset="0"/>
                <a:cs typeface="Times New Roman" panose="02020603050405020304" pitchFamily="18" charset="0"/>
              </a:rPr>
              <a:t>egam</a:t>
            </a:r>
            <a:r>
              <a:rPr lang="en-IN" sz="1800" b="1" dirty="0">
                <a:solidFill>
                  <a:srgbClr val="C00000"/>
                </a:solidFill>
                <a:latin typeface="Times New Roman" panose="02020603050405020304" pitchFamily="18" charset="0"/>
                <a:cs typeface="Times New Roman" panose="02020603050405020304" pitchFamily="18" charset="0"/>
              </a:rPr>
              <a:t/>
            </a:r>
            <a:br>
              <a:rPr lang="en-IN" sz="1800" b="1" dirty="0">
                <a:solidFill>
                  <a:srgbClr val="C00000"/>
                </a:solidFill>
                <a:latin typeface="Times New Roman" panose="02020603050405020304" pitchFamily="18" charset="0"/>
                <a:cs typeface="Times New Roman" panose="02020603050405020304" pitchFamily="18" charset="0"/>
              </a:rPr>
            </a:br>
            <a:r>
              <a:rPr lang="en-IN" sz="1200" b="1" dirty="0" smtClean="0">
                <a:solidFill>
                  <a:srgbClr val="C00000"/>
                </a:solidFill>
                <a:latin typeface="Times New Roman" panose="02020603050405020304" pitchFamily="18" charset="0"/>
                <a:cs typeface="Times New Roman" panose="02020603050405020304" pitchFamily="18" charset="0"/>
              </a:rPr>
              <a:t>Assistant Professor</a:t>
            </a:r>
            <a:r>
              <a:rPr lang="en-IN" sz="1100" b="1" dirty="0">
                <a:solidFill>
                  <a:srgbClr val="C00000"/>
                </a:solidFill>
                <a:latin typeface="Times New Roman" panose="02020603050405020304" pitchFamily="18" charset="0"/>
                <a:cs typeface="Times New Roman" panose="02020603050405020304" pitchFamily="18" charset="0"/>
              </a:rPr>
              <a:t/>
            </a:r>
            <a:br>
              <a:rPr lang="en-IN" sz="1100" b="1" dirty="0">
                <a:solidFill>
                  <a:srgbClr val="C00000"/>
                </a:solidFill>
                <a:latin typeface="Times New Roman" panose="02020603050405020304" pitchFamily="18" charset="0"/>
                <a:cs typeface="Times New Roman" panose="02020603050405020304" pitchFamily="18" charset="0"/>
              </a:rPr>
            </a:br>
            <a:r>
              <a:rPr lang="en-US" sz="1400" b="1" dirty="0">
                <a:solidFill>
                  <a:srgbClr val="C00000"/>
                </a:solidFill>
                <a:latin typeface="Times New Roman" panose="02020603050405020304" pitchFamily="18" charset="0"/>
                <a:cs typeface="Times New Roman" panose="02020603050405020304" pitchFamily="18" charset="0"/>
              </a:rPr>
              <a:t>Department of Computer Science &amp; Engineering</a:t>
            </a:r>
            <a:r>
              <a:rPr lang="en-US" sz="1400" b="1" dirty="0">
                <a:latin typeface="Times New Roman" panose="02020603050405020304" pitchFamily="18" charset="0"/>
                <a:cs typeface="Times New Roman" panose="02020603050405020304" pitchFamily="18" charset="0"/>
              </a:rPr>
              <a:t/>
            </a:r>
            <a:br>
              <a:rPr lang="en-US" sz="1400" b="1" dirty="0">
                <a:latin typeface="Times New Roman" panose="02020603050405020304" pitchFamily="18" charset="0"/>
                <a:cs typeface="Times New Roman" panose="02020603050405020304" pitchFamily="18" charset="0"/>
              </a:rPr>
            </a:br>
            <a:r>
              <a:rPr lang="en-US" sz="1050" b="1" dirty="0">
                <a:solidFill>
                  <a:srgbClr val="FF0000"/>
                </a:solidFill>
                <a:latin typeface="Times New Roman" panose="02020603050405020304" pitchFamily="18" charset="0"/>
                <a:cs typeface="Times New Roman" panose="02020603050405020304" pitchFamily="18" charset="0"/>
              </a:rPr>
              <a:t/>
            </a:r>
            <a:br>
              <a:rPr lang="en-US" sz="1050" b="1" dirty="0">
                <a:solidFill>
                  <a:srgbClr val="FF0000"/>
                </a:solidFill>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January  , 2024</a:t>
            </a:r>
            <a:endParaRPr lang="en-IN" sz="2400"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a:t>
            </a:fld>
            <a:endParaRPr lang="en-US" altLang="en-US" dirty="0"/>
          </a:p>
        </p:txBody>
      </p:sp>
      <p:graphicFrame>
        <p:nvGraphicFramePr>
          <p:cNvPr id="5" name="Table 4"/>
          <p:cNvGraphicFramePr>
            <a:graphicFrameLocks noGrp="1"/>
          </p:cNvGraphicFramePr>
          <p:nvPr>
            <p:extLst>
              <p:ext uri="{D42A27DB-BD31-4B8C-83A1-F6EECF244321}">
                <p14:modId xmlns:p14="http://schemas.microsoft.com/office/powerpoint/2010/main" val="1316149201"/>
              </p:ext>
            </p:extLst>
          </p:nvPr>
        </p:nvGraphicFramePr>
        <p:xfrm>
          <a:off x="3417294" y="2421865"/>
          <a:ext cx="5321552" cy="1828800"/>
        </p:xfrm>
        <a:graphic>
          <a:graphicData uri="http://schemas.openxmlformats.org/drawingml/2006/table">
            <a:tbl>
              <a:tblPr firstRow="1" bandRow="1">
                <a:tableStyleId>{5C22544A-7EE6-4342-B048-85BDC9FD1C3A}</a:tableStyleId>
              </a:tblPr>
              <a:tblGrid>
                <a:gridCol w="1925671">
                  <a:extLst>
                    <a:ext uri="{9D8B030D-6E8A-4147-A177-3AD203B41FA5}">
                      <a16:colId xmlns:a16="http://schemas.microsoft.com/office/drawing/2014/main" xmlns="" val="2689928737"/>
                    </a:ext>
                  </a:extLst>
                </a:gridCol>
                <a:gridCol w="3395881">
                  <a:extLst>
                    <a:ext uri="{9D8B030D-6E8A-4147-A177-3AD203B41FA5}">
                      <a16:colId xmlns:a16="http://schemas.microsoft.com/office/drawing/2014/main" xmlns="" val="3965538731"/>
                    </a:ext>
                  </a:extLst>
                </a:gridCol>
              </a:tblGrid>
              <a:tr h="362263">
                <a:tc gridSpan="2">
                  <a:txBody>
                    <a:bodyPr/>
                    <a:lstStyle/>
                    <a:p>
                      <a:pPr algn="ctr"/>
                      <a:r>
                        <a:rPr lang="en-US" dirty="0">
                          <a:latin typeface="Times New Roman" panose="020206030504050203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965105319"/>
                  </a:ext>
                </a:extLst>
              </a:tr>
              <a:tr h="362263">
                <a:tc>
                  <a:txBody>
                    <a:bodyPr/>
                    <a:lstStyle/>
                    <a:p>
                      <a:pPr algn="ctr"/>
                      <a:r>
                        <a:rPr lang="en-US" b="1" dirty="0">
                          <a:latin typeface="Times New Roman" panose="02020603050405020304" pitchFamily="18" charset="0"/>
                          <a:cs typeface="Times New Roman" panose="02020603050405020304" pitchFamily="18" charset="0"/>
                        </a:rPr>
                        <a:t>Name</a:t>
                      </a:r>
                    </a:p>
                  </a:txBody>
                  <a:tcPr/>
                </a:tc>
                <a:tc>
                  <a:txBody>
                    <a:bodyPr/>
                    <a:lstStyle/>
                    <a:p>
                      <a:pPr algn="ctr"/>
                      <a:r>
                        <a:rPr lang="en-US" dirty="0" err="1" smtClean="0">
                          <a:latin typeface="Times New Roman" panose="02020603050405020304" pitchFamily="18" charset="0"/>
                          <a:cs typeface="Times New Roman" panose="02020603050405020304" pitchFamily="18" charset="0"/>
                        </a:rPr>
                        <a:t>Zahid</a:t>
                      </a:r>
                      <a:r>
                        <a:rPr lang="en-US" dirty="0" smtClean="0">
                          <a:latin typeface="Times New Roman" panose="02020603050405020304" pitchFamily="18" charset="0"/>
                          <a:cs typeface="Times New Roman" panose="02020603050405020304" pitchFamily="18" charset="0"/>
                        </a:rPr>
                        <a:t> Ahmed khan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673540802"/>
                  </a:ext>
                </a:extLst>
              </a:tr>
              <a:tr h="362263">
                <a:tc>
                  <a:txBody>
                    <a:bodyPr/>
                    <a:lstStyle/>
                    <a:p>
                      <a:pPr algn="ctr"/>
                      <a:r>
                        <a:rPr lang="en-US" b="1" dirty="0">
                          <a:latin typeface="Times New Roman" panose="02020603050405020304" pitchFamily="18" charset="0"/>
                          <a:cs typeface="Times New Roman" panose="02020603050405020304" pitchFamily="18" charset="0"/>
                        </a:rPr>
                        <a:t>Roll No</a:t>
                      </a:r>
                    </a:p>
                  </a:txBody>
                  <a:tcPr/>
                </a:tc>
                <a:tc>
                  <a:txBody>
                    <a:bodyPr/>
                    <a:lstStyle/>
                    <a:p>
                      <a:pPr algn="ctr"/>
                      <a:r>
                        <a:rPr lang="en-US" dirty="0" smtClean="0">
                          <a:latin typeface="Times New Roman" panose="02020603050405020304" pitchFamily="18" charset="0"/>
                          <a:cs typeface="Times New Roman" panose="02020603050405020304" pitchFamily="18" charset="0"/>
                        </a:rPr>
                        <a:t>20201COM0047</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825509489"/>
                  </a:ext>
                </a:extLst>
              </a:tr>
              <a:tr h="362263">
                <a:tc>
                  <a:txBody>
                    <a:bodyPr/>
                    <a:lstStyle/>
                    <a:p>
                      <a:pPr algn="ctr"/>
                      <a:r>
                        <a:rPr lang="en-US" b="1" dirty="0">
                          <a:latin typeface="Times New Roman" panose="02020603050405020304" pitchFamily="18" charset="0"/>
                          <a:cs typeface="Times New Roman" panose="02020603050405020304" pitchFamily="18" charset="0"/>
                        </a:rPr>
                        <a:t>Section</a:t>
                      </a:r>
                    </a:p>
                  </a:txBody>
                  <a:tcPr/>
                </a:tc>
                <a:tc>
                  <a:txBody>
                    <a:bodyPr/>
                    <a:lstStyle/>
                    <a:p>
                      <a:pPr algn="ctr"/>
                      <a:r>
                        <a:rPr lang="en-US" dirty="0" smtClean="0">
                          <a:latin typeface="Times New Roman" panose="02020603050405020304" pitchFamily="18" charset="0"/>
                          <a:cs typeface="Times New Roman" panose="02020603050405020304" pitchFamily="18" charset="0"/>
                        </a:rPr>
                        <a:t>7COM3</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278268189"/>
                  </a:ext>
                </a:extLst>
              </a:tr>
              <a:tr h="362263">
                <a:tc>
                  <a:txBody>
                    <a:bodyPr/>
                    <a:lstStyle/>
                    <a:p>
                      <a:pPr algn="ctr"/>
                      <a:r>
                        <a:rPr lang="en-US" b="1" dirty="0">
                          <a:latin typeface="Times New Roman" panose="02020603050405020304" pitchFamily="18" charset="0"/>
                          <a:cs typeface="Times New Roman" panose="02020603050405020304" pitchFamily="18" charset="0"/>
                        </a:rPr>
                        <a:t>Batch No</a:t>
                      </a: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413316552"/>
                  </a:ext>
                </a:extLst>
              </a:tr>
            </a:tbl>
          </a:graphicData>
        </a:graphic>
      </p:graphicFrame>
    </p:spTree>
    <p:extLst>
      <p:ext uri="{BB962C8B-B14F-4D97-AF65-F5344CB8AC3E}">
        <p14:creationId xmlns:p14="http://schemas.microsoft.com/office/powerpoint/2010/main" val="947468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About the Working domain and the technology</a:t>
            </a:r>
          </a:p>
        </p:txBody>
      </p:sp>
      <p:sp>
        <p:nvSpPr>
          <p:cNvPr id="3" name="Content Placeholder 2"/>
          <p:cNvSpPr>
            <a:spLocks noGrp="1"/>
          </p:cNvSpPr>
          <p:nvPr>
            <p:ph idx="1"/>
          </p:nvPr>
        </p:nvSpPr>
        <p:spPr>
          <a:xfrm>
            <a:off x="838200" y="1184367"/>
            <a:ext cx="10515600" cy="4058194"/>
          </a:xfrm>
        </p:spPr>
        <p:txBody>
          <a:bodyPr>
            <a:normAutofit fontScale="92500" lnSpcReduction="20000"/>
          </a:bodyPr>
          <a:lstStyle/>
          <a:p>
            <a:r>
              <a:rPr lang="en-GB" dirty="0"/>
              <a:t>The e-commerce platform was built using a combination of front-end and back-end technologies:</a:t>
            </a:r>
            <a:endParaRPr lang="en-GB" dirty="0"/>
          </a:p>
          <a:p>
            <a:r>
              <a:rPr lang="en-GB" dirty="0"/>
              <a:t>1. Front-end Technologies:</a:t>
            </a:r>
            <a:endParaRPr lang="en-GB" dirty="0"/>
          </a:p>
          <a:p>
            <a:r>
              <a:rPr lang="en-GB" dirty="0"/>
              <a:t>· HTML, CSS, JavaScript</a:t>
            </a:r>
            <a:endParaRPr lang="en-GB" dirty="0"/>
          </a:p>
          <a:p>
            <a:r>
              <a:rPr lang="en-GB" dirty="0"/>
              <a:t>· React.js/Angular/Vue.js </a:t>
            </a:r>
            <a:endParaRPr lang="en-GB" dirty="0"/>
          </a:p>
          <a:p>
            <a:r>
              <a:rPr lang="en-GB" dirty="0"/>
              <a:t>· Bootstrap/Tailwind CSS</a:t>
            </a:r>
            <a:endParaRPr lang="en-GB" dirty="0"/>
          </a:p>
          <a:p>
            <a:r>
              <a:rPr lang="en-GB" dirty="0"/>
              <a:t>2. Back-end Technologies:</a:t>
            </a:r>
            <a:endParaRPr lang="en-GB" dirty="0"/>
          </a:p>
          <a:p>
            <a:r>
              <a:rPr lang="en-GB" dirty="0"/>
              <a:t>· Node.js/Express.js or </a:t>
            </a:r>
            <a:r>
              <a:rPr lang="en-GB" dirty="0" err="1"/>
              <a:t>Django</a:t>
            </a:r>
            <a:r>
              <a:rPr lang="en-GB" dirty="0"/>
              <a:t>/Flask (Python)</a:t>
            </a:r>
            <a:endParaRPr lang="en-GB" dirty="0"/>
          </a:p>
          <a:p>
            <a:r>
              <a:rPr lang="en-GB" dirty="0"/>
              <a:t>· SQL (MySQL/</a:t>
            </a:r>
            <a:r>
              <a:rPr lang="en-GB" dirty="0" err="1"/>
              <a:t>PostgreSQL</a:t>
            </a:r>
            <a:r>
              <a:rPr lang="en-GB" dirty="0"/>
              <a:t>) or </a:t>
            </a:r>
            <a:r>
              <a:rPr lang="en-GB" dirty="0" err="1"/>
              <a:t>NoSQL</a:t>
            </a:r>
            <a:r>
              <a:rPr lang="en-GB" dirty="0"/>
              <a:t> (</a:t>
            </a:r>
            <a:r>
              <a:rPr lang="en-GB" dirty="0" err="1"/>
              <a:t>MongoDB</a:t>
            </a:r>
            <a:r>
              <a:rPr lang="en-GB" dirty="0"/>
              <a:t>)</a:t>
            </a:r>
            <a:endParaRPr lang="en-GB" dirty="0"/>
          </a:p>
          <a:p>
            <a:r>
              <a:rPr lang="en-GB" dirty="0"/>
              <a:t>· </a:t>
            </a:r>
            <a:r>
              <a:rPr lang="en-GB" dirty="0" err="1"/>
              <a:t>RESTful</a:t>
            </a:r>
            <a:r>
              <a:rPr lang="en-GB" dirty="0"/>
              <a:t> APIs</a:t>
            </a:r>
            <a:endParaRPr lang="en-GB" dirty="0"/>
          </a:p>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Tree>
    <p:extLst>
      <p:ext uri="{BB962C8B-B14F-4D97-AF65-F5344CB8AC3E}">
        <p14:creationId xmlns:p14="http://schemas.microsoft.com/office/powerpoint/2010/main" val="103887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5121"/>
          </a:xfrm>
        </p:spPr>
        <p:txBody>
          <a:bodyPr>
            <a:normAutofit fontScale="90000"/>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rPr>
              <a:t>About the Working domain and the technology</a:t>
            </a:r>
            <a:endParaRPr lang="en-GB" dirty="0"/>
          </a:p>
        </p:txBody>
      </p:sp>
      <p:sp>
        <p:nvSpPr>
          <p:cNvPr id="3" name="Content Placeholder 2"/>
          <p:cNvSpPr>
            <a:spLocks noGrp="1"/>
          </p:cNvSpPr>
          <p:nvPr>
            <p:ph idx="1"/>
          </p:nvPr>
        </p:nvSpPr>
        <p:spPr>
          <a:xfrm>
            <a:off x="838200" y="1184031"/>
            <a:ext cx="10515600" cy="4992932"/>
          </a:xfrm>
        </p:spPr>
        <p:txBody>
          <a:bodyPr/>
          <a:lstStyle/>
          <a:p>
            <a:r>
              <a:rPr lang="en-US" dirty="0"/>
              <a:t>3. Version Control and Deployment:</a:t>
            </a:r>
            <a:endParaRPr lang="en-US" dirty="0"/>
          </a:p>
          <a:p>
            <a:r>
              <a:rPr lang="en-US" dirty="0"/>
              <a:t>· </a:t>
            </a:r>
            <a:r>
              <a:rPr lang="en-US" dirty="0" err="1"/>
              <a:t>Git</a:t>
            </a:r>
            <a:endParaRPr lang="en-US" dirty="0"/>
          </a:p>
          <a:p>
            <a:r>
              <a:rPr lang="en-US" dirty="0"/>
              <a:t>· AWS, </a:t>
            </a:r>
            <a:r>
              <a:rPr lang="en-US" dirty="0" err="1"/>
              <a:t>Heroku</a:t>
            </a:r>
            <a:r>
              <a:rPr lang="en-US" dirty="0"/>
              <a:t>, </a:t>
            </a:r>
            <a:r>
              <a:rPr lang="en-US" dirty="0" err="1"/>
              <a:t>Netlify</a:t>
            </a:r>
            <a:r>
              <a:rPr lang="en-US" dirty="0"/>
              <a:t> for deployment</a:t>
            </a:r>
            <a:endParaRPr lang="en-US" dirty="0"/>
          </a:p>
          <a:p>
            <a:r>
              <a:rPr lang="en-US" dirty="0"/>
              <a:t>4. Development Tools:</a:t>
            </a:r>
            <a:endParaRPr lang="en-US" dirty="0"/>
          </a:p>
          <a:p>
            <a:r>
              <a:rPr lang="en-US" dirty="0"/>
              <a:t>· Visual Studio Code, Atom, </a:t>
            </a:r>
            <a:r>
              <a:rPr lang="en-US" dirty="0" smtClean="0"/>
              <a:t>Sublime</a:t>
            </a:r>
            <a:endParaRPr lang="en-US" dirty="0"/>
          </a:p>
          <a:p>
            <a:pPr marL="0" indent="0">
              <a:buNone/>
            </a:pPr>
            <a:endParaRPr lang="en-GB" dirty="0"/>
          </a:p>
        </p:txBody>
      </p:sp>
    </p:spTree>
    <p:extLst>
      <p:ext uri="{BB962C8B-B14F-4D97-AF65-F5344CB8AC3E}">
        <p14:creationId xmlns:p14="http://schemas.microsoft.com/office/powerpoint/2010/main" val="2610516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Methodology and Phases</a:t>
            </a:r>
          </a:p>
        </p:txBody>
      </p:sp>
      <p:sp>
        <p:nvSpPr>
          <p:cNvPr id="3" name="Content Placeholder 2"/>
          <p:cNvSpPr>
            <a:spLocks noGrp="1"/>
          </p:cNvSpPr>
          <p:nvPr>
            <p:ph idx="1"/>
          </p:nvPr>
        </p:nvSpPr>
        <p:spPr>
          <a:xfrm>
            <a:off x="838200" y="1184367"/>
            <a:ext cx="10515600" cy="4058194"/>
          </a:xfrm>
        </p:spPr>
        <p:txBody>
          <a:bodyPr>
            <a:normAutofit fontScale="85000" lnSpcReduction="20000"/>
          </a:bodyPr>
          <a:lstStyle/>
          <a:p>
            <a:r>
              <a:rPr lang="en-US" dirty="0"/>
              <a:t>1. Requirement Analysis:</a:t>
            </a:r>
            <a:endParaRPr lang="en-US" dirty="0"/>
          </a:p>
          <a:p>
            <a:r>
              <a:rPr lang="en-US" dirty="0"/>
              <a:t>· Understanding Client Needs: Gather client requirements and understand the project scope, objectives, and target audience. </a:t>
            </a:r>
            <a:endParaRPr lang="en-US" dirty="0"/>
          </a:p>
          <a:p>
            <a:r>
              <a:rPr lang="en-US" dirty="0"/>
              <a:t>· Defining Functionalities: Identify and document the essential features and functionalities required for the website/application.</a:t>
            </a:r>
            <a:endParaRPr lang="en-US" dirty="0"/>
          </a:p>
          <a:p>
            <a:r>
              <a:rPr lang="en-US" dirty="0"/>
              <a:t>2. Planning:</a:t>
            </a:r>
            <a:endParaRPr lang="en-US" dirty="0"/>
          </a:p>
          <a:p>
            <a:r>
              <a:rPr lang="en-US" dirty="0"/>
              <a:t>· Technology Selection: Choose appropriate technologies based on project requirements, such as frameworks, databases, and tools.</a:t>
            </a:r>
            <a:endParaRPr lang="en-US" dirty="0"/>
          </a:p>
          <a:p>
            <a:r>
              <a:rPr lang="en-US" dirty="0"/>
              <a:t>· Architecture Design: Create a blueprint for the project architecture, defining the database structure, server setup, and frontend/backend interactions.</a:t>
            </a:r>
            <a:endParaRPr lang="en-US" dirty="0"/>
          </a:p>
          <a:p>
            <a:r>
              <a:rPr lang="en-US" dirty="0"/>
              <a:t>· Resource Allocation: Allocate resources, set timelines, and create a project plan outlining tasks and milestones.</a:t>
            </a:r>
            <a:endParaRPr lang="en-US" dirty="0"/>
          </a:p>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Tree>
    <p:extLst>
      <p:ext uri="{BB962C8B-B14F-4D97-AF65-F5344CB8AC3E}">
        <p14:creationId xmlns:p14="http://schemas.microsoft.com/office/powerpoint/2010/main" val="2630012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6506"/>
          </a:xfrm>
        </p:spPr>
        <p:txBody>
          <a:bodyPr>
            <a:normAutofit fontScale="90000"/>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rPr>
              <a:t>Methodology and Phases</a:t>
            </a:r>
            <a:endParaRPr lang="en-GB" dirty="0"/>
          </a:p>
        </p:txBody>
      </p:sp>
      <p:sp>
        <p:nvSpPr>
          <p:cNvPr id="3" name="Content Placeholder 2"/>
          <p:cNvSpPr>
            <a:spLocks noGrp="1"/>
          </p:cNvSpPr>
          <p:nvPr>
            <p:ph idx="1"/>
          </p:nvPr>
        </p:nvSpPr>
        <p:spPr>
          <a:xfrm>
            <a:off x="838200" y="1113692"/>
            <a:ext cx="10515600" cy="5063271"/>
          </a:xfrm>
        </p:spPr>
        <p:txBody>
          <a:bodyPr>
            <a:normAutofit fontScale="85000" lnSpcReduction="20000"/>
          </a:bodyPr>
          <a:lstStyle/>
          <a:p>
            <a:pPr marL="0" indent="0">
              <a:buNone/>
            </a:pPr>
            <a:r>
              <a:rPr lang="en-US" dirty="0" smtClean="0"/>
              <a:t>3 Project </a:t>
            </a:r>
            <a:r>
              <a:rPr lang="en-US" dirty="0"/>
              <a:t>Initiation:</a:t>
            </a:r>
            <a:endParaRPr lang="en-US" dirty="0"/>
          </a:p>
          <a:p>
            <a:r>
              <a:rPr lang="en-US" dirty="0"/>
              <a:t>Outline the objectives and goals of developing the e-commerce website for the clothing brand.</a:t>
            </a:r>
            <a:endParaRPr lang="en-US" dirty="0"/>
          </a:p>
          <a:p>
            <a:r>
              <a:rPr lang="en-US" dirty="0"/>
              <a:t>Detail the initial discussions, requirements gathering, and planning phases.</a:t>
            </a:r>
            <a:endParaRPr lang="en-US" dirty="0"/>
          </a:p>
          <a:p>
            <a:pPr marL="0" indent="0">
              <a:buNone/>
            </a:pPr>
            <a:r>
              <a:rPr lang="en-US" dirty="0" smtClean="0"/>
              <a:t>4 Design </a:t>
            </a:r>
            <a:r>
              <a:rPr lang="en-US" dirty="0"/>
              <a:t>Phase:</a:t>
            </a:r>
            <a:endParaRPr lang="en-US" dirty="0"/>
          </a:p>
          <a:p>
            <a:r>
              <a:rPr lang="en-US" dirty="0"/>
              <a:t>Explain the design process, including </a:t>
            </a:r>
            <a:r>
              <a:rPr lang="en-US" dirty="0" err="1"/>
              <a:t>wireframing</a:t>
            </a:r>
            <a:r>
              <a:rPr lang="en-US" dirty="0"/>
              <a:t>, UI/UX design, and architecture planning.</a:t>
            </a:r>
            <a:endParaRPr lang="en-US" dirty="0"/>
          </a:p>
          <a:p>
            <a:r>
              <a:rPr lang="en-US" dirty="0"/>
              <a:t>Highlight the tools, methodologies, and considerations taken into account for the website's design.</a:t>
            </a:r>
            <a:endParaRPr lang="en-US" dirty="0"/>
          </a:p>
          <a:p>
            <a:pPr marL="0" indent="0">
              <a:buNone/>
            </a:pPr>
            <a:r>
              <a:rPr lang="en-US" dirty="0" smtClean="0"/>
              <a:t>5 Development </a:t>
            </a:r>
            <a:r>
              <a:rPr lang="en-US" dirty="0"/>
              <a:t>Phase:</a:t>
            </a:r>
            <a:endParaRPr lang="en-US" dirty="0"/>
          </a:p>
          <a:p>
            <a:r>
              <a:rPr lang="en-US" dirty="0"/>
              <a:t>Discuss the technologies, frameworks, and languages utilized for both front-end and back-end development.</a:t>
            </a:r>
            <a:endParaRPr lang="en-US" dirty="0"/>
          </a:p>
          <a:p>
            <a:r>
              <a:rPr lang="en-US" dirty="0"/>
              <a:t>Detail the tasks, coding, and database management involved in creating the website's functionalities.</a:t>
            </a:r>
            <a:endParaRPr lang="en-US" dirty="0"/>
          </a:p>
          <a:p>
            <a:endParaRPr lang="en-GB" dirty="0"/>
          </a:p>
        </p:txBody>
      </p:sp>
    </p:spTree>
    <p:extLst>
      <p:ext uri="{BB962C8B-B14F-4D97-AF65-F5344CB8AC3E}">
        <p14:creationId xmlns:p14="http://schemas.microsoft.com/office/powerpoint/2010/main" val="1542565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Project Work Flow</a:t>
            </a:r>
          </a:p>
        </p:txBody>
      </p:sp>
      <p:sp>
        <p:nvSpPr>
          <p:cNvPr id="3" name="Content Placeholder 2"/>
          <p:cNvSpPr>
            <a:spLocks noGrp="1"/>
          </p:cNvSpPr>
          <p:nvPr>
            <p:ph idx="1"/>
          </p:nvPr>
        </p:nvSpPr>
        <p:spPr>
          <a:xfrm>
            <a:off x="838200" y="1184367"/>
            <a:ext cx="10515600" cy="4058194"/>
          </a:xfrm>
        </p:spPr>
        <p:txBody>
          <a:bodyPr>
            <a:normAutofit fontScale="70000" lnSpcReduction="20000"/>
          </a:bodyPr>
          <a:lstStyle/>
          <a:p>
            <a:r>
              <a:rPr lang="en-US" dirty="0"/>
              <a:t>Project Initiation:</a:t>
            </a:r>
            <a:endParaRPr lang="en-US" dirty="0"/>
          </a:p>
          <a:p>
            <a:r>
              <a:rPr lang="en-US" dirty="0"/>
              <a:t>Outline the objectives and goals of developing the e-commerce website for the clothing brand.</a:t>
            </a:r>
            <a:endParaRPr lang="en-US" dirty="0"/>
          </a:p>
          <a:p>
            <a:r>
              <a:rPr lang="en-US" dirty="0"/>
              <a:t>Detail the initial discussions, requirements gathering, and planning phases.</a:t>
            </a:r>
            <a:endParaRPr lang="en-US" dirty="0"/>
          </a:p>
          <a:p>
            <a:r>
              <a:rPr lang="en-US" dirty="0"/>
              <a:t>Design Phase:</a:t>
            </a:r>
            <a:endParaRPr lang="en-US" dirty="0"/>
          </a:p>
          <a:p>
            <a:r>
              <a:rPr lang="en-US" dirty="0"/>
              <a:t>Explain the design process, including </a:t>
            </a:r>
            <a:r>
              <a:rPr lang="en-US" dirty="0" err="1"/>
              <a:t>wireframing</a:t>
            </a:r>
            <a:r>
              <a:rPr lang="en-US" dirty="0"/>
              <a:t>, UI/UX design, and architecture planning.</a:t>
            </a:r>
            <a:endParaRPr lang="en-US" dirty="0"/>
          </a:p>
          <a:p>
            <a:r>
              <a:rPr lang="en-US" dirty="0"/>
              <a:t>Highlight the tools, methodologies, and considerations taken into account for the website's design.</a:t>
            </a:r>
            <a:endParaRPr lang="en-US" dirty="0"/>
          </a:p>
          <a:p>
            <a:r>
              <a:rPr lang="en-US" dirty="0"/>
              <a:t>Development Phase:</a:t>
            </a:r>
            <a:endParaRPr lang="en-US" dirty="0"/>
          </a:p>
          <a:p>
            <a:r>
              <a:rPr lang="en-US" dirty="0"/>
              <a:t>Discuss the technologies, frameworks, and languages utilized for both front-end and back-end development.</a:t>
            </a:r>
            <a:endParaRPr lang="en-US" dirty="0"/>
          </a:p>
          <a:p>
            <a:r>
              <a:rPr lang="en-US" dirty="0"/>
              <a:t>Detail the tasks, coding, and database management involved in creating the website's functionalities.</a:t>
            </a:r>
            <a:endParaRPr lang="en-US" dirty="0"/>
          </a:p>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14</a:t>
            </a:fld>
            <a:endParaRPr lang="en-US" altLang="en-US"/>
          </a:p>
        </p:txBody>
      </p:sp>
    </p:spTree>
    <p:extLst>
      <p:ext uri="{BB962C8B-B14F-4D97-AF65-F5344CB8AC3E}">
        <p14:creationId xmlns:p14="http://schemas.microsoft.com/office/powerpoint/2010/main" val="3223145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7890"/>
          </a:xfrm>
        </p:spPr>
        <p:txBody>
          <a:bodyPr>
            <a:normAutofit fontScale="90000"/>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rPr>
              <a:t>Project Work Flow</a:t>
            </a:r>
            <a:endParaRPr lang="en-GB" dirty="0"/>
          </a:p>
        </p:txBody>
      </p:sp>
      <p:sp>
        <p:nvSpPr>
          <p:cNvPr id="3" name="Content Placeholder 2"/>
          <p:cNvSpPr>
            <a:spLocks noGrp="1"/>
          </p:cNvSpPr>
          <p:nvPr>
            <p:ph idx="1"/>
          </p:nvPr>
        </p:nvSpPr>
        <p:spPr>
          <a:xfrm>
            <a:off x="838200" y="1090246"/>
            <a:ext cx="10515600" cy="5157055"/>
          </a:xfrm>
        </p:spPr>
        <p:txBody>
          <a:bodyPr>
            <a:normAutofit fontScale="85000" lnSpcReduction="20000"/>
          </a:bodyPr>
          <a:lstStyle/>
          <a:p>
            <a:r>
              <a:rPr lang="en-US" dirty="0"/>
              <a:t>Testing and Quality Assurance:</a:t>
            </a:r>
            <a:endParaRPr lang="en-US" dirty="0"/>
          </a:p>
          <a:p>
            <a:r>
              <a:rPr lang="en-US" dirty="0"/>
              <a:t>Explain the testing methodologies employed, such as unit testing, integration testing, and user acceptance testing.</a:t>
            </a:r>
            <a:endParaRPr lang="en-US" dirty="0"/>
          </a:p>
          <a:p>
            <a:r>
              <a:rPr lang="en-US" dirty="0"/>
              <a:t>Discuss bug tracking, issue resolution, and the measures taken to ensure a high-quality final product.</a:t>
            </a:r>
            <a:endParaRPr lang="en-US" dirty="0"/>
          </a:p>
          <a:p>
            <a:r>
              <a:rPr lang="en-US" dirty="0"/>
              <a:t>Deployment and Launch:</a:t>
            </a:r>
            <a:endParaRPr lang="en-US" dirty="0"/>
          </a:p>
          <a:p>
            <a:r>
              <a:rPr lang="en-US" dirty="0"/>
              <a:t>Describe the deployment process, server configurations, and final preparations for website launch.</a:t>
            </a:r>
            <a:endParaRPr lang="en-US" dirty="0"/>
          </a:p>
          <a:p>
            <a:r>
              <a:rPr lang="en-US" dirty="0"/>
              <a:t>Discuss any challenges faced during deployment and how they were addressed.</a:t>
            </a:r>
            <a:endParaRPr lang="en-US" dirty="0"/>
          </a:p>
          <a:p>
            <a:r>
              <a:rPr lang="en-US" dirty="0"/>
              <a:t>Post-Launch Activities:</a:t>
            </a:r>
            <a:endParaRPr lang="en-US" dirty="0"/>
          </a:p>
          <a:p>
            <a:r>
              <a:rPr lang="en-US" dirty="0"/>
              <a:t>Detail post-launch activities, such as monitoring website performance, user feedback collection, and iterative improvements.</a:t>
            </a:r>
            <a:endParaRPr lang="en-US" dirty="0"/>
          </a:p>
          <a:p>
            <a:r>
              <a:rPr lang="en-US" dirty="0"/>
              <a:t>Discuss any further developments or optimizations made post-launch to enhance the website's performance and user </a:t>
            </a:r>
            <a:r>
              <a:rPr lang="en-US" dirty="0" err="1"/>
              <a:t>experienc</a:t>
            </a:r>
            <a:endParaRPr lang="en-US" dirty="0"/>
          </a:p>
          <a:p>
            <a:endParaRPr lang="en-GB" dirty="0"/>
          </a:p>
        </p:txBody>
      </p:sp>
    </p:spTree>
    <p:extLst>
      <p:ext uri="{BB962C8B-B14F-4D97-AF65-F5344CB8AC3E}">
        <p14:creationId xmlns:p14="http://schemas.microsoft.com/office/powerpoint/2010/main" val="1435305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Results and Discussion</a:t>
            </a:r>
          </a:p>
        </p:txBody>
      </p:sp>
      <p:sp>
        <p:nvSpPr>
          <p:cNvPr id="3" name="Content Placeholder 2"/>
          <p:cNvSpPr>
            <a:spLocks noGrp="1"/>
          </p:cNvSpPr>
          <p:nvPr>
            <p:ph idx="1"/>
          </p:nvPr>
        </p:nvSpPr>
        <p:spPr>
          <a:xfrm>
            <a:off x="838200" y="1184367"/>
            <a:ext cx="10515600" cy="4058194"/>
          </a:xfrm>
        </p:spPr>
        <p:txBody>
          <a:bodyPr>
            <a:normAutofit fontScale="77500" lnSpcReduction="20000"/>
          </a:bodyPr>
          <a:lstStyle/>
          <a:p>
            <a:r>
              <a:rPr lang="en-GB" sz="3100" b="1" dirty="0"/>
              <a:t>Proactive Security Measures</a:t>
            </a:r>
            <a:endParaRPr lang="en-US" sz="3100" b="1" dirty="0" smtClean="0"/>
          </a:p>
          <a:p>
            <a:r>
              <a:rPr lang="en-US" dirty="0" smtClean="0"/>
              <a:t>During </a:t>
            </a:r>
            <a:r>
              <a:rPr lang="en-US" dirty="0"/>
              <a:t>the internship, the successful creation of a fully functional e-commerce website marked a significant achievement.</a:t>
            </a:r>
            <a:endParaRPr lang="en-US" dirty="0"/>
          </a:p>
          <a:p>
            <a:r>
              <a:rPr lang="en-US" dirty="0"/>
              <a:t>The website incorporated an intuitive user interface, comprehensive product catalog, seamless checkout process, and integrated payment gateways. The implementation of advanced filtering options streamlined product searches, enhancing user experience and engagement. Robust </a:t>
            </a:r>
            <a:r>
              <a:rPr lang="en-US" dirty="0" smtClean="0"/>
              <a:t> database </a:t>
            </a:r>
            <a:r>
              <a:rPr lang="en-US" dirty="0"/>
              <a:t>management ensured efficient storage and retrieval of product information, order histories, and customer data, contributing to a smooth and personalized shopping journey. The e-commerce platform's successful launch led to increased user interaction, evidenced by higher conversion rates, improved sales figures, and positive customer feedback. Overall, the internship culminated in the successful development and deployment of a feature-rich e-commerce website, showcasing not only technical proficiency but also a deep understanding of user-centric design and functionality</a:t>
            </a:r>
            <a:endParaRPr lang="en-US" dirty="0"/>
          </a:p>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16</a:t>
            </a:fld>
            <a:endParaRPr lang="en-US" altLang="en-US"/>
          </a:p>
        </p:txBody>
      </p:sp>
    </p:spTree>
    <p:extLst>
      <p:ext uri="{BB962C8B-B14F-4D97-AF65-F5344CB8AC3E}">
        <p14:creationId xmlns:p14="http://schemas.microsoft.com/office/powerpoint/2010/main" val="1926367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1336"/>
          </a:xfrm>
        </p:spPr>
        <p:txBody>
          <a:bodyPr>
            <a:normAutofit fontScale="90000"/>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rPr>
              <a:t>Results and Discussion</a:t>
            </a:r>
            <a:endParaRPr lang="en-GB" dirty="0"/>
          </a:p>
        </p:txBody>
      </p:sp>
      <p:sp>
        <p:nvSpPr>
          <p:cNvPr id="3" name="Content Placeholder 2"/>
          <p:cNvSpPr>
            <a:spLocks noGrp="1"/>
          </p:cNvSpPr>
          <p:nvPr>
            <p:ph idx="1"/>
          </p:nvPr>
        </p:nvSpPr>
        <p:spPr>
          <a:xfrm>
            <a:off x="838200" y="1301261"/>
            <a:ext cx="10515600" cy="4875701"/>
          </a:xfrm>
        </p:spPr>
        <p:txBody>
          <a:bodyPr>
            <a:normAutofit fontScale="70000" lnSpcReduction="20000"/>
          </a:bodyPr>
          <a:lstStyle/>
          <a:p>
            <a:r>
              <a:rPr lang="en-GB" sz="3400" b="1" dirty="0">
                <a:latin typeface="Arial Narrow" panose="020B0606020202030204" pitchFamily="34" charset="0"/>
              </a:rPr>
              <a:t>Strategic Resource </a:t>
            </a:r>
            <a:r>
              <a:rPr lang="en-GB" sz="3400" b="1" dirty="0" smtClean="0">
                <a:latin typeface="Arial Narrow" panose="020B0606020202030204" pitchFamily="34" charset="0"/>
              </a:rPr>
              <a:t>Allocation</a:t>
            </a:r>
          </a:p>
          <a:p>
            <a:r>
              <a:rPr lang="en-US" dirty="0"/>
              <a:t>Sum up the main discussion points, emphasizing the significance of the findings and their implications for the clothing brand.</a:t>
            </a:r>
            <a:endParaRPr lang="en-US" dirty="0"/>
          </a:p>
          <a:p>
            <a:r>
              <a:rPr lang="en-US" dirty="0"/>
              <a:t>Conclude by highlighting the overall success of the project and its potential for future development or optimization.</a:t>
            </a:r>
            <a:endParaRPr lang="en-US" dirty="0"/>
          </a:p>
          <a:p>
            <a:r>
              <a:rPr lang="en-US" dirty="0"/>
              <a:t>Interpret and analyze the performance metrics obtained post-website launch.</a:t>
            </a:r>
            <a:endParaRPr lang="en-US" dirty="0"/>
          </a:p>
          <a:p>
            <a:r>
              <a:rPr lang="en-US" dirty="0"/>
              <a:t>Discuss trends, patterns, and correlations in website traffic, user engagement, and conversion rates.</a:t>
            </a:r>
            <a:endParaRPr lang="en-US" dirty="0"/>
          </a:p>
          <a:p>
            <a:r>
              <a:rPr lang="en-US" dirty="0"/>
              <a:t>Evaluate user feedback and satisfaction data to assess the website's usability and overall user experience.</a:t>
            </a:r>
            <a:endParaRPr lang="en-US" dirty="0"/>
          </a:p>
          <a:p>
            <a:r>
              <a:rPr lang="en-US" dirty="0"/>
              <a:t>Discuss specific positive aspects highlighted by users and areas identified for improvement.</a:t>
            </a:r>
            <a:endParaRPr lang="en-US" dirty="0"/>
          </a:p>
          <a:p>
            <a:r>
              <a:rPr lang="en-US" dirty="0"/>
              <a:t>Discuss how the developed e-commerce website contributed to the clothing brand's business objectives.</a:t>
            </a:r>
            <a:endParaRPr lang="en-US" dirty="0"/>
          </a:p>
          <a:p>
            <a:r>
              <a:rPr lang="en-US" dirty="0"/>
              <a:t>Analyze the impact on sales, brand visibility, customer acquisition, or any other relevant business </a:t>
            </a:r>
            <a:endParaRPr lang="en-US" dirty="0"/>
          </a:p>
          <a:p>
            <a:endParaRPr lang="en-GB" dirty="0"/>
          </a:p>
        </p:txBody>
      </p:sp>
    </p:spTree>
    <p:extLst>
      <p:ext uri="{BB962C8B-B14F-4D97-AF65-F5344CB8AC3E}">
        <p14:creationId xmlns:p14="http://schemas.microsoft.com/office/powerpoint/2010/main" val="402217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p>
        </p:txBody>
      </p:sp>
      <p:sp>
        <p:nvSpPr>
          <p:cNvPr id="3" name="Content Placeholder 2"/>
          <p:cNvSpPr>
            <a:spLocks noGrp="1"/>
          </p:cNvSpPr>
          <p:nvPr>
            <p:ph idx="1"/>
          </p:nvPr>
        </p:nvSpPr>
        <p:spPr>
          <a:xfrm>
            <a:off x="838200" y="1184367"/>
            <a:ext cx="10515600" cy="4058194"/>
          </a:xfrm>
        </p:spPr>
        <p:txBody>
          <a:bodyPr>
            <a:normAutofit fontScale="77500" lnSpcReduction="20000"/>
          </a:bodyPr>
          <a:lstStyle/>
          <a:p>
            <a:r>
              <a:rPr lang="en-US" dirty="0"/>
              <a:t>Technical Challenges:</a:t>
            </a:r>
            <a:endParaRPr lang="en-US" dirty="0"/>
          </a:p>
          <a:p>
            <a:r>
              <a:rPr lang="en-US" dirty="0"/>
              <a:t>Complex Functionality Implementation: Detail any difficulties encountered while implementing specific features or functionalities on the e-commerce website. Discuss how you navigated these complexities.</a:t>
            </a:r>
            <a:endParaRPr lang="en-US" dirty="0"/>
          </a:p>
          <a:p>
            <a:r>
              <a:rPr lang="en-US" dirty="0"/>
              <a:t>Integration Issues: Explain challenges faced during the integration of front-end and back-end components and how you resolved compatibility or communication problems.</a:t>
            </a:r>
            <a:endParaRPr lang="en-US" dirty="0"/>
          </a:p>
          <a:p>
            <a:r>
              <a:rPr lang="en-US" dirty="0"/>
              <a:t>Team Collaboration and Communication:</a:t>
            </a:r>
            <a:endParaRPr lang="en-US" dirty="0"/>
          </a:p>
          <a:p>
            <a:r>
              <a:rPr lang="en-US" dirty="0"/>
              <a:t>Collaboration Challenges: Describe any hurdles faced while working within a team or collaborating with colleagues on certain tasks. Share how you managed to overcome communication barriers or conflicting ideas to achieve common goals.</a:t>
            </a:r>
            <a:endParaRPr lang="en-US" dirty="0"/>
          </a:p>
          <a:p>
            <a:r>
              <a:rPr lang="en-US" dirty="0"/>
              <a:t>Remote Work Challenges: If relevant, discuss challenges related to remote work dynamics, such as time zone differences or difficulties in communication, and how you adapted to ensure effective collaboration.</a:t>
            </a:r>
            <a:endParaRPr lang="en-US" dirty="0">
              <a:effectLst/>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18</a:t>
            </a:fld>
            <a:endParaRPr lang="en-US" altLang="en-US"/>
          </a:p>
        </p:txBody>
      </p:sp>
    </p:spTree>
    <p:extLst>
      <p:ext uri="{BB962C8B-B14F-4D97-AF65-F5344CB8AC3E}">
        <p14:creationId xmlns:p14="http://schemas.microsoft.com/office/powerpoint/2010/main" val="2206842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2690"/>
          </a:xfrm>
        </p:spPr>
        <p:txBody>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GB" dirty="0"/>
          </a:p>
        </p:txBody>
      </p:sp>
      <p:sp>
        <p:nvSpPr>
          <p:cNvPr id="3" name="Content Placeholder 2"/>
          <p:cNvSpPr>
            <a:spLocks noGrp="1"/>
          </p:cNvSpPr>
          <p:nvPr>
            <p:ph idx="1"/>
          </p:nvPr>
        </p:nvSpPr>
        <p:spPr>
          <a:xfrm>
            <a:off x="838200" y="1266093"/>
            <a:ext cx="10515600" cy="4654062"/>
          </a:xfrm>
        </p:spPr>
        <p:txBody>
          <a:bodyPr>
            <a:normAutofit fontScale="92500" lnSpcReduction="20000"/>
          </a:bodyPr>
          <a:lstStyle/>
          <a:p>
            <a:r>
              <a:rPr lang="en-US" dirty="0"/>
              <a:t>Problem-Solving and Decision-Making:</a:t>
            </a:r>
            <a:endParaRPr lang="en-US" dirty="0"/>
          </a:p>
          <a:p>
            <a:r>
              <a:rPr lang="en-US" dirty="0"/>
              <a:t>Unexpected Issues: Describe any unforeseen technical or non-technical issues that arose during the internship and the problem-solving strategies employed.</a:t>
            </a:r>
            <a:endParaRPr lang="en-US" dirty="0"/>
          </a:p>
          <a:p>
            <a:r>
              <a:rPr lang="en-US" dirty="0"/>
              <a:t>Decision-Making Under Pressure: Explain situations where quick decisions were required, and discuss how you managed such scenarios efficiently.</a:t>
            </a:r>
            <a:endParaRPr lang="en-US" dirty="0"/>
          </a:p>
          <a:p>
            <a:r>
              <a:rPr lang="en-US" dirty="0"/>
              <a:t>Personal and Professional Development:</a:t>
            </a:r>
            <a:endParaRPr lang="en-US" dirty="0"/>
          </a:p>
          <a:p>
            <a:r>
              <a:rPr lang="en-US" dirty="0"/>
              <a:t>Skill Gaps: Reflect on areas where you felt you lacked expertise and how you addressed these gaps through self-learning or seeking guidance from mentors.</a:t>
            </a:r>
            <a:endParaRPr lang="en-US" dirty="0"/>
          </a:p>
          <a:p>
            <a:r>
              <a:rPr lang="en-US" dirty="0"/>
              <a:t>Work-Life Balance: If applicable, discuss challenges related to balancing work commitments with personal life during the internship and strategies used to maintain a healthy </a:t>
            </a:r>
            <a:r>
              <a:rPr lang="en-US" dirty="0" err="1"/>
              <a:t>balan</a:t>
            </a:r>
            <a:endParaRPr lang="en-US" dirty="0"/>
          </a:p>
          <a:p>
            <a:endParaRPr lang="en-GB" dirty="0"/>
          </a:p>
        </p:txBody>
      </p:sp>
    </p:spTree>
    <p:extLst>
      <p:ext uri="{BB962C8B-B14F-4D97-AF65-F5344CB8AC3E}">
        <p14:creationId xmlns:p14="http://schemas.microsoft.com/office/powerpoint/2010/main" val="606576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Introduction and About Company or Organization</a:t>
            </a:r>
          </a:p>
        </p:txBody>
      </p:sp>
      <p:sp>
        <p:nvSpPr>
          <p:cNvPr id="3" name="Content Placeholder 2"/>
          <p:cNvSpPr>
            <a:spLocks noGrp="1"/>
          </p:cNvSpPr>
          <p:nvPr>
            <p:ph idx="1"/>
          </p:nvPr>
        </p:nvSpPr>
        <p:spPr>
          <a:xfrm>
            <a:off x="797169" y="1045031"/>
            <a:ext cx="10556631" cy="4605492"/>
          </a:xfrm>
        </p:spPr>
        <p:txBody>
          <a:bodyPr>
            <a:normAutofit fontScale="92500" lnSpcReduction="20000"/>
          </a:bodyPr>
          <a:lstStyle/>
          <a:p>
            <a:r>
              <a:rPr lang="en-GB" dirty="0"/>
              <a:t>PEARL 7 INDUSTRIES </a:t>
            </a:r>
            <a:r>
              <a:rPr lang="en-GB" dirty="0" err="1" smtClean="0"/>
              <a:t>pvt.ltd</a:t>
            </a:r>
            <a:endParaRPr lang="en-GB" dirty="0" smtClean="0"/>
          </a:p>
          <a:p>
            <a:endParaRPr lang="en-GB" dirty="0" smtClean="0"/>
          </a:p>
          <a:p>
            <a:r>
              <a:rPr lang="en-US" dirty="0">
                <a:latin typeface="+mj-lt"/>
              </a:rPr>
              <a:t>Founded</a:t>
            </a:r>
            <a:r>
              <a:rPr lang="en-US" dirty="0"/>
              <a:t> in the year 1997 , Pearl 7 is a design and comfort obsessed Apparel and accessories brand , Catering to the taste of the modern day pioneers , who want to make everyday extra – ordinary . Our commitment to excellence and quality is reflected through our exquisite range of products made to stand out and conquer the style realm . The company is headquartered in Noida Phase 105 , With a diversified portfolio of deliverables mostly consisting of winter outerwear &amp; Apparels . The company holds an impressive market share in the category it serves in . In its current status it mostly serves the Indian audience , With some overseas customers buying the products through its website . The company also aims to have it’s own EBO’s in the coming years which would come at the back of increased growth potential for it’s segment</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a:t>
            </a:fld>
            <a:endParaRPr lang="en-US" altLang="en-US"/>
          </a:p>
        </p:txBody>
      </p:sp>
    </p:spTree>
    <p:extLst>
      <p:ext uri="{BB962C8B-B14F-4D97-AF65-F5344CB8AC3E}">
        <p14:creationId xmlns:p14="http://schemas.microsoft.com/office/powerpoint/2010/main" val="816428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7552"/>
          </a:xfrm>
        </p:spPr>
        <p:txBody>
          <a:bodyPr>
            <a:normAutofit fontScale="90000"/>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GB" dirty="0"/>
          </a:p>
        </p:txBody>
      </p:sp>
      <p:sp>
        <p:nvSpPr>
          <p:cNvPr id="3" name="Content Placeholder 2"/>
          <p:cNvSpPr>
            <a:spLocks noGrp="1"/>
          </p:cNvSpPr>
          <p:nvPr>
            <p:ph idx="1"/>
          </p:nvPr>
        </p:nvSpPr>
        <p:spPr>
          <a:xfrm>
            <a:off x="838200" y="855785"/>
            <a:ext cx="10515600" cy="5158153"/>
          </a:xfrm>
        </p:spPr>
        <p:txBody>
          <a:bodyPr>
            <a:noAutofit/>
          </a:bodyPr>
          <a:lstStyle/>
          <a:p>
            <a:r>
              <a:rPr lang="en-US" sz="2400" dirty="0"/>
              <a:t>Team Collaboration and Communication:</a:t>
            </a:r>
            <a:endParaRPr lang="en-US" sz="2400" dirty="0"/>
          </a:p>
          <a:p>
            <a:r>
              <a:rPr lang="en-US" sz="2400" dirty="0"/>
              <a:t>Collaboration Challenges: Describe any hurdles faced while working within a team or collaborating with colleagues on certain tasks. Share how you managed to overcome communication barriers or conflicting ideas to achieve common goals.</a:t>
            </a:r>
            <a:endParaRPr lang="en-US" sz="2400" dirty="0"/>
          </a:p>
          <a:p>
            <a:r>
              <a:rPr lang="en-US" sz="2400" dirty="0"/>
              <a:t>Remote Work Challenges: If relevant, discuss challenges related to remote work dynamics, such as time zone differences or difficulties in communication, and how you adapted to ensure effective collaboration.</a:t>
            </a:r>
            <a:endParaRPr lang="en-US" sz="2400" dirty="0"/>
          </a:p>
          <a:p>
            <a:r>
              <a:rPr lang="en-US" sz="2400" dirty="0"/>
              <a:t>Time Management and Project Delivery:</a:t>
            </a:r>
            <a:endParaRPr lang="en-US" sz="2400" dirty="0"/>
          </a:p>
          <a:p>
            <a:r>
              <a:rPr lang="en-US" sz="2400" dirty="0"/>
              <a:t>Tight Deadlines: Explain instances where deadlines were challenging to meet and the measures taken to prioritize tasks effectively.</a:t>
            </a:r>
            <a:endParaRPr lang="en-US" sz="2400" dirty="0"/>
          </a:p>
          <a:p>
            <a:r>
              <a:rPr lang="en-US" sz="2400" dirty="0"/>
              <a:t>Adaptation to New Technologies: Discuss any learning curves encountered while adapting to new tools, languages, or frameworks required for the project and how you managed the learning process within project timelines.</a:t>
            </a:r>
            <a:endParaRPr lang="en-US" sz="2400" dirty="0"/>
          </a:p>
          <a:p>
            <a:endParaRPr lang="en-GB" sz="2400" dirty="0"/>
          </a:p>
        </p:txBody>
      </p:sp>
    </p:spTree>
    <p:extLst>
      <p:ext uri="{BB962C8B-B14F-4D97-AF65-F5344CB8AC3E}">
        <p14:creationId xmlns:p14="http://schemas.microsoft.com/office/powerpoint/2010/main" val="1395524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21</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22</a:t>
            </a:fld>
            <a:endParaRPr lang="en-US" altLang="en-US"/>
          </a:p>
        </p:txBody>
      </p:sp>
    </p:spTree>
    <p:extLst>
      <p:ext uri="{BB962C8B-B14F-4D97-AF65-F5344CB8AC3E}">
        <p14:creationId xmlns:p14="http://schemas.microsoft.com/office/powerpoint/2010/main" val="3798440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p>
        </p:txBody>
      </p:sp>
      <p:sp>
        <p:nvSpPr>
          <p:cNvPr id="3" name="Content Placeholder 2"/>
          <p:cNvSpPr>
            <a:spLocks noGrp="1"/>
          </p:cNvSpPr>
          <p:nvPr>
            <p:ph idx="1"/>
          </p:nvPr>
        </p:nvSpPr>
        <p:spPr>
          <a:xfrm>
            <a:off x="838200" y="1184367"/>
            <a:ext cx="10515600" cy="4058194"/>
          </a:xfrm>
        </p:spPr>
        <p:txBody>
          <a:bodyPr>
            <a:normAutofit fontScale="92500" lnSpcReduction="10000"/>
          </a:bodyPr>
          <a:lstStyle/>
          <a:p>
            <a:r>
              <a:rPr lang="en-US" dirty="0"/>
              <a:t>Pearl 7 industries believes </a:t>
            </a:r>
            <a:r>
              <a:rPr lang="en-US" dirty="0" smtClean="0"/>
              <a:t>in creating </a:t>
            </a:r>
            <a:r>
              <a:rPr lang="en-US" dirty="0"/>
              <a:t>a </a:t>
            </a:r>
            <a:r>
              <a:rPr lang="en-US" dirty="0" smtClean="0"/>
              <a:t>sustainable And positive </a:t>
            </a:r>
            <a:r>
              <a:rPr lang="en-US" dirty="0"/>
              <a:t>impact in the lives of </a:t>
            </a:r>
            <a:r>
              <a:rPr lang="en-US" dirty="0" smtClean="0"/>
              <a:t>it’s customers </a:t>
            </a:r>
            <a:r>
              <a:rPr lang="en-US" dirty="0"/>
              <a:t>and the environment </a:t>
            </a:r>
            <a:r>
              <a:rPr lang="en-US" dirty="0" smtClean="0"/>
              <a:t>it works </a:t>
            </a:r>
            <a:r>
              <a:rPr lang="en-US" dirty="0"/>
              <a:t>in . For us work is to </a:t>
            </a:r>
            <a:r>
              <a:rPr lang="en-US" dirty="0" smtClean="0"/>
              <a:t>weave the </a:t>
            </a:r>
            <a:r>
              <a:rPr lang="en-US" dirty="0"/>
              <a:t>cloth from the threads </a:t>
            </a:r>
            <a:r>
              <a:rPr lang="en-US" dirty="0" smtClean="0"/>
              <a:t>drawn from </a:t>
            </a:r>
            <a:r>
              <a:rPr lang="en-US" dirty="0"/>
              <a:t>our heart , As if our </a:t>
            </a:r>
            <a:r>
              <a:rPr lang="en-US" dirty="0" smtClean="0"/>
              <a:t>be loved is </a:t>
            </a:r>
            <a:r>
              <a:rPr lang="en-US" dirty="0"/>
              <a:t>to wear it . Sustainability </a:t>
            </a:r>
            <a:r>
              <a:rPr lang="en-US" dirty="0" smtClean="0"/>
              <a:t>has been </a:t>
            </a:r>
            <a:r>
              <a:rPr lang="en-US" dirty="0"/>
              <a:t>at its core since </a:t>
            </a:r>
            <a:r>
              <a:rPr lang="en-US" dirty="0" smtClean="0"/>
              <a:t>the in </a:t>
            </a:r>
            <a:r>
              <a:rPr lang="en-US" dirty="0" err="1" smtClean="0"/>
              <a:t>ception</a:t>
            </a:r>
            <a:r>
              <a:rPr lang="en-US" dirty="0" smtClean="0"/>
              <a:t> </a:t>
            </a:r>
            <a:r>
              <a:rPr lang="en-US" dirty="0"/>
              <a:t>of the company . </a:t>
            </a:r>
            <a:r>
              <a:rPr lang="en-US" dirty="0" smtClean="0"/>
              <a:t>From the </a:t>
            </a:r>
            <a:r>
              <a:rPr lang="en-US" dirty="0"/>
              <a:t>working culture to the </a:t>
            </a:r>
            <a:r>
              <a:rPr lang="en-US" dirty="0" smtClean="0"/>
              <a:t>waste management </a:t>
            </a:r>
            <a:r>
              <a:rPr lang="en-US" dirty="0"/>
              <a:t>everything </a:t>
            </a:r>
            <a:r>
              <a:rPr lang="en-US" dirty="0" smtClean="0"/>
              <a:t>stand </a:t>
            </a:r>
            <a:r>
              <a:rPr lang="en-US" dirty="0" err="1" smtClean="0"/>
              <a:t>sright</a:t>
            </a:r>
            <a:r>
              <a:rPr lang="en-US" dirty="0" smtClean="0"/>
              <a:t> fully </a:t>
            </a:r>
            <a:r>
              <a:rPr lang="en-US" dirty="0"/>
              <a:t>on the statement </a:t>
            </a:r>
            <a:r>
              <a:rPr lang="en-US" dirty="0" smtClean="0"/>
              <a:t>of sustainability </a:t>
            </a:r>
            <a:r>
              <a:rPr lang="en-US" dirty="0"/>
              <a:t>.</a:t>
            </a:r>
            <a:endParaRPr lang="en-US" dirty="0"/>
          </a:p>
          <a:p>
            <a:r>
              <a:rPr lang="en-US" dirty="0"/>
              <a:t>Pearl 7 industries believes in </a:t>
            </a:r>
            <a:r>
              <a:rPr lang="en-US" dirty="0" smtClean="0"/>
              <a:t>the philosophy </a:t>
            </a:r>
            <a:r>
              <a:rPr lang="en-US" dirty="0"/>
              <a:t>of leading by example ,And its vision is a testament </a:t>
            </a:r>
            <a:r>
              <a:rPr lang="en-US" dirty="0" smtClean="0"/>
              <a:t>of the </a:t>
            </a:r>
            <a:r>
              <a:rPr lang="en-US" dirty="0"/>
              <a:t>phrase .With </a:t>
            </a:r>
            <a:r>
              <a:rPr lang="en-US" dirty="0" smtClean="0"/>
              <a:t>competing brands </a:t>
            </a:r>
            <a:r>
              <a:rPr lang="en-US" dirty="0"/>
              <a:t>like North Face , </a:t>
            </a:r>
            <a:r>
              <a:rPr lang="en-US" dirty="0" smtClean="0"/>
              <a:t>Wild craft and </a:t>
            </a:r>
            <a:r>
              <a:rPr lang="en-US" dirty="0"/>
              <a:t>Patagonia it continues to </a:t>
            </a:r>
            <a:r>
              <a:rPr lang="en-US" dirty="0" smtClean="0"/>
              <a:t>have a </a:t>
            </a:r>
            <a:r>
              <a:rPr lang="en-US" dirty="0"/>
              <a:t>dominating presence in</a:t>
            </a:r>
            <a:endParaRPr lang="en-US" dirty="0"/>
          </a:p>
          <a:p>
            <a:r>
              <a:rPr lang="en-US" dirty="0" smtClean="0"/>
              <a:t>Then </a:t>
            </a:r>
            <a:r>
              <a:rPr lang="en-US" dirty="0" err="1" smtClean="0"/>
              <a:t>orther</a:t>
            </a:r>
            <a:r>
              <a:rPr lang="en-US" dirty="0" smtClean="0"/>
              <a:t> </a:t>
            </a:r>
            <a:r>
              <a:rPr lang="en-US" dirty="0"/>
              <a:t>part of India . Thanks </a:t>
            </a:r>
            <a:r>
              <a:rPr lang="en-US" dirty="0" smtClean="0"/>
              <a:t>to its </a:t>
            </a:r>
            <a:r>
              <a:rPr lang="en-US" dirty="0"/>
              <a:t>control over costs , Which </a:t>
            </a:r>
            <a:r>
              <a:rPr lang="en-US" dirty="0" smtClean="0"/>
              <a:t>has helped </a:t>
            </a:r>
            <a:r>
              <a:rPr lang="en-US" dirty="0"/>
              <a:t>it to keep the </a:t>
            </a:r>
            <a:r>
              <a:rPr lang="en-US" dirty="0" smtClean="0"/>
              <a:t>prices relatively </a:t>
            </a:r>
            <a:r>
              <a:rPr lang="en-US" dirty="0"/>
              <a:t>affordable for its customers .</a:t>
            </a:r>
            <a:endParaRPr lang="en-US" dirty="0"/>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2925607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normAutofit fontScale="92500"/>
          </a:bodyPr>
          <a:lstStyle/>
          <a:p>
            <a:r>
              <a:rPr lang="en-US" dirty="0">
                <a:cs typeface="Times New Roman" panose="02020603050405020304" pitchFamily="18" charset="0"/>
              </a:rPr>
              <a:t>A</a:t>
            </a:r>
            <a:r>
              <a:rPr lang="en-US" dirty="0" smtClean="0">
                <a:cs typeface="Times New Roman" panose="02020603050405020304" pitchFamily="18" charset="0"/>
              </a:rPr>
              <a:t>s </a:t>
            </a:r>
            <a:r>
              <a:rPr lang="en-US" dirty="0">
                <a:cs typeface="Times New Roman" panose="02020603050405020304" pitchFamily="18" charset="0"/>
              </a:rPr>
              <a:t>a pivotal member of team, the esteemed red team operating within our development , I find myself at the of a dynamic and highly specialized team. </a:t>
            </a:r>
            <a:endParaRPr lang="en-US" dirty="0" smtClean="0">
              <a:cs typeface="Times New Roman" panose="02020603050405020304" pitchFamily="18" charset="0"/>
            </a:endParaRPr>
          </a:p>
          <a:p>
            <a:r>
              <a:rPr lang="en-US" dirty="0" smtClean="0">
                <a:cs typeface="Times New Roman" panose="02020603050405020304" pitchFamily="18" charset="0"/>
              </a:rPr>
              <a:t>Within </a:t>
            </a:r>
            <a:r>
              <a:rPr lang="en-US" dirty="0">
                <a:cs typeface="Times New Roman" panose="02020603050405020304" pitchFamily="18" charset="0"/>
              </a:rPr>
              <a:t>this , I engage with a cohort of proficient and diverse professionals, each bringing their unique skills and insights to the table</a:t>
            </a:r>
            <a:r>
              <a:rPr lang="en-US" dirty="0" smtClean="0">
                <a:cs typeface="Times New Roman" panose="02020603050405020304" pitchFamily="18" charset="0"/>
              </a:rPr>
              <a:t>.</a:t>
            </a:r>
          </a:p>
          <a:p>
            <a:r>
              <a:rPr lang="en-US" dirty="0" smtClean="0">
                <a:cs typeface="Times New Roman" panose="02020603050405020304" pitchFamily="18" charset="0"/>
              </a:rPr>
              <a:t>pearl </a:t>
            </a:r>
            <a:r>
              <a:rPr lang="en-US" dirty="0">
                <a:cs typeface="Times New Roman" panose="02020603050405020304" pitchFamily="18" charset="0"/>
              </a:rPr>
              <a:t>7 structure is designed to cover a broad array of and eye catching , and my within this esteemed group encompass various facets such as penetration testing, web security, social , and beyond</a:t>
            </a:r>
            <a:r>
              <a:rPr lang="en-US" dirty="0" smtClean="0">
                <a:cs typeface="Times New Roman" panose="02020603050405020304" pitchFamily="18" charset="0"/>
              </a:rPr>
              <a:t>.</a:t>
            </a:r>
          </a:p>
          <a:p>
            <a:r>
              <a:rPr lang="en-US" dirty="0" smtClean="0">
                <a:cs typeface="Times New Roman" panose="02020603050405020304" pitchFamily="18" charset="0"/>
              </a:rPr>
              <a:t> </a:t>
            </a:r>
            <a:r>
              <a:rPr lang="en-US" dirty="0">
                <a:cs typeface="Times New Roman" panose="02020603050405020304" pitchFamily="18" charset="0"/>
              </a:rPr>
              <a:t>This strategic ensures that our team is not only well-rounded but also adept at delving into the intricacies of diverse security challenges</a:t>
            </a:r>
            <a:endParaRPr lang="en-IN" dirty="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1647143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7551"/>
          </a:xfrm>
        </p:spPr>
        <p:txBody>
          <a:bodyPr>
            <a:normAutofit fontScale="90000"/>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rPr>
              <a:t>About the Project</a:t>
            </a:r>
            <a:endParaRPr lang="en-GB" dirty="0"/>
          </a:p>
        </p:txBody>
      </p:sp>
      <p:sp>
        <p:nvSpPr>
          <p:cNvPr id="3" name="Content Placeholder 2"/>
          <p:cNvSpPr>
            <a:spLocks noGrp="1"/>
          </p:cNvSpPr>
          <p:nvPr>
            <p:ph idx="1"/>
          </p:nvPr>
        </p:nvSpPr>
        <p:spPr>
          <a:xfrm>
            <a:off x="838200" y="961292"/>
            <a:ext cx="10515600" cy="5215671"/>
          </a:xfrm>
        </p:spPr>
        <p:txBody>
          <a:bodyPr>
            <a:normAutofit fontScale="92500" lnSpcReduction="10000"/>
          </a:bodyPr>
          <a:lstStyle/>
          <a:p>
            <a:r>
              <a:rPr lang="en-US" dirty="0"/>
              <a:t>The essence of this project revolves around the creation of a dynamic e-commerce platform that caters to online retail operations. As a Full Stack Developer involved in this project, the primary focus was on conceptualizing, designing, and implementing a comprehensive e-commerce website that provides a seamless shopping experience </a:t>
            </a:r>
            <a:r>
              <a:rPr lang="en-US" dirty="0" smtClean="0"/>
              <a:t>for</a:t>
            </a:r>
          </a:p>
          <a:p>
            <a:r>
              <a:rPr lang="en-US" dirty="0"/>
              <a:t>In the context of an e-commerce platform, understanding the stock attributes and product details is crucial. Within this project, the emphasis was on creating a robust system that handles</a:t>
            </a:r>
            <a:r>
              <a:rPr lang="en-US" dirty="0" smtClean="0"/>
              <a:t>:</a:t>
            </a:r>
          </a:p>
          <a:p>
            <a:r>
              <a:rPr lang="en-US" dirty="0"/>
              <a:t>1. Inventory Management – Tracking stock levels, product availability, and managing variations.</a:t>
            </a:r>
            <a:endParaRPr lang="en-US" dirty="0"/>
          </a:p>
          <a:p>
            <a:r>
              <a:rPr lang="en-US" dirty="0"/>
              <a:t>2. Product Details – Displaying essential information such as pricing, descriptions, images, and availability.</a:t>
            </a:r>
            <a:endParaRPr lang="en-US" dirty="0"/>
          </a:p>
          <a:p>
            <a:r>
              <a:rPr lang="en-US" dirty="0"/>
              <a:t>3. Order Processing – Implementing a smooth checkout process, managing orders, and ensuring secure transactions.</a:t>
            </a:r>
            <a:endParaRPr lang="en-US" dirty="0"/>
          </a:p>
          <a:p>
            <a:endParaRPr lang="en-GB" dirty="0"/>
          </a:p>
        </p:txBody>
      </p:sp>
    </p:spTree>
    <p:extLst>
      <p:ext uri="{BB962C8B-B14F-4D97-AF65-F5344CB8AC3E}">
        <p14:creationId xmlns:p14="http://schemas.microsoft.com/office/powerpoint/2010/main" val="816681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0998"/>
          </a:xfrm>
        </p:spPr>
        <p:txBody>
          <a:bodyPr>
            <a:normAutofit fontScale="90000"/>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rPr>
              <a:t>About the Project</a:t>
            </a:r>
            <a:endParaRPr lang="en-GB" dirty="0"/>
          </a:p>
        </p:txBody>
      </p:sp>
      <p:sp>
        <p:nvSpPr>
          <p:cNvPr id="3" name="Content Placeholder 2"/>
          <p:cNvSpPr>
            <a:spLocks noGrp="1"/>
          </p:cNvSpPr>
          <p:nvPr>
            <p:ph idx="1"/>
          </p:nvPr>
        </p:nvSpPr>
        <p:spPr>
          <a:xfrm>
            <a:off x="838200" y="914400"/>
            <a:ext cx="10515600" cy="5262563"/>
          </a:xfrm>
        </p:spPr>
        <p:txBody>
          <a:bodyPr>
            <a:normAutofit fontScale="92500" lnSpcReduction="10000"/>
          </a:bodyPr>
          <a:lstStyle/>
          <a:p>
            <a:r>
              <a:rPr lang="en-US" dirty="0"/>
              <a:t>4. User Experience – Crafting an intuitive and visually appealing interface for customers to browse, select, and purchase products effortlessly.</a:t>
            </a:r>
            <a:endParaRPr lang="en-US" dirty="0"/>
          </a:p>
          <a:p>
            <a:r>
              <a:rPr lang="en-US" dirty="0"/>
              <a:t>5. Performance Optimization – Ensuring the website loads quickly, operates efficiently, and remains responsive across various devices.</a:t>
            </a:r>
            <a:endParaRPr lang="en-US" dirty="0"/>
          </a:p>
          <a:p>
            <a:r>
              <a:rPr lang="en-US" dirty="0"/>
              <a:t>As a Full Stack Developer, responsibilities extended to prototyping, programming for both the front-end and back-end functionalities of the website. This involved leveraging various technologies and frameworks to build responsive user interfaces, designing databases for efficient data storage, and implementing robust server-side functionalities to handle user requests securely and swiftly.</a:t>
            </a:r>
            <a:endParaRPr lang="en-US" dirty="0"/>
          </a:p>
          <a:p>
            <a:r>
              <a:rPr lang="en-US" dirty="0"/>
              <a:t>The project required a holistic approach, utilizing skills in front-end development (HTML, CSS, JavaScript, etc.), back-end development (Node.js, </a:t>
            </a:r>
            <a:r>
              <a:rPr lang="en-US" dirty="0" err="1"/>
              <a:t>Django</a:t>
            </a:r>
            <a:r>
              <a:rPr lang="en-US" dirty="0"/>
              <a:t>, etc.), and database management (SQL, </a:t>
            </a:r>
            <a:r>
              <a:rPr lang="en-US" dirty="0" err="1"/>
              <a:t>MongoDB</a:t>
            </a:r>
            <a:r>
              <a:rPr lang="en-US" dirty="0"/>
              <a:t>, etc.) to deliver a high-quality, reliable ecommerce platform</a:t>
            </a:r>
            <a:endParaRPr lang="en-US" dirty="0"/>
          </a:p>
          <a:p>
            <a:endParaRPr lang="en-GB" dirty="0"/>
          </a:p>
        </p:txBody>
      </p:sp>
    </p:spTree>
    <p:extLst>
      <p:ext uri="{BB962C8B-B14F-4D97-AF65-F5344CB8AC3E}">
        <p14:creationId xmlns:p14="http://schemas.microsoft.com/office/powerpoint/2010/main" val="2283562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a:xfrm>
            <a:off x="838200" y="1184367"/>
            <a:ext cx="10515600" cy="4058194"/>
          </a:xfrm>
        </p:spPr>
        <p:txBody>
          <a:bodyPr/>
          <a:lstStyle/>
          <a:p>
            <a:r>
              <a:rPr lang="en-US" b="1" dirty="0"/>
              <a:t>Create a Functional and Scalable E-commerce Platform:</a:t>
            </a:r>
            <a:r>
              <a:rPr lang="en-US" dirty="0"/>
              <a:t> The primary goal could have been to develop a website capable of handling various products, traffic loads, and transactions while ensuring smooth functionality and scalability.</a:t>
            </a:r>
          </a:p>
          <a:p>
            <a:r>
              <a:rPr lang="en-US" b="1" dirty="0"/>
              <a:t>Deliver a User-Centric Experience:</a:t>
            </a:r>
            <a:r>
              <a:rPr lang="en-US" dirty="0"/>
              <a:t> Focusing on designing an intuitive, visually appealing interface with seamless navigation and user-friendly features to enhance the overall shopping experience for customers.</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4132925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6137"/>
          </a:xfrm>
        </p:spPr>
        <p:txBody>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rPr>
              <a:t>Objectives of the work</a:t>
            </a:r>
            <a:endParaRPr lang="en-GB" dirty="0"/>
          </a:p>
        </p:txBody>
      </p:sp>
      <p:sp>
        <p:nvSpPr>
          <p:cNvPr id="3" name="Content Placeholder 2"/>
          <p:cNvSpPr>
            <a:spLocks noGrp="1"/>
          </p:cNvSpPr>
          <p:nvPr>
            <p:ph idx="1"/>
          </p:nvPr>
        </p:nvSpPr>
        <p:spPr>
          <a:xfrm>
            <a:off x="838200" y="1312985"/>
            <a:ext cx="10515600" cy="4863978"/>
          </a:xfrm>
        </p:spPr>
        <p:txBody>
          <a:bodyPr>
            <a:normAutofit lnSpcReduction="10000"/>
          </a:bodyPr>
          <a:lstStyle/>
          <a:p>
            <a:r>
              <a:rPr lang="en-US" b="1" dirty="0"/>
              <a:t>Implement Comprehensive Full-Stack Solutions:</a:t>
            </a:r>
            <a:r>
              <a:rPr lang="en-US" dirty="0"/>
              <a:t> Employing a full-stack approach to build robust front-end and back-end systems, integrating databases, servers, and browsers to ensure the website's efficiency and reliability.</a:t>
            </a:r>
          </a:p>
          <a:p>
            <a:r>
              <a:rPr lang="en-US" b="1" dirty="0"/>
              <a:t>Drive Business Growth and Sales:</a:t>
            </a:r>
            <a:r>
              <a:rPr lang="en-US" dirty="0"/>
              <a:t> Aiming to increase the brand's online presence, boost sales, and attract new customers by creating an engaging platform that effectively showcases the clothing brand's products.</a:t>
            </a:r>
          </a:p>
          <a:p>
            <a:r>
              <a:rPr lang="en-US" b="1" dirty="0"/>
              <a:t>Adhere to Industry Standards and Best Practices:</a:t>
            </a:r>
            <a:r>
              <a:rPr lang="en-US" dirty="0"/>
              <a:t> Following industry standards, security protocols, and best practices in web development to create a secure, responsive, and high-performance e-commerce website</a:t>
            </a:r>
            <a:r>
              <a:rPr lang="en-US" dirty="0" smtClean="0"/>
              <a:t>.</a:t>
            </a:r>
            <a:endParaRPr lang="en-US" dirty="0"/>
          </a:p>
        </p:txBody>
      </p:sp>
    </p:spTree>
    <p:extLst>
      <p:ext uri="{BB962C8B-B14F-4D97-AF65-F5344CB8AC3E}">
        <p14:creationId xmlns:p14="http://schemas.microsoft.com/office/powerpoint/2010/main" val="3528534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9613"/>
          </a:xfrm>
        </p:spPr>
        <p:txBody>
          <a:bodyPr>
            <a:normAutofit fontScale="90000"/>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rPr>
              <a:t>Objectives of the work</a:t>
            </a:r>
            <a:endParaRPr lang="en-GB" dirty="0"/>
          </a:p>
        </p:txBody>
      </p:sp>
      <p:sp>
        <p:nvSpPr>
          <p:cNvPr id="3" name="Content Placeholder 2"/>
          <p:cNvSpPr>
            <a:spLocks noGrp="1"/>
          </p:cNvSpPr>
          <p:nvPr>
            <p:ph idx="1"/>
          </p:nvPr>
        </p:nvSpPr>
        <p:spPr>
          <a:xfrm>
            <a:off x="838200" y="1090246"/>
            <a:ext cx="10515600" cy="5086717"/>
          </a:xfrm>
        </p:spPr>
        <p:txBody>
          <a:bodyPr/>
          <a:lstStyle/>
          <a:p>
            <a:pPr marL="0" indent="0">
              <a:buNone/>
            </a:pPr>
            <a:r>
              <a:rPr lang="en-US" b="1" dirty="0"/>
              <a:t>Collaborate and Contribute to the Team:</a:t>
            </a:r>
            <a:r>
              <a:rPr lang="en-US" dirty="0"/>
              <a:t> Actively participating in team projects, collaborating with colleagues, and contributing innovative ideas to achieve collective goals and project milestones.</a:t>
            </a:r>
            <a:endParaRPr lang="en-GB" dirty="0"/>
          </a:p>
        </p:txBody>
      </p:sp>
    </p:spTree>
    <p:extLst>
      <p:ext uri="{BB962C8B-B14F-4D97-AF65-F5344CB8AC3E}">
        <p14:creationId xmlns:p14="http://schemas.microsoft.com/office/powerpoint/2010/main" val="248041912"/>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114</TotalTime>
  <Words>2195</Words>
  <Application>Microsoft Office PowerPoint</Application>
  <PresentationFormat>Custom</PresentationFormat>
  <Paragraphs>155</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Presidency University 45 Yrs</vt:lpstr>
      <vt:lpstr>PIP-104: PROFESSIONAL PRACTICE-II (INTERNSHIP) Viva-Voce Presentation  TITLE OF THE PROJECT/WORK ASSIGNED/DOMAIN </vt:lpstr>
      <vt:lpstr>Introduction and About Company or Organization</vt:lpstr>
      <vt:lpstr>About your team and reporting Manager</vt:lpstr>
      <vt:lpstr>About your team and reporting Manager</vt:lpstr>
      <vt:lpstr>About the Project</vt:lpstr>
      <vt:lpstr>About the Project</vt:lpstr>
      <vt:lpstr>Objectives of the work</vt:lpstr>
      <vt:lpstr>Objectives of the work</vt:lpstr>
      <vt:lpstr>Objectives of the work</vt:lpstr>
      <vt:lpstr>About the Working domain and the technology</vt:lpstr>
      <vt:lpstr>About the Working domain and the technology</vt:lpstr>
      <vt:lpstr>Methodology and Phases</vt:lpstr>
      <vt:lpstr>Methodology and Phases</vt:lpstr>
      <vt:lpstr>Project Work Flow</vt:lpstr>
      <vt:lpstr>Project Work Flow</vt:lpstr>
      <vt:lpstr>Results and Discussion</vt:lpstr>
      <vt:lpstr>Results and Discussion</vt:lpstr>
      <vt:lpstr>Challenges Faced in Internship</vt:lpstr>
      <vt:lpstr>Challenges Faced in Internship</vt:lpstr>
      <vt:lpstr>Challenges Faced in Internship</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HI</cp:lastModifiedBy>
  <cp:revision>29</cp:revision>
  <dcterms:created xsi:type="dcterms:W3CDTF">2023-03-16T03:26:27Z</dcterms:created>
  <dcterms:modified xsi:type="dcterms:W3CDTF">2024-01-10T16:24:13Z</dcterms:modified>
</cp:coreProperties>
</file>