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76" r:id="rId5"/>
    <p:sldId id="270" r:id="rId6"/>
    <p:sldId id="275" r:id="rId7"/>
    <p:sldId id="277" r:id="rId8"/>
    <p:sldId id="263" r:id="rId9"/>
    <p:sldId id="278" r:id="rId10"/>
    <p:sldId id="264" r:id="rId11"/>
    <p:sldId id="265" r:id="rId12"/>
    <p:sldId id="279" r:id="rId13"/>
    <p:sldId id="280" r:id="rId14"/>
    <p:sldId id="273" r:id="rId15"/>
    <p:sldId id="274" r:id="rId16"/>
    <p:sldId id="26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C33A1F"/>
    <a:srgbClr val="003635"/>
    <a:srgbClr val="D6370C"/>
    <a:srgbClr val="0000CC"/>
    <a:srgbClr val="1D3A00"/>
    <a:srgbClr val="FF856D"/>
    <a:srgbClr val="FF2549"/>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p:restoredTop sz="94694"/>
  </p:normalViewPr>
  <p:slideViewPr>
    <p:cSldViewPr snapToGrid="0">
      <p:cViewPr varScale="1">
        <p:scale>
          <a:sx n="130" d="100"/>
          <a:sy n="130" d="100"/>
        </p:scale>
        <p:origin x="208" y="60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310" y="2864874"/>
            <a:ext cx="8067369" cy="156332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7312" y="4465074"/>
            <a:ext cx="8082115" cy="678426"/>
          </a:xfrm>
        </p:spPr>
        <p:txBody>
          <a:bodyPr>
            <a:normAutofit/>
          </a:bodyPr>
          <a:lstStyle>
            <a:lvl1pPr marL="0" indent="0" algn="r">
              <a:buNone/>
              <a:defRPr sz="2800" b="0" i="0">
                <a:solidFill>
                  <a:schemeClr val="accent1">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10/15/24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821646"/>
            <a:ext cx="8259098" cy="763526"/>
          </a:xfrm>
        </p:spPr>
        <p:txBody>
          <a:bodyPr>
            <a:normAutofit/>
          </a:bodyPr>
          <a:lstStyle>
            <a:lvl1pPr algn="r">
              <a:defRPr sz="3600" baseline="0">
                <a:solidFill>
                  <a:schemeClr val="accent1">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00200"/>
            <a:ext cx="8246070" cy="326212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0141" y="443407"/>
            <a:ext cx="6571913"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92767" y="1177436"/>
            <a:ext cx="6594035" cy="3511061"/>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861582"/>
            <a:ext cx="8093365" cy="763525"/>
          </a:xfrm>
        </p:spPr>
        <p:txBody>
          <a:bodyPr>
            <a:normAutofit/>
          </a:bodyPr>
          <a:lstStyle>
            <a:lvl1pPr algn="r">
              <a:defRPr sz="3600" baseline="0">
                <a:solidFill>
                  <a:schemeClr val="accent1">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6936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34176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6936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34176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10/15/24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B81483-345F-79F3-1AC3-49F6374BF2E7}"/>
              </a:ext>
            </a:extLst>
          </p:cNvPr>
          <p:cNvSpPr txBox="1"/>
          <p:nvPr/>
        </p:nvSpPr>
        <p:spPr>
          <a:xfrm>
            <a:off x="2621792" y="2033141"/>
            <a:ext cx="6163004" cy="1077218"/>
          </a:xfrm>
          <a:prstGeom prst="rect">
            <a:avLst/>
          </a:prstGeom>
          <a:noFill/>
        </p:spPr>
        <p:txBody>
          <a:bodyPr wrap="square" rtlCol="0">
            <a:spAutoFit/>
          </a:bodyPr>
          <a:lstStyle/>
          <a:p>
            <a:pPr algn="ctr"/>
            <a:r>
              <a:rPr lang="en-US" sz="3200" b="1" dirty="0">
                <a:latin typeface="Bookman Old Style" panose="02050604050505020204" pitchFamily="18" charset="0"/>
                <a:ea typeface="Brush Script MT" panose="03060802040406070304" pitchFamily="66" charset="-122"/>
                <a:cs typeface="Angsana New" panose="02020603050405020304" pitchFamily="18" charset="-34"/>
              </a:rPr>
              <a:t>Electric Field and </a:t>
            </a:r>
          </a:p>
          <a:p>
            <a:pPr algn="ctr"/>
            <a:r>
              <a:rPr lang="en-US" sz="3200" b="1" dirty="0">
                <a:latin typeface="Bookman Old Style" panose="02050604050505020204" pitchFamily="18" charset="0"/>
                <a:ea typeface="Brush Script MT" panose="03060802040406070304" pitchFamily="66" charset="-122"/>
                <a:cs typeface="Angsana New" panose="02020603050405020304" pitchFamily="18" charset="-34"/>
              </a:rPr>
              <a:t>Electric Field due to Dipole </a:t>
            </a:r>
            <a:endParaRPr lang="x-none" sz="3200" b="1" dirty="0">
              <a:latin typeface="Bookman Old Style" panose="02050604050505020204" pitchFamily="18" charset="0"/>
              <a:ea typeface="Brush Script MT" panose="03060802040406070304" pitchFamily="66" charset="-122"/>
              <a:cs typeface="Angsana New" panose="02020603050405020304" pitchFamily="18" charset="-34"/>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A05F3B-DEFE-9581-8B8F-B9F0807A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8291" y="2038162"/>
            <a:ext cx="2901142" cy="8128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98ED5A0-3A30-B3ED-CB49-F291CA90A2BD}"/>
                  </a:ext>
                </a:extLst>
              </p:cNvPr>
              <p:cNvSpPr txBox="1"/>
              <p:nvPr/>
            </p:nvSpPr>
            <p:spPr>
              <a:xfrm>
                <a:off x="2327564" y="1227920"/>
                <a:ext cx="4488872" cy="4123693"/>
              </a:xfrm>
              <a:prstGeom prst="rect">
                <a:avLst/>
              </a:prstGeom>
              <a:noFill/>
            </p:spPr>
            <p:txBody>
              <a:bodyPr wrap="square" rtlCol="0">
                <a:spAutoFit/>
              </a:bodyPr>
              <a:lstStyle/>
              <a:p>
                <a:r>
                  <a:rPr lang="x-none" dirty="0"/>
                  <a:t>Field for </a:t>
                </a:r>
                <a14:m>
                  <m:oMath xmlns:m="http://schemas.openxmlformats.org/officeDocument/2006/math">
                    <m:r>
                      <a:rPr lang="x-none" i="1" smtClean="0">
                        <a:latin typeface="Cambria Math" panose="02040503050406030204" pitchFamily="18" charset="0"/>
                        <a:ea typeface="Cambria Math" panose="02040503050406030204" pitchFamily="18" charset="0"/>
                      </a:rPr>
                      <m:t>+</m:t>
                    </m:r>
                  </m:oMath>
                </a14:m>
                <a:r>
                  <a:rPr lang="x-none" dirty="0"/>
                  <a:t>q,	 E</a:t>
                </a:r>
                <a14:m>
                  <m:oMath xmlns:m="http://schemas.openxmlformats.org/officeDocument/2006/math">
                    <m:r>
                      <a:rPr lang="en-US" baseline="-25000">
                        <a:latin typeface="Cambria Math" panose="02040503050406030204" pitchFamily="18" charset="0"/>
                        <a:ea typeface="Cambria Math" panose="02040503050406030204" pitchFamily="18" charset="0"/>
                      </a:rPr>
                      <m:t>+</m:t>
                    </m:r>
                    <m:r>
                      <a:rPr lang="x-none" i="1" smtClean="0">
                        <a:latin typeface="Cambria Math" panose="02040503050406030204" pitchFamily="18" charset="0"/>
                        <a:ea typeface="Cambria Math" panose="02040503050406030204" pitchFamily="18" charset="0"/>
                      </a:rPr>
                      <m:t>=</m:t>
                    </m:r>
                  </m:oMath>
                </a14:m>
                <a:r>
                  <a:rPr lang="x-none" baseline="-25000" dirty="0"/>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sSup>
                          <m:sSupPr>
                            <m:ctrlPr>
                              <a:rPr lang="en-US" b="0" i="1" smtClean="0">
                                <a:latin typeface="Cambria Math" panose="02040503050406030204" pitchFamily="18" charset="0"/>
                                <a:ea typeface="Cambria Math" panose="02040503050406030204" pitchFamily="18" charset="0"/>
                              </a:rPr>
                            </m:ctrlPr>
                          </m:sSupPr>
                          <m:e>
                            <m:r>
                              <m:rPr>
                                <m:nor/>
                              </m:rPr>
                              <a:rPr lang="x-none" dirty="0"/>
                              <m:t>r</m:t>
                            </m:r>
                            <m:r>
                              <m:rPr>
                                <m:nor/>
                              </m:rPr>
                              <a:rPr lang="x-none" baseline="-25000" dirty="0"/>
                              <m:t>+</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oMath>
                </a14:m>
                <a:endParaRPr lang="x-none" dirty="0"/>
              </a:p>
              <a:p>
                <a:r>
                  <a:rPr lang="x-none" dirty="0"/>
                  <a:t>Field for </a:t>
                </a:r>
                <a14:m>
                  <m:oMath xmlns:m="http://schemas.openxmlformats.org/officeDocument/2006/math">
                    <m:r>
                      <a:rPr lang="x-none" i="1">
                        <a:latin typeface="Cambria Math" panose="02040503050406030204" pitchFamily="18" charset="0"/>
                        <a:ea typeface="Cambria Math" panose="02040503050406030204" pitchFamily="18" charset="0"/>
                      </a:rPr>
                      <m:t>−</m:t>
                    </m:r>
                  </m:oMath>
                </a14:m>
                <a:r>
                  <a:rPr lang="x-none" dirty="0"/>
                  <a:t>q, 	 E</a:t>
                </a:r>
                <a:r>
                  <a:rPr lang="x-none" sz="3200" baseline="-25000" dirty="0"/>
                  <a:t>-</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x-none" i="1" smtClean="0">
                        <a:latin typeface="Cambria Math" panose="02040503050406030204" pitchFamily="18" charset="0"/>
                        <a:ea typeface="Cambria Math" panose="02040503050406030204" pitchFamily="18" charset="0"/>
                      </a:rPr>
                      <m:t>=</m:t>
                    </m:r>
                  </m:oMath>
                </a14:m>
                <a:r>
                  <a:rPr lang="x-none" baseline="-25000" dirty="0"/>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sSup>
                          <m:sSupPr>
                            <m:ctrlPr>
                              <a:rPr lang="en-US" b="0" i="1" smtClean="0">
                                <a:latin typeface="Cambria Math" panose="02040503050406030204" pitchFamily="18" charset="0"/>
                                <a:ea typeface="Cambria Math" panose="02040503050406030204" pitchFamily="18" charset="0"/>
                              </a:rPr>
                            </m:ctrlPr>
                          </m:sSupPr>
                          <m:e>
                            <m:r>
                              <m:rPr>
                                <m:nor/>
                              </m:rPr>
                              <a:rPr lang="x-none" dirty="0"/>
                              <m:t>r</m:t>
                            </m:r>
                            <m:r>
                              <m:rPr>
                                <m:nor/>
                              </m:rPr>
                              <a:rPr lang="x-none" baseline="-25000" dirty="0"/>
                              <m:t>−</m:t>
                            </m:r>
                          </m:e>
                          <m:sup>
                            <m:r>
                              <a:rPr lang="en-US" b="0" i="1" smtClean="0">
                                <a:latin typeface="Cambria Math" panose="02040503050406030204" pitchFamily="18" charset="0"/>
                                <a:ea typeface="Cambria Math" panose="02040503050406030204" pitchFamily="18" charset="0"/>
                              </a:rPr>
                              <m:t>2</m:t>
                            </m:r>
                          </m:sup>
                        </m:sSup>
                      </m:den>
                    </m:f>
                  </m:oMath>
                </a14:m>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p>
                <a:r>
                  <a:rPr lang="x-none" dirty="0"/>
                  <a:t>Here, E</a:t>
                </a:r>
                <a14:m>
                  <m:oMath xmlns:m="http://schemas.openxmlformats.org/officeDocument/2006/math">
                    <m:r>
                      <a:rPr lang="en-US" baseline="-25000">
                        <a:latin typeface="Cambria Math" panose="02040503050406030204" pitchFamily="18" charset="0"/>
                        <a:ea typeface="Cambria Math" panose="02040503050406030204" pitchFamily="18" charset="0"/>
                      </a:rPr>
                      <m:t>+</m:t>
                    </m:r>
                  </m:oMath>
                </a14:m>
                <a:r>
                  <a:rPr lang="x-none" dirty="0"/>
                  <a:t> </a:t>
                </a:r>
                <a14:m>
                  <m:oMath xmlns:m="http://schemas.openxmlformats.org/officeDocument/2006/math">
                    <m:r>
                      <a:rPr lang="x-none" i="1" dirty="0" smtClean="0">
                        <a:latin typeface="Cambria Math" panose="02040503050406030204" pitchFamily="18" charset="0"/>
                        <a:ea typeface="Cambria Math" panose="02040503050406030204" pitchFamily="18" charset="0"/>
                      </a:rPr>
                      <m:t>&gt;</m:t>
                    </m:r>
                  </m:oMath>
                </a14:m>
                <a:r>
                  <a:rPr lang="x-none" dirty="0"/>
                  <a:t> E</a:t>
                </a:r>
                <a:r>
                  <a:rPr lang="x-none" sz="3600" baseline="-25000" dirty="0"/>
                  <a:t>-</a:t>
                </a:r>
                <a14:m>
                  <m:oMath xmlns:m="http://schemas.openxmlformats.org/officeDocument/2006/math">
                    <m:r>
                      <a:rPr lang="en-US">
                        <a:latin typeface="Cambria Math" panose="02040503050406030204" pitchFamily="18" charset="0"/>
                        <a:ea typeface="Cambria Math" panose="02040503050406030204" pitchFamily="18" charset="0"/>
                      </a:rPr>
                      <m:t> </m:t>
                    </m:r>
                  </m:oMath>
                </a14:m>
                <a:endParaRPr lang="x-none" dirty="0"/>
              </a:p>
              <a:p>
                <a:r>
                  <a:rPr lang="x-none" dirty="0"/>
                  <a:t>Net field, E = E</a:t>
                </a:r>
                <a:r>
                  <a:rPr lang="x-none" baseline="-25000" dirty="0"/>
                  <a:t>+</a:t>
                </a:r>
                <a:r>
                  <a:rPr lang="x-none" dirty="0"/>
                  <a:t> – E</a:t>
                </a:r>
                <a:r>
                  <a:rPr lang="x-none" baseline="-25000" dirty="0"/>
                  <a:t>-</a:t>
                </a:r>
              </a:p>
              <a:p>
                <a:r>
                  <a:rPr lang="x-none" baseline="-25000" dirty="0"/>
                  <a:t>	     </a:t>
                </a:r>
                <a:r>
                  <a:rPr lang="x-none" dirty="0"/>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𝑞</m:t>
                            </m:r>
                          </m:num>
                          <m:den>
                            <m:sSup>
                              <m:sSupPr>
                                <m:ctrlPr>
                                  <a:rPr lang="en-US" i="1">
                                    <a:latin typeface="Cambria Math" panose="02040503050406030204" pitchFamily="18" charset="0"/>
                                    <a:ea typeface="Cambria Math" panose="02040503050406030204" pitchFamily="18" charset="0"/>
                                  </a:rPr>
                                </m:ctrlPr>
                              </m:sSupPr>
                              <m:e>
                                <m:r>
                                  <m:rPr>
                                    <m:nor/>
                                  </m:rPr>
                                  <a:rPr lang="x-none" dirty="0"/>
                                  <m:t>r</m:t>
                                </m:r>
                                <m:r>
                                  <m:rPr>
                                    <m:nor/>
                                  </m:rPr>
                                  <a:rPr lang="x-none" baseline="-25000" dirty="0"/>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m:rPr>
                                    <m:nor/>
                                  </m:rPr>
                                  <a:rPr lang="x-none" dirty="0"/>
                                  <m:t>r</m:t>
                                </m:r>
                                <m:r>
                                  <m:rPr>
                                    <m:nor/>
                                  </m:rPr>
                                  <a:rPr lang="x-none" baseline="-25000" dirty="0"/>
                                  <m:t>−</m:t>
                                </m:r>
                              </m:e>
                              <m:sup>
                                <m:r>
                                  <a:rPr lang="en-US" b="0" i="1" smtClean="0">
                                    <a:latin typeface="Cambria Math" panose="02040503050406030204" pitchFamily="18" charset="0"/>
                                    <a:ea typeface="Cambria Math" panose="02040503050406030204" pitchFamily="18" charset="0"/>
                                  </a:rPr>
                                  <m:t>2</m:t>
                                </m:r>
                              </m:sup>
                            </m:sSup>
                          </m:den>
                        </m:f>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endParaRPr lang="en-US" b="0" dirty="0">
                  <a:ea typeface="Cambria Math" panose="02040503050406030204" pitchFamily="18" charset="0"/>
                </a:endParaRPr>
              </a:p>
              <a:p>
                <a:endParaRPr lang="en-US" b="0" dirty="0">
                  <a:ea typeface="Cambria Math" panose="02040503050406030204" pitchFamily="18" charset="0"/>
                </a:endParaRPr>
              </a:p>
              <a:p>
                <a:r>
                  <a:rPr lang="en-US" dirty="0">
                    <a:latin typeface="Cambria Math" panose="02040503050406030204" pitchFamily="18" charset="0"/>
                    <a:ea typeface="Cambria Math" panose="02040503050406030204" pitchFamily="18" charset="0"/>
                  </a:rPr>
                  <a:t>From figure, </a:t>
                </a:r>
                <a14:m>
                  <m:oMath xmlns:m="http://schemas.openxmlformats.org/officeDocument/2006/math">
                    <m:r>
                      <m:rPr>
                        <m:nor/>
                      </m:rPr>
                      <a:rPr lang="x-none" dirty="0" smtClean="0"/>
                      <m:t>r</m:t>
                    </m:r>
                    <m:r>
                      <m:rPr>
                        <m:nor/>
                      </m:rPr>
                      <a:rPr lang="x-none" baseline="-25000" dirty="0" smtClean="0"/>
                      <m:t>+</m:t>
                    </m:r>
                  </m:oMath>
                </a14:m>
                <a:r>
                  <a:rPr lang="en-US" b="0" dirty="0">
                    <a:latin typeface="Cambria Math" panose="02040503050406030204" pitchFamily="18" charset="0"/>
                    <a:ea typeface="Cambria Math" panose="02040503050406030204" pitchFamily="18" charset="0"/>
                  </a:rPr>
                  <a:t> = </a:t>
                </a:r>
                <a:r>
                  <a:rPr lang="en-US" b="0" dirty="0">
                    <a:ea typeface="Cambria Math" panose="02040503050406030204" pitchFamily="18" charset="0"/>
                  </a:rPr>
                  <a:t>Z</a:t>
                </a:r>
                <a:r>
                  <a:rPr lang="en-US" b="0"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num>
                      <m:den>
                        <m:r>
                          <a:rPr lang="en-US" b="0" i="1" smtClean="0">
                            <a:latin typeface="Cambria Math" panose="02040503050406030204" pitchFamily="18" charset="0"/>
                            <a:ea typeface="Cambria Math" panose="02040503050406030204" pitchFamily="18" charset="0"/>
                          </a:rPr>
                          <m:t>2</m:t>
                        </m:r>
                      </m:den>
                    </m:f>
                  </m:oMath>
                </a14:m>
                <a:endParaRPr lang="en-US" sz="2000" b="0"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	       </a:t>
                </a:r>
                <a14:m>
                  <m:oMath xmlns:m="http://schemas.openxmlformats.org/officeDocument/2006/math">
                    <m:r>
                      <m:rPr>
                        <m:nor/>
                      </m:rPr>
                      <a:rPr lang="x-none" dirty="0" smtClean="0"/>
                      <m:t>r</m:t>
                    </m:r>
                    <m:r>
                      <m:rPr>
                        <m:nor/>
                      </m:rPr>
                      <a:rPr lang="x-none" baseline="-25000" dirty="0" smtClean="0"/>
                      <m:t>−</m:t>
                    </m:r>
                    <m:r>
                      <m:rPr>
                        <m:nor/>
                      </m:rPr>
                      <a:rPr lang="en-US" b="0" i="0" baseline="-25000" dirty="0" smtClean="0"/>
                      <m:t> </m:t>
                    </m:r>
                  </m:oMath>
                </a14:m>
                <a:r>
                  <a:rPr lang="en-US" b="0" dirty="0">
                    <a:latin typeface="Cambria Math" panose="02040503050406030204" pitchFamily="18" charset="0"/>
                    <a:ea typeface="Cambria Math" panose="02040503050406030204" pitchFamily="18" charset="0"/>
                  </a:rPr>
                  <a:t>= </a:t>
                </a:r>
                <a:r>
                  <a:rPr lang="en-US" b="0" dirty="0">
                    <a:ea typeface="Cambria Math" panose="02040503050406030204" pitchFamily="18" charset="0"/>
                  </a:rPr>
                  <a:t>Z +</a:t>
                </a:r>
                <a:r>
                  <a:rPr lang="en-US" dirty="0">
                    <a:latin typeface="Cambria Math" panose="02040503050406030204" pitchFamily="18" charset="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den>
                    </m:f>
                  </m:oMath>
                </a14:m>
                <a:endParaRPr lang="en-US" b="0" dirty="0">
                  <a:ea typeface="Cambria Math" panose="02040503050406030204" pitchFamily="18" charset="0"/>
                </a:endParaRPr>
              </a:p>
              <a:p>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p>
                <a:endParaRPr lang="x-none" dirty="0"/>
              </a:p>
            </p:txBody>
          </p:sp>
        </mc:Choice>
        <mc:Fallback xmlns="">
          <p:sp>
            <p:nvSpPr>
              <p:cNvPr id="8" name="TextBox 7">
                <a:extLst>
                  <a:ext uri="{FF2B5EF4-FFF2-40B4-BE49-F238E27FC236}">
                    <a16:creationId xmlns:a16="http://schemas.microsoft.com/office/drawing/2014/main" id="{C98ED5A0-3A30-B3ED-CB49-F291CA90A2BD}"/>
                  </a:ext>
                </a:extLst>
              </p:cNvPr>
              <p:cNvSpPr txBox="1">
                <a:spLocks noRot="1" noChangeAspect="1" noMove="1" noResize="1" noEditPoints="1" noAdjustHandles="1" noChangeArrowheads="1" noChangeShapeType="1" noTextEdit="1"/>
              </p:cNvSpPr>
              <p:nvPr/>
            </p:nvSpPr>
            <p:spPr>
              <a:xfrm>
                <a:off x="2327564" y="1227920"/>
                <a:ext cx="4488872" cy="4123693"/>
              </a:xfrm>
              <a:prstGeom prst="rect">
                <a:avLst/>
              </a:prstGeom>
              <a:blipFill>
                <a:blip r:embed="rId3"/>
                <a:stretch>
                  <a:fillRect l="-1130"/>
                </a:stretch>
              </a:blipFill>
            </p:spPr>
            <p:txBody>
              <a:bodyPr/>
              <a:lstStyle/>
              <a:p>
                <a:r>
                  <a:rPr lang="en-BD">
                    <a:noFill/>
                  </a:rPr>
                  <a:t> </a:t>
                </a:r>
              </a:p>
            </p:txBody>
          </p:sp>
        </mc:Fallback>
      </mc:AlternateContent>
      <p:sp>
        <p:nvSpPr>
          <p:cNvPr id="3" name="TextBox 2">
            <a:extLst>
              <a:ext uri="{FF2B5EF4-FFF2-40B4-BE49-F238E27FC236}">
                <a16:creationId xmlns:a16="http://schemas.microsoft.com/office/drawing/2014/main" id="{6E6EA836-A527-C3CE-3438-65C558D8B867}"/>
              </a:ext>
            </a:extLst>
          </p:cNvPr>
          <p:cNvSpPr txBox="1"/>
          <p:nvPr/>
        </p:nvSpPr>
        <p:spPr>
          <a:xfrm>
            <a:off x="6384174" y="2275285"/>
            <a:ext cx="324197" cy="338554"/>
          </a:xfrm>
          <a:prstGeom prst="rect">
            <a:avLst/>
          </a:prstGeom>
          <a:noFill/>
        </p:spPr>
        <p:txBody>
          <a:bodyPr wrap="square" rtlCol="0">
            <a:spAutoFit/>
          </a:bodyPr>
          <a:lstStyle/>
          <a:p>
            <a:r>
              <a:rPr lang="en-BD" sz="1600" b="1" dirty="0"/>
              <a:t>d</a:t>
            </a:r>
          </a:p>
        </p:txBody>
      </p:sp>
      <p:sp>
        <p:nvSpPr>
          <p:cNvPr id="4" name="TextBox 3">
            <a:extLst>
              <a:ext uri="{FF2B5EF4-FFF2-40B4-BE49-F238E27FC236}">
                <a16:creationId xmlns:a16="http://schemas.microsoft.com/office/drawing/2014/main" id="{BFEC47C8-81B1-AFA1-828C-199B23E66A1C}"/>
              </a:ext>
            </a:extLst>
          </p:cNvPr>
          <p:cNvSpPr txBox="1"/>
          <p:nvPr/>
        </p:nvSpPr>
        <p:spPr>
          <a:xfrm>
            <a:off x="7499878" y="2313757"/>
            <a:ext cx="393056" cy="261610"/>
          </a:xfrm>
          <a:prstGeom prst="rect">
            <a:avLst/>
          </a:prstGeom>
          <a:noFill/>
        </p:spPr>
        <p:txBody>
          <a:bodyPr wrap="none" rtlCol="0">
            <a:spAutoFit/>
          </a:bodyPr>
          <a:lstStyle/>
          <a:p>
            <a:r>
              <a:rPr lang="en-BD" sz="1050" b="1" dirty="0"/>
              <a:t>d/2</a:t>
            </a:r>
          </a:p>
        </p:txBody>
      </p:sp>
      <p:sp>
        <p:nvSpPr>
          <p:cNvPr id="5" name="TextBox 4">
            <a:extLst>
              <a:ext uri="{FF2B5EF4-FFF2-40B4-BE49-F238E27FC236}">
                <a16:creationId xmlns:a16="http://schemas.microsoft.com/office/drawing/2014/main" id="{BAE331BA-BF8C-A94B-8225-628C78457106}"/>
              </a:ext>
            </a:extLst>
          </p:cNvPr>
          <p:cNvSpPr txBox="1"/>
          <p:nvPr/>
        </p:nvSpPr>
        <p:spPr>
          <a:xfrm>
            <a:off x="7225558" y="2642246"/>
            <a:ext cx="399011" cy="530915"/>
          </a:xfrm>
          <a:prstGeom prst="rect">
            <a:avLst/>
          </a:prstGeom>
          <a:noFill/>
        </p:spPr>
        <p:txBody>
          <a:bodyPr wrap="square" rtlCol="0">
            <a:spAutoFit/>
          </a:bodyPr>
          <a:lstStyle/>
          <a:p>
            <a:r>
              <a:rPr lang="en-BD" sz="1050" b="1" dirty="0"/>
              <a:t>d/2</a:t>
            </a:r>
          </a:p>
          <a:p>
            <a:endParaRPr lang="en-BD" dirty="0"/>
          </a:p>
        </p:txBody>
      </p:sp>
      <p:sp>
        <p:nvSpPr>
          <p:cNvPr id="6" name="TextBox 5">
            <a:extLst>
              <a:ext uri="{FF2B5EF4-FFF2-40B4-BE49-F238E27FC236}">
                <a16:creationId xmlns:a16="http://schemas.microsoft.com/office/drawing/2014/main" id="{D42EEB8B-E621-627E-4076-61940EBC702D}"/>
              </a:ext>
            </a:extLst>
          </p:cNvPr>
          <p:cNvSpPr txBox="1"/>
          <p:nvPr/>
        </p:nvSpPr>
        <p:spPr>
          <a:xfrm>
            <a:off x="2508443" y="361134"/>
            <a:ext cx="4717115"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b="1" i="1" dirty="0"/>
              <a:t>Electric Field due to dipole</a:t>
            </a:r>
            <a:endParaRPr lang="x-none" sz="2400" b="1" i="1" dirty="0"/>
          </a:p>
        </p:txBody>
      </p:sp>
    </p:spTree>
    <p:extLst>
      <p:ext uri="{BB962C8B-B14F-4D97-AF65-F5344CB8AC3E}">
        <p14:creationId xmlns:p14="http://schemas.microsoft.com/office/powerpoint/2010/main" val="2468106756"/>
      </p:ext>
    </p:extLst>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EA9DC5-32DB-E59D-8FA1-1ECAE9BEFFFE}"/>
                  </a:ext>
                </a:extLst>
              </p:cNvPr>
              <p:cNvSpPr txBox="1"/>
              <p:nvPr/>
            </p:nvSpPr>
            <p:spPr>
              <a:xfrm>
                <a:off x="1953491" y="606829"/>
                <a:ext cx="1468159" cy="369332"/>
              </a:xfrm>
              <a:prstGeom prst="rect">
                <a:avLst/>
              </a:prstGeom>
              <a:noFill/>
            </p:spPr>
            <p:txBody>
              <a:bodyPr wrap="none" rtlCol="0">
                <a:spAutoFit/>
              </a:bodyPr>
              <a:lstStyle/>
              <a:p>
                <a:r>
                  <a:rPr lang="x-none" dirty="0"/>
                  <a:t>From eq (1)</a:t>
                </a:r>
                <a14:m>
                  <m:oMath xmlns:m="http://schemas.openxmlformats.org/officeDocument/2006/math">
                    <m:r>
                      <a:rPr lang="x-none" i="1" smtClean="0">
                        <a:latin typeface="Cambria Math" panose="02040503050406030204" pitchFamily="18" charset="0"/>
                        <a:ea typeface="Cambria Math" panose="02040503050406030204" pitchFamily="18" charset="0"/>
                      </a:rPr>
                      <m:t>→</m:t>
                    </m:r>
                  </m:oMath>
                </a14:m>
                <a:endParaRPr lang="x-none" dirty="0"/>
              </a:p>
            </p:txBody>
          </p:sp>
        </mc:Choice>
        <mc:Fallback xmlns="">
          <p:sp>
            <p:nvSpPr>
              <p:cNvPr id="4" name="TextBox 3">
                <a:extLst>
                  <a:ext uri="{FF2B5EF4-FFF2-40B4-BE49-F238E27FC236}">
                    <a16:creationId xmlns:a16="http://schemas.microsoft.com/office/drawing/2014/main" id="{AFEA9DC5-32DB-E59D-8FA1-1ECAE9BEFFFE}"/>
                  </a:ext>
                </a:extLst>
              </p:cNvPr>
              <p:cNvSpPr txBox="1">
                <a:spLocks noRot="1" noChangeAspect="1" noMove="1" noResize="1" noEditPoints="1" noAdjustHandles="1" noChangeArrowheads="1" noChangeShapeType="1" noTextEdit="1"/>
              </p:cNvSpPr>
              <p:nvPr/>
            </p:nvSpPr>
            <p:spPr>
              <a:xfrm>
                <a:off x="1953491" y="606829"/>
                <a:ext cx="1468159" cy="369332"/>
              </a:xfrm>
              <a:prstGeom prst="rect">
                <a:avLst/>
              </a:prstGeom>
              <a:blipFill>
                <a:blip r:embed="rId2"/>
                <a:stretch>
                  <a:fillRect l="-3419" t="-10345" b="-27586"/>
                </a:stretch>
              </a:blipFill>
            </p:spPr>
            <p:txBody>
              <a:bodyPr/>
              <a:lstStyle/>
              <a:p>
                <a:r>
                  <a:rPr lang="en-BD">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05DE86-4CF8-6908-0AC0-7563D000F2EB}"/>
                  </a:ext>
                </a:extLst>
              </p:cNvPr>
              <p:cNvSpPr txBox="1"/>
              <p:nvPr/>
            </p:nvSpPr>
            <p:spPr>
              <a:xfrm>
                <a:off x="2302625" y="1072341"/>
                <a:ext cx="5020888" cy="3189206"/>
              </a:xfrm>
              <a:prstGeom prst="rect">
                <a:avLst/>
              </a:prstGeom>
              <a:noFill/>
            </p:spPr>
            <p:txBody>
              <a:bodyPr wrap="square" rtlCol="0">
                <a:spAutoFit/>
              </a:bodyPr>
              <a:lstStyle/>
              <a:p>
                <a:r>
                  <a:rPr lang="x-none" baseline="-25000" dirty="0"/>
                  <a:t> </a:t>
                </a:r>
                <a:r>
                  <a:rPr lang="x-none" dirty="0"/>
                  <a:t>E =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z</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den>
                                </m:f>
                                <m:r>
                                  <m:rPr>
                                    <m:nor/>
                                  </m:rPr>
                                  <a:rPr lang="en-US" b="0" i="0"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m:rPr>
                                    <m:nor/>
                                  </m:rPr>
                                  <a:rPr lang="en-US">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z</m:t>
                                </m:r>
                                <m:r>
                                  <m:rPr>
                                    <m:nor/>
                                  </m:rPr>
                                  <a:rPr lang="en-US" dirty="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den>
                                </m:f>
                                <m:r>
                                  <m:rPr>
                                    <m:nor/>
                                  </m:rPr>
                                  <a:rPr lang="en-US">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den>
                        </m:f>
                      </m:e>
                    </m:d>
                  </m:oMath>
                </a14:m>
                <a:endParaRPr lang="x-none" dirty="0"/>
              </a:p>
              <a:p>
                <a:r>
                  <a:rPr lang="x-none" dirty="0"/>
                  <a:t>    =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r>
                                  <m:rPr>
                                    <m:nor/>
                                  </m:rPr>
                                  <a:rPr lang="en-US" b="0" i="0" smtClean="0">
                                    <a:latin typeface="Cambria Math" panose="02040503050406030204" pitchFamily="18" charset="0"/>
                                    <a:ea typeface="Cambria Math" panose="02040503050406030204" pitchFamily="18" charset="0"/>
                                  </a:rPr>
                                  <m:t>(1</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𝑧</m:t>
                                    </m:r>
                                  </m:den>
                                </m:f>
                                <m:r>
                                  <m:rPr>
                                    <m:nor/>
                                  </m:rPr>
                                  <a:rPr lang="en-US" b="0" i="0"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sSup>
                              <m:sSupPr>
                                <m:ctrlPr>
                                  <a:rPr lang="en-US" b="0" i="1" smtClean="0">
                                    <a:latin typeface="Cambria Math" panose="02040503050406030204" pitchFamily="18" charset="0"/>
                                    <a:ea typeface="Cambria Math" panose="02040503050406030204" pitchFamily="18" charset="0"/>
                                  </a:rPr>
                                </m:ctrlPr>
                              </m:sSupPr>
                              <m:e>
                                <m:r>
                                  <m:rPr>
                                    <m:nor/>
                                  </m:rPr>
                                  <a:rPr lang="en-US">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m:t>
                                </m:r>
                                <m:r>
                                  <m:rPr>
                                    <m:nor/>
                                  </m:rPr>
                                  <a:rPr lang="en-US" dirty="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𝑧</m:t>
                                    </m:r>
                                  </m:den>
                                </m:f>
                                <m:r>
                                  <m:rPr>
                                    <m:nor/>
                                  </m:rPr>
                                  <a:rPr lang="en-US">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den>
                        </m:f>
                      </m:e>
                    </m:d>
                  </m:oMath>
                </a14:m>
                <a:endParaRPr lang="x-none" dirty="0"/>
              </a:p>
              <a:p>
                <a:r>
                  <a:rPr lang="x-none" dirty="0"/>
                  <a:t>    =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den>
                    </m:f>
                  </m:oMath>
                </a14:m>
                <a:r>
                  <a:rPr lang="x-none" dirty="0"/>
                  <a:t> </a:t>
                </a: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(1</m:t>
                        </m:r>
                        <m:r>
                          <m:rPr>
                            <m:nor/>
                          </m:rP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den>
                        </m:f>
                        <m:r>
                          <m:rPr>
                            <m:nor/>
                          </m:rPr>
                          <a:rPr lang="en-US">
                            <a:latin typeface="Cambria Math" panose="02040503050406030204" pitchFamily="18" charset="0"/>
                            <a:ea typeface="Cambria Math" panose="02040503050406030204" pitchFamily="18" charset="0"/>
                          </a:rPr>
                          <m:t>)</m:t>
                        </m:r>
                        <m:r>
                          <m:rPr>
                            <m:nor/>
                          </m:rPr>
                          <a:rPr lang="x-none" baseline="30000" dirty="0"/>
                          <m:t>−2</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den>
                        </m:f>
                        <m:r>
                          <m:rPr>
                            <m:nor/>
                          </m:rPr>
                          <a:rPr lang="en-US">
                            <a:latin typeface="Cambria Math" panose="02040503050406030204" pitchFamily="18" charset="0"/>
                            <a:ea typeface="Cambria Math" panose="02040503050406030204" pitchFamily="18" charset="0"/>
                          </a:rPr>
                          <m:t>)</m:t>
                        </m:r>
                        <m:r>
                          <m:rPr>
                            <m:nor/>
                          </m:rPr>
                          <a:rPr lang="x-none" baseline="30000" dirty="0"/>
                          <m:t>−2</m:t>
                        </m:r>
                      </m:e>
                    </m:d>
                  </m:oMath>
                </a14:m>
                <a:endParaRPr lang="x-none" dirty="0"/>
              </a:p>
              <a:p>
                <a:r>
                  <a:rPr lang="en-US" b="0" dirty="0">
                    <a:ea typeface="Cambria Math" panose="02040503050406030204" pitchFamily="18" charset="0"/>
                  </a:rPr>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den>
                    </m:f>
                  </m:oMath>
                </a14:m>
                <a:r>
                  <a:rPr lang="x-none" dirty="0"/>
                  <a:t> </a:t>
                </a: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(1</m:t>
                        </m:r>
                        <m:r>
                          <a:rPr lang="en-US" b="0" i="0"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den>
                        </m:f>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m:t>
                        </m:r>
                        <m:r>
                          <m:rPr>
                            <m:nor/>
                          </m:rPr>
                          <a:rPr lang="en-US"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den>
                        </m:f>
                        <m:r>
                          <m:rPr>
                            <m:nor/>
                          </m:rP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m:t>
                        </m:r>
                      </m:e>
                    </m:d>
                  </m:oMath>
                </a14:m>
                <a:endParaRPr lang="x-none" dirty="0"/>
              </a:p>
              <a:p>
                <a:r>
                  <a:rPr lang="x-none" dirty="0"/>
                  <a:t>    </a:t>
                </a:r>
                <a:r>
                  <a:rPr lang="x-none" sz="1400" dirty="0"/>
                  <a:t>=</a:t>
                </a:r>
                <a:r>
                  <a:rPr lang="en-US" sz="1400" b="0" dirty="0">
                    <a:ea typeface="Cambria Math" panose="02040503050406030204" pitchFamily="18" charset="0"/>
                  </a:rPr>
                  <a:t>1/(4𝜋∈)×𝑞/𝑧^2  (𝑑/z+𝑑/z</a:t>
                </a:r>
                <a:r>
                  <a:rPr lang="en-US" b="0" dirty="0">
                    <a:ea typeface="Cambria Math" panose="02040503050406030204" pitchFamily="18" charset="0"/>
                  </a:rPr>
                  <a:t>)</a:t>
                </a:r>
                <a:endParaRPr lang="x-none" dirty="0"/>
              </a:p>
              <a:p>
                <a:r>
                  <a:rPr lang="x-none" dirty="0"/>
                  <a:t>E  =</a:t>
                </a:r>
                <a:r>
                  <a:rPr lang="en-US" b="0" dirty="0">
                    <a:ea typeface="Cambria Math" panose="02040503050406030204" pitchFamily="18" charset="0"/>
                  </a:rPr>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𝑞𝑑</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3</m:t>
                            </m:r>
                          </m:sup>
                        </m:sSup>
                      </m:den>
                    </m:f>
                  </m:oMath>
                </a14:m>
                <a:endParaRPr lang="x-none" dirty="0"/>
              </a:p>
              <a:p>
                <a:endParaRPr lang="en-US" dirty="0"/>
              </a:p>
              <a:p>
                <a:r>
                  <a:rPr lang="x-none" dirty="0"/>
                  <a:t>Electric field due to dipole</a:t>
                </a:r>
              </a:p>
            </p:txBody>
          </p:sp>
        </mc:Choice>
        <mc:Fallback xmlns="">
          <p:sp>
            <p:nvSpPr>
              <p:cNvPr id="5" name="TextBox 4">
                <a:extLst>
                  <a:ext uri="{FF2B5EF4-FFF2-40B4-BE49-F238E27FC236}">
                    <a16:creationId xmlns:a16="http://schemas.microsoft.com/office/drawing/2014/main" id="{2205DE86-4CF8-6908-0AC0-7563D000F2EB}"/>
                  </a:ext>
                </a:extLst>
              </p:cNvPr>
              <p:cNvSpPr txBox="1">
                <a:spLocks noRot="1" noChangeAspect="1" noMove="1" noResize="1" noEditPoints="1" noAdjustHandles="1" noChangeArrowheads="1" noChangeShapeType="1" noTextEdit="1"/>
              </p:cNvSpPr>
              <p:nvPr/>
            </p:nvSpPr>
            <p:spPr>
              <a:xfrm>
                <a:off x="2302625" y="1072341"/>
                <a:ext cx="5020888" cy="3189206"/>
              </a:xfrm>
              <a:prstGeom prst="rect">
                <a:avLst/>
              </a:prstGeom>
              <a:blipFill>
                <a:blip r:embed="rId3"/>
                <a:stretch>
                  <a:fillRect l="-972" b="-1912"/>
                </a:stretch>
              </a:blipFill>
            </p:spPr>
            <p:txBody>
              <a:bodyPr/>
              <a:lstStyle/>
              <a:p>
                <a:r>
                  <a:rPr lang="en-US">
                    <a:noFill/>
                  </a:rPr>
                  <a:t> </a:t>
                </a:r>
              </a:p>
            </p:txBody>
          </p:sp>
        </mc:Fallback>
      </mc:AlternateContent>
    </p:spTree>
    <p:extLst>
      <p:ext uri="{BB962C8B-B14F-4D97-AF65-F5344CB8AC3E}">
        <p14:creationId xmlns:p14="http://schemas.microsoft.com/office/powerpoint/2010/main" val="20438935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C5EE-DCC4-51C9-E1F9-3FF29A39FBE9}"/>
              </a:ext>
            </a:extLst>
          </p:cNvPr>
          <p:cNvSpPr>
            <a:spLocks noGrp="1"/>
          </p:cNvSpPr>
          <p:nvPr>
            <p:ph type="title"/>
          </p:nvPr>
        </p:nvSpPr>
        <p:spPr>
          <a:xfrm>
            <a:off x="2643864" y="392037"/>
            <a:ext cx="4318286" cy="463981"/>
          </a:xfrm>
        </p:spPr>
        <p:style>
          <a:lnRef idx="1">
            <a:schemeClr val="dk1"/>
          </a:lnRef>
          <a:fillRef idx="2">
            <a:schemeClr val="dk1"/>
          </a:fillRef>
          <a:effectRef idx="1">
            <a:schemeClr val="dk1"/>
          </a:effectRef>
          <a:fontRef idx="minor">
            <a:schemeClr val="dk1"/>
          </a:fontRef>
        </p:style>
        <p:txBody>
          <a:bodyPr>
            <a:normAutofit fontScale="90000"/>
          </a:bodyPr>
          <a:lstStyle/>
          <a:p>
            <a:r>
              <a:rPr lang="en-US" b="1" dirty="0">
                <a:solidFill>
                  <a:sysClr val="windowText" lastClr="000000"/>
                </a:solidFill>
              </a:rPr>
              <a:t>  On axial line of dipole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D1C7DA-AE8F-87AF-60B5-60E2413ED502}"/>
                  </a:ext>
                </a:extLst>
              </p:cNvPr>
              <p:cNvSpPr txBox="1"/>
              <p:nvPr/>
            </p:nvSpPr>
            <p:spPr>
              <a:xfrm>
                <a:off x="2284884" y="1608675"/>
                <a:ext cx="5442516" cy="3187796"/>
              </a:xfrm>
              <a:prstGeom prst="rect">
                <a:avLst/>
              </a:prstGeom>
              <a:noFill/>
            </p:spPr>
            <p:txBody>
              <a:bodyPr wrap="none" rtlCol="0">
                <a:spAutoFit/>
              </a:bodyPr>
              <a:lstStyle/>
              <a:p>
                <a:r>
                  <a:rPr lang="en-GB" dirty="0">
                    <a:effectLst/>
                    <a:latin typeface="Helvetica" pitchFamily="2" charset="0"/>
                  </a:rPr>
                  <a:t>The formula for the axial line of an electric dipole is:</a:t>
                </a:r>
              </a:p>
              <a:p>
                <a:endParaRPr lang="en-US" i="1" dirty="0">
                  <a:latin typeface="Cambria Math" panose="02040503050406030204" pitchFamily="18" charset="0"/>
                </a:endParaRPr>
              </a:p>
              <a:p>
                <a14:m>
                  <m:oMath xmlns:m="http://schemas.openxmlformats.org/officeDocument/2006/math">
                    <m:d>
                      <m:dPr>
                        <m:begChr m:val="|"/>
                        <m:endChr m:val="|"/>
                        <m:ctrlPr>
                          <a:rPr lang="x-none" i="1" smtClean="0">
                            <a:latin typeface="Cambria Math" panose="02040503050406030204" pitchFamily="18" charset="0"/>
                          </a:rPr>
                        </m:ctrlPr>
                      </m:dPr>
                      <m:e>
                        <m:groupChr>
                          <m:groupChrPr>
                            <m:chr m:val="→"/>
                            <m:pos m:val="top"/>
                            <m:ctrlPr>
                              <a:rPr lang="x-none" i="1">
                                <a:latin typeface="Cambria Math" panose="02040503050406030204" pitchFamily="18" charset="0"/>
                              </a:rPr>
                            </m:ctrlPr>
                          </m:groupChrPr>
                          <m:e>
                            <m:r>
                              <m:rPr>
                                <m:brk m:alnAt="1"/>
                              </m:rPr>
                              <a:rPr lang="en-US" i="1">
                                <a:latin typeface="Cambria Math" panose="02040503050406030204" pitchFamily="18" charset="0"/>
                              </a:rPr>
                              <m:t>𝐸</m:t>
                            </m:r>
                          </m:e>
                        </m:groupChr>
                      </m:e>
                    </m:d>
                  </m:oMath>
                </a14:m>
                <a:r>
                  <a:rPr lang="en-US" dirty="0"/>
                  <a:t> </a:t>
                </a:r>
                <a:r>
                  <a:rPr lang="x-none"/>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d>
                              <m:dPr>
                                <m:begChr m:val="|"/>
                                <m:endChr m:val="|"/>
                                <m:ctrlPr>
                                  <a:rPr lang="en-US" i="1" smtClean="0">
                                    <a:latin typeface="Cambria Math" panose="02040503050406030204" pitchFamily="18" charset="0"/>
                                    <a:ea typeface="Cambria Math" panose="02040503050406030204" pitchFamily="18" charset="0"/>
                                  </a:rPr>
                                </m:ctrlPr>
                              </m:dPr>
                              <m:e>
                                <m:groupChr>
                                  <m:groupChrPr>
                                    <m:chr m:val="→"/>
                                    <m:pos m:val="top"/>
                                    <m:ctrlPr>
                                      <a:rPr lang="en-US" i="1" smtClean="0">
                                        <a:latin typeface="Cambria Math" panose="02040503050406030204" pitchFamily="18" charset="0"/>
                                        <a:ea typeface="Cambria Math" panose="02040503050406030204" pitchFamily="18" charset="0"/>
                                      </a:rPr>
                                    </m:ctrlPr>
                                  </m:groupChrPr>
                                  <m:e>
                                    <m:r>
                                      <m:rPr>
                                        <m:brk m:alnAt="1"/>
                                      </m:rPr>
                                      <a:rPr lang="en-US" b="0" i="1" smtClean="0">
                                        <a:latin typeface="Cambria Math" panose="02040503050406030204" pitchFamily="18" charset="0"/>
                                        <a:ea typeface="Cambria Math" panose="02040503050406030204" pitchFamily="18" charset="0"/>
                                      </a:rPr>
                                      <m:t>𝑃</m:t>
                                    </m:r>
                                  </m:e>
                                </m:groupChr>
                              </m:e>
                            </m:d>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num>
                          <m:den>
                            <m:sSup>
                              <m:sSupPr>
                                <m:ctrlPr>
                                  <a:rPr lang="en-US" i="1">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m:rPr>
                                    <m:nor/>
                                  </m:rPr>
                                  <a:rPr lang="en-US" b="0" i="0"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e>
                    </m:d>
                  </m:oMath>
                </a14:m>
                <a:endParaRPr lang="en-BD" dirty="0"/>
              </a:p>
              <a:p>
                <a:endParaRPr lang="en-BD" dirty="0"/>
              </a:p>
              <a:p>
                <a:r>
                  <a:rPr lang="en-GB" dirty="0">
                    <a:effectLst/>
                    <a:latin typeface="Helvetica" pitchFamily="2" charset="0"/>
                  </a:rPr>
                  <a:t>If the dipole length is short, then 2a &lt;&lt; r, </a:t>
                </a:r>
              </a:p>
              <a:p>
                <a:r>
                  <a:rPr lang="en-GB" dirty="0">
                    <a:effectLst/>
                    <a:latin typeface="Helvetica" pitchFamily="2" charset="0"/>
                  </a:rPr>
                  <a:t>so the formula becomes:</a:t>
                </a:r>
              </a:p>
              <a:p>
                <a:endParaRPr lang="en-BD" dirty="0"/>
              </a:p>
              <a:p>
                <a14:m>
                  <m:oMath xmlns:m="http://schemas.openxmlformats.org/officeDocument/2006/math">
                    <m:d>
                      <m:dPr>
                        <m:begChr m:val="|"/>
                        <m:endChr m:val="|"/>
                        <m:ctrlPr>
                          <a:rPr lang="x-none" sz="2000" i="1" smtClean="0">
                            <a:latin typeface="Cambria Math" panose="02040503050406030204" pitchFamily="18" charset="0"/>
                          </a:rPr>
                        </m:ctrlPr>
                      </m:dPr>
                      <m:e>
                        <m:groupChr>
                          <m:groupChrPr>
                            <m:chr m:val="→"/>
                            <m:pos m:val="top"/>
                            <m:ctrlPr>
                              <a:rPr lang="x-none" sz="2000" i="1" smtClean="0">
                                <a:latin typeface="Cambria Math" panose="02040503050406030204" pitchFamily="18" charset="0"/>
                              </a:rPr>
                            </m:ctrlPr>
                          </m:groupChrPr>
                          <m:e>
                            <m:r>
                              <m:rPr>
                                <m:brk m:alnAt="1"/>
                              </m:rPr>
                              <a:rPr lang="en-US" sz="2000" b="0" i="1" smtClean="0">
                                <a:latin typeface="Cambria Math" panose="02040503050406030204" pitchFamily="18" charset="0"/>
                              </a:rPr>
                              <m:t>𝐸</m:t>
                            </m:r>
                          </m:e>
                        </m:groupChr>
                      </m:e>
                    </m:d>
                  </m:oMath>
                </a14:m>
                <a:r>
                  <a:rPr lang="x-none"/>
                  <a:t>=</a:t>
                </a:r>
                <a:r>
                  <a:rPr lang="en-US" b="0" dirty="0">
                    <a:ea typeface="Cambria Math" panose="02040503050406030204" pitchFamily="18" charset="0"/>
                  </a:rPr>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groupChr>
                              <m:groupChrPr>
                                <m:chr m:val="→"/>
                                <m:pos m:val="top"/>
                                <m:ctrlPr>
                                  <a:rPr lang="en-US" i="1">
                                    <a:latin typeface="Cambria Math" panose="02040503050406030204" pitchFamily="18" charset="0"/>
                                    <a:ea typeface="Cambria Math" panose="02040503050406030204" pitchFamily="18" charset="0"/>
                                  </a:rPr>
                                </m:ctrlPr>
                              </m:groupChrPr>
                              <m:e>
                                <m:r>
                                  <m:rPr>
                                    <m:brk m:alnAt="1"/>
                                  </m:rPr>
                                  <a:rPr lang="en-US" i="1">
                                    <a:latin typeface="Cambria Math" panose="02040503050406030204" pitchFamily="18" charset="0"/>
                                    <a:ea typeface="Cambria Math" panose="02040503050406030204" pitchFamily="18" charset="0"/>
                                  </a:rPr>
                                  <m:t>𝑃</m:t>
                                </m:r>
                              </m:e>
                            </m:groupChr>
                          </m:e>
                        </m:d>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3</m:t>
                            </m:r>
                          </m:sup>
                        </m:sSup>
                      </m:den>
                    </m:f>
                  </m:oMath>
                </a14:m>
                <a:endParaRPr lang="x-none" dirty="0"/>
              </a:p>
              <a:p>
                <a:endParaRPr lang="en-BD" dirty="0"/>
              </a:p>
            </p:txBody>
          </p:sp>
        </mc:Choice>
        <mc:Fallback xmlns="">
          <p:sp>
            <p:nvSpPr>
              <p:cNvPr id="8" name="TextBox 7">
                <a:extLst>
                  <a:ext uri="{FF2B5EF4-FFF2-40B4-BE49-F238E27FC236}">
                    <a16:creationId xmlns:a16="http://schemas.microsoft.com/office/drawing/2014/main" id="{61D1C7DA-AE8F-87AF-60B5-60E2413ED502}"/>
                  </a:ext>
                </a:extLst>
              </p:cNvPr>
              <p:cNvSpPr txBox="1">
                <a:spLocks noRot="1" noChangeAspect="1" noMove="1" noResize="1" noEditPoints="1" noAdjustHandles="1" noChangeArrowheads="1" noChangeShapeType="1" noTextEdit="1"/>
              </p:cNvSpPr>
              <p:nvPr/>
            </p:nvSpPr>
            <p:spPr>
              <a:xfrm>
                <a:off x="2284884" y="1608675"/>
                <a:ext cx="5442516" cy="3187796"/>
              </a:xfrm>
              <a:prstGeom prst="rect">
                <a:avLst/>
              </a:prstGeom>
              <a:blipFill>
                <a:blip r:embed="rId2"/>
                <a:stretch>
                  <a:fillRect l="-1166" t="-794"/>
                </a:stretch>
              </a:blipFill>
            </p:spPr>
            <p:txBody>
              <a:bodyPr/>
              <a:lstStyle/>
              <a:p>
                <a:r>
                  <a:rPr lang="en-BD">
                    <a:noFill/>
                  </a:rPr>
                  <a:t> </a:t>
                </a:r>
              </a:p>
            </p:txBody>
          </p:sp>
        </mc:Fallback>
      </mc:AlternateContent>
      <p:pic>
        <p:nvPicPr>
          <p:cNvPr id="11" name="Picture 10">
            <a:extLst>
              <a:ext uri="{FF2B5EF4-FFF2-40B4-BE49-F238E27FC236}">
                <a16:creationId xmlns:a16="http://schemas.microsoft.com/office/drawing/2014/main" id="{1135B0DE-5323-62B6-C64D-1CF7A0AC1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08" y="2120900"/>
            <a:ext cx="2159000" cy="901700"/>
          </a:xfrm>
          <a:prstGeom prst="rect">
            <a:avLst/>
          </a:prstGeom>
        </p:spPr>
      </p:pic>
    </p:spTree>
    <p:extLst>
      <p:ext uri="{BB962C8B-B14F-4D97-AF65-F5344CB8AC3E}">
        <p14:creationId xmlns:p14="http://schemas.microsoft.com/office/powerpoint/2010/main" val="23744175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9907-711F-32C3-08EF-0CC7FC9CAA1D}"/>
              </a:ext>
            </a:extLst>
          </p:cNvPr>
          <p:cNvSpPr>
            <a:spLocks noGrp="1"/>
          </p:cNvSpPr>
          <p:nvPr>
            <p:ph type="title"/>
          </p:nvPr>
        </p:nvSpPr>
        <p:spPr>
          <a:xfrm>
            <a:off x="1973554" y="272193"/>
            <a:ext cx="5196892" cy="642207"/>
          </a:xfrm>
        </p:spPr>
        <p:style>
          <a:lnRef idx="1">
            <a:schemeClr val="dk1"/>
          </a:lnRef>
          <a:fillRef idx="2">
            <a:schemeClr val="dk1"/>
          </a:fillRef>
          <a:effectRef idx="1">
            <a:schemeClr val="dk1"/>
          </a:effectRef>
          <a:fontRef idx="minor">
            <a:schemeClr val="dk1"/>
          </a:fontRef>
        </p:style>
        <p:txBody>
          <a:bodyPr>
            <a:normAutofit/>
          </a:bodyPr>
          <a:lstStyle/>
          <a:p>
            <a:r>
              <a:rPr lang="en-US" sz="2800" dirty="0">
                <a:ln w="0"/>
                <a:solidFill>
                  <a:schemeClr val="tx1"/>
                </a:solidFill>
                <a:effectLst>
                  <a:outerShdw blurRad="38100" dist="19050" dir="2700000" algn="tl" rotWithShape="0">
                    <a:schemeClr val="dk1">
                      <a:alpha val="40000"/>
                    </a:schemeClr>
                  </a:outerShdw>
                </a:effectLst>
              </a:rPr>
              <a:t>    On Equatorial line of dipole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660FCDC-2219-F034-2801-74BF00909207}"/>
                  </a:ext>
                </a:extLst>
              </p:cNvPr>
              <p:cNvSpPr txBox="1"/>
              <p:nvPr/>
            </p:nvSpPr>
            <p:spPr>
              <a:xfrm>
                <a:off x="2279374" y="1904852"/>
                <a:ext cx="4585252" cy="2910797"/>
              </a:xfrm>
              <a:prstGeom prst="rect">
                <a:avLst/>
              </a:prstGeom>
              <a:noFill/>
            </p:spPr>
            <p:txBody>
              <a:bodyPr wrap="square">
                <a:spAutoFit/>
              </a:bodyPr>
              <a:lstStyle/>
              <a:p>
                <a:r>
                  <a:rPr lang="en-GB" dirty="0">
                    <a:effectLst/>
                    <a:latin typeface="Helvetica" pitchFamily="2" charset="0"/>
                  </a:rPr>
                  <a:t>The formula for the equatorial line of an electric dipole is:</a:t>
                </a:r>
              </a:p>
              <a:p>
                <a:endParaRPr lang="en-US" i="1" dirty="0">
                  <a:latin typeface="Cambria Math" panose="02040503050406030204" pitchFamily="18" charset="0"/>
                </a:endParaRPr>
              </a:p>
              <a:p>
                <a14:m>
                  <m:oMath xmlns:m="http://schemas.openxmlformats.org/officeDocument/2006/math">
                    <m:d>
                      <m:dPr>
                        <m:begChr m:val="|"/>
                        <m:endChr m:val="|"/>
                        <m:ctrlPr>
                          <a:rPr lang="x-none" i="1" smtClean="0">
                            <a:latin typeface="Cambria Math" panose="02040503050406030204" pitchFamily="18" charset="0"/>
                          </a:rPr>
                        </m:ctrlPr>
                      </m:dPr>
                      <m:e>
                        <m:groupChr>
                          <m:groupChrPr>
                            <m:chr m:val="→"/>
                            <m:pos m:val="top"/>
                            <m:ctrlPr>
                              <a:rPr lang="x-none" i="1">
                                <a:latin typeface="Cambria Math" panose="02040503050406030204" pitchFamily="18" charset="0"/>
                              </a:rPr>
                            </m:ctrlPr>
                          </m:groupChrPr>
                          <m:e>
                            <m:r>
                              <m:rPr>
                                <m:brk m:alnAt="1"/>
                              </m:rPr>
                              <a:rPr lang="en-US" i="1">
                                <a:latin typeface="Cambria Math" panose="02040503050406030204" pitchFamily="18" charset="0"/>
                              </a:rPr>
                              <m:t>𝐸</m:t>
                            </m:r>
                          </m:e>
                        </m:groupChr>
                      </m:e>
                    </m:d>
                  </m:oMath>
                </a14:m>
                <a:r>
                  <a:rPr lang="en-US" dirty="0"/>
                  <a:t> </a:t>
                </a:r>
                <a:r>
                  <a:rPr lang="x-none"/>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d>
                              <m:dPr>
                                <m:begChr m:val="|"/>
                                <m:endChr m:val="|"/>
                                <m:ctrlPr>
                                  <a:rPr lang="en-US" i="1" smtClean="0">
                                    <a:latin typeface="Cambria Math" panose="02040503050406030204" pitchFamily="18" charset="0"/>
                                    <a:ea typeface="Cambria Math" panose="02040503050406030204" pitchFamily="18" charset="0"/>
                                  </a:rPr>
                                </m:ctrlPr>
                              </m:dPr>
                              <m:e>
                                <m:groupChr>
                                  <m:groupChrPr>
                                    <m:chr m:val="→"/>
                                    <m:pos m:val="top"/>
                                    <m:ctrlPr>
                                      <a:rPr lang="en-US" i="1" smtClean="0">
                                        <a:latin typeface="Cambria Math" panose="02040503050406030204" pitchFamily="18" charset="0"/>
                                        <a:ea typeface="Cambria Math" panose="02040503050406030204" pitchFamily="18" charset="0"/>
                                      </a:rPr>
                                    </m:ctrlPr>
                                  </m:groupChrPr>
                                  <m:e>
                                    <m:r>
                                      <m:rPr>
                                        <m:brk m:alnAt="1"/>
                                      </m:rPr>
                                      <a:rPr lang="en-US" b="0" i="1" smtClean="0">
                                        <a:latin typeface="Cambria Math" panose="02040503050406030204" pitchFamily="18" charset="0"/>
                                        <a:ea typeface="Cambria Math" panose="02040503050406030204" pitchFamily="18" charset="0"/>
                                      </a:rPr>
                                      <m:t>𝑃</m:t>
                                    </m:r>
                                  </m:e>
                                </m:groupChr>
                              </m:e>
                            </m:d>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num>
                          <m:den>
                            <m:sSup>
                              <m:sSupPr>
                                <m:ctrlPr>
                                  <a:rPr lang="en-US" i="1">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sSup>
                                  <m:sSupPr>
                                    <m:ctrlPr>
                                      <a:rPr lang="en-US" b="0" i="1" smtClean="0">
                                        <a:latin typeface="Cambria Math" panose="02040503050406030204" pitchFamily="18" charset="0"/>
                                        <a:ea typeface="Cambria Math" panose="02040503050406030204" pitchFamily="18" charset="0"/>
                                      </a:rPr>
                                    </m:ctrlPr>
                                  </m:sSupPr>
                                  <m:e>
                                    <m:r>
                                      <a:rPr lang="en-US" dirty="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m:rPr>
                                    <m:nor/>
                                  </m:rPr>
                                  <a:rPr lang="en-US" b="0" i="0"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e>
                    </m:d>
                  </m:oMath>
                </a14:m>
                <a:endParaRPr lang="en-BD" dirty="0"/>
              </a:p>
              <a:p>
                <a:endParaRPr lang="en-BD" dirty="0"/>
              </a:p>
              <a:p>
                <a:r>
                  <a:rPr lang="en-GB" dirty="0">
                    <a:effectLst/>
                    <a:latin typeface="Helvetica" pitchFamily="2" charset="0"/>
                  </a:rPr>
                  <a:t>If the dipole is short, the formula becomes:</a:t>
                </a:r>
              </a:p>
              <a:p>
                <a:endParaRPr lang="en-BD" dirty="0"/>
              </a:p>
              <a:p>
                <a14:m>
                  <m:oMath xmlns:m="http://schemas.openxmlformats.org/officeDocument/2006/math">
                    <m:d>
                      <m:dPr>
                        <m:begChr m:val="|"/>
                        <m:endChr m:val="|"/>
                        <m:ctrlPr>
                          <a:rPr lang="x-none" sz="2000" i="1" smtClean="0">
                            <a:latin typeface="Cambria Math" panose="02040503050406030204" pitchFamily="18" charset="0"/>
                          </a:rPr>
                        </m:ctrlPr>
                      </m:dPr>
                      <m:e>
                        <m:groupChr>
                          <m:groupChrPr>
                            <m:chr m:val="→"/>
                            <m:pos m:val="top"/>
                            <m:ctrlPr>
                              <a:rPr lang="x-none" sz="2000" i="1" smtClean="0">
                                <a:latin typeface="Cambria Math" panose="02040503050406030204" pitchFamily="18" charset="0"/>
                              </a:rPr>
                            </m:ctrlPr>
                          </m:groupChrPr>
                          <m:e>
                            <m:r>
                              <m:rPr>
                                <m:brk m:alnAt="1"/>
                              </m:rPr>
                              <a:rPr lang="en-US" sz="2000" b="0" i="1" smtClean="0">
                                <a:latin typeface="Cambria Math" panose="02040503050406030204" pitchFamily="18" charset="0"/>
                              </a:rPr>
                              <m:t>𝐸</m:t>
                            </m:r>
                          </m:e>
                        </m:groupChr>
                      </m:e>
                    </m:d>
                  </m:oMath>
                </a14:m>
                <a:r>
                  <a:rPr lang="x-none"/>
                  <a:t>=</a:t>
                </a:r>
                <a:r>
                  <a:rPr lang="en-US" b="0" dirty="0">
                    <a:ea typeface="Cambria Math" panose="02040503050406030204" pitchFamily="18" charset="0"/>
                  </a:rPr>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groupChr>
                              <m:groupChrPr>
                                <m:chr m:val="→"/>
                                <m:pos m:val="top"/>
                                <m:ctrlPr>
                                  <a:rPr lang="en-US" i="1">
                                    <a:latin typeface="Cambria Math" panose="02040503050406030204" pitchFamily="18" charset="0"/>
                                    <a:ea typeface="Cambria Math" panose="02040503050406030204" pitchFamily="18" charset="0"/>
                                  </a:rPr>
                                </m:ctrlPr>
                              </m:groupChrPr>
                              <m:e>
                                <m:r>
                                  <m:rPr>
                                    <m:brk m:alnAt="1"/>
                                  </m:rPr>
                                  <a:rPr lang="en-US" i="1">
                                    <a:latin typeface="Cambria Math" panose="02040503050406030204" pitchFamily="18" charset="0"/>
                                    <a:ea typeface="Cambria Math" panose="02040503050406030204" pitchFamily="18" charset="0"/>
                                  </a:rPr>
                                  <m:t>𝑃</m:t>
                                </m:r>
                              </m:e>
                            </m:groupChr>
                          </m:e>
                        </m:d>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3</m:t>
                            </m:r>
                          </m:sup>
                        </m:sSup>
                      </m:den>
                    </m:f>
                  </m:oMath>
                </a14:m>
                <a:endParaRPr lang="x-none" dirty="0"/>
              </a:p>
            </p:txBody>
          </p:sp>
        </mc:Choice>
        <mc:Fallback xmlns="">
          <p:sp>
            <p:nvSpPr>
              <p:cNvPr id="5" name="TextBox 4">
                <a:extLst>
                  <a:ext uri="{FF2B5EF4-FFF2-40B4-BE49-F238E27FC236}">
                    <a16:creationId xmlns:a16="http://schemas.microsoft.com/office/drawing/2014/main" id="{F660FCDC-2219-F034-2801-74BF00909207}"/>
                  </a:ext>
                </a:extLst>
              </p:cNvPr>
              <p:cNvSpPr txBox="1">
                <a:spLocks noRot="1" noChangeAspect="1" noMove="1" noResize="1" noEditPoints="1" noAdjustHandles="1" noChangeArrowheads="1" noChangeShapeType="1" noTextEdit="1"/>
              </p:cNvSpPr>
              <p:nvPr/>
            </p:nvSpPr>
            <p:spPr>
              <a:xfrm>
                <a:off x="2279374" y="1904852"/>
                <a:ext cx="4585252" cy="2910797"/>
              </a:xfrm>
              <a:prstGeom prst="rect">
                <a:avLst/>
              </a:prstGeom>
              <a:blipFill>
                <a:blip r:embed="rId2"/>
                <a:stretch>
                  <a:fillRect l="-1105" t="-866" b="-3896"/>
                </a:stretch>
              </a:blipFill>
            </p:spPr>
            <p:txBody>
              <a:bodyPr/>
              <a:lstStyle/>
              <a:p>
                <a:r>
                  <a:rPr lang="en-BD">
                    <a:noFill/>
                  </a:rPr>
                  <a:t> </a:t>
                </a:r>
              </a:p>
            </p:txBody>
          </p:sp>
        </mc:Fallback>
      </mc:AlternateContent>
      <p:pic>
        <p:nvPicPr>
          <p:cNvPr id="9" name="Picture 8">
            <a:extLst>
              <a:ext uri="{FF2B5EF4-FFF2-40B4-BE49-F238E27FC236}">
                <a16:creationId xmlns:a16="http://schemas.microsoft.com/office/drawing/2014/main" id="{EA422949-EF7E-3D41-CE8F-8B8891CB8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491" y="2369650"/>
            <a:ext cx="1917700" cy="1981200"/>
          </a:xfrm>
          <a:prstGeom prst="rect">
            <a:avLst/>
          </a:prstGeom>
        </p:spPr>
      </p:pic>
    </p:spTree>
    <p:extLst>
      <p:ext uri="{BB962C8B-B14F-4D97-AF65-F5344CB8AC3E}">
        <p14:creationId xmlns:p14="http://schemas.microsoft.com/office/powerpoint/2010/main" val="515643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7B060-ABED-5240-D4D1-AFE21C0797CC}"/>
              </a:ext>
            </a:extLst>
          </p:cNvPr>
          <p:cNvSpPr txBox="1"/>
          <p:nvPr/>
        </p:nvSpPr>
        <p:spPr>
          <a:xfrm>
            <a:off x="3201389" y="375888"/>
            <a:ext cx="3528979"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x-none" sz="2800" i="1" dirty="0">
                <a:ln w="0"/>
                <a:solidFill>
                  <a:schemeClr val="tx1"/>
                </a:solidFill>
                <a:effectLst>
                  <a:outerShdw blurRad="38100" dist="19050" dir="2700000" algn="tl" rotWithShape="0">
                    <a:schemeClr val="dk1">
                      <a:alpha val="40000"/>
                    </a:schemeClr>
                  </a:outerShdw>
                </a:effectLst>
              </a:rPr>
              <a:t>Dipole in Electeic Field</a:t>
            </a:r>
          </a:p>
        </p:txBody>
      </p:sp>
      <p:pic>
        <p:nvPicPr>
          <p:cNvPr id="6" name="Picture 5">
            <a:extLst>
              <a:ext uri="{FF2B5EF4-FFF2-40B4-BE49-F238E27FC236}">
                <a16:creationId xmlns:a16="http://schemas.microsoft.com/office/drawing/2014/main" id="{1DBC8EE7-90B3-9C5C-F04D-4FC867F82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200" y="1682750"/>
            <a:ext cx="3098800" cy="177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BCD7BC-D689-E2EF-4AE5-6BB588F7A610}"/>
                  </a:ext>
                </a:extLst>
              </p:cNvPr>
              <p:cNvSpPr txBox="1"/>
              <p:nvPr/>
            </p:nvSpPr>
            <p:spPr>
              <a:xfrm>
                <a:off x="2320165" y="1483245"/>
                <a:ext cx="3394263" cy="2248693"/>
              </a:xfrm>
              <a:prstGeom prst="rect">
                <a:avLst/>
              </a:prstGeom>
              <a:noFill/>
            </p:spPr>
            <p:txBody>
              <a:bodyPr wrap="none" rtlCol="0">
                <a:spAutoFit/>
              </a:bodyPr>
              <a:lstStyle/>
              <a:p>
                <a:r>
                  <a:rPr lang="en-GB" dirty="0">
                    <a:latin typeface="Cambria Math" panose="02040503050406030204" pitchFamily="18" charset="0"/>
                    <a:ea typeface="Cambria Math" panose="02040503050406030204" pitchFamily="18" charset="0"/>
                  </a:rPr>
                  <a:t>Here,</a:t>
                </a:r>
              </a:p>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𝜏</m:t>
                      </m:r>
                      <m:r>
                        <a:rPr lang="en-GB"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f>
                            <m:fPr>
                              <m:ctrlPr>
                                <a:rPr lang="en-GB"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2</m:t>
                              </m:r>
                            </m:den>
                          </m:f>
                        </m:e>
                      </m:d>
                      <m:r>
                        <a:rPr lang="en-US" b="0" i="1" smtClean="0">
                          <a:latin typeface="Cambria Math" panose="02040503050406030204" pitchFamily="18" charset="0"/>
                        </a:rPr>
                        <m:t>𝑠𝑖𝑛</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2</m:t>
                              </m:r>
                            </m:den>
                          </m:f>
                        </m:e>
                      </m:d>
                      <m:r>
                        <a:rPr lang="en-US" i="1">
                          <a:latin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oMath>
                  </m:oMathPara>
                </a14:m>
                <a:endParaRPr lang="en-US" dirty="0">
                  <a:ea typeface="Cambria Math" panose="02040503050406030204" pitchFamily="18" charset="0"/>
                </a:endParaRPr>
              </a:p>
              <a:p>
                <a:r>
                  <a:rPr lang="x-none" dirty="0"/>
                  <a:t>     = Fdsin</a:t>
                </a:r>
                <a14:m>
                  <m:oMath xmlns:m="http://schemas.openxmlformats.org/officeDocument/2006/math">
                    <m:r>
                      <a:rPr lang="x-none" i="1" smtClean="0">
                        <a:latin typeface="Cambria Math" panose="02040503050406030204" pitchFamily="18" charset="0"/>
                        <a:ea typeface="Cambria Math" panose="02040503050406030204" pitchFamily="18" charset="0"/>
                      </a:rPr>
                      <m:t>𝜃</m:t>
                    </m:r>
                  </m:oMath>
                </a14:m>
                <a:endParaRPr lang="x-none" dirty="0"/>
              </a:p>
              <a:p>
                <a:r>
                  <a:rPr lang="x-none" dirty="0"/>
                  <a:t>     = qdEsin</a:t>
                </a:r>
                <a14:m>
                  <m:oMath xmlns:m="http://schemas.openxmlformats.org/officeDocument/2006/math">
                    <m:r>
                      <a:rPr lang="x-none" i="1" smtClean="0">
                        <a:latin typeface="Cambria Math" panose="02040503050406030204" pitchFamily="18" charset="0"/>
                        <a:ea typeface="Cambria Math" panose="02040503050406030204" pitchFamily="18" charset="0"/>
                      </a:rPr>
                      <m:t>𝜃</m:t>
                    </m:r>
                  </m:oMath>
                </a14:m>
                <a:endParaRPr lang="x-none" dirty="0"/>
              </a:p>
              <a:p>
                <a:r>
                  <a:rPr lang="x-none" dirty="0"/>
                  <a:t>     = PEsin</a:t>
                </a:r>
                <a14:m>
                  <m:oMath xmlns:m="http://schemas.openxmlformats.org/officeDocument/2006/math">
                    <m:r>
                      <a:rPr lang="x-none" i="1" smtClean="0">
                        <a:latin typeface="Cambria Math" panose="02040503050406030204" pitchFamily="18" charset="0"/>
                        <a:ea typeface="Cambria Math" panose="02040503050406030204" pitchFamily="18" charset="0"/>
                      </a:rPr>
                      <m:t>𝜃</m:t>
                    </m:r>
                  </m:oMath>
                </a14:m>
                <a:endParaRPr lang="x-none" dirty="0"/>
              </a:p>
              <a:p>
                <a:r>
                  <a:rPr lang="x-none" dirty="0"/>
                  <a:t> </a:t>
                </a:r>
                <a14:m>
                  <m:oMath xmlns:m="http://schemas.openxmlformats.org/officeDocument/2006/math">
                    <m:groupChr>
                      <m:groupChrPr>
                        <m:chr m:val="→"/>
                        <m:pos m:val="top"/>
                        <m:ctrlPr>
                          <a:rPr lang="x-none" sz="2400" i="1" smtClean="0">
                            <a:latin typeface="Cambria Math" panose="02040503050406030204" pitchFamily="18" charset="0"/>
                          </a:rPr>
                        </m:ctrlPr>
                      </m:groupChrPr>
                      <m:e>
                        <m:r>
                          <m:rPr>
                            <m:brk m:alnAt="1"/>
                          </m:rPr>
                          <a:rPr lang="x-none" sz="2400" i="1" smtClean="0">
                            <a:latin typeface="Cambria Math" panose="02040503050406030204" pitchFamily="18" charset="0"/>
                            <a:ea typeface="Cambria Math" panose="02040503050406030204" pitchFamily="18" charset="0"/>
                          </a:rPr>
                          <m:t>𝜏</m:t>
                        </m:r>
                      </m:e>
                    </m:groupChr>
                  </m:oMath>
                </a14:m>
                <a:r>
                  <a:rPr lang="x-none" sz="2400" dirty="0"/>
                  <a:t> </a:t>
                </a:r>
                <a14:m>
                  <m:oMath xmlns:m="http://schemas.openxmlformats.org/officeDocument/2006/math">
                    <m:r>
                      <a:rPr lang="x-none" sz="2400" i="1" dirty="0" smtClean="0">
                        <a:latin typeface="Cambria Math" panose="02040503050406030204" pitchFamily="18" charset="0"/>
                        <a:ea typeface="Cambria Math" panose="02040503050406030204" pitchFamily="18" charset="0"/>
                      </a:rPr>
                      <m:t>=</m:t>
                    </m:r>
                    <m:groupChr>
                      <m:groupChrPr>
                        <m:chr m:val="→"/>
                        <m:pos m:val="top"/>
                        <m:ctrlPr>
                          <a:rPr lang="x-none" sz="2400" i="1" dirty="0" smtClean="0">
                            <a:latin typeface="Cambria Math" panose="02040503050406030204" pitchFamily="18" charset="0"/>
                            <a:ea typeface="Cambria Math" panose="02040503050406030204" pitchFamily="18" charset="0"/>
                          </a:rPr>
                        </m:ctrlPr>
                      </m:groupChrPr>
                      <m:e>
                        <m:r>
                          <m:rPr>
                            <m:brk m:alnAt="1"/>
                          </m:rPr>
                          <a:rPr lang="en-US" sz="2400" b="0" i="1" dirty="0" smtClean="0">
                            <a:latin typeface="Cambria Math" panose="02040503050406030204" pitchFamily="18" charset="0"/>
                            <a:ea typeface="Cambria Math" panose="02040503050406030204" pitchFamily="18" charset="0"/>
                          </a:rPr>
                          <m:t>𝑃</m:t>
                        </m:r>
                      </m:e>
                    </m:groupChr>
                    <m:r>
                      <a:rPr lang="x-none" sz="2400" i="1" dirty="0" smtClean="0">
                        <a:latin typeface="Cambria Math" panose="02040503050406030204" pitchFamily="18" charset="0"/>
                        <a:ea typeface="Cambria Math" panose="02040503050406030204" pitchFamily="18" charset="0"/>
                      </a:rPr>
                      <m:t>×</m:t>
                    </m:r>
                    <m:groupChr>
                      <m:groupChrPr>
                        <m:chr m:val="→"/>
                        <m:pos m:val="top"/>
                        <m:ctrlPr>
                          <a:rPr lang="x-none" sz="2400" i="1" dirty="0" smtClean="0">
                            <a:latin typeface="Cambria Math" panose="02040503050406030204" pitchFamily="18" charset="0"/>
                            <a:ea typeface="Cambria Math" panose="02040503050406030204" pitchFamily="18" charset="0"/>
                          </a:rPr>
                        </m:ctrlPr>
                      </m:groupChrPr>
                      <m:e>
                        <m:r>
                          <m:rPr>
                            <m:brk m:alnAt="1"/>
                          </m:rPr>
                          <a:rPr lang="en-US" sz="2400" b="0" i="1" dirty="0" smtClean="0">
                            <a:latin typeface="Cambria Math" panose="02040503050406030204" pitchFamily="18" charset="0"/>
                            <a:ea typeface="Cambria Math" panose="02040503050406030204" pitchFamily="18" charset="0"/>
                          </a:rPr>
                          <m:t>𝐸</m:t>
                        </m:r>
                      </m:e>
                    </m:groupChr>
                  </m:oMath>
                </a14:m>
                <a:endParaRPr lang="x-none" dirty="0"/>
              </a:p>
            </p:txBody>
          </p:sp>
        </mc:Choice>
        <mc:Fallback xmlns="">
          <p:sp>
            <p:nvSpPr>
              <p:cNvPr id="7" name="TextBox 6">
                <a:extLst>
                  <a:ext uri="{FF2B5EF4-FFF2-40B4-BE49-F238E27FC236}">
                    <a16:creationId xmlns:a16="http://schemas.microsoft.com/office/drawing/2014/main" id="{56BCD7BC-D689-E2EF-4AE5-6BB588F7A610}"/>
                  </a:ext>
                </a:extLst>
              </p:cNvPr>
              <p:cNvSpPr txBox="1">
                <a:spLocks noRot="1" noChangeAspect="1" noMove="1" noResize="1" noEditPoints="1" noAdjustHandles="1" noChangeArrowheads="1" noChangeShapeType="1" noTextEdit="1"/>
              </p:cNvSpPr>
              <p:nvPr/>
            </p:nvSpPr>
            <p:spPr>
              <a:xfrm>
                <a:off x="2320165" y="1483245"/>
                <a:ext cx="3394263" cy="2248693"/>
              </a:xfrm>
              <a:prstGeom prst="rect">
                <a:avLst/>
              </a:prstGeom>
              <a:blipFill>
                <a:blip r:embed="rId3"/>
                <a:stretch>
                  <a:fillRect l="-3358" t="-1124" b="-6180"/>
                </a:stretch>
              </a:blipFill>
            </p:spPr>
            <p:txBody>
              <a:bodyPr/>
              <a:lstStyle/>
              <a:p>
                <a:r>
                  <a:rPr lang="en-BD">
                    <a:noFill/>
                  </a:rPr>
                  <a:t> </a:t>
                </a:r>
              </a:p>
            </p:txBody>
          </p:sp>
        </mc:Fallback>
      </mc:AlternateContent>
      <p:sp>
        <p:nvSpPr>
          <p:cNvPr id="9" name="TextBox 8">
            <a:extLst>
              <a:ext uri="{FF2B5EF4-FFF2-40B4-BE49-F238E27FC236}">
                <a16:creationId xmlns:a16="http://schemas.microsoft.com/office/drawing/2014/main" id="{630E001A-0B94-5440-8534-4ABF2618F3E2}"/>
              </a:ext>
            </a:extLst>
          </p:cNvPr>
          <p:cNvSpPr txBox="1"/>
          <p:nvPr/>
        </p:nvSpPr>
        <p:spPr>
          <a:xfrm>
            <a:off x="2410692" y="3929517"/>
            <a:ext cx="6730176" cy="707886"/>
          </a:xfrm>
          <a:prstGeom prst="rect">
            <a:avLst/>
          </a:prstGeom>
          <a:noFill/>
        </p:spPr>
        <p:txBody>
          <a:bodyPr wrap="none" rtlCol="0">
            <a:spAutoFit/>
          </a:bodyPr>
          <a:lstStyle/>
          <a:p>
            <a:r>
              <a:rPr lang="en-GB" sz="2000" dirty="0"/>
              <a:t>The electric field generated by the dipole is proportional to the</a:t>
            </a:r>
          </a:p>
          <a:p>
            <a:r>
              <a:rPr lang="en-GB" sz="2000" dirty="0"/>
              <a:t>dipole moment.</a:t>
            </a:r>
            <a:endParaRPr lang="x-none" sz="2000" dirty="0"/>
          </a:p>
        </p:txBody>
      </p:sp>
    </p:spTree>
    <p:extLst>
      <p:ext uri="{BB962C8B-B14F-4D97-AF65-F5344CB8AC3E}">
        <p14:creationId xmlns:p14="http://schemas.microsoft.com/office/powerpoint/2010/main" val="36852901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860C2D-F721-CCDC-6AE3-F49F9FD61D92}"/>
              </a:ext>
            </a:extLst>
          </p:cNvPr>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n-US" sz="2800" b="1" dirty="0"/>
              <a:t>   Examples of Electric Field due to Dipole</a:t>
            </a:r>
          </a:p>
        </p:txBody>
      </p:sp>
      <p:sp>
        <p:nvSpPr>
          <p:cNvPr id="7" name="Content Placeholder 6">
            <a:extLst>
              <a:ext uri="{FF2B5EF4-FFF2-40B4-BE49-F238E27FC236}">
                <a16:creationId xmlns:a16="http://schemas.microsoft.com/office/drawing/2014/main" id="{5E044301-3D94-C3FC-9860-76311021A2E8}"/>
              </a:ext>
            </a:extLst>
          </p:cNvPr>
          <p:cNvSpPr>
            <a:spLocks noGrp="1"/>
          </p:cNvSpPr>
          <p:nvPr>
            <p:ph idx="1"/>
          </p:nvPr>
        </p:nvSpPr>
        <p:spPr>
          <a:xfrm>
            <a:off x="2250213" y="1632439"/>
            <a:ext cx="6594035" cy="3511061"/>
          </a:xfrm>
        </p:spPr>
        <p:txBody>
          <a:bodyPr>
            <a:normAutofit/>
          </a:bodyPr>
          <a:lstStyle/>
          <a:p>
            <a:r>
              <a:rPr lang="en-US" sz="2400" dirty="0"/>
              <a:t>Water </a:t>
            </a:r>
            <a:r>
              <a:rPr lang="en-US" sz="2400" dirty="0" err="1"/>
              <a:t>Molcules</a:t>
            </a:r>
            <a:r>
              <a:rPr lang="en-US" sz="2400" dirty="0"/>
              <a:t>.</a:t>
            </a:r>
          </a:p>
          <a:p>
            <a:r>
              <a:rPr lang="en-US" sz="2400" dirty="0"/>
              <a:t>Electrostatic Induction.</a:t>
            </a:r>
          </a:p>
          <a:p>
            <a:r>
              <a:rPr lang="en-US" sz="2400" dirty="0"/>
              <a:t>Electrostatic Generator.</a:t>
            </a:r>
          </a:p>
          <a:p>
            <a:r>
              <a:rPr lang="en-US" sz="2400" dirty="0"/>
              <a:t>Polarized capacitors.</a:t>
            </a:r>
          </a:p>
          <a:p>
            <a:r>
              <a:rPr lang="en-US" sz="2400" dirty="0"/>
              <a:t>Polarized molecules in electric field. </a:t>
            </a:r>
          </a:p>
        </p:txBody>
      </p:sp>
    </p:spTree>
    <p:extLst>
      <p:ext uri="{BB962C8B-B14F-4D97-AF65-F5344CB8AC3E}">
        <p14:creationId xmlns:p14="http://schemas.microsoft.com/office/powerpoint/2010/main" val="2233392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93F24-4C19-29B0-FED0-81D54E021554}"/>
              </a:ext>
            </a:extLst>
          </p:cNvPr>
          <p:cNvSpPr txBox="1"/>
          <p:nvPr/>
        </p:nvSpPr>
        <p:spPr>
          <a:xfrm>
            <a:off x="1947019" y="1661652"/>
            <a:ext cx="5157181" cy="1846659"/>
          </a:xfrm>
          <a:prstGeom prst="rect">
            <a:avLst/>
          </a:prstGeom>
          <a:noFill/>
        </p:spPr>
        <p:txBody>
          <a:bodyPr wrap="none" rtlCol="0">
            <a:spAutoFit/>
          </a:bodyPr>
          <a:lstStyle/>
          <a:p>
            <a:pPr algn="ctr"/>
            <a:r>
              <a:rPr lang="en-US" sz="3200" b="1" i="1" dirty="0">
                <a:solidFill>
                  <a:schemeClr val="bg1"/>
                </a:solidFill>
                <a:latin typeface="APPLE CHANCERY" panose="03020702040506060504" pitchFamily="66" charset="-79"/>
                <a:cs typeface="APPLE CHANCERY" panose="03020702040506060504" pitchFamily="66" charset="-79"/>
              </a:rPr>
              <a:t>THANK YOU SO MUCH </a:t>
            </a:r>
          </a:p>
          <a:p>
            <a:pPr algn="ctr"/>
            <a:r>
              <a:rPr lang="en-US" sz="3200" b="1" i="1" dirty="0">
                <a:solidFill>
                  <a:schemeClr val="bg1"/>
                </a:solidFill>
                <a:latin typeface="APPLE CHANCERY" panose="03020702040506060504" pitchFamily="66" charset="-79"/>
                <a:cs typeface="APPLE CHANCERY" panose="03020702040506060504" pitchFamily="66" charset="-79"/>
              </a:rPr>
              <a:t>FOR </a:t>
            </a:r>
          </a:p>
          <a:p>
            <a:pPr algn="ctr"/>
            <a:r>
              <a:rPr lang="en-US" sz="3200" b="1" i="1" dirty="0">
                <a:solidFill>
                  <a:schemeClr val="bg1"/>
                </a:solidFill>
                <a:latin typeface="APPLE CHANCERY" panose="03020702040506060504" pitchFamily="66" charset="-79"/>
                <a:cs typeface="APPLE CHANCERY" panose="03020702040506060504" pitchFamily="66" charset="-79"/>
              </a:rPr>
              <a:t>BEING WITH US</a:t>
            </a:r>
            <a:r>
              <a:rPr lang="x-none" sz="3200" b="1" i="1">
                <a:solidFill>
                  <a:schemeClr val="bg1"/>
                </a:solidFill>
                <a:latin typeface="APPLE CHANCERY" panose="03020702040506060504" pitchFamily="66" charset="-79"/>
                <a:cs typeface="APPLE CHANCERY" panose="03020702040506060504" pitchFamily="66" charset="-79"/>
              </a:rPr>
              <a:t> !!!!</a:t>
            </a:r>
          </a:p>
          <a:p>
            <a:endParaRPr lang="en-BD" dirty="0"/>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F7E75-C364-F52C-2DED-476CE6E6E71C}"/>
              </a:ext>
            </a:extLst>
          </p:cNvPr>
          <p:cNvSpPr txBox="1"/>
          <p:nvPr/>
        </p:nvSpPr>
        <p:spPr>
          <a:xfrm>
            <a:off x="4380485" y="2734204"/>
            <a:ext cx="2463132" cy="923330"/>
          </a:xfrm>
          <a:prstGeom prst="rect">
            <a:avLst/>
          </a:prstGeom>
          <a:noFill/>
        </p:spPr>
        <p:txBody>
          <a:bodyPr wrap="square" rtlCol="0">
            <a:spAutoFit/>
          </a:bodyPr>
          <a:lstStyle/>
          <a:p>
            <a:r>
              <a:rPr lang="en-GB" b="1" i="0" u="none" strike="noStrike" dirty="0" err="1">
                <a:solidFill>
                  <a:schemeClr val="bg1"/>
                </a:solidFill>
                <a:effectLst/>
              </a:rPr>
              <a:t>Fariha</a:t>
            </a:r>
            <a:r>
              <a:rPr lang="en-GB" b="1" i="0" u="none" strike="noStrike" dirty="0">
                <a:solidFill>
                  <a:schemeClr val="bg1"/>
                </a:solidFill>
                <a:effectLst/>
              </a:rPr>
              <a:t> </a:t>
            </a:r>
            <a:r>
              <a:rPr lang="en-GB" b="1" i="0" u="none" strike="noStrike" dirty="0" err="1">
                <a:solidFill>
                  <a:schemeClr val="bg1"/>
                </a:solidFill>
                <a:effectLst/>
              </a:rPr>
              <a:t>Khandaker</a:t>
            </a:r>
            <a:r>
              <a:rPr lang="en-GB" b="1" i="0" u="none" strike="noStrike" dirty="0">
                <a:solidFill>
                  <a:schemeClr val="bg1"/>
                </a:solidFill>
                <a:effectLst/>
              </a:rPr>
              <a:t> </a:t>
            </a:r>
            <a:r>
              <a:rPr lang="en-GB" b="1" dirty="0">
                <a:solidFill>
                  <a:schemeClr val="bg1"/>
                </a:solidFill>
              </a:rPr>
              <a:t>M</a:t>
            </a:r>
            <a:r>
              <a:rPr lang="en-GB" b="1" i="0" u="none" strike="noStrike" dirty="0">
                <a:solidFill>
                  <a:schemeClr val="bg1"/>
                </a:solidFill>
                <a:effectLst/>
              </a:rPr>
              <a:t>oon</a:t>
            </a:r>
          </a:p>
          <a:p>
            <a:r>
              <a:rPr lang="x-none" b="1" dirty="0">
                <a:solidFill>
                  <a:schemeClr val="bg1"/>
                </a:solidFill>
              </a:rPr>
              <a:t>2022-2-60-</a:t>
            </a:r>
            <a:r>
              <a:rPr lang="en-US" b="1" dirty="0">
                <a:solidFill>
                  <a:schemeClr val="bg1"/>
                </a:solidFill>
              </a:rPr>
              <a:t>047</a:t>
            </a:r>
            <a:endParaRPr lang="x-none" b="1" dirty="0">
              <a:solidFill>
                <a:schemeClr val="bg1"/>
              </a:solidFill>
            </a:endParaRPr>
          </a:p>
          <a:p>
            <a:endParaRPr lang="x-none" b="1" dirty="0"/>
          </a:p>
        </p:txBody>
      </p:sp>
      <p:sp>
        <p:nvSpPr>
          <p:cNvPr id="8" name="TextBox 7">
            <a:extLst>
              <a:ext uri="{FF2B5EF4-FFF2-40B4-BE49-F238E27FC236}">
                <a16:creationId xmlns:a16="http://schemas.microsoft.com/office/drawing/2014/main" id="{92D7DF80-A273-74EA-CADB-0B3BF44B73AA}"/>
              </a:ext>
            </a:extLst>
          </p:cNvPr>
          <p:cNvSpPr txBox="1"/>
          <p:nvPr/>
        </p:nvSpPr>
        <p:spPr>
          <a:xfrm>
            <a:off x="288512" y="2728019"/>
            <a:ext cx="2097241" cy="646331"/>
          </a:xfrm>
          <a:prstGeom prst="rect">
            <a:avLst/>
          </a:prstGeom>
          <a:noFill/>
        </p:spPr>
        <p:txBody>
          <a:bodyPr wrap="none" rtlCol="0">
            <a:spAutoFit/>
          </a:bodyPr>
          <a:lstStyle/>
          <a:p>
            <a:r>
              <a:rPr lang="x-none" b="1" dirty="0">
                <a:solidFill>
                  <a:schemeClr val="bg1"/>
                </a:solidFill>
              </a:rPr>
              <a:t>Abrar Hossain Zahin</a:t>
            </a:r>
          </a:p>
          <a:p>
            <a:r>
              <a:rPr lang="x-none" b="1">
                <a:solidFill>
                  <a:schemeClr val="bg1"/>
                </a:solidFill>
              </a:rPr>
              <a:t> </a:t>
            </a:r>
            <a:r>
              <a:rPr lang="x-none" b="1" dirty="0">
                <a:solidFill>
                  <a:schemeClr val="bg1"/>
                </a:solidFill>
              </a:rPr>
              <a:t>2022-2-60-040</a:t>
            </a:r>
          </a:p>
        </p:txBody>
      </p:sp>
      <p:sp>
        <p:nvSpPr>
          <p:cNvPr id="9" name="TextBox 8">
            <a:extLst>
              <a:ext uri="{FF2B5EF4-FFF2-40B4-BE49-F238E27FC236}">
                <a16:creationId xmlns:a16="http://schemas.microsoft.com/office/drawing/2014/main" id="{574922C1-2C7F-C263-E5F9-FCF4842775BE}"/>
              </a:ext>
            </a:extLst>
          </p:cNvPr>
          <p:cNvSpPr txBox="1"/>
          <p:nvPr/>
        </p:nvSpPr>
        <p:spPr>
          <a:xfrm>
            <a:off x="2516877" y="2745917"/>
            <a:ext cx="2055123" cy="923330"/>
          </a:xfrm>
          <a:prstGeom prst="rect">
            <a:avLst/>
          </a:prstGeom>
          <a:noFill/>
        </p:spPr>
        <p:txBody>
          <a:bodyPr wrap="square" rtlCol="0">
            <a:spAutoFit/>
          </a:bodyPr>
          <a:lstStyle/>
          <a:p>
            <a:r>
              <a:rPr lang="en-GB" b="1" i="0" u="none" strike="noStrike" dirty="0">
                <a:solidFill>
                  <a:schemeClr val="bg1"/>
                </a:solidFill>
                <a:effectLst/>
              </a:rPr>
              <a:t>Arman Hossain</a:t>
            </a:r>
          </a:p>
          <a:p>
            <a:r>
              <a:rPr lang="x-none" b="1" dirty="0">
                <a:solidFill>
                  <a:schemeClr val="bg1"/>
                </a:solidFill>
              </a:rPr>
              <a:t>2022-2-60-</a:t>
            </a:r>
            <a:r>
              <a:rPr lang="en-US" b="1" dirty="0">
                <a:solidFill>
                  <a:schemeClr val="bg1"/>
                </a:solidFill>
              </a:rPr>
              <a:t>043</a:t>
            </a:r>
            <a:endParaRPr lang="x-none" b="1" dirty="0">
              <a:solidFill>
                <a:schemeClr val="bg1"/>
              </a:solidFill>
            </a:endParaRPr>
          </a:p>
          <a:p>
            <a:endParaRPr lang="x-none" b="1" dirty="0"/>
          </a:p>
        </p:txBody>
      </p:sp>
      <p:sp>
        <p:nvSpPr>
          <p:cNvPr id="10" name="TextBox 9">
            <a:extLst>
              <a:ext uri="{FF2B5EF4-FFF2-40B4-BE49-F238E27FC236}">
                <a16:creationId xmlns:a16="http://schemas.microsoft.com/office/drawing/2014/main" id="{C6DFDCA2-D57E-2BFF-9514-456BC0BD5AD6}"/>
              </a:ext>
            </a:extLst>
          </p:cNvPr>
          <p:cNvSpPr txBox="1"/>
          <p:nvPr/>
        </p:nvSpPr>
        <p:spPr>
          <a:xfrm>
            <a:off x="7026497" y="2734204"/>
            <a:ext cx="1566454" cy="923330"/>
          </a:xfrm>
          <a:prstGeom prst="rect">
            <a:avLst/>
          </a:prstGeom>
          <a:noFill/>
        </p:spPr>
        <p:txBody>
          <a:bodyPr wrap="none" rtlCol="0">
            <a:spAutoFit/>
          </a:bodyPr>
          <a:lstStyle/>
          <a:p>
            <a:r>
              <a:rPr lang="en-US" b="1" dirty="0">
                <a:solidFill>
                  <a:schemeClr val="bg1"/>
                </a:solidFill>
              </a:rPr>
              <a:t>Sadia Afrin</a:t>
            </a:r>
            <a:endParaRPr lang="x-none" b="1" dirty="0">
              <a:solidFill>
                <a:schemeClr val="bg1"/>
              </a:solidFill>
            </a:endParaRPr>
          </a:p>
          <a:p>
            <a:r>
              <a:rPr lang="x-none" b="1" dirty="0">
                <a:solidFill>
                  <a:schemeClr val="bg1"/>
                </a:solidFill>
              </a:rPr>
              <a:t>2022-2-60-</a:t>
            </a:r>
            <a:r>
              <a:rPr lang="en-US" b="1" dirty="0">
                <a:solidFill>
                  <a:schemeClr val="bg1"/>
                </a:solidFill>
              </a:rPr>
              <a:t>037</a:t>
            </a:r>
            <a:endParaRPr lang="x-none" b="1" dirty="0">
              <a:solidFill>
                <a:schemeClr val="bg1"/>
              </a:solidFill>
            </a:endParaRPr>
          </a:p>
          <a:p>
            <a:endParaRPr lang="x-none" b="1" dirty="0"/>
          </a:p>
        </p:txBody>
      </p:sp>
      <p:sp>
        <p:nvSpPr>
          <p:cNvPr id="2" name="TextBox 1">
            <a:extLst>
              <a:ext uri="{FF2B5EF4-FFF2-40B4-BE49-F238E27FC236}">
                <a16:creationId xmlns:a16="http://schemas.microsoft.com/office/drawing/2014/main" id="{1F139042-4A8C-09EB-5170-F7896A2D10A6}"/>
              </a:ext>
            </a:extLst>
          </p:cNvPr>
          <p:cNvSpPr txBox="1"/>
          <p:nvPr/>
        </p:nvSpPr>
        <p:spPr>
          <a:xfrm>
            <a:off x="712905" y="1524894"/>
            <a:ext cx="7335160" cy="5847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lvl="4"/>
            <a:r>
              <a:rPr lang="en-US" sz="3200" b="1" i="1" dirty="0">
                <a:solidFill>
                  <a:schemeClr val="tx1"/>
                </a:solidFill>
                <a:latin typeface="Arial Black" pitchFamily="34" charset="0"/>
                <a:ea typeface="Brush Script MT" panose="03060802040406070304" pitchFamily="66" charset="-122"/>
                <a:cs typeface="APPLE CHANCERY" panose="03020702040506060504" pitchFamily="66" charset="-79"/>
              </a:rPr>
              <a:t>GROUP MEMEBERS</a:t>
            </a:r>
            <a:endParaRPr lang="x-none" sz="3200" b="1" i="1" dirty="0">
              <a:solidFill>
                <a:schemeClr val="tx1"/>
              </a:solidFill>
              <a:latin typeface="Arial Black" pitchFamily="34" charset="0"/>
              <a:ea typeface="Brush Script MT" panose="03060802040406070304" pitchFamily="66" charset="-122"/>
              <a:cs typeface="APPLE CHANCERY" panose="03020702040506060504" pitchFamily="66" charset="-79"/>
            </a:endParaRP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67E5E-0565-2F21-94A0-3A2FEC4FF470}"/>
              </a:ext>
            </a:extLst>
          </p:cNvPr>
          <p:cNvSpPr txBox="1"/>
          <p:nvPr/>
        </p:nvSpPr>
        <p:spPr>
          <a:xfrm>
            <a:off x="2237867" y="198936"/>
            <a:ext cx="3060808"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b="1" i="1" dirty="0"/>
              <a:t>Electric Field</a:t>
            </a:r>
            <a:endParaRPr lang="x-none" sz="2400" b="1" i="1" dirty="0"/>
          </a:p>
        </p:txBody>
      </p:sp>
      <p:sp>
        <p:nvSpPr>
          <p:cNvPr id="4" name="TextBox 3">
            <a:extLst>
              <a:ext uri="{FF2B5EF4-FFF2-40B4-BE49-F238E27FC236}">
                <a16:creationId xmlns:a16="http://schemas.microsoft.com/office/drawing/2014/main" id="{16732AB1-F21A-EA69-B66A-2B9C2B31E23B}"/>
              </a:ext>
            </a:extLst>
          </p:cNvPr>
          <p:cNvSpPr txBox="1"/>
          <p:nvPr/>
        </p:nvSpPr>
        <p:spPr>
          <a:xfrm>
            <a:off x="2237867" y="881149"/>
            <a:ext cx="5719964" cy="1477328"/>
          </a:xfrm>
          <a:prstGeom prst="rect">
            <a:avLst/>
          </a:prstGeom>
          <a:noFill/>
        </p:spPr>
        <p:txBody>
          <a:bodyPr wrap="none" rtlCol="0">
            <a:spAutoFit/>
          </a:bodyPr>
          <a:lstStyle/>
          <a:p>
            <a:pPr marL="285750" indent="-285750">
              <a:buFont typeface="Arial" panose="020B0604020202020204" pitchFamily="34" charset="0"/>
              <a:buChar char="•"/>
            </a:pPr>
            <a:r>
              <a:rPr lang="en-US" dirty="0"/>
              <a:t>Electric force between a charge and unit positive charge</a:t>
            </a:r>
          </a:p>
          <a:p>
            <a:r>
              <a:rPr lang="en-US" dirty="0"/>
              <a:t>Is called electric field </a:t>
            </a:r>
          </a:p>
          <a:p>
            <a:pPr marL="285750" indent="-285750">
              <a:buFont typeface="Arial" panose="020B0604020202020204" pitchFamily="34" charset="0"/>
              <a:buChar char="•"/>
            </a:pPr>
            <a:r>
              <a:rPr lang="en-US" dirty="0"/>
              <a:t>The S.I unit of electric field is N/C</a:t>
            </a:r>
          </a:p>
          <a:p>
            <a:pPr marL="285750" indent="-285750">
              <a:buFont typeface="Arial" panose="020B0604020202020204" pitchFamily="34" charset="0"/>
              <a:buChar char="•"/>
            </a:pPr>
            <a:r>
              <a:rPr lang="en-US" dirty="0"/>
              <a:t>Electric field is vector quantity</a:t>
            </a:r>
          </a:p>
          <a:p>
            <a:pPr marL="285750" indent="-285750">
              <a:buFont typeface="Arial" panose="020B0604020202020204" pitchFamily="34" charset="0"/>
              <a:buChar char="•"/>
            </a:pPr>
            <a:r>
              <a:rPr lang="en-US" dirty="0"/>
              <a:t>It is also called Force per </a:t>
            </a:r>
            <a:r>
              <a:rPr lang="en-US"/>
              <a:t>unit Charge</a:t>
            </a:r>
            <a:endParaRPr lang="en-GB" dirty="0"/>
          </a:p>
        </p:txBody>
      </p:sp>
      <mc:AlternateContent xmlns:mc="http://schemas.openxmlformats.org/markup-compatibility/2006">
        <mc:Choice xmlns:am3d="http://schemas.microsoft.com/office/drawing/2017/model3d" Requires="am3d">
          <p:graphicFrame>
            <p:nvGraphicFramePr>
              <p:cNvPr id="5" name="3D Model 4" descr="Magnetic Field">
                <a:extLst>
                  <a:ext uri="{FF2B5EF4-FFF2-40B4-BE49-F238E27FC236}">
                    <a16:creationId xmlns:a16="http://schemas.microsoft.com/office/drawing/2014/main" id="{819C656D-CC48-FFBA-8596-2F4C737E6B5D}"/>
                  </a:ext>
                </a:extLst>
              </p:cNvPr>
              <p:cNvGraphicFramePr>
                <a:graphicFrameLocks noChangeAspect="1"/>
              </p:cNvGraphicFramePr>
              <p:nvPr>
                <p:extLst>
                  <p:ext uri="{D42A27DB-BD31-4B8C-83A1-F6EECF244321}">
                    <p14:modId xmlns:p14="http://schemas.microsoft.com/office/powerpoint/2010/main" val="3942239967"/>
                  </p:ext>
                </p:extLst>
              </p:nvPr>
            </p:nvGraphicFramePr>
            <p:xfrm flipV="1">
              <a:off x="6398873" y="1601908"/>
              <a:ext cx="2380519" cy="3082848"/>
            </p:xfrm>
            <a:graphic>
              <a:graphicData uri="http://schemas.microsoft.com/office/drawing/2017/model3d">
                <am3d:model3d>
                  <am3d:spPr>
                    <a:xfrm flipV="1">
                      <a:off x="0" y="0"/>
                      <a:ext cx="2380519" cy="3082848"/>
                    </a:xfrm>
                    <a:prstGeom prst="rect">
                      <a:avLst/>
                    </a:prstGeom>
                  </am3d:spPr>
                  <am3d:camera>
                    <am3d:pos x="0" y="0" z="56111125"/>
                    <am3d:up dx="0" dy="36000000" dz="0"/>
                    <am3d:lookAt x="0" y="0" z="0"/>
                    <am3d:perspective fov="2700000"/>
                  </am3d:camera>
                  <am3d:trans>
                    <am3d:meterPerModelUnit n="2397" d="1000000"/>
                    <am3d:preTrans dx="5292521" dy="0" dz="-63465"/>
                    <am3d:scale>
                      <am3d:sx n="1000000" d="1000000"/>
                      <am3d:sy n="1000000" d="1000000"/>
                      <am3d:sz n="1000000" d="1000000"/>
                    </am3d:scale>
                    <am3d:rot ax="-5432887" ay="149313" az="4654459"/>
                    <am3d:postTrans dx="0" dy="0" dz="0"/>
                  </am3d:trans>
                  <am3d:raster rName="Office3DRenderer" rVer="16.0.8326">
                    <am3d:blip r:embed="rId2"/>
                  </am3d:raster>
                  <am3d:objViewport viewportSz="41025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Magnetic Field">
                <a:extLst>
                  <a:ext uri="{FF2B5EF4-FFF2-40B4-BE49-F238E27FC236}">
                    <a16:creationId xmlns:a16="http://schemas.microsoft.com/office/drawing/2014/main" id="{819C656D-CC48-FFBA-8596-2F4C737E6B5D}"/>
                  </a:ext>
                </a:extLst>
              </p:cNvPr>
              <p:cNvPicPr>
                <a:picLocks noGrp="1" noRot="1" noChangeAspect="1" noMove="1" noResize="1" noEditPoints="1" noAdjustHandles="1" noChangeArrowheads="1" noChangeShapeType="1" noCrop="1"/>
              </p:cNvPicPr>
              <p:nvPr/>
            </p:nvPicPr>
            <p:blipFill>
              <a:blip r:embed="rId2"/>
              <a:stretch>
                <a:fillRect/>
              </a:stretch>
            </p:blipFill>
            <p:spPr>
              <a:xfrm flipV="1">
                <a:off x="6398873" y="1601908"/>
                <a:ext cx="2380519" cy="3082848"/>
              </a:xfrm>
              <a:prstGeom prst="rect">
                <a:avLst/>
              </a:prstGeom>
            </p:spPr>
          </p:pic>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307AB3F-1787-57BD-F3BB-0FDB8C8D8724}"/>
                  </a:ext>
                </a:extLst>
              </p:cNvPr>
              <p:cNvSpPr txBox="1"/>
              <p:nvPr/>
            </p:nvSpPr>
            <p:spPr>
              <a:xfrm>
                <a:off x="4468290" y="2525707"/>
                <a:ext cx="726279" cy="481094"/>
              </a:xfrm>
              <a:prstGeom prst="rect">
                <a:avLst/>
              </a:prstGeom>
              <a:noFill/>
            </p:spPr>
            <p:txBody>
              <a:bodyPr wrap="square" lIns="0" tIns="0" rIns="0" bIns="0" rtlCol="0">
                <a:spAutoFit/>
              </a:bodyPr>
              <a:lstStyle/>
              <a:p>
                <a:r>
                  <a:rPr lang="en-GB" sz="2000" b="1" dirty="0"/>
                  <a:t>E</a:t>
                </a:r>
                <a14:m>
                  <m:oMath xmlns:m="http://schemas.openxmlformats.org/officeDocument/2006/math">
                    <m:r>
                      <a:rPr lang="en-GB" sz="2000" b="1" i="1" smtClean="0">
                        <a:latin typeface="Cambria Math" panose="02040503050406030204" pitchFamily="18" charset="0"/>
                      </a:rPr>
                      <m:t>=</m:t>
                    </m:r>
                    <m:f>
                      <m:fPr>
                        <m:ctrlPr>
                          <a:rPr lang="en-GB" sz="2000" b="1" i="1" smtClean="0">
                            <a:latin typeface="Cambria Math" panose="02040503050406030204" pitchFamily="18" charset="0"/>
                          </a:rPr>
                        </m:ctrlPr>
                      </m:fPr>
                      <m:num>
                        <m:r>
                          <a:rPr lang="en-US" sz="2000" b="1" i="1" smtClean="0">
                            <a:latin typeface="Cambria Math" panose="02040503050406030204" pitchFamily="18" charset="0"/>
                          </a:rPr>
                          <m:t>𝑭</m:t>
                        </m:r>
                      </m:num>
                      <m:den>
                        <m:r>
                          <a:rPr lang="en-US" sz="2000" b="1" i="1" smtClean="0">
                            <a:latin typeface="Cambria Math" panose="02040503050406030204" pitchFamily="18" charset="0"/>
                          </a:rPr>
                          <m:t>𝒒</m:t>
                        </m:r>
                      </m:den>
                    </m:f>
                  </m:oMath>
                </a14:m>
                <a:endParaRPr lang="x-none" sz="2000" b="1" dirty="0"/>
              </a:p>
            </p:txBody>
          </p:sp>
        </mc:Choice>
        <mc:Fallback xmlns="">
          <p:sp>
            <p:nvSpPr>
              <p:cNvPr id="8" name="TextBox 7">
                <a:extLst>
                  <a:ext uri="{FF2B5EF4-FFF2-40B4-BE49-F238E27FC236}">
                    <a16:creationId xmlns:a16="http://schemas.microsoft.com/office/drawing/2014/main" id="{7307AB3F-1787-57BD-F3BB-0FDB8C8D8724}"/>
                  </a:ext>
                </a:extLst>
              </p:cNvPr>
              <p:cNvSpPr txBox="1">
                <a:spLocks noRot="1" noChangeAspect="1" noMove="1" noResize="1" noEditPoints="1" noAdjustHandles="1" noChangeArrowheads="1" noChangeShapeType="1" noTextEdit="1"/>
              </p:cNvSpPr>
              <p:nvPr/>
            </p:nvSpPr>
            <p:spPr>
              <a:xfrm>
                <a:off x="4468290" y="2525707"/>
                <a:ext cx="726279" cy="481094"/>
              </a:xfrm>
              <a:prstGeom prst="rect">
                <a:avLst/>
              </a:prstGeom>
              <a:blipFill>
                <a:blip r:embed="rId4"/>
                <a:stretch>
                  <a:fillRect l="-20690" t="-2564" b="-10256"/>
                </a:stretch>
              </a:blipFill>
            </p:spPr>
            <p:txBody>
              <a:bodyPr/>
              <a:lstStyle/>
              <a:p>
                <a:r>
                  <a:rPr lang="en-BD">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211DF1-18D5-935F-D4EC-8A33ECE513EE}"/>
                  </a:ext>
                </a:extLst>
              </p:cNvPr>
              <p:cNvSpPr txBox="1"/>
              <p:nvPr/>
            </p:nvSpPr>
            <p:spPr>
              <a:xfrm>
                <a:off x="4477326" y="4186750"/>
                <a:ext cx="1373234" cy="449162"/>
              </a:xfrm>
              <a:prstGeom prst="rect">
                <a:avLst/>
              </a:prstGeom>
              <a:noFill/>
            </p:spPr>
            <p:txBody>
              <a:bodyPr wrap="square" lIns="0" tIns="0" rIns="0" bIns="0" rtlCol="0">
                <a:spAutoFit/>
              </a:bodyPr>
              <a:lstStyle/>
              <a:p>
                <a:r>
                  <a:rPr lang="en-GB" sz="2000" b="1" dirty="0"/>
                  <a:t>E</a:t>
                </a:r>
                <a14:m>
                  <m:oMath xmlns:m="http://schemas.openxmlformats.org/officeDocument/2006/math">
                    <m:r>
                      <a:rPr lang="en-GB" sz="2000" b="1" i="1" smtClean="0">
                        <a:latin typeface="Cambria Math" panose="02040503050406030204" pitchFamily="18" charset="0"/>
                      </a:rPr>
                      <m:t>=</m:t>
                    </m:r>
                    <m:f>
                      <m:fPr>
                        <m:ctrlPr>
                          <a:rPr lang="en-GB" sz="2000" b="1" i="1" smtClean="0">
                            <a:latin typeface="Cambria Math" panose="02040503050406030204" pitchFamily="18" charset="0"/>
                          </a:rPr>
                        </m:ctrlPr>
                      </m:fPr>
                      <m:num>
                        <m:r>
                          <a:rPr lang="en-US" sz="2000" b="1" i="1" smtClean="0">
                            <a:latin typeface="Cambria Math" panose="02040503050406030204" pitchFamily="18" charset="0"/>
                          </a:rPr>
                          <m:t>𝟏</m:t>
                        </m:r>
                      </m:num>
                      <m:den>
                        <m:r>
                          <a:rPr lang="en-US" sz="2000" b="1" i="1" smtClean="0">
                            <a:latin typeface="Cambria Math" panose="02040503050406030204" pitchFamily="18" charset="0"/>
                          </a:rPr>
                          <m:t>𝟒</m:t>
                        </m:r>
                        <m:r>
                          <a:rPr lang="en-US" sz="2000" b="1" i="1" smtClean="0">
                            <a:latin typeface="Cambria Math" panose="02040503050406030204" pitchFamily="18" charset="0"/>
                            <a:ea typeface="Cambria Math" panose="02040503050406030204" pitchFamily="18" charset="0"/>
                          </a:rPr>
                          <m:t>𝝅𝝐</m:t>
                        </m:r>
                      </m:den>
                    </m:f>
                    <m:r>
                      <a:rPr lang="en-US" sz="2000" b="1" i="1" smtClean="0">
                        <a:latin typeface="Cambria Math" panose="02040503050406030204" pitchFamily="18" charset="0"/>
                      </a:rPr>
                      <m:t>∗</m:t>
                    </m:r>
                    <m:f>
                      <m:fPr>
                        <m:ctrlPr>
                          <a:rPr lang="en-GB" sz="2000" b="1" i="1" smtClean="0">
                            <a:latin typeface="Cambria Math" panose="02040503050406030204" pitchFamily="18" charset="0"/>
                          </a:rPr>
                        </m:ctrlPr>
                      </m:fPr>
                      <m:num>
                        <m:r>
                          <m:rPr>
                            <m:lit/>
                          </m:rPr>
                          <a:rPr lang="en-US" sz="2000" b="1" i="1" smtClean="0">
                            <a:latin typeface="Cambria Math" panose="02040503050406030204" pitchFamily="18" charset="0"/>
                          </a:rPr>
                          <m:t>|</m:t>
                        </m:r>
                        <m:r>
                          <a:rPr lang="en-US" sz="2000" b="1" i="1" smtClean="0">
                            <a:latin typeface="Cambria Math" panose="02040503050406030204" pitchFamily="18" charset="0"/>
                          </a:rPr>
                          <m:t>𝒒</m:t>
                        </m:r>
                        <m:r>
                          <a:rPr lang="en-US" sz="2000" b="1" i="1" smtClean="0">
                            <a:latin typeface="Cambria Math" panose="02040503050406030204" pitchFamily="18" charset="0"/>
                          </a:rPr>
                          <m:t>|</m:t>
                        </m:r>
                      </m:num>
                      <m:den>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𝒓</m:t>
                            </m:r>
                          </m:e>
                          <m:sup>
                            <m:r>
                              <a:rPr lang="en-US" sz="2000" b="1" i="1" smtClean="0">
                                <a:latin typeface="Cambria Math" panose="02040503050406030204" pitchFamily="18" charset="0"/>
                              </a:rPr>
                              <m:t>𝟐</m:t>
                            </m:r>
                          </m:sup>
                        </m:sSup>
                      </m:den>
                    </m:f>
                  </m:oMath>
                </a14:m>
                <a:endParaRPr lang="x-none" b="1" dirty="0"/>
              </a:p>
            </p:txBody>
          </p:sp>
        </mc:Choice>
        <mc:Fallback xmlns="">
          <p:sp>
            <p:nvSpPr>
              <p:cNvPr id="10" name="TextBox 9">
                <a:extLst>
                  <a:ext uri="{FF2B5EF4-FFF2-40B4-BE49-F238E27FC236}">
                    <a16:creationId xmlns:a16="http://schemas.microsoft.com/office/drawing/2014/main" id="{13211DF1-18D5-935F-D4EC-8A33ECE513EE}"/>
                  </a:ext>
                </a:extLst>
              </p:cNvPr>
              <p:cNvSpPr txBox="1">
                <a:spLocks noRot="1" noChangeAspect="1" noMove="1" noResize="1" noEditPoints="1" noAdjustHandles="1" noChangeArrowheads="1" noChangeShapeType="1" noTextEdit="1"/>
              </p:cNvSpPr>
              <p:nvPr/>
            </p:nvSpPr>
            <p:spPr>
              <a:xfrm>
                <a:off x="4477326" y="4186750"/>
                <a:ext cx="1373234" cy="449162"/>
              </a:xfrm>
              <a:prstGeom prst="rect">
                <a:avLst/>
              </a:prstGeom>
              <a:blipFill>
                <a:blip r:embed="rId5"/>
                <a:stretch>
                  <a:fillRect l="-11009" b="-19444"/>
                </a:stretch>
              </a:blipFill>
            </p:spPr>
            <p:txBody>
              <a:bodyPr/>
              <a:lstStyle/>
              <a:p>
                <a:r>
                  <a:rPr lang="en-B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13AE25D-D31A-9A86-C438-48BF7E6A731D}"/>
                  </a:ext>
                </a:extLst>
              </p:cNvPr>
              <p:cNvSpPr txBox="1"/>
              <p:nvPr/>
            </p:nvSpPr>
            <p:spPr>
              <a:xfrm>
                <a:off x="4402560" y="3272030"/>
                <a:ext cx="1637692" cy="540020"/>
              </a:xfrm>
              <a:prstGeom prst="rect">
                <a:avLst/>
              </a:prstGeom>
              <a:noFill/>
            </p:spPr>
            <p:txBody>
              <a:bodyPr wrap="none" rtlCol="0">
                <a:spAutoFit/>
              </a:bodyPr>
              <a:lstStyle/>
              <a:p>
                <a:r>
                  <a:rPr lang="en-GB" sz="2000" b="1" dirty="0"/>
                  <a:t>F</a:t>
                </a:r>
                <a14:m>
                  <m:oMath xmlns:m="http://schemas.openxmlformats.org/officeDocument/2006/math">
                    <m:r>
                      <a:rPr lang="en-GB" sz="2000" b="1" i="1" smtClean="0">
                        <a:latin typeface="Cambria Math" panose="02040503050406030204" pitchFamily="18" charset="0"/>
                      </a:rPr>
                      <m:t>=</m:t>
                    </m:r>
                    <m:r>
                      <a:rPr lang="en-US" sz="2000" b="1" i="1" smtClean="0">
                        <a:latin typeface="Cambria Math" panose="02040503050406030204" pitchFamily="18" charset="0"/>
                      </a:rPr>
                      <m:t>𝑲</m:t>
                    </m:r>
                    <m:r>
                      <a:rPr lang="en-US" sz="2000" b="1" i="1" smtClean="0">
                        <a:latin typeface="Cambria Math" panose="02040503050406030204" pitchFamily="18" charset="0"/>
                      </a:rPr>
                      <m:t>∗</m:t>
                    </m:r>
                    <m:f>
                      <m:fPr>
                        <m:ctrlPr>
                          <a:rPr lang="en-GB" sz="2000" b="1" i="1" smtClean="0">
                            <a:latin typeface="Cambria Math" panose="02040503050406030204" pitchFamily="18" charset="0"/>
                          </a:rPr>
                        </m:ctrlPr>
                      </m:fPr>
                      <m:num>
                        <m:r>
                          <m:rPr>
                            <m:lit/>
                          </m:rPr>
                          <a:rPr lang="en-US" sz="2000" b="1" i="1" smtClean="0">
                            <a:latin typeface="Cambria Math" panose="02040503050406030204" pitchFamily="18" charset="0"/>
                          </a:rPr>
                          <m:t>|</m:t>
                        </m:r>
                        <m:r>
                          <a:rPr lang="en-US" sz="2000" b="1" i="1" smtClean="0">
                            <a:latin typeface="Cambria Math" panose="02040503050406030204" pitchFamily="18" charset="0"/>
                          </a:rPr>
                          <m:t>𝒒</m:t>
                        </m:r>
                        <m:r>
                          <a:rPr lang="en-US" sz="2000" b="1" i="1" smtClean="0">
                            <a:latin typeface="Cambria Math" panose="02040503050406030204" pitchFamily="18" charset="0"/>
                          </a:rPr>
                          <m:t>|∗|</m:t>
                        </m:r>
                        <m:r>
                          <a:rPr lang="en-US" sz="2000" b="1" i="1" smtClean="0">
                            <a:latin typeface="Cambria Math" panose="02040503050406030204" pitchFamily="18" charset="0"/>
                          </a:rPr>
                          <m:t>𝒒</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num>
                      <m:den>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𝒓</m:t>
                            </m:r>
                          </m:e>
                          <m:sup>
                            <m:r>
                              <a:rPr lang="en-US" sz="2000" b="1" i="1" smtClean="0">
                                <a:latin typeface="Cambria Math" panose="02040503050406030204" pitchFamily="18" charset="0"/>
                              </a:rPr>
                              <m:t>𝟐</m:t>
                            </m:r>
                          </m:sup>
                        </m:sSup>
                      </m:den>
                    </m:f>
                  </m:oMath>
                </a14:m>
                <a:endParaRPr lang="x-none" b="1" dirty="0"/>
              </a:p>
            </p:txBody>
          </p:sp>
        </mc:Choice>
        <mc:Fallback xmlns="">
          <p:sp>
            <p:nvSpPr>
              <p:cNvPr id="11" name="TextBox 10">
                <a:extLst>
                  <a:ext uri="{FF2B5EF4-FFF2-40B4-BE49-F238E27FC236}">
                    <a16:creationId xmlns:a16="http://schemas.microsoft.com/office/drawing/2014/main" id="{813AE25D-D31A-9A86-C438-48BF7E6A731D}"/>
                  </a:ext>
                </a:extLst>
              </p:cNvPr>
              <p:cNvSpPr txBox="1">
                <a:spLocks noRot="1" noChangeAspect="1" noMove="1" noResize="1" noEditPoints="1" noAdjustHandles="1" noChangeArrowheads="1" noChangeShapeType="1" noTextEdit="1"/>
              </p:cNvSpPr>
              <p:nvPr/>
            </p:nvSpPr>
            <p:spPr>
              <a:xfrm>
                <a:off x="4402560" y="3272030"/>
                <a:ext cx="1637692" cy="540020"/>
              </a:xfrm>
              <a:prstGeom prst="rect">
                <a:avLst/>
              </a:prstGeom>
              <a:blipFill>
                <a:blip r:embed="rId6"/>
                <a:stretch>
                  <a:fillRect l="-3846" b="-9302"/>
                </a:stretch>
              </a:blipFill>
            </p:spPr>
            <p:txBody>
              <a:bodyPr/>
              <a:lstStyle/>
              <a:p>
                <a:r>
                  <a:rPr lang="en-BD">
                    <a:noFill/>
                  </a:rPr>
                  <a:t> </a:t>
                </a:r>
              </a:p>
            </p:txBody>
          </p:sp>
        </mc:Fallback>
      </mc:AlternateContent>
      <p:sp>
        <p:nvSpPr>
          <p:cNvPr id="3" name="TextBox 2">
            <a:extLst>
              <a:ext uri="{FF2B5EF4-FFF2-40B4-BE49-F238E27FC236}">
                <a16:creationId xmlns:a16="http://schemas.microsoft.com/office/drawing/2014/main" id="{5FD65A2C-F528-96CF-A658-8CBA77AFCDCC}"/>
              </a:ext>
            </a:extLst>
          </p:cNvPr>
          <p:cNvSpPr txBox="1"/>
          <p:nvPr/>
        </p:nvSpPr>
        <p:spPr>
          <a:xfrm>
            <a:off x="2237867" y="2525873"/>
            <a:ext cx="2239459" cy="369332"/>
          </a:xfrm>
          <a:prstGeom prst="rect">
            <a:avLst/>
          </a:prstGeom>
          <a:noFill/>
        </p:spPr>
        <p:txBody>
          <a:bodyPr wrap="none" rtlCol="0">
            <a:spAutoFit/>
          </a:bodyPr>
          <a:lstStyle/>
          <a:p>
            <a:r>
              <a:rPr lang="en-GB" sz="1800" dirty="0"/>
              <a:t>Electric field intensity,</a:t>
            </a:r>
            <a:endParaRPr lang="x-none" dirty="0"/>
          </a:p>
        </p:txBody>
      </p:sp>
      <p:sp>
        <p:nvSpPr>
          <p:cNvPr id="6" name="TextBox 5">
            <a:extLst>
              <a:ext uri="{FF2B5EF4-FFF2-40B4-BE49-F238E27FC236}">
                <a16:creationId xmlns:a16="http://schemas.microsoft.com/office/drawing/2014/main" id="{38AF12B2-F0E1-2F10-3094-31D76D7B649E}"/>
              </a:ext>
            </a:extLst>
          </p:cNvPr>
          <p:cNvSpPr txBox="1"/>
          <p:nvPr/>
        </p:nvSpPr>
        <p:spPr>
          <a:xfrm>
            <a:off x="2237867" y="2969633"/>
            <a:ext cx="4401212" cy="923330"/>
          </a:xfrm>
          <a:prstGeom prst="rect">
            <a:avLst/>
          </a:prstGeom>
          <a:noFill/>
        </p:spPr>
        <p:txBody>
          <a:bodyPr wrap="square" rtlCol="0">
            <a:spAutoFit/>
          </a:bodyPr>
          <a:lstStyle/>
          <a:p>
            <a:r>
              <a:rPr lang="en-GB" sz="1800" dirty="0"/>
              <a:t>So the Coulomb force between two charges</a:t>
            </a:r>
          </a:p>
          <a:p>
            <a:r>
              <a:rPr lang="en-GB" sz="1800" dirty="0"/>
              <a:t>is given by,</a:t>
            </a:r>
          </a:p>
          <a:p>
            <a:endParaRPr lang="x-none" dirty="0"/>
          </a:p>
        </p:txBody>
      </p:sp>
    </p:spTree>
    <p:extLst>
      <p:ext uri="{BB962C8B-B14F-4D97-AF65-F5344CB8AC3E}">
        <p14:creationId xmlns:p14="http://schemas.microsoft.com/office/powerpoint/2010/main" val="110163387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4E28-6017-7D44-722D-42DAA33AEA0F}"/>
              </a:ext>
            </a:extLst>
          </p:cNvPr>
          <p:cNvSpPr>
            <a:spLocks noGrp="1"/>
          </p:cNvSpPr>
          <p:nvPr>
            <p:ph type="title"/>
          </p:nvPr>
        </p:nvSpPr>
        <p:spPr>
          <a:xfrm>
            <a:off x="2717817" y="479742"/>
            <a:ext cx="3016865" cy="641136"/>
          </a:xfrm>
        </p:spPr>
        <p:style>
          <a:lnRef idx="1">
            <a:schemeClr val="dk1"/>
          </a:lnRef>
          <a:fillRef idx="2">
            <a:schemeClr val="dk1"/>
          </a:fillRef>
          <a:effectRef idx="1">
            <a:schemeClr val="dk1"/>
          </a:effectRef>
          <a:fontRef idx="minor">
            <a:schemeClr val="dk1"/>
          </a:fontRef>
        </p:style>
        <p:txBody>
          <a:bodyPr>
            <a:normAutofit/>
          </a:bodyPr>
          <a:lstStyle/>
          <a:p>
            <a:r>
              <a:rPr lang="en-US" sz="2800" b="1" i="1" dirty="0"/>
              <a:t>  </a:t>
            </a:r>
            <a:r>
              <a:rPr lang="en-US" sz="2800" i="1" dirty="0">
                <a:ln w="0"/>
                <a:solidFill>
                  <a:schemeClr val="tx1"/>
                </a:solidFill>
                <a:effectLst>
                  <a:outerShdw blurRad="38100" dist="19050" dir="2700000" algn="tl" rotWithShape="0">
                    <a:schemeClr val="dk1">
                      <a:alpha val="40000"/>
                    </a:schemeClr>
                  </a:outerShdw>
                </a:effectLst>
              </a:rPr>
              <a:t>What is Charge</a:t>
            </a:r>
            <a:endParaRPr lang="en-US" sz="2800" b="1"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A20207-6915-AD5B-4CF1-7D551DAC517B}"/>
                  </a:ext>
                </a:extLst>
              </p:cNvPr>
              <p:cNvSpPr>
                <a:spLocks noGrp="1"/>
              </p:cNvSpPr>
              <p:nvPr>
                <p:ph idx="1"/>
              </p:nvPr>
            </p:nvSpPr>
            <p:spPr>
              <a:xfrm>
                <a:off x="2304714" y="1632439"/>
                <a:ext cx="6594035" cy="3511061"/>
              </a:xfrm>
            </p:spPr>
            <p:txBody>
              <a:bodyPr>
                <a:normAutofit/>
              </a:bodyPr>
              <a:lstStyle/>
              <a:p>
                <a:pPr algn="just"/>
                <a:r>
                  <a:rPr lang="en-GB" sz="2400" dirty="0"/>
                  <a:t>Charge is the property of matter that is responsible for electrical phenomena, existing in a positive or negative form. It is usually represented by q or Q. Its unit is Coulomb (C).</a:t>
                </a:r>
              </a:p>
              <a:p>
                <a:pPr algn="just"/>
                <a:endParaRPr lang="en-GB" sz="2400" dirty="0"/>
              </a:p>
              <a:p>
                <a:pPr algn="just"/>
                <a:r>
                  <a:rPr lang="en-GB" sz="2400" dirty="0" err="1"/>
                  <a:t>Eg</a:t>
                </a:r>
                <a:r>
                  <a:rPr lang="en-GB" sz="2400" dirty="0"/>
                  <a:t>. Charge of an electron is </a:t>
                </a:r>
                <a14:m>
                  <m:oMath xmlns:m="http://schemas.openxmlformats.org/officeDocument/2006/math">
                    <m:r>
                      <a:rPr lang="en-GB" sz="2400" i="1">
                        <a:latin typeface="Cambria Math"/>
                      </a:rPr>
                      <m:t>1.6×</m:t>
                    </m:r>
                    <m:sSup>
                      <m:sSupPr>
                        <m:ctrlPr>
                          <a:rPr lang="en-GB" sz="2400" i="1">
                            <a:latin typeface="Cambria Math" panose="02040503050406030204" pitchFamily="18" charset="0"/>
                          </a:rPr>
                        </m:ctrlPr>
                      </m:sSupPr>
                      <m:e>
                        <m:r>
                          <a:rPr lang="en-GB" sz="2400" i="1">
                            <a:latin typeface="Cambria Math"/>
                          </a:rPr>
                          <m:t>10</m:t>
                        </m:r>
                      </m:e>
                      <m:sup>
                        <m:r>
                          <a:rPr lang="en-GB" sz="2400" i="1">
                            <a:latin typeface="Cambria Math"/>
                          </a:rPr>
                          <m:t>−19</m:t>
                        </m:r>
                      </m:sup>
                    </m:sSup>
                    <m:r>
                      <a:rPr lang="en-GB" sz="2400" i="1">
                        <a:latin typeface="Cambria Math"/>
                      </a:rPr>
                      <m:t>𝐶</m:t>
                    </m:r>
                  </m:oMath>
                </a14:m>
                <a:endParaRPr lang="en-US" sz="2400" dirty="0"/>
              </a:p>
            </p:txBody>
          </p:sp>
        </mc:Choice>
        <mc:Fallback xmlns="">
          <p:sp>
            <p:nvSpPr>
              <p:cNvPr id="3" name="Content Placeholder 2">
                <a:extLst>
                  <a:ext uri="{FF2B5EF4-FFF2-40B4-BE49-F238E27FC236}">
                    <a16:creationId xmlns:a16="http://schemas.microsoft.com/office/drawing/2014/main" xmlns:a14="http://schemas.microsoft.com/office/drawing/2010/main" xmlns="" id="{C7A20207-6915-AD5B-4CF1-7D551DAC517B}"/>
                  </a:ext>
                </a:extLst>
              </p:cNvPr>
              <p:cNvSpPr>
                <a:spLocks noGrp="1" noRot="1" noChangeAspect="1" noMove="1" noResize="1" noEditPoints="1" noAdjustHandles="1" noChangeArrowheads="1" noChangeShapeType="1" noTextEdit="1"/>
              </p:cNvSpPr>
              <p:nvPr>
                <p:ph idx="1"/>
              </p:nvPr>
            </p:nvSpPr>
            <p:spPr>
              <a:xfrm>
                <a:off x="2304714" y="1632439"/>
                <a:ext cx="6594035" cy="3511061"/>
              </a:xfrm>
              <a:blipFill rotWithShape="1">
                <a:blip r:embed="rId2"/>
                <a:stretch>
                  <a:fillRect l="-1201" t="-1389" r="-1479"/>
                </a:stretch>
              </a:blipFill>
            </p:spPr>
            <p:txBody>
              <a:bodyPr/>
              <a:lstStyle/>
              <a:p>
                <a:r>
                  <a:rPr lang="en-US">
                    <a:noFill/>
                  </a:rPr>
                  <a:t> </a:t>
                </a:r>
              </a:p>
            </p:txBody>
          </p:sp>
        </mc:Fallback>
      </mc:AlternateContent>
    </p:spTree>
    <p:extLst>
      <p:ext uri="{BB962C8B-B14F-4D97-AF65-F5344CB8AC3E}">
        <p14:creationId xmlns:p14="http://schemas.microsoft.com/office/powerpoint/2010/main" val="2916136272"/>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01812C-2DD2-1919-87E5-C0B16825D13D}"/>
              </a:ext>
            </a:extLst>
          </p:cNvPr>
          <p:cNvSpPr/>
          <p:nvPr/>
        </p:nvSpPr>
        <p:spPr>
          <a:xfrm>
            <a:off x="2921141" y="172984"/>
            <a:ext cx="3987758" cy="523220"/>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2800" b="1" dirty="0"/>
              <a:t>Direction of Electric Field </a:t>
            </a:r>
            <a:endParaRPr lang="en-GB" sz="2800" b="1" dirty="0"/>
          </a:p>
        </p:txBody>
      </p:sp>
      <p:sp>
        <p:nvSpPr>
          <p:cNvPr id="7" name="TextBox 6">
            <a:extLst>
              <a:ext uri="{FF2B5EF4-FFF2-40B4-BE49-F238E27FC236}">
                <a16:creationId xmlns:a16="http://schemas.microsoft.com/office/drawing/2014/main" id="{BF63F00B-ACEA-B97B-271D-27F493998967}"/>
              </a:ext>
            </a:extLst>
          </p:cNvPr>
          <p:cNvSpPr txBox="1"/>
          <p:nvPr/>
        </p:nvSpPr>
        <p:spPr>
          <a:xfrm>
            <a:off x="2113808" y="985650"/>
            <a:ext cx="7030192"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If the charge is positive then direction of electric field is radially outward </a:t>
            </a:r>
          </a:p>
          <a:p>
            <a:pPr marL="342900" indent="-342900" algn="just">
              <a:buFont typeface="Arial" panose="020B0604020202020204" pitchFamily="34" charset="0"/>
              <a:buChar char="•"/>
            </a:pPr>
            <a:r>
              <a:rPr lang="en-US" sz="2000" dirty="0"/>
              <a:t>If the charge is negative then the direction of electric field is radially inward</a:t>
            </a:r>
            <a:endParaRPr lang="en-GB" sz="2000" dirty="0"/>
          </a:p>
        </p:txBody>
      </p:sp>
      <p:pic>
        <p:nvPicPr>
          <p:cNvPr id="8" name="Picture 7">
            <a:extLst>
              <a:ext uri="{FF2B5EF4-FFF2-40B4-BE49-F238E27FC236}">
                <a16:creationId xmlns:a16="http://schemas.microsoft.com/office/drawing/2014/main" id="{9164E338-F5AC-00E1-47FF-5D0723DA01D5}"/>
              </a:ext>
            </a:extLst>
          </p:cNvPr>
          <p:cNvPicPr/>
          <p:nvPr/>
        </p:nvPicPr>
        <p:blipFill>
          <a:blip r:embed="rId2"/>
          <a:stretch>
            <a:fillRect/>
          </a:stretch>
        </p:blipFill>
        <p:spPr>
          <a:xfrm>
            <a:off x="4026669" y="2384152"/>
            <a:ext cx="3349806" cy="2438400"/>
          </a:xfrm>
          <a:prstGeom prst="rect">
            <a:avLst/>
          </a:prstGeom>
        </p:spPr>
      </p:pic>
    </p:spTree>
    <p:extLst>
      <p:ext uri="{BB962C8B-B14F-4D97-AF65-F5344CB8AC3E}">
        <p14:creationId xmlns:p14="http://schemas.microsoft.com/office/powerpoint/2010/main" val="32922846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84F7-B614-5294-9F68-626A6026615E}"/>
              </a:ext>
            </a:extLst>
          </p:cNvPr>
          <p:cNvSpPr>
            <a:spLocks noGrp="1"/>
          </p:cNvSpPr>
          <p:nvPr>
            <p:ph type="title"/>
          </p:nvPr>
        </p:nvSpPr>
        <p:spPr>
          <a:xfrm>
            <a:off x="2331178" y="545319"/>
            <a:ext cx="6178236" cy="436875"/>
          </a:xfrm>
        </p:spPr>
        <p:style>
          <a:lnRef idx="1">
            <a:schemeClr val="dk1"/>
          </a:lnRef>
          <a:fillRef idx="2">
            <a:schemeClr val="dk1"/>
          </a:fillRef>
          <a:effectRef idx="1">
            <a:schemeClr val="dk1"/>
          </a:effectRef>
          <a:fontRef idx="minor">
            <a:schemeClr val="dk1"/>
          </a:fontRef>
        </p:style>
        <p:txBody>
          <a:bodyPr>
            <a:noAutofit/>
          </a:bodyPr>
          <a:lstStyle/>
          <a:p>
            <a:r>
              <a:rPr lang="en-US" sz="2800" b="1" dirty="0">
                <a:ln w="0"/>
                <a:solidFill>
                  <a:schemeClr val="tx1"/>
                </a:solidFill>
                <a:effectLst>
                  <a:outerShdw blurRad="38100" dist="19050" dir="2700000" algn="tl" rotWithShape="0">
                    <a:schemeClr val="dk1">
                      <a:alpha val="40000"/>
                    </a:schemeClr>
                  </a:outerShdw>
                </a:effectLst>
              </a:rPr>
              <a:t>       Electric field of positive charges</a:t>
            </a:r>
          </a:p>
        </p:txBody>
      </p:sp>
      <p:pic>
        <p:nvPicPr>
          <p:cNvPr id="4" name="Picture 4">
            <a:extLst>
              <a:ext uri="{FF2B5EF4-FFF2-40B4-BE49-F238E27FC236}">
                <a16:creationId xmlns:a16="http://schemas.microsoft.com/office/drawing/2014/main" id="{48196F9A-7952-BB79-665E-58AC09C22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199" y="1326943"/>
            <a:ext cx="5410200" cy="3095625"/>
          </a:xfrm>
        </p:spPr>
      </p:pic>
    </p:spTree>
    <p:extLst>
      <p:ext uri="{BB962C8B-B14F-4D97-AF65-F5344CB8AC3E}">
        <p14:creationId xmlns:p14="http://schemas.microsoft.com/office/powerpoint/2010/main" val="3796124447"/>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FFEC-3472-D6C8-06E1-D683B7C1DF5A}"/>
              </a:ext>
            </a:extLst>
          </p:cNvPr>
          <p:cNvSpPr>
            <a:spLocks noGrp="1"/>
          </p:cNvSpPr>
          <p:nvPr>
            <p:ph type="title"/>
          </p:nvPr>
        </p:nvSpPr>
        <p:spPr>
          <a:xfrm>
            <a:off x="2463480" y="376796"/>
            <a:ext cx="5233226" cy="586765"/>
          </a:xfrm>
        </p:spPr>
        <p:style>
          <a:lnRef idx="1">
            <a:schemeClr val="dk1"/>
          </a:lnRef>
          <a:fillRef idx="2">
            <a:schemeClr val="dk1"/>
          </a:fillRef>
          <a:effectRef idx="1">
            <a:schemeClr val="dk1"/>
          </a:effectRef>
          <a:fontRef idx="minor">
            <a:schemeClr val="dk1"/>
          </a:fontRef>
        </p:style>
        <p:txBody>
          <a:bodyPr>
            <a:normAutofit/>
          </a:bodyPr>
          <a:lstStyle/>
          <a:p>
            <a:r>
              <a:rPr lang="en-US" sz="2800" dirty="0">
                <a:ln w="0"/>
                <a:solidFill>
                  <a:schemeClr val="tx1"/>
                </a:solidFill>
                <a:effectLst>
                  <a:outerShdw blurRad="38100" dist="19050" dir="2700000" algn="tl" rotWithShape="0">
                    <a:schemeClr val="dk1">
                      <a:alpha val="40000"/>
                    </a:schemeClr>
                  </a:outerShdw>
                </a:effectLst>
              </a:rPr>
              <a:t> Electric field of Negative charges</a:t>
            </a:r>
          </a:p>
        </p:txBody>
      </p:sp>
      <p:pic>
        <p:nvPicPr>
          <p:cNvPr id="4" name="Picture 4">
            <a:extLst>
              <a:ext uri="{FF2B5EF4-FFF2-40B4-BE49-F238E27FC236}">
                <a16:creationId xmlns:a16="http://schemas.microsoft.com/office/drawing/2014/main" id="{53177BF0-0A63-2F89-DC2E-2322A00290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416" y="1307270"/>
            <a:ext cx="5216583" cy="3001823"/>
          </a:xfrm>
        </p:spPr>
      </p:pic>
    </p:spTree>
    <p:extLst>
      <p:ext uri="{BB962C8B-B14F-4D97-AF65-F5344CB8AC3E}">
        <p14:creationId xmlns:p14="http://schemas.microsoft.com/office/powerpoint/2010/main" val="2910617820"/>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1426-0C47-FB3D-4D2C-E6A89021436E}"/>
              </a:ext>
            </a:extLst>
          </p:cNvPr>
          <p:cNvSpPr>
            <a:spLocks noGrp="1"/>
          </p:cNvSpPr>
          <p:nvPr>
            <p:ph type="title"/>
          </p:nvPr>
        </p:nvSpPr>
        <p:spPr>
          <a:xfrm>
            <a:off x="2398204" y="245835"/>
            <a:ext cx="4032874" cy="580075"/>
          </a:xfrm>
        </p:spPr>
        <p:style>
          <a:lnRef idx="1">
            <a:schemeClr val="dk1"/>
          </a:lnRef>
          <a:fillRef idx="2">
            <a:schemeClr val="dk1"/>
          </a:fillRef>
          <a:effectRef idx="1">
            <a:schemeClr val="dk1"/>
          </a:effectRef>
          <a:fontRef idx="minor">
            <a:schemeClr val="dk1"/>
          </a:fontRef>
        </p:style>
        <p:txBody>
          <a:bodyPr>
            <a:noAutofit/>
          </a:bodyPr>
          <a:lstStyle/>
          <a:p>
            <a:r>
              <a:rPr lang="en-US" sz="2800" i="1" dirty="0">
                <a:ln w="0"/>
                <a:solidFill>
                  <a:schemeClr val="tx1"/>
                </a:solidFill>
                <a:effectLst>
                  <a:outerShdw blurRad="38100" dist="19050" dir="2700000" algn="tl" rotWithShape="0">
                    <a:schemeClr val="dk1">
                      <a:alpha val="40000"/>
                    </a:schemeClr>
                  </a:outerShdw>
                </a:effectLst>
                <a:latin typeface="+mn-lt"/>
              </a:rPr>
              <a:t> </a:t>
            </a:r>
            <a:r>
              <a:rPr lang="x-none" sz="2800" i="1">
                <a:ln w="0"/>
                <a:solidFill>
                  <a:schemeClr val="tx1"/>
                </a:solidFill>
                <a:effectLst>
                  <a:outerShdw blurRad="38100" dist="19050" dir="2700000" algn="tl" rotWithShape="0">
                    <a:schemeClr val="dk1">
                      <a:alpha val="40000"/>
                    </a:schemeClr>
                  </a:outerShdw>
                </a:effectLst>
                <a:latin typeface="+mn-lt"/>
              </a:rPr>
              <a:t>What </a:t>
            </a:r>
            <a:r>
              <a:rPr lang="x-none" sz="2800" i="1" dirty="0">
                <a:ln w="0"/>
                <a:solidFill>
                  <a:schemeClr val="tx1"/>
                </a:solidFill>
                <a:effectLst>
                  <a:outerShdw blurRad="38100" dist="19050" dir="2700000" algn="tl" rotWithShape="0">
                    <a:schemeClr val="dk1">
                      <a:alpha val="40000"/>
                    </a:schemeClr>
                  </a:outerShdw>
                </a:effectLst>
                <a:latin typeface="+mn-lt"/>
              </a:rPr>
              <a:t>is Electric Dipole ?</a:t>
            </a:r>
          </a:p>
        </p:txBody>
      </p:sp>
      <p:sp>
        <p:nvSpPr>
          <p:cNvPr id="3" name="TextBox 2">
            <a:extLst>
              <a:ext uri="{FF2B5EF4-FFF2-40B4-BE49-F238E27FC236}">
                <a16:creationId xmlns:a16="http://schemas.microsoft.com/office/drawing/2014/main" id="{96993D8F-6C33-0956-1E3F-7340614B4AD5}"/>
              </a:ext>
            </a:extLst>
          </p:cNvPr>
          <p:cNvSpPr txBox="1"/>
          <p:nvPr/>
        </p:nvSpPr>
        <p:spPr>
          <a:xfrm>
            <a:off x="2330630" y="1291352"/>
            <a:ext cx="6366358" cy="923330"/>
          </a:xfrm>
          <a:prstGeom prst="rect">
            <a:avLst/>
          </a:prstGeom>
          <a:noFill/>
        </p:spPr>
        <p:txBody>
          <a:bodyPr wrap="none" rtlCol="0">
            <a:spAutoFit/>
          </a:bodyPr>
          <a:lstStyle/>
          <a:p>
            <a:pPr algn="just"/>
            <a:r>
              <a:rPr lang="en-GB" dirty="0"/>
              <a:t>Electric dipole moment is defined as the product of magnitude of</a:t>
            </a:r>
          </a:p>
          <a:p>
            <a:pPr algn="just"/>
            <a:r>
              <a:rPr lang="en-GB" dirty="0"/>
              <a:t>either charges and the distance between the positive and negative</a:t>
            </a:r>
          </a:p>
          <a:p>
            <a:pPr algn="just"/>
            <a:r>
              <a:rPr lang="en-GB" dirty="0"/>
              <a:t>charge of the electric dipole.</a:t>
            </a:r>
            <a:endParaRPr lang="x-none" dirty="0"/>
          </a:p>
        </p:txBody>
      </p:sp>
      <p:pic>
        <p:nvPicPr>
          <p:cNvPr id="6" name="Picture 5">
            <a:extLst>
              <a:ext uri="{FF2B5EF4-FFF2-40B4-BE49-F238E27FC236}">
                <a16:creationId xmlns:a16="http://schemas.microsoft.com/office/drawing/2014/main" id="{1A698C69-86E5-F199-3098-C593576B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240" y="3294341"/>
            <a:ext cx="3981834" cy="92332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39A526-E703-B78D-47A0-9DEE3D122750}"/>
                  </a:ext>
                </a:extLst>
              </p:cNvPr>
              <p:cNvSpPr txBox="1"/>
              <p:nvPr/>
            </p:nvSpPr>
            <p:spPr>
              <a:xfrm>
                <a:off x="4182175" y="2647314"/>
                <a:ext cx="989951" cy="307777"/>
              </a:xfrm>
              <a:prstGeom prst="rect">
                <a:avLst/>
              </a:prstGeom>
              <a:noFill/>
            </p:spPr>
            <p:txBody>
              <a:bodyPr wrap="none" lIns="0" tIns="0" rIns="0" bIns="0" rtlCol="0">
                <a:spAutoFit/>
              </a:bodyPr>
              <a:lstStyle/>
              <a:p>
                <a:r>
                  <a:rPr lang="en-GB" sz="2000" b="1" dirty="0"/>
                  <a:t>P</a:t>
                </a:r>
                <a14:m>
                  <m:oMath xmlns:m="http://schemas.openxmlformats.org/officeDocument/2006/math">
                    <m:r>
                      <a:rPr lang="en-GB" sz="2000" b="1" i="1" smtClean="0">
                        <a:latin typeface="Cambria Math" panose="02040503050406030204" pitchFamily="18" charset="0"/>
                      </a:rPr>
                      <m:t>=</m:t>
                    </m:r>
                    <m:r>
                      <a:rPr lang="en-US" sz="2000" b="1" i="1" smtClean="0">
                        <a:latin typeface="Cambria Math" panose="02040503050406030204" pitchFamily="18" charset="0"/>
                      </a:rPr>
                      <m:t>𝑸</m:t>
                    </m:r>
                    <m:r>
                      <a:rPr lang="en-US" sz="2000" b="1" i="1" smtClean="0">
                        <a:latin typeface="Cambria Math" panose="02040503050406030204" pitchFamily="18" charset="0"/>
                      </a:rPr>
                      <m:t>∗</m:t>
                    </m:r>
                    <m:r>
                      <a:rPr lang="en-US" sz="2000" b="1" i="1" smtClean="0">
                        <a:latin typeface="Cambria Math" panose="02040503050406030204" pitchFamily="18" charset="0"/>
                      </a:rPr>
                      <m:t>𝒅</m:t>
                    </m:r>
                  </m:oMath>
                </a14:m>
                <a:endParaRPr lang="x-none" sz="2000" b="1" dirty="0"/>
              </a:p>
            </p:txBody>
          </p:sp>
        </mc:Choice>
        <mc:Fallback xmlns="">
          <p:sp>
            <p:nvSpPr>
              <p:cNvPr id="8" name="TextBox 7">
                <a:extLst>
                  <a:ext uri="{FF2B5EF4-FFF2-40B4-BE49-F238E27FC236}">
                    <a16:creationId xmlns:a16="http://schemas.microsoft.com/office/drawing/2014/main" id="{7A39A526-E703-B78D-47A0-9DEE3D122750}"/>
                  </a:ext>
                </a:extLst>
              </p:cNvPr>
              <p:cNvSpPr txBox="1">
                <a:spLocks noRot="1" noChangeAspect="1" noMove="1" noResize="1" noEditPoints="1" noAdjustHandles="1" noChangeArrowheads="1" noChangeShapeType="1" noTextEdit="1"/>
              </p:cNvSpPr>
              <p:nvPr/>
            </p:nvSpPr>
            <p:spPr>
              <a:xfrm>
                <a:off x="4182175" y="2647314"/>
                <a:ext cx="989951" cy="307777"/>
              </a:xfrm>
              <a:prstGeom prst="rect">
                <a:avLst/>
              </a:prstGeom>
              <a:blipFill>
                <a:blip r:embed="rId3"/>
                <a:stretch>
                  <a:fillRect l="-15190" t="-24000" r="-7595" b="-48000"/>
                </a:stretch>
              </a:blipFill>
            </p:spPr>
            <p:txBody>
              <a:bodyPr/>
              <a:lstStyle/>
              <a:p>
                <a:r>
                  <a:rPr lang="en-BD">
                    <a:noFill/>
                  </a:rPr>
                  <a:t> </a:t>
                </a:r>
              </a:p>
            </p:txBody>
          </p:sp>
        </mc:Fallback>
      </mc:AlternateContent>
      <p:sp>
        <p:nvSpPr>
          <p:cNvPr id="9" name="TextBox 8">
            <a:extLst>
              <a:ext uri="{FF2B5EF4-FFF2-40B4-BE49-F238E27FC236}">
                <a16:creationId xmlns:a16="http://schemas.microsoft.com/office/drawing/2014/main" id="{78B4034D-6DDE-BDB9-082F-54961E10418E}"/>
              </a:ext>
            </a:extLst>
          </p:cNvPr>
          <p:cNvSpPr txBox="1"/>
          <p:nvPr/>
        </p:nvSpPr>
        <p:spPr>
          <a:xfrm>
            <a:off x="2330630" y="2571750"/>
            <a:ext cx="1865447" cy="400110"/>
          </a:xfrm>
          <a:prstGeom prst="rect">
            <a:avLst/>
          </a:prstGeom>
          <a:noFill/>
        </p:spPr>
        <p:txBody>
          <a:bodyPr wrap="none" rtlCol="0">
            <a:spAutoFit/>
          </a:bodyPr>
          <a:lstStyle/>
          <a:p>
            <a:r>
              <a:rPr lang="x-none" sz="2000" dirty="0"/>
              <a:t>Dipole moment</a:t>
            </a:r>
            <a:r>
              <a:rPr lang="x-none" dirty="0"/>
              <a:t>,</a:t>
            </a:r>
          </a:p>
        </p:txBody>
      </p:sp>
    </p:spTree>
    <p:extLst>
      <p:ext uri="{BB962C8B-B14F-4D97-AF65-F5344CB8AC3E}">
        <p14:creationId xmlns:p14="http://schemas.microsoft.com/office/powerpoint/2010/main" val="2071982048"/>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52336-181B-20DB-7CD4-FEF9094173D8}"/>
              </a:ext>
            </a:extLst>
          </p:cNvPr>
          <p:cNvSpPr>
            <a:spLocks noGrp="1"/>
          </p:cNvSpPr>
          <p:nvPr>
            <p:ph idx="1"/>
          </p:nvPr>
        </p:nvSpPr>
        <p:spPr>
          <a:xfrm>
            <a:off x="2272076" y="1852376"/>
            <a:ext cx="6274304" cy="3215699"/>
          </a:xfrm>
        </p:spPr>
        <p:txBody>
          <a:bodyPr>
            <a:normAutofit/>
          </a:bodyPr>
          <a:lstStyle/>
          <a:p>
            <a:pPr marL="0" indent="0">
              <a:buNone/>
            </a:pPr>
            <a:r>
              <a:rPr lang="en-US" sz="2000" b="0" i="0" dirty="0">
                <a:solidFill>
                  <a:srgbClr val="21242C"/>
                </a:solidFill>
                <a:effectLst/>
                <a:latin typeface="Lato" panose="02000000000000000000" pitchFamily="2" charset="0"/>
              </a:rPr>
              <a:t>Two equal and opposite charges separated by some distance constitute a dipole. The electric field strength due to a dipole, far away, is always proportional to the dipole moment and inversely proportional to the cube of the distance. Dipole moment is the product of the charge and distance between the two charges</a:t>
            </a:r>
            <a:endParaRPr lang="en-US" sz="2000" dirty="0"/>
          </a:p>
        </p:txBody>
      </p:sp>
      <p:sp>
        <p:nvSpPr>
          <p:cNvPr id="8" name="TextBox 7">
            <a:extLst>
              <a:ext uri="{FF2B5EF4-FFF2-40B4-BE49-F238E27FC236}">
                <a16:creationId xmlns:a16="http://schemas.microsoft.com/office/drawing/2014/main" id="{7C8C050D-0FF7-4959-AAEC-151C5DA31C21}"/>
              </a:ext>
            </a:extLst>
          </p:cNvPr>
          <p:cNvSpPr txBox="1"/>
          <p:nvPr/>
        </p:nvSpPr>
        <p:spPr>
          <a:xfrm>
            <a:off x="2272076" y="614572"/>
            <a:ext cx="6274304"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b="1" i="1" dirty="0"/>
              <a:t>How to electric field works due to dipole</a:t>
            </a:r>
            <a:endParaRPr lang="x-none" sz="2800" b="1" i="1" dirty="0"/>
          </a:p>
        </p:txBody>
      </p:sp>
    </p:spTree>
    <p:extLst>
      <p:ext uri="{BB962C8B-B14F-4D97-AF65-F5344CB8AC3E}">
        <p14:creationId xmlns:p14="http://schemas.microsoft.com/office/powerpoint/2010/main" val="3766231104"/>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Words>
  <Application>Microsoft Macintosh PowerPoint</Application>
  <PresentationFormat>On-screen Show (16:9)</PresentationFormat>
  <Paragraphs>100</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 CHANCERY</vt:lpstr>
      <vt:lpstr>Arial</vt:lpstr>
      <vt:lpstr>Arial Black</vt:lpstr>
      <vt:lpstr>Bookman Old Style</vt:lpstr>
      <vt:lpstr>Calibri</vt:lpstr>
      <vt:lpstr>Cambria Math</vt:lpstr>
      <vt:lpstr>Helvetica</vt:lpstr>
      <vt:lpstr>Lato</vt:lpstr>
      <vt:lpstr>Office Theme</vt:lpstr>
      <vt:lpstr>PowerPoint Presentation</vt:lpstr>
      <vt:lpstr>PowerPoint Presentation</vt:lpstr>
      <vt:lpstr>PowerPoint Presentation</vt:lpstr>
      <vt:lpstr>  What is Charge</vt:lpstr>
      <vt:lpstr>PowerPoint Presentation</vt:lpstr>
      <vt:lpstr>       Electric field of positive charges</vt:lpstr>
      <vt:lpstr> Electric field of Negative charges</vt:lpstr>
      <vt:lpstr> What is Electric Dipole ?</vt:lpstr>
      <vt:lpstr>PowerPoint Presentation</vt:lpstr>
      <vt:lpstr>PowerPoint Presentation</vt:lpstr>
      <vt:lpstr>PowerPoint Presentation</vt:lpstr>
      <vt:lpstr>  On axial line of dipole</vt:lpstr>
      <vt:lpstr>    On Equatorial line of dipole</vt:lpstr>
      <vt:lpstr>PowerPoint Presentation</vt:lpstr>
      <vt:lpstr>   Examples of Electric Field due to Dipole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cp:revision>
  <dcterms:created xsi:type="dcterms:W3CDTF">2017-08-01T15:40:51Z</dcterms:created>
  <dcterms:modified xsi:type="dcterms:W3CDTF">2024-10-15T04:15:57Z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2024-10-15T04:14:35Z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7f63f5cc-56c2-414f-a9cf-f794c3a99885</vt:lpwstr>
  </property>
  <property fmtid="{D5CDD505-2E9C-101B-9397-08002B2CF9AE}" pid="7" name="MSIP_Label_defa4170-0d19-0005-0004-bc88714345d2_ActionId">
    <vt:lpwstr>ed29d333-4685-4d75-9790-da83b848e5a8</vt:lpwstr>
  </property>
  <property fmtid="{D5CDD505-2E9C-101B-9397-08002B2CF9AE}" pid="8" name="MSIP_Label_defa4170-0d19-0005-0004-bc88714345d2_ContentBits">
    <vt:lpwstr>0</vt:lpwstr>
  </property>
</Properties>
</file>