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>
      <p:cViewPr varScale="1">
        <p:scale>
          <a:sx n="156" d="100"/>
          <a:sy n="156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65078" y="909034"/>
            <a:ext cx="560070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heavy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4234" y="2976952"/>
            <a:ext cx="5193553" cy="21250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30632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9828" y="207553"/>
            <a:ext cx="5616618" cy="880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heavy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82634" y="1963311"/>
            <a:ext cx="387477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&amp;esrc=s&amp;source=web&amp;cd&amp;ved=2ahUKEwjf1NDZ5Jz8AhUyh-YKHb20BhsQFnoECA4QAw&amp;url=https%3A%2F%2Fbyjus.com%2Fmaths%2Fdifferential-equations-applications%2F&amp;usg=AOvVaw19KFWVQRvXe_Wbo-bmOQYb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8023" y="3432893"/>
            <a:ext cx="41636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4297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Welcome</a:t>
            </a:r>
            <a:r>
              <a:rPr sz="36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6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sz="36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MAT102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04260" y="3959769"/>
            <a:ext cx="7456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</a:t>
            </a:r>
            <a:r>
              <a:rPr sz="3600" b="1" i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3600" b="1" i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Differential</a:t>
            </a:r>
            <a:r>
              <a:rPr sz="3600" b="1" i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Equation</a:t>
            </a:r>
            <a:r>
              <a:rPr sz="3600" b="1" i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3600" b="1" i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Real</a:t>
            </a:r>
            <a:r>
              <a:rPr sz="3600" b="1" i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Life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5912" rIns="0" bIns="0" rtlCol="0">
            <a:spAutoFit/>
          </a:bodyPr>
          <a:lstStyle/>
          <a:p>
            <a:pPr marL="1812925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Submmitted</a:t>
            </a:r>
            <a:r>
              <a:rPr sz="1800" u="heavy" spc="-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By</a:t>
            </a:r>
            <a:r>
              <a:rPr sz="1800"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heavy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-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3490097" y="1109407"/>
            <a:ext cx="1927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Abrar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Hossain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Zahin </a:t>
            </a:r>
            <a:r>
              <a:rPr sz="1800" b="1" dirty="0">
                <a:latin typeface="Calibri"/>
                <a:cs typeface="Calibri"/>
              </a:rPr>
              <a:t>ID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2022-2-60-</a:t>
            </a:r>
            <a:r>
              <a:rPr sz="1800" b="1" spc="-25" dirty="0">
                <a:latin typeface="Calibri"/>
                <a:cs typeface="Calibri"/>
              </a:rPr>
              <a:t>040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2528" y="1367819"/>
            <a:ext cx="143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Submitted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5873" y="1916459"/>
            <a:ext cx="19100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Dr.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Anindita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Paul </a:t>
            </a:r>
            <a:r>
              <a:rPr sz="1800" b="1" spc="-10" dirty="0">
                <a:latin typeface="Calibri"/>
                <a:cs typeface="Calibri"/>
              </a:rPr>
              <a:t>Professor </a:t>
            </a:r>
            <a:r>
              <a:rPr sz="1800" b="1" dirty="0">
                <a:latin typeface="Calibri"/>
                <a:cs typeface="Calibri"/>
              </a:rPr>
              <a:t>Department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MPS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792" y="1644786"/>
            <a:ext cx="3908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dirty="0">
                <a:solidFill>
                  <a:srgbClr val="000000"/>
                </a:solidFill>
              </a:rPr>
              <a:t>What</a:t>
            </a:r>
            <a:r>
              <a:rPr sz="2400" u="none" spc="-5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is</a:t>
            </a:r>
            <a:r>
              <a:rPr sz="2400" u="none" spc="-45" dirty="0">
                <a:solidFill>
                  <a:srgbClr val="000000"/>
                </a:solidFill>
              </a:rPr>
              <a:t> </a:t>
            </a:r>
            <a:r>
              <a:rPr sz="2400" i="1" u="none" dirty="0">
                <a:solidFill>
                  <a:srgbClr val="000000"/>
                </a:solidFill>
                <a:latin typeface="Calibri"/>
                <a:cs typeface="Calibri"/>
              </a:rPr>
              <a:t>Differential</a:t>
            </a:r>
            <a:r>
              <a:rPr sz="2400" i="1" u="none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i="1" u="none" dirty="0">
                <a:solidFill>
                  <a:srgbClr val="000000"/>
                </a:solidFill>
                <a:latin typeface="Calibri"/>
                <a:cs typeface="Calibri"/>
              </a:rPr>
              <a:t>Equation</a:t>
            </a:r>
            <a:r>
              <a:rPr sz="2400" i="1" u="none" spc="-50" dirty="0">
                <a:solidFill>
                  <a:srgbClr val="000000"/>
                </a:solidFill>
                <a:latin typeface="Calibri"/>
                <a:cs typeface="Calibri"/>
              </a:rPr>
              <a:t> 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850" y="2313627"/>
            <a:ext cx="7251700" cy="138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114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“Rate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Changes”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equation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involves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derivatives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dependent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respect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independent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differential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equation.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320" y="3994834"/>
            <a:ext cx="2413095" cy="727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7" y="1357915"/>
            <a:ext cx="6583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10" dirty="0">
                <a:solidFill>
                  <a:srgbClr val="000000"/>
                </a:solidFill>
              </a:rPr>
              <a:t>Differential</a:t>
            </a:r>
            <a:r>
              <a:rPr sz="2400" u="none" spc="-55" dirty="0">
                <a:solidFill>
                  <a:srgbClr val="000000"/>
                </a:solidFill>
              </a:rPr>
              <a:t> </a:t>
            </a:r>
            <a:r>
              <a:rPr sz="2400" u="none" spc="-10" dirty="0">
                <a:solidFill>
                  <a:srgbClr val="000000"/>
                </a:solidFill>
              </a:rPr>
              <a:t>equations</a:t>
            </a:r>
            <a:r>
              <a:rPr sz="2400" u="none" spc="-5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are</a:t>
            </a:r>
            <a:r>
              <a:rPr sz="2400" u="none" spc="-5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used</a:t>
            </a:r>
            <a:r>
              <a:rPr sz="2400" u="none" spc="-5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in</a:t>
            </a:r>
            <a:r>
              <a:rPr sz="2400" u="none" spc="-5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many</a:t>
            </a:r>
            <a:r>
              <a:rPr sz="2400" u="none" spc="-50" dirty="0">
                <a:solidFill>
                  <a:srgbClr val="000000"/>
                </a:solidFill>
              </a:rPr>
              <a:t> </a:t>
            </a:r>
            <a:r>
              <a:rPr sz="2400" u="none" spc="-10" dirty="0">
                <a:solidFill>
                  <a:srgbClr val="000000"/>
                </a:solidFill>
              </a:rPr>
              <a:t>cases………..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84398" y="2095052"/>
            <a:ext cx="564515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indent="-379095">
              <a:lnSpc>
                <a:spcPct val="100000"/>
              </a:lnSpc>
              <a:spcBef>
                <a:spcPts val="100"/>
              </a:spcBef>
              <a:buFont typeface="Segoe UI Symbol"/>
              <a:buChar char="❖"/>
              <a:tabLst>
                <a:tab pos="391795" algn="l"/>
              </a:tabLst>
            </a:pPr>
            <a:r>
              <a:rPr sz="2000" spc="-10" dirty="0">
                <a:latin typeface="Calibri"/>
                <a:cs typeface="Calibri"/>
              </a:rPr>
              <a:t>Population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Growth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391795" indent="-379095">
              <a:lnSpc>
                <a:spcPct val="100000"/>
              </a:lnSpc>
              <a:buFont typeface="Segoe UI Symbol"/>
              <a:buChar char="❖"/>
              <a:tabLst>
                <a:tab pos="391795" algn="l"/>
              </a:tabLst>
            </a:pPr>
            <a:r>
              <a:rPr sz="2000" dirty="0">
                <a:latin typeface="Calibri"/>
                <a:cs typeface="Calibri"/>
              </a:rPr>
              <a:t>World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Music.</a:t>
            </a:r>
            <a:endParaRPr sz="2000">
              <a:latin typeface="Calibri"/>
              <a:cs typeface="Calibri"/>
            </a:endParaRPr>
          </a:p>
          <a:p>
            <a:pPr marL="391795" indent="-379095">
              <a:lnSpc>
                <a:spcPct val="100000"/>
              </a:lnSpc>
              <a:buFont typeface="Segoe UI Symbol"/>
              <a:buChar char="❖"/>
              <a:tabLst>
                <a:tab pos="391795" algn="l"/>
              </a:tabLst>
            </a:pP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Calculate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Movement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Electricity.</a:t>
            </a:r>
            <a:endParaRPr sz="2000">
              <a:latin typeface="Calibri"/>
              <a:cs typeface="Calibri"/>
            </a:endParaRPr>
          </a:p>
          <a:p>
            <a:pPr marL="391795" indent="-379095">
              <a:lnSpc>
                <a:spcPct val="100000"/>
              </a:lnSpc>
              <a:buFont typeface="Segoe UI Symbol"/>
              <a:buChar char="❖"/>
              <a:tabLst>
                <a:tab pos="391795" algn="l"/>
              </a:tabLst>
            </a:pP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Explain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Thermodynamics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Concepts.</a:t>
            </a:r>
            <a:endParaRPr sz="2000">
              <a:latin typeface="Calibri"/>
              <a:cs typeface="Calibri"/>
            </a:endParaRPr>
          </a:p>
          <a:p>
            <a:pPr marL="391795" indent="-379095">
              <a:lnSpc>
                <a:spcPct val="100000"/>
              </a:lnSpc>
              <a:buFont typeface="Segoe UI Symbol"/>
              <a:buChar char="❖"/>
              <a:tabLst>
                <a:tab pos="391795" algn="l"/>
              </a:tabLst>
            </a:pPr>
            <a:r>
              <a:rPr sz="2000" dirty="0">
                <a:latin typeface="Calibri"/>
                <a:cs typeface="Calibri"/>
              </a:rPr>
              <a:t>Radio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Activity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Decay.</a:t>
            </a:r>
            <a:endParaRPr sz="2000">
              <a:latin typeface="Calibri"/>
              <a:cs typeface="Calibri"/>
            </a:endParaRPr>
          </a:p>
          <a:p>
            <a:pPr marL="391795" indent="-379095">
              <a:lnSpc>
                <a:spcPct val="100000"/>
              </a:lnSpc>
              <a:buFont typeface="Segoe UI Symbol"/>
              <a:buChar char="❖"/>
              <a:tabLst>
                <a:tab pos="391795" algn="l"/>
              </a:tabLst>
            </a:pPr>
            <a:r>
              <a:rPr sz="2000" spc="-10" dirty="0">
                <a:latin typeface="Calibri"/>
                <a:cs typeface="Calibri"/>
              </a:rPr>
              <a:t>Economics,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Biology,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Physics,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Chemistry,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Geology.</a:t>
            </a:r>
            <a:endParaRPr sz="2000">
              <a:latin typeface="Calibri"/>
              <a:cs typeface="Calibri"/>
            </a:endParaRPr>
          </a:p>
          <a:p>
            <a:pPr marL="391795" indent="-379095">
              <a:lnSpc>
                <a:spcPct val="100000"/>
              </a:lnSpc>
              <a:buFont typeface="Segoe UI Symbol"/>
              <a:buChar char="❖"/>
              <a:tabLst>
                <a:tab pos="391795" algn="l"/>
              </a:tabLst>
            </a:pPr>
            <a:r>
              <a:rPr sz="2000" spc="-10" dirty="0">
                <a:latin typeface="Calibri"/>
                <a:cs typeface="Calibri"/>
              </a:rPr>
              <a:t>Maxwell’s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Newton’s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Motion.</a:t>
            </a:r>
            <a:endParaRPr sz="2000">
              <a:latin typeface="Calibri"/>
              <a:cs typeface="Calibri"/>
            </a:endParaRPr>
          </a:p>
          <a:p>
            <a:pPr marL="391795" indent="-379095">
              <a:lnSpc>
                <a:spcPct val="100000"/>
              </a:lnSpc>
              <a:buFont typeface="Segoe UI Symbol"/>
              <a:buChar char="❖"/>
              <a:tabLst>
                <a:tab pos="391795" algn="l"/>
              </a:tabLst>
            </a:pPr>
            <a:r>
              <a:rPr sz="2000" spc="-10" dirty="0">
                <a:latin typeface="Calibri"/>
                <a:cs typeface="Calibri"/>
              </a:rPr>
              <a:t>Chemical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Reactions,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438150"/>
            <a:ext cx="5616618" cy="880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z="3600" u="heavy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Newton’s</a:t>
            </a:r>
            <a:r>
              <a:rPr sz="3600" u="heavy" spc="-9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 </a:t>
            </a:r>
            <a:r>
              <a:rPr sz="3600" u="heavy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2nd</a:t>
            </a:r>
            <a:r>
              <a:rPr sz="3600" u="heavy" spc="-9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 </a:t>
            </a:r>
            <a:r>
              <a:rPr sz="3600" u="heavy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Law</a:t>
            </a:r>
            <a:r>
              <a:rPr sz="3600" u="heavy" spc="-9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 </a:t>
            </a:r>
            <a:r>
              <a:rPr sz="3600" u="heavy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of</a:t>
            </a:r>
            <a:r>
              <a:rPr sz="3600" u="heavy" spc="-9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 </a:t>
            </a:r>
            <a:r>
              <a:rPr sz="3600" u="heavy" spc="-1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Motion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39530" y="1347076"/>
            <a:ext cx="7858759" cy="2844165"/>
            <a:chOff x="339530" y="1347076"/>
            <a:chExt cx="7858759" cy="28441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530" y="1347076"/>
              <a:ext cx="7858271" cy="1197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931" y="3480745"/>
              <a:ext cx="1559858" cy="7098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331" y="2310327"/>
              <a:ext cx="3347197" cy="14282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84294" y="2325567"/>
            <a:ext cx="19196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variable,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11269" y="2769798"/>
            <a:ext cx="2851150" cy="1228090"/>
            <a:chOff x="5011269" y="2769798"/>
            <a:chExt cx="2851150" cy="12280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1269" y="2769798"/>
              <a:ext cx="1239369" cy="5429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1269" y="3461964"/>
              <a:ext cx="2850776" cy="53565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35357" y="4057792"/>
            <a:ext cx="2505710" cy="95123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6134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ma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equal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mass </a:t>
            </a:r>
            <a:r>
              <a:rPr sz="1800" spc="-10" dirty="0">
                <a:latin typeface="Calibri"/>
                <a:cs typeface="Calibri"/>
              </a:rPr>
              <a:t>multiplied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acceleration.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4293" y="4073240"/>
            <a:ext cx="30714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However,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variable,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either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increasing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decreasing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respect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85750"/>
            <a:ext cx="56166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Radioactive</a:t>
            </a:r>
            <a:r>
              <a:rPr sz="4800" spc="-65" dirty="0"/>
              <a:t> </a:t>
            </a:r>
            <a:r>
              <a:rPr sz="4800" spc="-10" dirty="0"/>
              <a:t>Decay</a:t>
            </a:r>
            <a:endParaRPr sz="4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003070" y="2134310"/>
            <a:ext cx="1948814" cy="1948814"/>
            <a:chOff x="1003070" y="2134310"/>
            <a:chExt cx="1948814" cy="19488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3070" y="2134310"/>
              <a:ext cx="1948300" cy="1948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070" y="2151309"/>
              <a:ext cx="1868299" cy="18682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38016" y="2803012"/>
            <a:ext cx="1135380" cy="5524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00330" marR="5080" indent="-88265">
              <a:lnSpc>
                <a:spcPts val="1989"/>
              </a:lnSpc>
              <a:spcBef>
                <a:spcPts val="305"/>
              </a:spcBef>
            </a:pPr>
            <a:r>
              <a:rPr sz="1800" b="1" spc="-10" dirty="0">
                <a:latin typeface="Calibri"/>
                <a:cs typeface="Calibri"/>
              </a:rPr>
              <a:t>Radioactive Elements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70145" y="1385983"/>
            <a:ext cx="1014730" cy="1014730"/>
            <a:chOff x="1470145" y="1385983"/>
            <a:chExt cx="1014730" cy="10147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0145" y="1385983"/>
              <a:ext cx="1014150" cy="10141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144" y="1402982"/>
              <a:ext cx="934149" cy="9341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74888" y="1645369"/>
            <a:ext cx="604520" cy="36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1355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Uranium</a:t>
            </a:r>
            <a:endParaRPr sz="1200">
              <a:latin typeface="Calibri"/>
              <a:cs typeface="Calibri"/>
            </a:endParaRPr>
          </a:p>
          <a:p>
            <a:pPr marL="123825">
              <a:lnSpc>
                <a:spcPts val="1355"/>
              </a:lnSpc>
            </a:pPr>
            <a:r>
              <a:rPr sz="800" b="1" spc="-20" dirty="0">
                <a:latin typeface="Calibri"/>
                <a:cs typeface="Calibri"/>
              </a:rPr>
              <a:t>235</a:t>
            </a:r>
            <a:r>
              <a:rPr sz="1800" b="1" spc="-30" baseline="-20833" dirty="0">
                <a:latin typeface="Calibri"/>
                <a:cs typeface="Calibri"/>
              </a:rPr>
              <a:t>U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9988" y="1971251"/>
            <a:ext cx="1282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Calibri"/>
                <a:cs typeface="Calibri"/>
              </a:rPr>
              <a:t>92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26060" y="2225805"/>
            <a:ext cx="1014730" cy="1014730"/>
            <a:chOff x="2626060" y="2225805"/>
            <a:chExt cx="1014730" cy="101473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060" y="2225805"/>
              <a:ext cx="1014150" cy="10141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6059" y="2242804"/>
              <a:ext cx="934149" cy="93414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831873" y="2449860"/>
            <a:ext cx="5924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Radium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4596" y="2637439"/>
            <a:ext cx="438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Calibri"/>
                <a:cs typeface="Calibri"/>
              </a:rPr>
              <a:t>226</a:t>
            </a:r>
            <a:r>
              <a:rPr sz="2100" b="1" spc="-15" baseline="-21825" dirty="0">
                <a:latin typeface="Calibri"/>
                <a:cs typeface="Calibri"/>
              </a:rPr>
              <a:t>Ra</a:t>
            </a:r>
            <a:endParaRPr sz="2100" baseline="-21825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45012" y="2830055"/>
            <a:ext cx="14541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Calibri"/>
                <a:cs typeface="Calibri"/>
              </a:rPr>
              <a:t>88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84540" y="3584665"/>
            <a:ext cx="1014730" cy="1014730"/>
            <a:chOff x="2184540" y="3584665"/>
            <a:chExt cx="1014730" cy="101473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4540" y="3584665"/>
              <a:ext cx="1014150" cy="10141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4540" y="3601665"/>
              <a:ext cx="934149" cy="93414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410153" y="3808720"/>
            <a:ext cx="553720" cy="54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58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Cobalt</a:t>
            </a:r>
            <a:endParaRPr sz="1400">
              <a:latin typeface="Calibri"/>
              <a:cs typeface="Calibri"/>
            </a:endParaRPr>
          </a:p>
          <a:p>
            <a:pPr marL="68580">
              <a:lnSpc>
                <a:spcPts val="1515"/>
              </a:lnSpc>
            </a:pPr>
            <a:r>
              <a:rPr sz="900" b="1" spc="-20" dirty="0">
                <a:latin typeface="Calibri"/>
                <a:cs typeface="Calibri"/>
              </a:rPr>
              <a:t>59</a:t>
            </a:r>
            <a:r>
              <a:rPr sz="2100" b="1" spc="-30" baseline="-21825" dirty="0">
                <a:latin typeface="Calibri"/>
                <a:cs typeface="Calibri"/>
              </a:rPr>
              <a:t>Co</a:t>
            </a:r>
            <a:endParaRPr sz="2100" baseline="-21825">
              <a:latin typeface="Calibri"/>
              <a:cs typeface="Calibri"/>
            </a:endParaRPr>
          </a:p>
          <a:p>
            <a:pPr marR="47625" algn="r">
              <a:lnSpc>
                <a:spcPts val="1015"/>
              </a:lnSpc>
            </a:pPr>
            <a:r>
              <a:rPr sz="900" b="1" spc="-25" dirty="0">
                <a:latin typeface="Calibri"/>
                <a:cs typeface="Calibri"/>
              </a:rPr>
              <a:t>27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90962" y="3516262"/>
            <a:ext cx="1144270" cy="1151255"/>
            <a:chOff x="690962" y="3516262"/>
            <a:chExt cx="1144270" cy="115125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962" y="3516262"/>
              <a:ext cx="1143726" cy="11509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962" y="3533261"/>
              <a:ext cx="1063725" cy="107095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99309" y="3839835"/>
            <a:ext cx="714375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64769" marR="5080" indent="-52705">
              <a:lnSpc>
                <a:spcPts val="1510"/>
              </a:lnSpc>
              <a:spcBef>
                <a:spcPts val="290"/>
              </a:spcBef>
            </a:pPr>
            <a:r>
              <a:rPr sz="1400" b="1" spc="-10" dirty="0">
                <a:latin typeface="Calibri"/>
                <a:cs typeface="Calibri"/>
              </a:rPr>
              <a:t>Daughter Nucleus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4121" y="2092824"/>
            <a:ext cx="1194435" cy="1280160"/>
            <a:chOff x="224121" y="2092824"/>
            <a:chExt cx="1194435" cy="1280160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4121" y="2092824"/>
              <a:ext cx="1194366" cy="12801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4120" y="2109823"/>
              <a:ext cx="1114365" cy="120011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62325" y="2432834"/>
            <a:ext cx="661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α,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β,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γ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Partical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Radioactive</a:t>
            </a:r>
            <a:r>
              <a:rPr spc="-45" dirty="0"/>
              <a:t> </a:t>
            </a:r>
            <a:r>
              <a:rPr spc="-10" dirty="0"/>
              <a:t>elements</a:t>
            </a:r>
            <a:r>
              <a:rPr spc="-40" dirty="0"/>
              <a:t> </a:t>
            </a:r>
            <a:r>
              <a:rPr dirty="0"/>
              <a:t>like</a:t>
            </a:r>
            <a:r>
              <a:rPr spc="-40" dirty="0"/>
              <a:t> </a:t>
            </a:r>
            <a:r>
              <a:rPr spc="-10" dirty="0"/>
              <a:t>uranium, </a:t>
            </a:r>
            <a:r>
              <a:rPr dirty="0"/>
              <a:t>radium,</a:t>
            </a:r>
            <a:r>
              <a:rPr spc="-60" dirty="0"/>
              <a:t> </a:t>
            </a:r>
            <a:r>
              <a:rPr dirty="0"/>
              <a:t>cobalt</a:t>
            </a:r>
            <a:r>
              <a:rPr spc="-60" dirty="0"/>
              <a:t> </a:t>
            </a:r>
            <a:r>
              <a:rPr dirty="0"/>
              <a:t>etc</a:t>
            </a:r>
            <a:r>
              <a:rPr spc="-60" dirty="0"/>
              <a:t> </a:t>
            </a:r>
            <a:r>
              <a:rPr dirty="0"/>
              <a:t>on</a:t>
            </a:r>
            <a:r>
              <a:rPr spc="-60" dirty="0"/>
              <a:t> </a:t>
            </a:r>
            <a:r>
              <a:rPr dirty="0"/>
              <a:t>being</a:t>
            </a:r>
            <a:r>
              <a:rPr spc="-60" dirty="0"/>
              <a:t> </a:t>
            </a:r>
            <a:r>
              <a:rPr spc="-10" dirty="0"/>
              <a:t>unstable. Spontaneously</a:t>
            </a:r>
            <a:r>
              <a:rPr spc="-55" dirty="0"/>
              <a:t> </a:t>
            </a:r>
            <a:r>
              <a:rPr dirty="0"/>
              <a:t>decay,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give</a:t>
            </a:r>
            <a:r>
              <a:rPr spc="-55" dirty="0"/>
              <a:t> </a:t>
            </a:r>
            <a:r>
              <a:rPr spc="-25" dirty="0"/>
              <a:t>the </a:t>
            </a:r>
            <a:r>
              <a:rPr spc="-10" dirty="0"/>
              <a:t>daughter</a:t>
            </a:r>
            <a:r>
              <a:rPr spc="-60" dirty="0"/>
              <a:t> </a:t>
            </a:r>
            <a:r>
              <a:rPr dirty="0"/>
              <a:t>nucleus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alpha,</a:t>
            </a:r>
            <a:r>
              <a:rPr spc="-60" dirty="0"/>
              <a:t> </a:t>
            </a:r>
            <a:r>
              <a:rPr spc="-20" dirty="0"/>
              <a:t>beta </a:t>
            </a:r>
            <a:r>
              <a:rPr dirty="0"/>
              <a:t>or</a:t>
            </a:r>
            <a:r>
              <a:rPr spc="-40" dirty="0"/>
              <a:t> </a:t>
            </a:r>
            <a:r>
              <a:rPr dirty="0"/>
              <a:t>gamma</a:t>
            </a:r>
            <a:r>
              <a:rPr spc="-40" dirty="0"/>
              <a:t> </a:t>
            </a:r>
            <a:r>
              <a:rPr dirty="0"/>
              <a:t>rays,</a:t>
            </a:r>
            <a:r>
              <a:rPr spc="-35" dirty="0"/>
              <a:t> </a:t>
            </a:r>
            <a:r>
              <a:rPr spc="-10" dirty="0"/>
              <a:t>depending</a:t>
            </a:r>
            <a:r>
              <a:rPr spc="-40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dirty="0"/>
              <a:t>type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decay</a:t>
            </a:r>
            <a:r>
              <a:rPr spc="-45" dirty="0"/>
              <a:t> </a:t>
            </a:r>
            <a:r>
              <a:rPr spc="-5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916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/>
              <a:t>Law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Radioactive</a:t>
            </a:r>
            <a:r>
              <a:rPr spc="-45" dirty="0"/>
              <a:t> </a:t>
            </a:r>
            <a:r>
              <a:rPr spc="-10" dirty="0"/>
              <a:t>Decay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175" y="1448251"/>
            <a:ext cx="1410706" cy="7128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9200" y="1431918"/>
            <a:ext cx="838073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8445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amount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radioactive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decaying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directly </a:t>
            </a:r>
            <a:r>
              <a:rPr sz="1800" dirty="0">
                <a:latin typeface="Calibri"/>
                <a:cs typeface="Calibri"/>
              </a:rPr>
              <a:t>proportional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total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amount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radioactive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present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quantity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actually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decreasing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progresses.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1800" dirty="0">
                <a:latin typeface="Calibri"/>
                <a:cs typeface="Calibri"/>
              </a:rPr>
              <a:t>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solving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differential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equation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get,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5848" y="2999635"/>
            <a:ext cx="3806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One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equation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half-</a:t>
            </a:r>
            <a:r>
              <a:rPr sz="1600" spc="-20" dirty="0">
                <a:latin typeface="Calibri"/>
                <a:cs typeface="Calibri"/>
              </a:rPr>
              <a:t>life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radioactive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elements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6175" y="2936792"/>
            <a:ext cx="3599815" cy="2080895"/>
            <a:chOff x="376175" y="2936792"/>
            <a:chExt cx="3599815" cy="20808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175" y="2936792"/>
              <a:ext cx="3599330" cy="2080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174" y="2953791"/>
              <a:ext cx="3519329" cy="20007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61399" y="3433251"/>
            <a:ext cx="90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9249" y="3298314"/>
            <a:ext cx="10483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N(t)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b="1" spc="-15" baseline="3055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500" b="1" spc="-35" dirty="0">
                <a:solidFill>
                  <a:srgbClr val="FFFFFF"/>
                </a:solidFill>
                <a:latin typeface="Calibri"/>
                <a:cs typeface="Calibri"/>
              </a:rPr>
              <a:t>λt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291" y="3504053"/>
            <a:ext cx="6083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Where,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891" y="3709794"/>
            <a:ext cx="2664460" cy="87121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8100" marR="30480">
              <a:lnSpc>
                <a:spcPts val="1620"/>
              </a:lnSpc>
              <a:spcBef>
                <a:spcPts val="305"/>
              </a:spcBef>
            </a:pP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Quantity</a:t>
            </a:r>
            <a:r>
              <a:rPr sz="15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15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5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5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1500">
              <a:latin typeface="Calibri"/>
              <a:cs typeface="Calibri"/>
            </a:endParaRPr>
          </a:p>
          <a:p>
            <a:pPr marL="80645" marR="156210" indent="-43180">
              <a:lnSpc>
                <a:spcPts val="1620"/>
              </a:lnSpc>
            </a:pP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b="1" baseline="-3055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500" b="1" spc="120" baseline="-305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Quantity</a:t>
            </a:r>
            <a:r>
              <a:rPr sz="15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15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Calibri"/>
                <a:cs typeface="Calibri"/>
              </a:rPr>
              <a:t>t=0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λ</a:t>
            </a:r>
            <a:r>
              <a:rPr sz="15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5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Decay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 Constant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5848" y="3741692"/>
            <a:ext cx="20554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Which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nothing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time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required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for </a:t>
            </a:r>
            <a:r>
              <a:rPr sz="1600" dirty="0">
                <a:latin typeface="Calibri"/>
                <a:cs typeface="Calibri"/>
              </a:rPr>
              <a:t>half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atoms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5" dirty="0">
                <a:latin typeface="Calibri"/>
                <a:cs typeface="Calibri"/>
              </a:rPr>
              <a:t> the </a:t>
            </a:r>
            <a:r>
              <a:rPr sz="1600" dirty="0">
                <a:latin typeface="Calibri"/>
                <a:cs typeface="Calibri"/>
              </a:rPr>
              <a:t>sample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decay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28519" y="3459753"/>
            <a:ext cx="2685774" cy="1600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4366" y="892585"/>
            <a:ext cx="2764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i="1" u="none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72711" y="2104091"/>
            <a:ext cx="4345305" cy="97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spcBef>
                <a:spcPts val="100"/>
              </a:spcBef>
              <a:buClr>
                <a:srgbClr val="BDC1C6"/>
              </a:buClr>
              <a:buFont typeface="Segoe UI Symbol"/>
              <a:buChar char="❖"/>
              <a:tabLst>
                <a:tab pos="382270" algn="l"/>
              </a:tabLst>
            </a:pP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https://byjus.com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›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Maths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›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Math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Article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Font typeface="Segoe UI Symbol"/>
              <a:buChar char="❖"/>
            </a:pPr>
            <a:endParaRPr sz="1800">
              <a:latin typeface="Arial MT"/>
              <a:cs typeface="Arial MT"/>
            </a:endParaRPr>
          </a:p>
          <a:p>
            <a:pPr marL="382270" indent="-369570">
              <a:lnSpc>
                <a:spcPct val="100000"/>
              </a:lnSpc>
              <a:buFont typeface="Segoe UI Symbol"/>
              <a:buChar char="❖"/>
              <a:tabLst>
                <a:tab pos="382270" algn="l"/>
              </a:tabLst>
            </a:pPr>
            <a:r>
              <a:rPr sz="1800" u="heavy" spc="-10" dirty="0">
                <a:solidFill>
                  <a:srgbClr val="C58AF9"/>
                </a:solidFill>
                <a:uFill>
                  <a:solidFill>
                    <a:srgbClr val="C58AF9"/>
                  </a:solidFill>
                </a:uFill>
                <a:latin typeface="Arial MT"/>
                <a:cs typeface="Arial MT"/>
              </a:rPr>
              <a:t>https://youtu.be/zm_UqjVLViU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910" marR="5080" indent="-918844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solidFill>
                  <a:srgbClr val="3E3151"/>
                </a:solidFill>
              </a:rPr>
              <a:t>Thank</a:t>
            </a:r>
            <a:r>
              <a:rPr u="none" spc="-70" dirty="0">
                <a:solidFill>
                  <a:srgbClr val="3E3151"/>
                </a:solidFill>
              </a:rPr>
              <a:t> </a:t>
            </a:r>
            <a:r>
              <a:rPr u="none" dirty="0">
                <a:solidFill>
                  <a:srgbClr val="3E3151"/>
                </a:solidFill>
              </a:rPr>
              <a:t>you</a:t>
            </a:r>
            <a:r>
              <a:rPr u="none" spc="-70" dirty="0">
                <a:solidFill>
                  <a:srgbClr val="3E3151"/>
                </a:solidFill>
              </a:rPr>
              <a:t> </a:t>
            </a:r>
            <a:r>
              <a:rPr u="none" dirty="0">
                <a:solidFill>
                  <a:srgbClr val="3E3151"/>
                </a:solidFill>
              </a:rPr>
              <a:t>all</a:t>
            </a:r>
            <a:r>
              <a:rPr u="none" spc="-65" dirty="0">
                <a:solidFill>
                  <a:srgbClr val="3E3151"/>
                </a:solidFill>
              </a:rPr>
              <a:t> </a:t>
            </a:r>
            <a:r>
              <a:rPr u="none" dirty="0">
                <a:solidFill>
                  <a:srgbClr val="3E3151"/>
                </a:solidFill>
              </a:rPr>
              <a:t>for</a:t>
            </a:r>
            <a:r>
              <a:rPr u="none" spc="-70" dirty="0">
                <a:solidFill>
                  <a:srgbClr val="3E3151"/>
                </a:solidFill>
              </a:rPr>
              <a:t> </a:t>
            </a:r>
            <a:r>
              <a:rPr u="none" spc="-10" dirty="0">
                <a:solidFill>
                  <a:srgbClr val="3E3151"/>
                </a:solidFill>
              </a:rPr>
              <a:t>watching </a:t>
            </a:r>
            <a:r>
              <a:rPr u="none" dirty="0">
                <a:solidFill>
                  <a:srgbClr val="3E3151"/>
                </a:solidFill>
              </a:rPr>
              <a:t>my</a:t>
            </a:r>
            <a:r>
              <a:rPr u="none" spc="-65" dirty="0">
                <a:solidFill>
                  <a:srgbClr val="3E3151"/>
                </a:solidFill>
              </a:rPr>
              <a:t> </a:t>
            </a:r>
            <a:r>
              <a:rPr u="none" spc="-10" dirty="0">
                <a:solidFill>
                  <a:srgbClr val="3E3151"/>
                </a:solidFill>
              </a:rPr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274" y="3079655"/>
            <a:ext cx="5155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E3151"/>
                </a:solidFill>
                <a:latin typeface="Calibri"/>
                <a:cs typeface="Calibri"/>
              </a:rPr>
              <a:t>Do</a:t>
            </a:r>
            <a:r>
              <a:rPr sz="2800" b="1" spc="-40" dirty="0">
                <a:solidFill>
                  <a:srgbClr val="3E315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E3151"/>
                </a:solidFill>
                <a:latin typeface="Calibri"/>
                <a:cs typeface="Calibri"/>
              </a:rPr>
              <a:t>you</a:t>
            </a:r>
            <a:r>
              <a:rPr sz="2800" b="1" spc="-35" dirty="0">
                <a:solidFill>
                  <a:srgbClr val="3E315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E3151"/>
                </a:solidFill>
                <a:latin typeface="Calibri"/>
                <a:cs typeface="Calibri"/>
              </a:rPr>
              <a:t>have</a:t>
            </a:r>
            <a:r>
              <a:rPr sz="2800" b="1" spc="-40" dirty="0">
                <a:solidFill>
                  <a:srgbClr val="3E315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E3151"/>
                </a:solidFill>
                <a:latin typeface="Calibri"/>
                <a:cs typeface="Calibri"/>
              </a:rPr>
              <a:t>any</a:t>
            </a:r>
            <a:r>
              <a:rPr sz="2800" b="1" spc="-35" dirty="0">
                <a:solidFill>
                  <a:srgbClr val="3E315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E3151"/>
                </a:solidFill>
                <a:latin typeface="Calibri"/>
                <a:cs typeface="Calibri"/>
              </a:rPr>
              <a:t>question</a:t>
            </a:r>
            <a:r>
              <a:rPr sz="2800" b="1" spc="-35" dirty="0">
                <a:solidFill>
                  <a:srgbClr val="3E315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E3151"/>
                </a:solidFill>
                <a:latin typeface="Calibri"/>
                <a:cs typeface="Calibri"/>
              </a:rPr>
              <a:t>for</a:t>
            </a:r>
            <a:r>
              <a:rPr sz="2800" b="1" spc="-40" dirty="0">
                <a:solidFill>
                  <a:srgbClr val="3E315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E3151"/>
                </a:solidFill>
                <a:latin typeface="Calibri"/>
                <a:cs typeface="Calibri"/>
              </a:rPr>
              <a:t>me</a:t>
            </a:r>
            <a:r>
              <a:rPr sz="2800" b="1" spc="-35" dirty="0">
                <a:solidFill>
                  <a:srgbClr val="3E3151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3E3151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</Words>
  <Application>Microsoft Macintosh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MT</vt:lpstr>
      <vt:lpstr>Calibri</vt:lpstr>
      <vt:lpstr>Segoe UI Symbol</vt:lpstr>
      <vt:lpstr>Office Theme</vt:lpstr>
      <vt:lpstr>PowerPoint Presentation</vt:lpstr>
      <vt:lpstr>Submmitted By -</vt:lpstr>
      <vt:lpstr>What is Differential Equation ?</vt:lpstr>
      <vt:lpstr>Differential equations are used in many cases………..</vt:lpstr>
      <vt:lpstr>Newton’s 2nd Law of Motion</vt:lpstr>
      <vt:lpstr>Radioactive Decay</vt:lpstr>
      <vt:lpstr>Law of Radioactive Decay</vt:lpstr>
      <vt:lpstr>References</vt:lpstr>
      <vt:lpstr>Thank you all for watching my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FNU LNU</cp:lastModifiedBy>
  <cp:revision>1</cp:revision>
  <dcterms:created xsi:type="dcterms:W3CDTF">2024-10-16T11:14:19Z</dcterms:created>
  <dcterms:modified xsi:type="dcterms:W3CDTF">2024-10-16T11:18:14Z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2024-10-16T11:18:14Z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7f63f5cc-56c2-414f-a9cf-f794c3a99885</vt:lpwstr>
  </property>
  <property fmtid="{D5CDD505-2E9C-101B-9397-08002B2CF9AE}" pid="8" name="MSIP_Label_defa4170-0d19-0005-0004-bc88714345d2_ActionId">
    <vt:lpwstr>3ad44462-923e-4e4a-8910-f1ed2a4c86b0</vt:lpwstr>
  </property>
  <property fmtid="{D5CDD505-2E9C-101B-9397-08002B2CF9AE}" pid="9" name="MSIP_Label_defa4170-0d19-0005-0004-bc88714345d2_ContentBits">
    <vt:lpwstr>0</vt:lpwstr>
  </property>
</Properties>
</file>