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9"/>
    <p:restoredTop sz="94762"/>
  </p:normalViewPr>
  <p:slideViewPr>
    <p:cSldViewPr>
      <p:cViewPr varScale="1">
        <p:scale>
          <a:sx n="156" d="100"/>
          <a:sy n="156" d="100"/>
        </p:scale>
        <p:origin x="57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AD4B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AD4B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AD4B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55845" y="1677691"/>
            <a:ext cx="3225800" cy="2644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rgbClr val="FAD4B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AD4B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80105" y="899107"/>
            <a:ext cx="39858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AD4B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0105" y="899107"/>
            <a:ext cx="39858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AD4B4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wubd.edu/faculty-profile/tanni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3220" y="2471539"/>
            <a:ext cx="7431440" cy="20867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8200" y="2724150"/>
            <a:ext cx="747809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sz="36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omputer</a:t>
            </a:r>
            <a:r>
              <a:rPr sz="3600"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ience</a:t>
            </a:r>
            <a:r>
              <a:rPr sz="3600" spc="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600" spc="1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3600" spc="15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Inevitable </a:t>
            </a:r>
            <a:r>
              <a:rPr lang="en-US" sz="3600" spc="3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our Futuristic Society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95" y="901139"/>
            <a:ext cx="3701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225" dirty="0" err="1">
                <a:solidFill>
                  <a:srgbClr val="FABE8E"/>
                </a:solidFill>
                <a:latin typeface="Microsoft Sans Serif"/>
                <a:cs typeface="Microsoft Sans Serif"/>
              </a:rPr>
              <a:t>SurveyQuestion</a:t>
            </a:r>
            <a:endParaRPr sz="320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047" y="1672792"/>
            <a:ext cx="63284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7670" marR="5080" indent="-395605">
              <a:lnSpc>
                <a:spcPct val="100000"/>
              </a:lnSpc>
              <a:spcBef>
                <a:spcPts val="100"/>
              </a:spcBef>
              <a:tabLst>
                <a:tab pos="407670" algn="l"/>
              </a:tabLst>
            </a:pPr>
            <a:r>
              <a:rPr sz="1600" spc="-5" dirty="0">
                <a:solidFill>
                  <a:srgbClr val="BEBEBE"/>
                </a:solidFill>
                <a:latin typeface="Calibri"/>
                <a:cs typeface="Calibri"/>
              </a:rPr>
              <a:t>1.	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What is </a:t>
            </a: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your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opinion on the fact that the future </a:t>
            </a: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mostly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depends on </a:t>
            </a:r>
            <a:r>
              <a:rPr sz="1600" spc="-43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computer</a:t>
            </a:r>
            <a:r>
              <a:rPr sz="1600" spc="-1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science?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23805" y="2404311"/>
            <a:ext cx="1527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(b)</a:t>
            </a:r>
            <a:r>
              <a:rPr sz="1600" spc="-8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Disagreeable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7968" y="2404311"/>
            <a:ext cx="3178810" cy="766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214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(a)</a:t>
            </a:r>
            <a:r>
              <a:rPr sz="1600" spc="-9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Agreeable</a:t>
            </a:r>
            <a:endParaRPr sz="1600" dirty="0">
              <a:latin typeface="Arial MT"/>
              <a:cs typeface="Arial MT"/>
            </a:endParaRPr>
          </a:p>
          <a:p>
            <a:pPr marL="422909" marR="5080" indent="-410845">
              <a:lnSpc>
                <a:spcPct val="100000"/>
              </a:lnSpc>
              <a:spcBef>
                <a:spcPts val="70"/>
              </a:spcBef>
              <a:tabLst>
                <a:tab pos="422909" algn="l"/>
              </a:tabLst>
            </a:pP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2.	Have </a:t>
            </a: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you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heard about artificial </a:t>
            </a:r>
            <a:r>
              <a:rPr sz="1600" spc="-43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intelligence?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693" y="3363872"/>
            <a:ext cx="7795259" cy="136383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613410">
              <a:lnSpc>
                <a:spcPct val="100000"/>
              </a:lnSpc>
              <a:spcBef>
                <a:spcPts val="295"/>
              </a:spcBef>
            </a:pP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(a)</a:t>
            </a:r>
            <a:r>
              <a:rPr sz="1600" spc="-8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spc="-55" dirty="0">
                <a:solidFill>
                  <a:srgbClr val="BEBEBE"/>
                </a:solidFill>
                <a:latin typeface="Arial MT"/>
                <a:cs typeface="Arial MT"/>
              </a:rPr>
              <a:t>Yes</a:t>
            </a:r>
            <a:endParaRPr sz="1600" dirty="0">
              <a:latin typeface="Arial MT"/>
              <a:cs typeface="Arial MT"/>
            </a:endParaRPr>
          </a:p>
          <a:p>
            <a:pPr marL="50800" marR="43180">
              <a:spcBef>
                <a:spcPts val="200"/>
              </a:spcBef>
            </a:pPr>
            <a:r>
              <a:rPr lang="en-GB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When You 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high-profil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individual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givin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dir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warning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abou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9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 best</a:t>
            </a:r>
            <a:r>
              <a:rPr spc="-10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pc="-5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response?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 MT"/>
              <a:cs typeface="Arial MT"/>
            </a:endParaRPr>
          </a:p>
          <a:p>
            <a:pPr marL="613410">
              <a:lnSpc>
                <a:spcPct val="100000"/>
              </a:lnSpc>
              <a:tabLst>
                <a:tab pos="3756660" algn="l"/>
              </a:tabLst>
            </a:pP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(a)</a:t>
            </a:r>
            <a:r>
              <a:rPr sz="1600" spc="-9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AI</a:t>
            </a: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is helpful	</a:t>
            </a:r>
            <a:r>
              <a:rPr sz="1600" dirty="0">
                <a:solidFill>
                  <a:srgbClr val="BEBEBE"/>
                </a:solidFill>
                <a:latin typeface="Arial MT"/>
                <a:cs typeface="Arial MT"/>
              </a:rPr>
              <a:t>(b)</a:t>
            </a:r>
            <a:r>
              <a:rPr sz="1600" spc="-10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AI</a:t>
            </a:r>
            <a:r>
              <a:rPr sz="1600" spc="-3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is</a:t>
            </a:r>
            <a:r>
              <a:rPr sz="1600" spc="-2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BEBEBE"/>
                </a:solidFill>
                <a:latin typeface="Arial MT"/>
                <a:cs typeface="Arial MT"/>
              </a:rPr>
              <a:t>harmful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2000" y="1733550"/>
            <a:ext cx="6381750" cy="31726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EBEBE"/>
                </a:solidFill>
                <a:latin typeface="Arial MT"/>
                <a:cs typeface="Arial MT"/>
              </a:rPr>
              <a:t>How</a:t>
            </a:r>
            <a:r>
              <a:rPr sz="18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BEBEBE"/>
                </a:solidFill>
                <a:latin typeface="Arial MT"/>
                <a:cs typeface="Arial MT"/>
              </a:rPr>
              <a:t>interested</a:t>
            </a:r>
            <a:r>
              <a:rPr sz="18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BEBEBE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BEBEBE"/>
                </a:solidFill>
                <a:latin typeface="Arial MT"/>
                <a:cs typeface="Arial MT"/>
              </a:rPr>
              <a:t>you</a:t>
            </a:r>
            <a:r>
              <a:rPr sz="18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BEBEBE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BEBEBE"/>
                </a:solidFill>
                <a:latin typeface="Arial MT"/>
                <a:cs typeface="Arial MT"/>
              </a:rPr>
              <a:t>having</a:t>
            </a:r>
            <a:r>
              <a:rPr sz="1800" spc="-1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BEBEBE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BEBEBE"/>
                </a:solidFill>
                <a:latin typeface="Arial MT"/>
                <a:cs typeface="Arial MT"/>
              </a:rPr>
              <a:t>robot</a:t>
            </a:r>
            <a:r>
              <a:rPr lang="en-US" dirty="0">
                <a:solidFill>
                  <a:srgbClr val="BEBEBE"/>
                </a:solidFill>
                <a:latin typeface="Arial MT"/>
                <a:cs typeface="Arial MT"/>
              </a:rPr>
              <a:t> ?</a:t>
            </a:r>
          </a:p>
          <a:p>
            <a:pPr marL="431800" indent="-419734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431800" algn="l"/>
                <a:tab pos="432434" algn="l"/>
              </a:tabLst>
            </a:pPr>
            <a:endParaRPr lang="en-US" dirty="0">
              <a:latin typeface="Arial MT"/>
              <a:cs typeface="Arial MT"/>
            </a:endParaRPr>
          </a:p>
          <a:p>
            <a:pPr marL="354966" indent="-342900">
              <a:lnSpc>
                <a:spcPct val="100000"/>
              </a:lnSpc>
              <a:spcBef>
                <a:spcPts val="100"/>
              </a:spcBef>
              <a:buFont typeface="+mj-lt"/>
              <a:buAutoNum type="alphaLcParenR"/>
              <a:tabLst>
                <a:tab pos="431800" algn="l"/>
                <a:tab pos="432434" algn="l"/>
              </a:tabLst>
            </a:pPr>
            <a:r>
              <a:rPr sz="1800" spc="-30" dirty="0">
                <a:solidFill>
                  <a:srgbClr val="BEBEBE"/>
                </a:solidFill>
                <a:latin typeface="Arial MT"/>
                <a:cs typeface="Arial MT"/>
              </a:rPr>
              <a:t>Very</a:t>
            </a:r>
            <a:r>
              <a:rPr sz="1800" spc="-5" dirty="0">
                <a:solidFill>
                  <a:srgbClr val="BEBEBE"/>
                </a:solidFill>
                <a:latin typeface="Arial MT"/>
                <a:cs typeface="Arial MT"/>
              </a:rPr>
              <a:t> interested</a:t>
            </a:r>
            <a:endParaRPr lang="en-BD" spc="-5" dirty="0">
              <a:solidFill>
                <a:srgbClr val="BEBEBE"/>
              </a:solidFill>
              <a:latin typeface="Arial MT"/>
              <a:cs typeface="Arial MT"/>
            </a:endParaRPr>
          </a:p>
          <a:p>
            <a:pPr marL="354966" indent="-342900">
              <a:lnSpc>
                <a:spcPct val="100000"/>
              </a:lnSpc>
              <a:spcBef>
                <a:spcPts val="100"/>
              </a:spcBef>
              <a:buFont typeface="+mj-lt"/>
              <a:buAutoNum type="alphaLcParenR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BEBEBE"/>
                </a:solidFill>
                <a:latin typeface="Arial MT"/>
                <a:cs typeface="Arial MT"/>
              </a:rPr>
              <a:t>Not</a:t>
            </a:r>
            <a:r>
              <a:rPr sz="1800" spc="-3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BEBEBE"/>
                </a:solidFill>
                <a:latin typeface="Arial MT"/>
                <a:cs typeface="Arial MT"/>
              </a:rPr>
              <a:t>much</a:t>
            </a:r>
            <a:r>
              <a:rPr sz="1800" spc="-3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BEBEBE"/>
                </a:solidFill>
                <a:latin typeface="Arial MT"/>
                <a:cs typeface="Arial MT"/>
              </a:rPr>
              <a:t>interested</a:t>
            </a:r>
            <a:endParaRPr lang="en-GB" dirty="0">
              <a:latin typeface="Arial MT"/>
              <a:cs typeface="Arial MT"/>
            </a:endParaRPr>
          </a:p>
          <a:p>
            <a:pPr marL="354966" indent="-342900">
              <a:lnSpc>
                <a:spcPct val="100000"/>
              </a:lnSpc>
              <a:spcBef>
                <a:spcPts val="100"/>
              </a:spcBef>
              <a:buFont typeface="+mj-lt"/>
              <a:buAutoNum type="alphaLcParenR"/>
              <a:tabLst>
                <a:tab pos="431800" algn="l"/>
                <a:tab pos="432434" algn="l"/>
              </a:tabLst>
            </a:pPr>
            <a:r>
              <a:rPr lang="en-GB" sz="1800" spc="-5" dirty="0">
                <a:solidFill>
                  <a:srgbClr val="BEBEBE"/>
                </a:solidFill>
                <a:latin typeface="Arial MT"/>
                <a:cs typeface="Arial MT"/>
              </a:rPr>
              <a:t>Not</a:t>
            </a:r>
            <a:r>
              <a:rPr lang="en-GB" sz="18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BEBEBE"/>
                </a:solidFill>
                <a:latin typeface="Arial MT"/>
                <a:cs typeface="Arial MT"/>
              </a:rPr>
              <a:t>interested</a:t>
            </a:r>
            <a:r>
              <a:rPr lang="en-GB" sz="18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BEBEBE"/>
                </a:solidFill>
                <a:latin typeface="Arial MT"/>
                <a:cs typeface="Arial MT"/>
              </a:rPr>
              <a:t>at</a:t>
            </a:r>
            <a:r>
              <a:rPr lang="en-GB" sz="1800" spc="-2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lang="en-GB" sz="1800" spc="-5" dirty="0">
                <a:solidFill>
                  <a:srgbClr val="BEBEBE"/>
                </a:solidFill>
                <a:latin typeface="Arial MT"/>
                <a:cs typeface="Arial MT"/>
              </a:rPr>
              <a:t>all</a:t>
            </a:r>
            <a:endParaRPr lang="en-GB" sz="1800" dirty="0">
              <a:latin typeface="Arial MT"/>
              <a:cs typeface="Arial MT"/>
            </a:endParaRPr>
          </a:p>
          <a:p>
            <a:pPr marL="431800" indent="-419734">
              <a:lnSpc>
                <a:spcPct val="100000"/>
              </a:lnSpc>
              <a:spcBef>
                <a:spcPts val="1240"/>
              </a:spcBef>
              <a:buAutoNum type="arabicPeriod" startAt="5"/>
              <a:tabLst>
                <a:tab pos="431800" algn="l"/>
                <a:tab pos="432434" algn="l"/>
              </a:tabLst>
            </a:pP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How</a:t>
            </a:r>
            <a:r>
              <a:rPr sz="1800" spc="-20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worried</a:t>
            </a:r>
            <a:r>
              <a:rPr sz="1800" spc="-20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are</a:t>
            </a:r>
            <a:r>
              <a:rPr sz="1800" spc="-1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5A5A5"/>
                </a:solidFill>
                <a:latin typeface="Arial MT"/>
                <a:cs typeface="Arial MT"/>
              </a:rPr>
              <a:t>you</a:t>
            </a:r>
            <a:r>
              <a:rPr sz="1800" spc="-20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about</a:t>
            </a:r>
            <a:r>
              <a:rPr sz="1800" spc="-1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A5A5A5"/>
                </a:solidFill>
                <a:latin typeface="Arial MT"/>
                <a:cs typeface="Arial MT"/>
              </a:rPr>
              <a:t>robots?</a:t>
            </a:r>
            <a:endParaRPr lang="en-US" dirty="0">
              <a:latin typeface="Arial MT"/>
              <a:cs typeface="Arial MT"/>
            </a:endParaRPr>
          </a:p>
          <a:p>
            <a:pPr marL="354966" indent="-342900">
              <a:spcBef>
                <a:spcPts val="1240"/>
              </a:spcBef>
              <a:buFont typeface="+mj-lt"/>
              <a:buAutoNum type="alphaLcParenR"/>
              <a:tabLst>
                <a:tab pos="431800" algn="l"/>
                <a:tab pos="432434" algn="l"/>
              </a:tabLst>
            </a:pPr>
            <a:r>
              <a:rPr sz="1800" spc="-30" dirty="0">
                <a:solidFill>
                  <a:srgbClr val="A5A5A5"/>
                </a:solidFill>
                <a:latin typeface="Arial MT"/>
                <a:cs typeface="Arial MT"/>
              </a:rPr>
              <a:t>Very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 worried</a:t>
            </a:r>
            <a:endParaRPr lang="en-US" spc="-5" dirty="0">
              <a:solidFill>
                <a:srgbClr val="A5A5A5"/>
              </a:solidFill>
              <a:latin typeface="Arial MT"/>
              <a:cs typeface="Arial MT"/>
            </a:endParaRPr>
          </a:p>
          <a:p>
            <a:pPr marL="354966" indent="-342900">
              <a:spcBef>
                <a:spcPts val="1240"/>
              </a:spcBef>
              <a:buFont typeface="+mj-lt"/>
              <a:buAutoNum type="alphaLcParenR"/>
              <a:tabLst>
                <a:tab pos="431800" algn="l"/>
                <a:tab pos="432434" algn="l"/>
              </a:tabLst>
            </a:pPr>
            <a:r>
              <a:rPr sz="1800" dirty="0">
                <a:solidFill>
                  <a:srgbClr val="A5A5A5"/>
                </a:solidFill>
                <a:latin typeface="Arial MT"/>
                <a:cs typeface="Arial MT"/>
              </a:rPr>
              <a:t>A</a:t>
            </a:r>
            <a:r>
              <a:rPr sz="1800" spc="-12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little</a:t>
            </a:r>
            <a:r>
              <a:rPr sz="1800" spc="-30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worried</a:t>
            </a:r>
            <a:endParaRPr lang="en-US" dirty="0">
              <a:latin typeface="Arial MT"/>
              <a:cs typeface="Arial MT"/>
            </a:endParaRPr>
          </a:p>
          <a:p>
            <a:pPr marL="354966" indent="-342900">
              <a:spcBef>
                <a:spcPts val="1240"/>
              </a:spcBef>
              <a:buFont typeface="+mj-lt"/>
              <a:buAutoNum type="alphaLcParenR"/>
              <a:tabLst>
                <a:tab pos="431800" algn="l"/>
                <a:tab pos="432434" algn="l"/>
              </a:tabLst>
            </a:pPr>
            <a:r>
              <a:rPr sz="1800" spc="-2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Not</a:t>
            </a:r>
            <a:r>
              <a:rPr sz="1800" spc="-20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worried</a:t>
            </a:r>
            <a:r>
              <a:rPr sz="1800" spc="-20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at</a:t>
            </a:r>
            <a:r>
              <a:rPr sz="1800" spc="-2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all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413B756-C882-FCED-C6A8-C9651A17DE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895350"/>
            <a:ext cx="370141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spc="225" dirty="0" err="1">
                <a:solidFill>
                  <a:srgbClr val="FABE8E"/>
                </a:solidFill>
                <a:latin typeface="Microsoft Sans Serif"/>
                <a:cs typeface="Microsoft Sans Serif"/>
              </a:rPr>
              <a:t>SurveyQuestion</a:t>
            </a:r>
            <a:endParaRPr sz="32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400" y="901139"/>
            <a:ext cx="42894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35" dirty="0">
                <a:solidFill>
                  <a:srgbClr val="FABE8E"/>
                </a:solidFill>
                <a:latin typeface="Microsoft Sans Serif"/>
                <a:cs typeface="Microsoft Sans Serif"/>
              </a:rPr>
              <a:t>SUrvEy</a:t>
            </a:r>
            <a:r>
              <a:rPr sz="3200" spc="-105" dirty="0">
                <a:solidFill>
                  <a:srgbClr val="FABE8E"/>
                </a:solidFill>
                <a:latin typeface="Microsoft Sans Serif"/>
                <a:cs typeface="Microsoft Sans Serif"/>
              </a:rPr>
              <a:t> </a:t>
            </a:r>
            <a:r>
              <a:rPr sz="3200" spc="140" dirty="0">
                <a:solidFill>
                  <a:srgbClr val="FABE8E"/>
                </a:solidFill>
                <a:latin typeface="Microsoft Sans Serif"/>
                <a:cs typeface="Microsoft Sans Serif"/>
              </a:rPr>
              <a:t>parTIcIpaNTs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630" y="3586421"/>
            <a:ext cx="191452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C1D49B"/>
                </a:solidFill>
                <a:latin typeface="Arial MT"/>
                <a:cs typeface="Arial MT"/>
              </a:rPr>
              <a:t>Students</a:t>
            </a:r>
            <a:endParaRPr sz="2400">
              <a:latin typeface="Arial MT"/>
              <a:cs typeface="Arial MT"/>
            </a:endParaRPr>
          </a:p>
          <a:p>
            <a:pPr marL="12700" marR="5080" algn="ctr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Schools,</a:t>
            </a:r>
            <a:r>
              <a:rPr sz="1800" spc="-9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Colleges, </a:t>
            </a:r>
            <a:r>
              <a:rPr sz="1800" spc="-484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Universities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0368" y="3650008"/>
            <a:ext cx="236918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 algn="ctr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C1D49B"/>
                </a:solidFill>
                <a:latin typeface="Arial MT"/>
                <a:cs typeface="Arial MT"/>
              </a:rPr>
              <a:t>Tech.</a:t>
            </a:r>
            <a:r>
              <a:rPr sz="2000" spc="-25" dirty="0">
                <a:solidFill>
                  <a:srgbClr val="C1D49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1D49B"/>
                </a:solidFill>
                <a:latin typeface="Arial MT"/>
                <a:cs typeface="Arial MT"/>
              </a:rPr>
              <a:t>gadget</a:t>
            </a:r>
            <a:r>
              <a:rPr sz="2000" spc="-20" dirty="0">
                <a:solidFill>
                  <a:srgbClr val="C1D49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1D49B"/>
                </a:solidFill>
                <a:latin typeface="Arial MT"/>
                <a:cs typeface="Arial MT"/>
              </a:rPr>
              <a:t>users </a:t>
            </a:r>
            <a:r>
              <a:rPr sz="2000" dirty="0">
                <a:solidFill>
                  <a:srgbClr val="C1D49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Common</a:t>
            </a:r>
            <a:r>
              <a:rPr sz="1800" spc="-50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people,</a:t>
            </a:r>
            <a:r>
              <a:rPr sz="1800" spc="-4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A5A5A5"/>
                </a:solidFill>
                <a:latin typeface="Arial MT"/>
                <a:cs typeface="Arial MT"/>
              </a:rPr>
              <a:t>office </a:t>
            </a:r>
            <a:r>
              <a:rPr sz="1800" spc="-484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workers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9372" y="3650008"/>
            <a:ext cx="1395095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827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1D49B"/>
                </a:solidFill>
                <a:latin typeface="Arial MT"/>
                <a:cs typeface="Arial MT"/>
              </a:rPr>
              <a:t>Computer </a:t>
            </a:r>
            <a:r>
              <a:rPr sz="2000" dirty="0">
                <a:solidFill>
                  <a:srgbClr val="C1D49B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C1D49B"/>
                </a:solidFill>
                <a:latin typeface="Arial MT"/>
                <a:cs typeface="Arial MT"/>
              </a:rPr>
              <a:t>Engineers </a:t>
            </a:r>
            <a:r>
              <a:rPr sz="2000" dirty="0">
                <a:solidFill>
                  <a:srgbClr val="C1D49B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Professionals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969" y="1683828"/>
            <a:ext cx="1748039" cy="3369654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32969" y="1683828"/>
            <a:ext cx="1748155" cy="1682750"/>
          </a:xfrm>
          <a:custGeom>
            <a:avLst/>
            <a:gdLst/>
            <a:ahLst/>
            <a:cxnLst/>
            <a:rect l="l" t="t" r="r" b="b"/>
            <a:pathLst>
              <a:path w="1748155" h="1682750">
                <a:moveTo>
                  <a:pt x="1603459" y="1682326"/>
                </a:moveTo>
                <a:lnTo>
                  <a:pt x="144579" y="1682326"/>
                </a:lnTo>
                <a:lnTo>
                  <a:pt x="98880" y="1674956"/>
                </a:lnTo>
                <a:lnTo>
                  <a:pt x="59192" y="1654431"/>
                </a:lnTo>
                <a:lnTo>
                  <a:pt x="27895" y="1623134"/>
                </a:lnTo>
                <a:lnTo>
                  <a:pt x="7370" y="1583445"/>
                </a:lnTo>
                <a:lnTo>
                  <a:pt x="0" y="1537747"/>
                </a:lnTo>
                <a:lnTo>
                  <a:pt x="0" y="144579"/>
                </a:lnTo>
                <a:lnTo>
                  <a:pt x="7370" y="98881"/>
                </a:lnTo>
                <a:lnTo>
                  <a:pt x="27895" y="59192"/>
                </a:lnTo>
                <a:lnTo>
                  <a:pt x="59192" y="27895"/>
                </a:lnTo>
                <a:lnTo>
                  <a:pt x="98880" y="7370"/>
                </a:lnTo>
                <a:lnTo>
                  <a:pt x="144579" y="0"/>
                </a:lnTo>
                <a:lnTo>
                  <a:pt x="1603459" y="0"/>
                </a:lnTo>
                <a:lnTo>
                  <a:pt x="1658787" y="11005"/>
                </a:lnTo>
                <a:lnTo>
                  <a:pt x="1705692" y="42346"/>
                </a:lnTo>
                <a:lnTo>
                  <a:pt x="1737033" y="89251"/>
                </a:lnTo>
                <a:lnTo>
                  <a:pt x="1748038" y="144579"/>
                </a:lnTo>
                <a:lnTo>
                  <a:pt x="1748038" y="1537747"/>
                </a:lnTo>
                <a:lnTo>
                  <a:pt x="1740668" y="1583445"/>
                </a:lnTo>
                <a:lnTo>
                  <a:pt x="1720143" y="1623134"/>
                </a:lnTo>
                <a:lnTo>
                  <a:pt x="1688846" y="1654431"/>
                </a:lnTo>
                <a:lnTo>
                  <a:pt x="1649158" y="1674956"/>
                </a:lnTo>
                <a:lnTo>
                  <a:pt x="1603459" y="1682326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5769" y="1683829"/>
            <a:ext cx="1832461" cy="33696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3655769" y="1683829"/>
            <a:ext cx="1832610" cy="1682750"/>
          </a:xfrm>
          <a:custGeom>
            <a:avLst/>
            <a:gdLst/>
            <a:ahLst/>
            <a:cxnLst/>
            <a:rect l="l" t="t" r="r" b="b"/>
            <a:pathLst>
              <a:path w="1832610" h="1682750">
                <a:moveTo>
                  <a:pt x="1687881" y="1682325"/>
                </a:moveTo>
                <a:lnTo>
                  <a:pt x="144578" y="1682325"/>
                </a:lnTo>
                <a:lnTo>
                  <a:pt x="98880" y="1674955"/>
                </a:lnTo>
                <a:lnTo>
                  <a:pt x="59192" y="1654430"/>
                </a:lnTo>
                <a:lnTo>
                  <a:pt x="27895" y="1623133"/>
                </a:lnTo>
                <a:lnTo>
                  <a:pt x="7370" y="1583445"/>
                </a:lnTo>
                <a:lnTo>
                  <a:pt x="0" y="1537746"/>
                </a:lnTo>
                <a:lnTo>
                  <a:pt x="0" y="144578"/>
                </a:lnTo>
                <a:lnTo>
                  <a:pt x="7370" y="98880"/>
                </a:lnTo>
                <a:lnTo>
                  <a:pt x="27895" y="59192"/>
                </a:lnTo>
                <a:lnTo>
                  <a:pt x="59192" y="27895"/>
                </a:lnTo>
                <a:lnTo>
                  <a:pt x="98880" y="7370"/>
                </a:lnTo>
                <a:lnTo>
                  <a:pt x="144578" y="0"/>
                </a:lnTo>
                <a:lnTo>
                  <a:pt x="1687881" y="0"/>
                </a:lnTo>
                <a:lnTo>
                  <a:pt x="1743209" y="11005"/>
                </a:lnTo>
                <a:lnTo>
                  <a:pt x="1790114" y="42346"/>
                </a:lnTo>
                <a:lnTo>
                  <a:pt x="1821455" y="89250"/>
                </a:lnTo>
                <a:lnTo>
                  <a:pt x="1832460" y="144578"/>
                </a:lnTo>
                <a:lnTo>
                  <a:pt x="1832460" y="1537746"/>
                </a:lnTo>
                <a:lnTo>
                  <a:pt x="1825089" y="1583445"/>
                </a:lnTo>
                <a:lnTo>
                  <a:pt x="1804565" y="1623133"/>
                </a:lnTo>
                <a:lnTo>
                  <a:pt x="1773268" y="1654430"/>
                </a:lnTo>
                <a:lnTo>
                  <a:pt x="1733579" y="1674955"/>
                </a:lnTo>
                <a:lnTo>
                  <a:pt x="1687881" y="1682325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92800" y="1683828"/>
            <a:ext cx="1832461" cy="330789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692800" y="1683828"/>
            <a:ext cx="1832610" cy="1651635"/>
          </a:xfrm>
          <a:custGeom>
            <a:avLst/>
            <a:gdLst/>
            <a:ahLst/>
            <a:cxnLst/>
            <a:rect l="l" t="t" r="r" b="b"/>
            <a:pathLst>
              <a:path w="1832609" h="1651635">
                <a:moveTo>
                  <a:pt x="1690535" y="1651446"/>
                </a:moveTo>
                <a:lnTo>
                  <a:pt x="141925" y="1651446"/>
                </a:lnTo>
                <a:lnTo>
                  <a:pt x="97066" y="1644211"/>
                </a:lnTo>
                <a:lnTo>
                  <a:pt x="58106" y="1624063"/>
                </a:lnTo>
                <a:lnTo>
                  <a:pt x="27383" y="1593340"/>
                </a:lnTo>
                <a:lnTo>
                  <a:pt x="7235" y="1554380"/>
                </a:lnTo>
                <a:lnTo>
                  <a:pt x="0" y="1509521"/>
                </a:lnTo>
                <a:lnTo>
                  <a:pt x="0" y="141925"/>
                </a:lnTo>
                <a:lnTo>
                  <a:pt x="7235" y="97065"/>
                </a:lnTo>
                <a:lnTo>
                  <a:pt x="27383" y="58106"/>
                </a:lnTo>
                <a:lnTo>
                  <a:pt x="58106" y="27383"/>
                </a:lnTo>
                <a:lnTo>
                  <a:pt x="97066" y="7235"/>
                </a:lnTo>
                <a:lnTo>
                  <a:pt x="141925" y="0"/>
                </a:lnTo>
                <a:lnTo>
                  <a:pt x="1690535" y="0"/>
                </a:lnTo>
                <a:lnTo>
                  <a:pt x="1744848" y="10803"/>
                </a:lnTo>
                <a:lnTo>
                  <a:pt x="1790892" y="41568"/>
                </a:lnTo>
                <a:lnTo>
                  <a:pt x="1821657" y="87612"/>
                </a:lnTo>
                <a:lnTo>
                  <a:pt x="1832460" y="141925"/>
                </a:lnTo>
                <a:lnTo>
                  <a:pt x="1832460" y="1509521"/>
                </a:lnTo>
                <a:lnTo>
                  <a:pt x="1825225" y="1554380"/>
                </a:lnTo>
                <a:lnTo>
                  <a:pt x="1805077" y="1593340"/>
                </a:lnTo>
                <a:lnTo>
                  <a:pt x="1774354" y="1624063"/>
                </a:lnTo>
                <a:lnTo>
                  <a:pt x="1735395" y="1644211"/>
                </a:lnTo>
                <a:lnTo>
                  <a:pt x="1690535" y="1651446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44699"/>
            <a:ext cx="9143999" cy="40987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895350"/>
            <a:ext cx="404879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SU</a:t>
            </a:r>
            <a:r>
              <a:rPr lang="en-US"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i="1" spc="-40" dirty="0">
                <a:solidFill>
                  <a:srgbClr val="FFFFFF"/>
                </a:solidFill>
                <a:latin typeface="Times New Roman"/>
                <a:cs typeface="Times New Roman"/>
              </a:rPr>
              <a:t>MITTED</a:t>
            </a:r>
            <a:r>
              <a:rPr i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2810" y="1786785"/>
            <a:ext cx="4462780" cy="289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60" dirty="0">
                <a:solidFill>
                  <a:srgbClr val="D8D8D8"/>
                </a:solidFill>
                <a:latin typeface="Lucida Sans Unicode"/>
                <a:cs typeface="Lucida Sans Unicode"/>
              </a:rPr>
              <a:t>Syeda</a:t>
            </a:r>
            <a:r>
              <a:rPr sz="2800" spc="-20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2800" spc="75" dirty="0">
                <a:solidFill>
                  <a:srgbClr val="D8D8D8"/>
                </a:solidFill>
                <a:latin typeface="Lucida Sans Unicode"/>
                <a:cs typeface="Lucida Sans Unicode"/>
              </a:rPr>
              <a:t>Shabnam</a:t>
            </a:r>
            <a:r>
              <a:rPr sz="2800" spc="-20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2800" spc="80" dirty="0">
                <a:solidFill>
                  <a:srgbClr val="D8D8D8"/>
                </a:solidFill>
                <a:latin typeface="Lucida Sans Unicode"/>
                <a:cs typeface="Lucida Sans Unicode"/>
              </a:rPr>
              <a:t>Mahmud</a:t>
            </a:r>
            <a:endParaRPr sz="2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9"/>
              </a:spcBef>
            </a:pPr>
            <a:r>
              <a:rPr sz="2850" i="1" spc="145" dirty="0">
                <a:solidFill>
                  <a:srgbClr val="C4BD97"/>
                </a:solidFill>
                <a:latin typeface="Georgia"/>
                <a:cs typeface="Georgia"/>
              </a:rPr>
              <a:t>Department</a:t>
            </a:r>
            <a:r>
              <a:rPr sz="2850" i="1" spc="15" dirty="0">
                <a:solidFill>
                  <a:srgbClr val="C4BD97"/>
                </a:solidFill>
                <a:latin typeface="Georgia"/>
                <a:cs typeface="Georgia"/>
              </a:rPr>
              <a:t> </a:t>
            </a:r>
            <a:r>
              <a:rPr sz="2850" i="1" spc="170" dirty="0">
                <a:solidFill>
                  <a:srgbClr val="C4BD97"/>
                </a:solidFill>
                <a:latin typeface="Georgia"/>
                <a:cs typeface="Georgia"/>
              </a:rPr>
              <a:t>of</a:t>
            </a:r>
            <a:r>
              <a:rPr sz="2850" i="1" spc="15" dirty="0">
                <a:solidFill>
                  <a:srgbClr val="C4BD97"/>
                </a:solidFill>
                <a:latin typeface="Georgia"/>
                <a:cs typeface="Georgia"/>
              </a:rPr>
              <a:t> </a:t>
            </a:r>
            <a:r>
              <a:rPr sz="2850" i="1" spc="195" dirty="0">
                <a:solidFill>
                  <a:srgbClr val="C4BD97"/>
                </a:solidFill>
                <a:latin typeface="Georgia"/>
                <a:cs typeface="Georgia"/>
              </a:rPr>
              <a:t>English</a:t>
            </a:r>
            <a:endParaRPr lang="en-US" sz="2850" i="1" dirty="0">
              <a:latin typeface="Georgia"/>
              <a:cs typeface="Georgia"/>
            </a:endParaRPr>
          </a:p>
          <a:p>
            <a:pPr marL="12700" algn="ctr">
              <a:lnSpc>
                <a:spcPct val="100000"/>
              </a:lnSpc>
              <a:spcBef>
                <a:spcPts val="3309"/>
              </a:spcBef>
            </a:pPr>
            <a:r>
              <a:rPr sz="2400" b="1" spc="-5" dirty="0">
                <a:solidFill>
                  <a:srgbClr val="D8D8D8"/>
                </a:solidFill>
                <a:latin typeface="Arial"/>
                <a:cs typeface="Arial"/>
              </a:rPr>
              <a:t>Course</a:t>
            </a:r>
            <a:r>
              <a:rPr lang="en-US" sz="2400" b="1" spc="-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D8D8D8"/>
                </a:solidFill>
                <a:latin typeface="Arial"/>
                <a:cs typeface="Arial"/>
              </a:rPr>
              <a:t>:</a:t>
            </a:r>
            <a:r>
              <a:rPr lang="en-US" sz="2400" b="1" spc="-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D8D8D8"/>
                </a:solidFill>
                <a:latin typeface="Arial"/>
                <a:cs typeface="Arial"/>
              </a:rPr>
              <a:t>ENG102</a:t>
            </a:r>
            <a:endParaRPr lang="en-US" sz="2400" i="1" dirty="0">
              <a:latin typeface="Arial"/>
              <a:cs typeface="Arial"/>
            </a:endParaRPr>
          </a:p>
          <a:p>
            <a:pPr marL="12700" algn="ctr">
              <a:lnSpc>
                <a:spcPct val="100000"/>
              </a:lnSpc>
              <a:spcBef>
                <a:spcPts val="3309"/>
              </a:spcBef>
            </a:pPr>
            <a:r>
              <a:rPr sz="2400" b="1" spc="-5" dirty="0">
                <a:solidFill>
                  <a:srgbClr val="D8D8D8"/>
                </a:solidFill>
                <a:latin typeface="Arial"/>
                <a:cs typeface="Arial"/>
              </a:rPr>
              <a:t>Section</a:t>
            </a:r>
            <a:r>
              <a:rPr lang="en-US" sz="2400" b="1" spc="-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D8D8D8"/>
                </a:solidFill>
                <a:latin typeface="Arial"/>
                <a:cs typeface="Arial"/>
              </a:rPr>
              <a:t>:</a:t>
            </a:r>
            <a:r>
              <a:rPr lang="en-US" sz="2400" b="1" spc="-5" dirty="0">
                <a:solidFill>
                  <a:srgbClr val="D8D8D8"/>
                </a:solidFill>
                <a:latin typeface="Arial"/>
                <a:cs typeface="Arial"/>
              </a:rPr>
              <a:t> </a:t>
            </a:r>
            <a:r>
              <a:rPr sz="2400" b="1" i="1" spc="-5" dirty="0">
                <a:solidFill>
                  <a:srgbClr val="D8D8D8"/>
                </a:solidFill>
                <a:latin typeface="Arial"/>
                <a:cs typeface="Arial"/>
              </a:rPr>
              <a:t>14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0017" y="895043"/>
            <a:ext cx="38392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30" dirty="0">
                <a:solidFill>
                  <a:srgbClr val="F1F1F1"/>
                </a:solidFill>
                <a:latin typeface="Microsoft Sans Serif"/>
                <a:cs typeface="Microsoft Sans Serif"/>
              </a:rPr>
              <a:t>SUbMIT</a:t>
            </a:r>
            <a:r>
              <a:rPr sz="4400" spc="-30" dirty="0">
                <a:solidFill>
                  <a:srgbClr val="F1F1F1"/>
                </a:solidFill>
                <a:latin typeface="Microsoft Sans Serif"/>
                <a:cs typeface="Microsoft Sans Serif"/>
              </a:rPr>
              <a:t>T</a:t>
            </a:r>
            <a:r>
              <a:rPr sz="4400" spc="-380" dirty="0">
                <a:solidFill>
                  <a:srgbClr val="F1F1F1"/>
                </a:solidFill>
                <a:latin typeface="Microsoft Sans Serif"/>
                <a:cs typeface="Microsoft Sans Serif"/>
              </a:rPr>
              <a:t>ED</a:t>
            </a:r>
            <a:r>
              <a:rPr sz="4400" spc="-70" dirty="0">
                <a:solidFill>
                  <a:srgbClr val="F1F1F1"/>
                </a:solidFill>
                <a:latin typeface="Microsoft Sans Serif"/>
                <a:cs typeface="Microsoft Sans Serif"/>
              </a:rPr>
              <a:t> </a:t>
            </a:r>
            <a:r>
              <a:rPr sz="4400" spc="200" dirty="0">
                <a:solidFill>
                  <a:srgbClr val="F1F1F1"/>
                </a:solidFill>
                <a:latin typeface="Microsoft Sans Serif"/>
                <a:cs typeface="Microsoft Sans Serif"/>
              </a:rPr>
              <a:t>b</a:t>
            </a:r>
            <a:r>
              <a:rPr sz="4400" spc="670" dirty="0">
                <a:solidFill>
                  <a:srgbClr val="F1F1F1"/>
                </a:solidFill>
                <a:latin typeface="Microsoft Sans Serif"/>
                <a:cs typeface="Microsoft Sans Serif"/>
              </a:rPr>
              <a:t>y</a:t>
            </a:r>
            <a:endParaRPr sz="4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695" y="1824481"/>
            <a:ext cx="3288665" cy="249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1125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Raiyan</a:t>
            </a:r>
            <a:r>
              <a:rPr sz="1800" i="1" spc="-50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Fardin</a:t>
            </a:r>
            <a:r>
              <a:rPr sz="1800" i="1" spc="-45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Haque </a:t>
            </a:r>
            <a:r>
              <a:rPr sz="1800" i="1" spc="-484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ID:</a:t>
            </a:r>
            <a:r>
              <a:rPr sz="1800" i="1" spc="-25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2022-1-60-240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Dept.</a:t>
            </a:r>
            <a:r>
              <a:rPr sz="1800" i="1" spc="-25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of</a:t>
            </a:r>
            <a:r>
              <a:rPr sz="1800" i="1" spc="465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Computer</a:t>
            </a:r>
            <a:r>
              <a:rPr sz="1800" i="1" spc="-20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Science</a:t>
            </a:r>
            <a:r>
              <a:rPr sz="1800" i="1" spc="-90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And </a:t>
            </a:r>
            <a:r>
              <a:rPr sz="1800" i="1" spc="-484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Afsin</a:t>
            </a:r>
            <a:r>
              <a:rPr sz="1800" i="1" spc="-55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Sultana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ID:</a:t>
            </a:r>
            <a:r>
              <a:rPr sz="1800" i="1" spc="-50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15" dirty="0">
                <a:solidFill>
                  <a:srgbClr val="FAD4B4"/>
                </a:solidFill>
                <a:latin typeface="Arial"/>
                <a:cs typeface="Arial"/>
              </a:rPr>
              <a:t>2022-1-60-113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Dept.</a:t>
            </a:r>
            <a:r>
              <a:rPr sz="1800" i="1" spc="-25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of</a:t>
            </a:r>
            <a:r>
              <a:rPr sz="1800" i="1" spc="465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Computer</a:t>
            </a:r>
            <a:r>
              <a:rPr sz="1800" i="1" spc="-20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Science</a:t>
            </a:r>
            <a:r>
              <a:rPr sz="1800" i="1" spc="-90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And </a:t>
            </a:r>
            <a:r>
              <a:rPr sz="1800" i="1" spc="-484" dirty="0">
                <a:solidFill>
                  <a:srgbClr val="FAD4B4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FAD4B4"/>
                </a:solidFill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52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Abrar</a:t>
            </a:r>
            <a:r>
              <a:rPr spc="-55" dirty="0"/>
              <a:t> </a:t>
            </a:r>
            <a:r>
              <a:rPr spc="-5" dirty="0"/>
              <a:t>Hossain</a:t>
            </a:r>
            <a:r>
              <a:rPr spc="-45" dirty="0"/>
              <a:t> </a:t>
            </a:r>
            <a:r>
              <a:rPr spc="-5" dirty="0"/>
              <a:t>Zahin </a:t>
            </a:r>
            <a:r>
              <a:rPr spc="-484" dirty="0"/>
              <a:t> </a:t>
            </a:r>
            <a:r>
              <a:rPr spc="-5" dirty="0"/>
              <a:t>ID:</a:t>
            </a:r>
            <a:r>
              <a:rPr spc="-25" dirty="0"/>
              <a:t> </a:t>
            </a:r>
            <a:r>
              <a:rPr spc="-5" dirty="0"/>
              <a:t>2022-2-60-040</a:t>
            </a:r>
          </a:p>
          <a:p>
            <a:pPr marL="12700" marR="5080">
              <a:lnSpc>
                <a:spcPct val="100000"/>
              </a:lnSpc>
            </a:pPr>
            <a:r>
              <a:rPr spc="-5" dirty="0"/>
              <a:t>Dept.</a:t>
            </a:r>
            <a:r>
              <a:rPr spc="-25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Computer</a:t>
            </a:r>
            <a:r>
              <a:rPr spc="-25" dirty="0"/>
              <a:t> </a:t>
            </a:r>
            <a:r>
              <a:rPr spc="-5" dirty="0"/>
              <a:t>Science</a:t>
            </a:r>
            <a:r>
              <a:rPr spc="-95" dirty="0"/>
              <a:t> </a:t>
            </a:r>
            <a:r>
              <a:rPr spc="-5" dirty="0"/>
              <a:t>And </a:t>
            </a:r>
            <a:r>
              <a:rPr spc="-484" dirty="0"/>
              <a:t> </a:t>
            </a:r>
            <a:r>
              <a:rPr spc="-5" dirty="0"/>
              <a:t>Engineering</a:t>
            </a:r>
          </a:p>
          <a:p>
            <a:pPr>
              <a:lnSpc>
                <a:spcPct val="100000"/>
              </a:lnSpc>
            </a:pPr>
            <a:endParaRPr sz="2900"/>
          </a:p>
          <a:p>
            <a:pPr marL="317500" marR="864235">
              <a:lnSpc>
                <a:spcPct val="100000"/>
              </a:lnSpc>
            </a:pPr>
            <a:r>
              <a:rPr spc="-5" dirty="0"/>
              <a:t>Haa-Mee</a:t>
            </a:r>
            <a:r>
              <a:rPr dirty="0"/>
              <a:t>m</a:t>
            </a:r>
            <a:r>
              <a:rPr spc="-70" dirty="0"/>
              <a:t> </a:t>
            </a:r>
            <a:r>
              <a:rPr spc="-5" dirty="0"/>
              <a:t>Ahamed  ID:</a:t>
            </a:r>
            <a:r>
              <a:rPr spc="-30" dirty="0"/>
              <a:t> </a:t>
            </a:r>
            <a:r>
              <a:rPr spc="-5" dirty="0"/>
              <a:t>2022-1-10-042</a:t>
            </a:r>
          </a:p>
          <a:p>
            <a:pPr marL="317500" marR="1111885">
              <a:lnSpc>
                <a:spcPct val="100000"/>
              </a:lnSpc>
            </a:pPr>
            <a:r>
              <a:rPr spc="-5" dirty="0"/>
              <a:t>Dept.</a:t>
            </a:r>
            <a:r>
              <a:rPr spc="-50" dirty="0"/>
              <a:t>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Business </a:t>
            </a:r>
            <a:r>
              <a:rPr spc="-484" dirty="0"/>
              <a:t> </a:t>
            </a:r>
            <a:r>
              <a:rPr spc="-5" dirty="0"/>
              <a:t>Administration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810" y="750465"/>
            <a:ext cx="29813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0" dirty="0">
                <a:solidFill>
                  <a:srgbClr val="F1F1F1"/>
                </a:solidFill>
                <a:latin typeface="Microsoft Sans Serif"/>
                <a:cs typeface="Microsoft Sans Serif"/>
              </a:rPr>
              <a:t>REspONsIbIL</a:t>
            </a:r>
            <a:r>
              <a:rPr sz="2800" spc="25" dirty="0">
                <a:solidFill>
                  <a:srgbClr val="F1F1F1"/>
                </a:solidFill>
                <a:latin typeface="Microsoft Sans Serif"/>
                <a:cs typeface="Microsoft Sans Serif"/>
              </a:rPr>
              <a:t>IT</a:t>
            </a:r>
            <a:r>
              <a:rPr sz="2800" spc="15" dirty="0">
                <a:solidFill>
                  <a:srgbClr val="F1F1F1"/>
                </a:solidFill>
                <a:latin typeface="Microsoft Sans Serif"/>
                <a:cs typeface="Microsoft Sans Serif"/>
              </a:rPr>
              <a:t>IEs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990" y="1513990"/>
            <a:ext cx="31356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u="heavy" spc="-5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Raiyan</a:t>
            </a:r>
            <a:r>
              <a:rPr sz="2400" u="heavy" spc="-95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Fardin </a:t>
            </a:r>
            <a:r>
              <a:rPr sz="2400" spc="-765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Haque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2038350"/>
            <a:ext cx="19024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Content</a:t>
            </a:r>
            <a:r>
              <a:rPr sz="1800" spc="-80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Creator</a:t>
            </a:r>
            <a:endParaRPr sz="1800" dirty="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Interviewer</a:t>
            </a:r>
            <a:endParaRPr sz="1800" dirty="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Fieldworker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00" y="3105150"/>
            <a:ext cx="2114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Afsin</a:t>
            </a:r>
            <a:r>
              <a:rPr sz="2400" u="heavy" spc="-90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Sultana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783" y="3625546"/>
            <a:ext cx="21634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Interview</a:t>
            </a:r>
            <a:r>
              <a:rPr sz="1800" spc="-95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Question </a:t>
            </a:r>
            <a:r>
              <a:rPr sz="1800" spc="-484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Creator</a:t>
            </a:r>
            <a:endParaRPr sz="180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Slide</a:t>
            </a:r>
            <a:r>
              <a:rPr sz="1800" spc="-55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ABE8E"/>
                </a:solidFill>
                <a:latin typeface="Arial MT"/>
                <a:cs typeface="Arial MT"/>
              </a:rPr>
              <a:t>creator</a:t>
            </a:r>
            <a:endParaRPr sz="180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Field</a:t>
            </a:r>
            <a:r>
              <a:rPr sz="1800" spc="-50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worker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1254" y="1513990"/>
            <a:ext cx="29731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Abrar</a:t>
            </a:r>
            <a:r>
              <a:rPr sz="2400" u="heavy" spc="-95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Hossain </a:t>
            </a:r>
            <a:r>
              <a:rPr sz="2400" spc="-765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2400" u="heavy" spc="-5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Zahin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62600" y="2038350"/>
            <a:ext cx="1960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marR="5080" indent="-252095">
              <a:lnSpc>
                <a:spcPct val="100000"/>
              </a:lnSpc>
              <a:spcBef>
                <a:spcPts val="100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Survey</a:t>
            </a:r>
            <a:r>
              <a:rPr sz="1800" spc="-100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Question </a:t>
            </a:r>
            <a:r>
              <a:rPr sz="1800" spc="-484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Creator</a:t>
            </a:r>
            <a:endParaRPr sz="1800" dirty="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Fieldworker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38800" y="3943350"/>
            <a:ext cx="21164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2095">
              <a:lnSpc>
                <a:spcPct val="100000"/>
              </a:lnSpc>
              <a:spcBef>
                <a:spcPts val="100"/>
              </a:spcBef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Fieldworker</a:t>
            </a:r>
            <a:endParaRPr sz="1800" dirty="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Article</a:t>
            </a:r>
            <a:r>
              <a:rPr sz="1800" spc="-55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ABE8E"/>
                </a:solidFill>
                <a:latin typeface="Arial MT"/>
                <a:cs typeface="Arial MT"/>
              </a:rPr>
              <a:t>collector</a:t>
            </a:r>
            <a:endParaRPr sz="1800" dirty="0">
              <a:latin typeface="Arial MT"/>
              <a:cs typeface="Arial MT"/>
            </a:endParaRPr>
          </a:p>
          <a:p>
            <a:pPr marL="264160" indent="-252095">
              <a:lnSpc>
                <a:spcPct val="100000"/>
              </a:lnSpc>
              <a:buChar char="•"/>
              <a:tabLst>
                <a:tab pos="263525" algn="l"/>
                <a:tab pos="264795" algn="l"/>
              </a:tabLst>
            </a:pP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Survey</a:t>
            </a:r>
            <a:r>
              <a:rPr sz="1800" spc="-85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ABE8E"/>
                </a:solidFill>
                <a:latin typeface="Arial MT"/>
                <a:cs typeface="Arial MT"/>
              </a:rPr>
              <a:t>questioner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06DA5228-55D4-139C-8382-626AD21F5A00}"/>
              </a:ext>
            </a:extLst>
          </p:cNvPr>
          <p:cNvSpPr txBox="1"/>
          <p:nvPr/>
        </p:nvSpPr>
        <p:spPr>
          <a:xfrm>
            <a:off x="5562600" y="3181350"/>
            <a:ext cx="29731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u="heavy" spc="-10" dirty="0" err="1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Haa</a:t>
            </a:r>
            <a:r>
              <a:rPr lang="en-US" sz="2400" u="heavy" spc="-10" dirty="0">
                <a:solidFill>
                  <a:srgbClr val="FABE8E"/>
                </a:solidFill>
                <a:uFill>
                  <a:solidFill>
                    <a:srgbClr val="FABE8E"/>
                  </a:solidFill>
                </a:uFill>
                <a:latin typeface="Arial MT"/>
                <a:cs typeface="Arial MT"/>
              </a:rPr>
              <a:t> Meem Ahmed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04800" y="899107"/>
            <a:ext cx="5257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Why</a:t>
            </a:r>
            <a:r>
              <a:rPr sz="3200" spc="-40" dirty="0"/>
              <a:t> </a:t>
            </a:r>
            <a:r>
              <a:rPr sz="3200" spc="-5" dirty="0"/>
              <a:t>did</a:t>
            </a:r>
            <a:r>
              <a:rPr sz="3200" spc="-30" dirty="0"/>
              <a:t> </a:t>
            </a:r>
            <a:r>
              <a:rPr sz="3200" spc="-5" dirty="0"/>
              <a:t>we</a:t>
            </a:r>
            <a:r>
              <a:rPr sz="3200" spc="-30" dirty="0"/>
              <a:t> </a:t>
            </a:r>
            <a:r>
              <a:rPr sz="3200" dirty="0"/>
              <a:t>choose </a:t>
            </a:r>
            <a:r>
              <a:rPr sz="3200" spc="-985" dirty="0"/>
              <a:t> </a:t>
            </a:r>
            <a:r>
              <a:rPr sz="3200" spc="-10" dirty="0"/>
              <a:t>this</a:t>
            </a:r>
            <a:r>
              <a:rPr sz="3200" spc="-15" dirty="0"/>
              <a:t> </a:t>
            </a:r>
            <a:r>
              <a:rPr sz="3200" spc="-5" dirty="0"/>
              <a:t>topic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3638" y="1044699"/>
            <a:ext cx="3206804" cy="39703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1000" y="1581150"/>
            <a:ext cx="506666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Computer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science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is integral to our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future. The future generation will be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 mostly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dependent on artificial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intelligence. Cyber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security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will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reach </a:t>
            </a:r>
            <a:r>
              <a:rPr sz="2400" spc="-65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the pinnacle of development.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Most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of </a:t>
            </a:r>
            <a:r>
              <a:rPr sz="2400" spc="-65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tasks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will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be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performed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by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robots. </a:t>
            </a:r>
            <a:r>
              <a:rPr sz="2400" spc="-65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BEBEBE"/>
                </a:solidFill>
                <a:latin typeface="Arial MT"/>
                <a:cs typeface="Arial MT"/>
              </a:rPr>
              <a:t>We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have brought up this topic to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provide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some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information about the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 subjects'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needs,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benefits,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uses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95" y="1053844"/>
            <a:ext cx="4200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45" dirty="0">
                <a:solidFill>
                  <a:srgbClr val="BEBEBE"/>
                </a:solidFill>
                <a:latin typeface="Microsoft Sans Serif"/>
                <a:cs typeface="Microsoft Sans Serif"/>
              </a:rPr>
              <a:t>REsEarch</a:t>
            </a:r>
            <a:r>
              <a:rPr sz="3200" spc="-75" dirty="0">
                <a:solidFill>
                  <a:srgbClr val="BEBEBE"/>
                </a:solidFill>
                <a:latin typeface="Microsoft Sans Serif"/>
                <a:cs typeface="Microsoft Sans Serif"/>
              </a:rPr>
              <a:t> </a:t>
            </a:r>
            <a:r>
              <a:rPr sz="3200" spc="-150" dirty="0">
                <a:solidFill>
                  <a:srgbClr val="BEBEBE"/>
                </a:solidFill>
                <a:latin typeface="Microsoft Sans Serif"/>
                <a:cs typeface="Microsoft Sans Serif"/>
              </a:rPr>
              <a:t>QUEsTIONs</a:t>
            </a:r>
            <a:endParaRPr sz="3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8469" y="2279548"/>
            <a:ext cx="7173931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524635" indent="-45720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  <a:tabLst>
                <a:tab pos="548640" algn="l"/>
                <a:tab pos="549275" algn="l"/>
              </a:tabLst>
            </a:pP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400" spc="-30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2400" spc="-150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sz="2400" spc="-30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2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 </a:t>
            </a:r>
            <a:r>
              <a:rPr sz="2400" spc="-650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nowadays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AutoNum type="arabicPeriod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6100" marR="5080" indent="-457200">
              <a:buFont typeface="+mj-lt"/>
              <a:buAutoNum type="arabicPeriod"/>
              <a:tabLst>
                <a:tab pos="680085" algn="l"/>
                <a:tab pos="680720" algn="l"/>
                <a:tab pos="5402580" algn="l"/>
              </a:tabLst>
            </a:pP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sz="2400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10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r>
              <a:rPr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</a:t>
            </a:r>
            <a:r>
              <a:rPr lang="en-BD" sz="2400" spc="-5" dirty="0">
                <a:solidFill>
                  <a:srgbClr val="FABE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computer science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8220" y="1051812"/>
            <a:ext cx="21431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>
                <a:solidFill>
                  <a:srgbClr val="BEBEBE"/>
                </a:solidFill>
                <a:latin typeface="Microsoft Sans Serif"/>
                <a:cs typeface="Microsoft Sans Serif"/>
              </a:rPr>
              <a:t>MET</a:t>
            </a:r>
            <a:r>
              <a:rPr lang="en-US" spc="-210" dirty="0">
                <a:solidFill>
                  <a:srgbClr val="BEBEBE"/>
                </a:solidFill>
                <a:latin typeface="Microsoft Sans Serif"/>
                <a:cs typeface="Microsoft Sans Serif"/>
              </a:rPr>
              <a:t>H</a:t>
            </a:r>
            <a:r>
              <a:rPr spc="-210" dirty="0">
                <a:solidFill>
                  <a:srgbClr val="BEBEBE"/>
                </a:solidFill>
                <a:latin typeface="Microsoft Sans Serif"/>
                <a:cs typeface="Microsoft Sans Serif"/>
              </a:rPr>
              <a:t>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514" y="2279548"/>
            <a:ext cx="4658085" cy="1105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19430" algn="l"/>
                <a:tab pos="520065" algn="l"/>
              </a:tabLst>
            </a:pPr>
            <a:r>
              <a:rPr sz="2400" spc="-5" dirty="0">
                <a:solidFill>
                  <a:srgbClr val="FABE8E"/>
                </a:solidFill>
                <a:latin typeface="Arial MT"/>
                <a:cs typeface="Arial MT"/>
              </a:rPr>
              <a:t>Qualitative</a:t>
            </a:r>
            <a:r>
              <a:rPr sz="2400" spc="-105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ABE8E"/>
                </a:solidFill>
                <a:latin typeface="Arial MT"/>
                <a:cs typeface="Arial MT"/>
              </a:rPr>
              <a:t>(Interview </a:t>
            </a:r>
            <a:r>
              <a:rPr sz="2400" spc="-650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BE8E"/>
                </a:solidFill>
                <a:latin typeface="Arial MT"/>
                <a:cs typeface="Arial MT"/>
              </a:rPr>
              <a:t>question)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ABE8E"/>
              </a:buClr>
              <a:buFont typeface="Arial MT"/>
              <a:buAutoNum type="arabicPeriod"/>
            </a:pPr>
            <a:endParaRPr sz="2300" dirty="0">
              <a:latin typeface="Arial MT"/>
              <a:cs typeface="Arial MT"/>
            </a:endParaRPr>
          </a:p>
          <a:p>
            <a:pPr marL="12700" marR="89535">
              <a:lnSpc>
                <a:spcPct val="100000"/>
              </a:lnSpc>
              <a:buAutoNum type="arabicPeriod"/>
              <a:tabLst>
                <a:tab pos="519430" algn="l"/>
                <a:tab pos="520065" algn="l"/>
              </a:tabLst>
            </a:pPr>
            <a:r>
              <a:rPr sz="2400" spc="-5" dirty="0">
                <a:solidFill>
                  <a:srgbClr val="FABE8E"/>
                </a:solidFill>
                <a:latin typeface="Arial MT"/>
                <a:cs typeface="Arial MT"/>
              </a:rPr>
              <a:t>Quantitative</a:t>
            </a:r>
            <a:r>
              <a:rPr sz="2400" spc="-100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ABE8E"/>
                </a:solidFill>
                <a:latin typeface="Arial MT"/>
                <a:cs typeface="Arial MT"/>
              </a:rPr>
              <a:t>(Survey </a:t>
            </a:r>
            <a:r>
              <a:rPr sz="2400" spc="-655" dirty="0">
                <a:solidFill>
                  <a:srgbClr val="FABE8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ABE8E"/>
                </a:solidFill>
                <a:latin typeface="Arial MT"/>
                <a:cs typeface="Arial MT"/>
              </a:rPr>
              <a:t>Question)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695" y="1055875"/>
            <a:ext cx="3749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0" dirty="0">
                <a:solidFill>
                  <a:srgbClr val="FABE8E"/>
                </a:solidFill>
                <a:latin typeface="Microsoft Sans Serif"/>
                <a:cs typeface="Microsoft Sans Serif"/>
              </a:rPr>
              <a:t>INTErvIEw</a:t>
            </a:r>
            <a:r>
              <a:rPr sz="2800" spc="-95" dirty="0">
                <a:solidFill>
                  <a:srgbClr val="FABE8E"/>
                </a:solidFill>
                <a:latin typeface="Microsoft Sans Serif"/>
                <a:cs typeface="Microsoft Sans Serif"/>
              </a:rPr>
              <a:t> </a:t>
            </a:r>
            <a:r>
              <a:rPr sz="2800" spc="-130" dirty="0">
                <a:solidFill>
                  <a:srgbClr val="FABE8E"/>
                </a:solidFill>
                <a:latin typeface="Microsoft Sans Serif"/>
                <a:cs typeface="Microsoft Sans Serif"/>
              </a:rPr>
              <a:t>QUEsTIONs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5667" y="2126843"/>
            <a:ext cx="684657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340" marR="232410" indent="-422275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434340" algn="l"/>
                <a:tab pos="434975" algn="l"/>
              </a:tabLst>
            </a:pP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What</a:t>
            </a:r>
            <a:r>
              <a:rPr sz="2400" spc="-2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are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forthcoming</a:t>
            </a:r>
            <a:r>
              <a:rPr sz="2400" spc="-14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AI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revolutions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our </a:t>
            </a:r>
            <a:r>
              <a:rPr sz="2400" spc="-65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society?</a:t>
            </a:r>
            <a:endParaRPr sz="2400">
              <a:latin typeface="Arial MT"/>
              <a:cs typeface="Arial MT"/>
            </a:endParaRPr>
          </a:p>
          <a:p>
            <a:pPr marL="434340" marR="111125" indent="-422275">
              <a:lnSpc>
                <a:spcPct val="100000"/>
              </a:lnSpc>
              <a:buFont typeface="Calibri"/>
              <a:buAutoNum type="arabicPeriod"/>
              <a:tabLst>
                <a:tab pos="434340" algn="l"/>
                <a:tab pos="434975" algn="l"/>
              </a:tabLst>
            </a:pP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What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could</a:t>
            </a:r>
            <a:r>
              <a:rPr sz="2400" spc="-1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be</a:t>
            </a:r>
            <a:r>
              <a:rPr sz="2400" spc="-1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predicted</a:t>
            </a:r>
            <a:r>
              <a:rPr sz="2400" spc="-1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impact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of</a:t>
            </a:r>
            <a:r>
              <a:rPr sz="2400" spc="-14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AI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in</a:t>
            </a:r>
            <a:r>
              <a:rPr sz="2400" spc="-1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the </a:t>
            </a:r>
            <a:r>
              <a:rPr sz="2400" spc="-65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future?</a:t>
            </a:r>
            <a:endParaRPr sz="2400">
              <a:latin typeface="Arial MT"/>
              <a:cs typeface="Arial MT"/>
            </a:endParaRPr>
          </a:p>
          <a:p>
            <a:pPr marL="434340" marR="187960" indent="-422275">
              <a:lnSpc>
                <a:spcPct val="100000"/>
              </a:lnSpc>
              <a:buFont typeface="Calibri"/>
              <a:buAutoNum type="arabicPeriod"/>
              <a:tabLst>
                <a:tab pos="434340" algn="l"/>
                <a:tab pos="434975" algn="l"/>
              </a:tabLst>
            </a:pP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How</a:t>
            </a:r>
            <a:r>
              <a:rPr sz="2400" spc="-2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has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computer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science</a:t>
            </a:r>
            <a:r>
              <a:rPr sz="2400" spc="-2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enhanced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medical </a:t>
            </a:r>
            <a:r>
              <a:rPr sz="2400" spc="-65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treatment?</a:t>
            </a:r>
            <a:endParaRPr sz="2400">
              <a:latin typeface="Arial MT"/>
              <a:cs typeface="Arial MT"/>
            </a:endParaRPr>
          </a:p>
          <a:p>
            <a:pPr marL="434340" marR="5080" indent="-422275">
              <a:lnSpc>
                <a:spcPct val="100000"/>
              </a:lnSpc>
              <a:buClr>
                <a:srgbClr val="BEBEBE"/>
              </a:buClr>
              <a:buFont typeface="Calibri"/>
              <a:buAutoNum type="arabicPeriod"/>
              <a:tabLst>
                <a:tab pos="518795" algn="l"/>
                <a:tab pos="519430" algn="l"/>
              </a:tabLst>
            </a:pPr>
            <a:r>
              <a:rPr dirty="0"/>
              <a:t>	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What</a:t>
            </a:r>
            <a:r>
              <a:rPr sz="2400" spc="-2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role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does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computer</a:t>
            </a:r>
            <a:r>
              <a:rPr sz="2400" spc="-20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science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play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BEBEBE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cyber </a:t>
            </a:r>
            <a:r>
              <a:rPr sz="2400" spc="-655" dirty="0">
                <a:solidFill>
                  <a:srgbClr val="BEBEBE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BEBEBE"/>
                </a:solidFill>
                <a:latin typeface="Arial MT"/>
                <a:cs typeface="Arial MT"/>
              </a:rPr>
              <a:t>security?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90" y="901139"/>
            <a:ext cx="42310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45" dirty="0">
                <a:solidFill>
                  <a:srgbClr val="FABE8E"/>
                </a:solidFill>
                <a:latin typeface="Microsoft Sans Serif"/>
                <a:cs typeface="Microsoft Sans Serif"/>
              </a:rPr>
              <a:t>INTErvIEwEE</a:t>
            </a:r>
            <a:r>
              <a:rPr sz="3200" spc="-90" dirty="0">
                <a:solidFill>
                  <a:srgbClr val="FABE8E"/>
                </a:solidFill>
                <a:latin typeface="Microsoft Sans Serif"/>
                <a:cs typeface="Microsoft Sans Serif"/>
              </a:rPr>
              <a:t> </a:t>
            </a:r>
            <a:r>
              <a:rPr sz="3200" spc="225" dirty="0">
                <a:solidFill>
                  <a:srgbClr val="FABE8E"/>
                </a:solidFill>
                <a:latin typeface="Microsoft Sans Serif"/>
                <a:cs typeface="Microsoft Sans Serif"/>
              </a:rPr>
              <a:t>prOﬁLE</a:t>
            </a:r>
            <a:endParaRPr sz="320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965" y="1476770"/>
            <a:ext cx="1435607" cy="18013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6590" y="3504236"/>
            <a:ext cx="3679825" cy="143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u="heavy" spc="-30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Tanni</a:t>
            </a:r>
            <a:r>
              <a:rPr sz="1800" b="1" u="heavy" spc="-55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Mittra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Senior</a:t>
            </a:r>
            <a:r>
              <a:rPr sz="1800" spc="-5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Lecturer</a:t>
            </a:r>
            <a:endParaRPr sz="1800">
              <a:latin typeface="Arial MT"/>
              <a:cs typeface="Arial MT"/>
            </a:endParaRPr>
          </a:p>
          <a:p>
            <a:pPr marL="38100" marR="30480">
              <a:lnSpc>
                <a:spcPct val="100000"/>
              </a:lnSpc>
            </a:pP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Department of Computer Science </a:t>
            </a:r>
            <a:r>
              <a:rPr sz="1800" dirty="0">
                <a:solidFill>
                  <a:srgbClr val="A5A5A5"/>
                </a:solidFill>
                <a:latin typeface="Arial MT"/>
                <a:cs typeface="Arial MT"/>
              </a:rPr>
              <a:t>&amp; </a:t>
            </a:r>
            <a:r>
              <a:rPr sz="1800" spc="-490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2700" spc="-540" baseline="-9259" dirty="0">
                <a:solidFill>
                  <a:srgbClr val="A5A5A5"/>
                </a:solidFill>
                <a:latin typeface="Arial MT"/>
                <a:cs typeface="Arial MT"/>
              </a:rPr>
              <a:t>C</a:t>
            </a:r>
            <a:r>
              <a:rPr sz="1800" spc="-360" dirty="0">
                <a:solidFill>
                  <a:srgbClr val="A5A5A5"/>
                </a:solidFill>
                <a:latin typeface="Arial MT"/>
                <a:cs typeface="Arial MT"/>
              </a:rPr>
              <a:t>En</a:t>
            </a:r>
            <a:r>
              <a:rPr sz="2700" spc="-540" baseline="-9259" dirty="0">
                <a:solidFill>
                  <a:srgbClr val="A5A5A5"/>
                </a:solidFill>
                <a:latin typeface="Arial MT"/>
                <a:cs typeface="Arial MT"/>
              </a:rPr>
              <a:t>o</a:t>
            </a:r>
            <a:r>
              <a:rPr sz="1800" spc="-360" dirty="0">
                <a:solidFill>
                  <a:srgbClr val="A5A5A5"/>
                </a:solidFill>
                <a:latin typeface="Arial MT"/>
                <a:cs typeface="Arial MT"/>
              </a:rPr>
              <a:t>g</a:t>
            </a:r>
            <a:r>
              <a:rPr sz="2700" spc="-540" baseline="-9259" dirty="0">
                <a:solidFill>
                  <a:srgbClr val="A5A5A5"/>
                </a:solidFill>
                <a:latin typeface="Arial MT"/>
                <a:cs typeface="Arial MT"/>
              </a:rPr>
              <a:t>n</a:t>
            </a:r>
            <a:r>
              <a:rPr sz="1800" spc="-360" dirty="0">
                <a:solidFill>
                  <a:srgbClr val="A5A5A5"/>
                </a:solidFill>
                <a:latin typeface="Arial MT"/>
                <a:cs typeface="Arial MT"/>
              </a:rPr>
              <a:t>i</a:t>
            </a:r>
            <a:r>
              <a:rPr sz="2700" spc="-540" baseline="-9259" dirty="0">
                <a:solidFill>
                  <a:srgbClr val="A5A5A5"/>
                </a:solidFill>
                <a:latin typeface="Arial MT"/>
                <a:cs typeface="Arial MT"/>
              </a:rPr>
              <a:t>t</a:t>
            </a:r>
            <a:r>
              <a:rPr sz="1800" spc="-360" dirty="0">
                <a:solidFill>
                  <a:srgbClr val="A5A5A5"/>
                </a:solidFill>
                <a:latin typeface="Arial MT"/>
                <a:cs typeface="Arial MT"/>
              </a:rPr>
              <a:t>n</a:t>
            </a:r>
            <a:r>
              <a:rPr sz="2700" spc="-540" baseline="-9259" dirty="0">
                <a:solidFill>
                  <a:srgbClr val="A5A5A5"/>
                </a:solidFill>
                <a:latin typeface="Arial MT"/>
                <a:cs typeface="Arial MT"/>
              </a:rPr>
              <a:t>a</a:t>
            </a:r>
            <a:r>
              <a:rPr sz="1800" spc="-360" dirty="0">
                <a:solidFill>
                  <a:srgbClr val="A5A5A5"/>
                </a:solidFill>
                <a:latin typeface="Arial MT"/>
                <a:cs typeface="Arial MT"/>
              </a:rPr>
              <a:t>e</a:t>
            </a:r>
            <a:r>
              <a:rPr sz="2700" spc="-540" baseline="-9259" dirty="0">
                <a:solidFill>
                  <a:srgbClr val="A5A5A5"/>
                </a:solidFill>
                <a:latin typeface="Arial MT"/>
                <a:cs typeface="Arial MT"/>
              </a:rPr>
              <a:t>c</a:t>
            </a:r>
            <a:r>
              <a:rPr sz="1800" spc="-360" dirty="0">
                <a:solidFill>
                  <a:srgbClr val="A5A5A5"/>
                </a:solidFill>
                <a:latin typeface="Arial MT"/>
                <a:cs typeface="Arial MT"/>
              </a:rPr>
              <a:t>e</a:t>
            </a:r>
            <a:r>
              <a:rPr sz="2700" spc="-540" baseline="-9259" dirty="0">
                <a:solidFill>
                  <a:srgbClr val="A5A5A5"/>
                </a:solidFill>
                <a:latin typeface="Arial MT"/>
                <a:cs typeface="Arial MT"/>
              </a:rPr>
              <a:t>t:</a:t>
            </a:r>
            <a:r>
              <a:rPr sz="1800" spc="-360" dirty="0">
                <a:solidFill>
                  <a:srgbClr val="A5A5A5"/>
                </a:solidFill>
                <a:latin typeface="Arial MT"/>
                <a:cs typeface="Arial MT"/>
              </a:rPr>
              <a:t>ring</a:t>
            </a:r>
            <a:endParaRPr sz="18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tanni.ewubd.edu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9049" y="1479107"/>
            <a:ext cx="1465935" cy="17990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55845" y="3504236"/>
            <a:ext cx="362902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D</a:t>
            </a:r>
            <a:r>
              <a:rPr sz="1800" b="1" u="heavy" spc="-100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r</a:t>
            </a:r>
            <a:r>
              <a:rPr sz="1800" b="1" u="heavy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.</a:t>
            </a:r>
            <a:r>
              <a:rPr sz="1800" b="1" u="heavy" spc="-75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 </a:t>
            </a:r>
            <a:r>
              <a:rPr sz="1800" b="1" u="heavy" spc="-5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Anisu</a:t>
            </a:r>
            <a:r>
              <a:rPr sz="1800" b="1" u="heavy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r</a:t>
            </a:r>
            <a:r>
              <a:rPr sz="1800" b="1" u="heavy" spc="-5" dirty="0">
                <a:solidFill>
                  <a:srgbClr val="A5A5A5"/>
                </a:solidFill>
                <a:uFill>
                  <a:solidFill>
                    <a:srgbClr val="A5A5A5"/>
                  </a:solidFill>
                </a:uFill>
                <a:latin typeface="Arial"/>
                <a:cs typeface="Arial"/>
              </a:rPr>
              <a:t> Rahman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Associate</a:t>
            </a:r>
            <a:r>
              <a:rPr sz="1800" spc="-10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Professor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Department of Computer Science </a:t>
            </a:r>
            <a:r>
              <a:rPr sz="1800" dirty="0">
                <a:solidFill>
                  <a:srgbClr val="A5A5A5"/>
                </a:solidFill>
                <a:latin typeface="Arial MT"/>
                <a:cs typeface="Arial MT"/>
              </a:rPr>
              <a:t>&amp; </a:t>
            </a:r>
            <a:r>
              <a:rPr sz="1800" spc="-490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Engineering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Proctor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A5A5A5"/>
                </a:solidFill>
                <a:latin typeface="Arial MT"/>
                <a:cs typeface="Arial MT"/>
              </a:rPr>
              <a:t>Contact:</a:t>
            </a:r>
            <a:r>
              <a:rPr sz="1800" spc="-45" dirty="0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anis@ewubd.edu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416</Words>
  <Application>Microsoft Macintosh PowerPoint</Application>
  <PresentationFormat>On-screen Show (16:9)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Calibri</vt:lpstr>
      <vt:lpstr>Georgia</vt:lpstr>
      <vt:lpstr>Lucida Sans Unicode</vt:lpstr>
      <vt:lpstr>Microsoft Sans Serif</vt:lpstr>
      <vt:lpstr>Times New Roman</vt:lpstr>
      <vt:lpstr>Office Theme</vt:lpstr>
      <vt:lpstr>PowerPoint Presentation</vt:lpstr>
      <vt:lpstr>SUBMITTED TO</vt:lpstr>
      <vt:lpstr>SUbMITTED by</vt:lpstr>
      <vt:lpstr>REspONsIbILITIEs</vt:lpstr>
      <vt:lpstr>PowerPoint Presentation</vt:lpstr>
      <vt:lpstr>REsEarch QUEsTIONs</vt:lpstr>
      <vt:lpstr>METHOD</vt:lpstr>
      <vt:lpstr>INTErvIEw QUEsTIONs</vt:lpstr>
      <vt:lpstr>INTErvIEwEE prOﬁLE</vt:lpstr>
      <vt:lpstr>SurveyQuestion</vt:lpstr>
      <vt:lpstr>SurveyQuestion</vt:lpstr>
      <vt:lpstr>SUrvEy parTIcIpaNTs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ENG-102-term-paper-slides</dc:title>
  <cp:lastModifiedBy>FNU LNU</cp:lastModifiedBy>
  <cp:revision>4</cp:revision>
  <dcterms:created xsi:type="dcterms:W3CDTF">2024-10-18T04:05:36Z</dcterms:created>
  <dcterms:modified xsi:type="dcterms:W3CDTF">2024-10-18T04:58:35Z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2024-10-18T04:12:46Z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7f63f5cc-56c2-414f-a9cf-f794c3a99885</vt:lpwstr>
  </property>
  <property fmtid="{D5CDD505-2E9C-101B-9397-08002B2CF9AE}" pid="8" name="MSIP_Label_defa4170-0d19-0005-0004-bc88714345d2_ActionId">
    <vt:lpwstr>bbb97130-63d0-4dc8-b038-b2cfb8b95e51</vt:lpwstr>
  </property>
  <property fmtid="{D5CDD505-2E9C-101B-9397-08002B2CF9AE}" pid="9" name="MSIP_Label_defa4170-0d19-0005-0004-bc88714345d2_ContentBits">
    <vt:lpwstr>0</vt:lpwstr>
  </property>
</Properties>
</file>