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336" r:id="rId2"/>
    <p:sldId id="256" r:id="rId3"/>
    <p:sldId id="337" r:id="rId4"/>
    <p:sldId id="257" r:id="rId5"/>
    <p:sldId id="345" r:id="rId6"/>
    <p:sldId id="341" r:id="rId7"/>
    <p:sldId id="346" r:id="rId8"/>
    <p:sldId id="260" r:id="rId9"/>
    <p:sldId id="262" r:id="rId10"/>
    <p:sldId id="273" r:id="rId11"/>
    <p:sldId id="344" r:id="rId12"/>
    <p:sldId id="278" r:id="rId13"/>
    <p:sldId id="284" r:id="rId14"/>
    <p:sldId id="327" r:id="rId15"/>
    <p:sldId id="285" r:id="rId16"/>
    <p:sldId id="286" r:id="rId17"/>
    <p:sldId id="338" r:id="rId18"/>
    <p:sldId id="347" r:id="rId19"/>
    <p:sldId id="29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4760E31-F285-468B-B0EE-8B8B4B61DC77}" type="slidenum">
              <a:rPr lang="en-US" altLang="en-US" smtClean="0"/>
              <a:pPr/>
              <a:t>‹#›</a:t>
            </a:fld>
            <a:endParaRPr lang="en-US" altLang="en-US"/>
          </a:p>
        </p:txBody>
      </p:sp>
    </p:spTree>
    <p:extLst>
      <p:ext uri="{BB962C8B-B14F-4D97-AF65-F5344CB8AC3E}">
        <p14:creationId xmlns:p14="http://schemas.microsoft.com/office/powerpoint/2010/main" val="729461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BC8D409-AE62-4B69-99DC-F052BCA5A2DF}" type="slidenum">
              <a:rPr lang="en-US" altLang="en-US" smtClean="0"/>
              <a:pPr/>
              <a:t>‹#›</a:t>
            </a:fld>
            <a:endParaRPr lang="en-US" altLang="en-US"/>
          </a:p>
        </p:txBody>
      </p:sp>
    </p:spTree>
    <p:extLst>
      <p:ext uri="{BB962C8B-B14F-4D97-AF65-F5344CB8AC3E}">
        <p14:creationId xmlns:p14="http://schemas.microsoft.com/office/powerpoint/2010/main" val="109818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BC8D409-AE62-4B69-99DC-F052BCA5A2DF}"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23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BC8D409-AE62-4B69-99DC-F052BCA5A2DF}" type="slidenum">
              <a:rPr lang="en-US" altLang="en-US" smtClean="0"/>
              <a:pPr/>
              <a:t>‹#›</a:t>
            </a:fld>
            <a:endParaRPr lang="en-US" altLang="en-US"/>
          </a:p>
        </p:txBody>
      </p:sp>
    </p:spTree>
    <p:extLst>
      <p:ext uri="{BB962C8B-B14F-4D97-AF65-F5344CB8AC3E}">
        <p14:creationId xmlns:p14="http://schemas.microsoft.com/office/powerpoint/2010/main" val="680613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BC8D409-AE62-4B69-99DC-F052BCA5A2DF}"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4039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BC8D409-AE62-4B69-99DC-F052BCA5A2DF}" type="slidenum">
              <a:rPr lang="en-US" altLang="en-US" smtClean="0"/>
              <a:pPr/>
              <a:t>‹#›</a:t>
            </a:fld>
            <a:endParaRPr lang="en-US" altLang="en-US"/>
          </a:p>
        </p:txBody>
      </p:sp>
    </p:spTree>
    <p:extLst>
      <p:ext uri="{BB962C8B-B14F-4D97-AF65-F5344CB8AC3E}">
        <p14:creationId xmlns:p14="http://schemas.microsoft.com/office/powerpoint/2010/main" val="227341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2104F8EB-0CD3-46EF-9A76-D7ABADE4F0E4}" type="slidenum">
              <a:rPr lang="en-US" altLang="en-US" smtClean="0"/>
              <a:pPr/>
              <a:t>‹#›</a:t>
            </a:fld>
            <a:endParaRPr lang="en-US" altLang="en-US"/>
          </a:p>
        </p:txBody>
      </p:sp>
    </p:spTree>
    <p:extLst>
      <p:ext uri="{BB962C8B-B14F-4D97-AF65-F5344CB8AC3E}">
        <p14:creationId xmlns:p14="http://schemas.microsoft.com/office/powerpoint/2010/main" val="309453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08C63DB-2000-4F59-88ED-32D4FB90BF7A}" type="slidenum">
              <a:rPr lang="en-US" altLang="en-US" smtClean="0"/>
              <a:pPr/>
              <a:t>‹#›</a:t>
            </a:fld>
            <a:endParaRPr lang="en-US" altLang="en-US"/>
          </a:p>
        </p:txBody>
      </p:sp>
    </p:spTree>
    <p:extLst>
      <p:ext uri="{BB962C8B-B14F-4D97-AF65-F5344CB8AC3E}">
        <p14:creationId xmlns:p14="http://schemas.microsoft.com/office/powerpoint/2010/main" val="2706798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D54125C-054F-4D6D-8184-DAD121D73F6C}" type="slidenum">
              <a:rPr lang="en-US" altLang="en-US" smtClean="0"/>
              <a:pPr/>
              <a:t>‹#›</a:t>
            </a:fld>
            <a:endParaRPr lang="en-US" altLang="en-US"/>
          </a:p>
        </p:txBody>
      </p:sp>
    </p:spTree>
    <p:extLst>
      <p:ext uri="{BB962C8B-B14F-4D97-AF65-F5344CB8AC3E}">
        <p14:creationId xmlns:p14="http://schemas.microsoft.com/office/powerpoint/2010/main" val="28869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4DAEA63-40B0-4FEC-87BC-F1C6E8F674D0}" type="slidenum">
              <a:rPr lang="en-US" altLang="en-US" smtClean="0"/>
              <a:pPr/>
              <a:t>‹#›</a:t>
            </a:fld>
            <a:endParaRPr lang="en-US" altLang="en-US"/>
          </a:p>
        </p:txBody>
      </p:sp>
    </p:spTree>
    <p:extLst>
      <p:ext uri="{BB962C8B-B14F-4D97-AF65-F5344CB8AC3E}">
        <p14:creationId xmlns:p14="http://schemas.microsoft.com/office/powerpoint/2010/main" val="314199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0BF5324-A7B0-43DC-9BBB-D6E6879B45C6}" type="slidenum">
              <a:rPr lang="en-US" altLang="en-US" smtClean="0"/>
              <a:pPr/>
              <a:t>‹#›</a:t>
            </a:fld>
            <a:endParaRPr lang="en-US" altLang="en-US"/>
          </a:p>
        </p:txBody>
      </p:sp>
    </p:spTree>
    <p:extLst>
      <p:ext uri="{BB962C8B-B14F-4D97-AF65-F5344CB8AC3E}">
        <p14:creationId xmlns:p14="http://schemas.microsoft.com/office/powerpoint/2010/main" val="1423045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F8336385-F5D9-4EC9-8536-387EC12366CB}" type="slidenum">
              <a:rPr lang="en-US" altLang="en-US" smtClean="0"/>
              <a:pPr/>
              <a:t>‹#›</a:t>
            </a:fld>
            <a:endParaRPr lang="en-US" altLang="en-US"/>
          </a:p>
        </p:txBody>
      </p:sp>
    </p:spTree>
    <p:extLst>
      <p:ext uri="{BB962C8B-B14F-4D97-AF65-F5344CB8AC3E}">
        <p14:creationId xmlns:p14="http://schemas.microsoft.com/office/powerpoint/2010/main" val="1752218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9DCECEB1-8630-4E5E-8E8B-3CC08A7D2FF1}" type="slidenum">
              <a:rPr lang="en-US" altLang="en-US" smtClean="0"/>
              <a:pPr/>
              <a:t>‹#›</a:t>
            </a:fld>
            <a:endParaRPr lang="en-US" altLang="en-US"/>
          </a:p>
        </p:txBody>
      </p:sp>
    </p:spTree>
    <p:extLst>
      <p:ext uri="{BB962C8B-B14F-4D97-AF65-F5344CB8AC3E}">
        <p14:creationId xmlns:p14="http://schemas.microsoft.com/office/powerpoint/2010/main" val="887790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0620B378-11FA-4626-B7E3-5DE8A8BD2EC4}" type="slidenum">
              <a:rPr lang="en-US" altLang="en-US" smtClean="0"/>
              <a:pPr/>
              <a:t>‹#›</a:t>
            </a:fld>
            <a:endParaRPr lang="en-US" altLang="en-US"/>
          </a:p>
        </p:txBody>
      </p:sp>
    </p:spTree>
    <p:extLst>
      <p:ext uri="{BB962C8B-B14F-4D97-AF65-F5344CB8AC3E}">
        <p14:creationId xmlns:p14="http://schemas.microsoft.com/office/powerpoint/2010/main" val="295698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16E591D-7957-4EBB-975C-65BFAD10883F}" type="slidenum">
              <a:rPr lang="en-US" altLang="en-US" smtClean="0"/>
              <a:pPr/>
              <a:t>‹#›</a:t>
            </a:fld>
            <a:endParaRPr lang="en-US" altLang="en-US"/>
          </a:p>
        </p:txBody>
      </p:sp>
    </p:spTree>
    <p:extLst>
      <p:ext uri="{BB962C8B-B14F-4D97-AF65-F5344CB8AC3E}">
        <p14:creationId xmlns:p14="http://schemas.microsoft.com/office/powerpoint/2010/main" val="45732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ADA0C87-DDB4-4F44-9D0D-14ABBAF96344}" type="slidenum">
              <a:rPr lang="en-US" altLang="en-US" smtClean="0"/>
              <a:pPr/>
              <a:t>‹#›</a:t>
            </a:fld>
            <a:endParaRPr lang="en-US" altLang="en-US"/>
          </a:p>
        </p:txBody>
      </p:sp>
    </p:spTree>
    <p:extLst>
      <p:ext uri="{BB962C8B-B14F-4D97-AF65-F5344CB8AC3E}">
        <p14:creationId xmlns:p14="http://schemas.microsoft.com/office/powerpoint/2010/main" val="4044655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BC8D409-AE62-4B69-99DC-F052BCA5A2DF}" type="slidenum">
              <a:rPr lang="en-US" altLang="en-US" smtClean="0"/>
              <a:pPr/>
              <a:t>‹#›</a:t>
            </a:fld>
            <a:endParaRPr lang="en-US" altLang="en-US"/>
          </a:p>
        </p:txBody>
      </p:sp>
    </p:spTree>
    <p:extLst>
      <p:ext uri="{BB962C8B-B14F-4D97-AF65-F5344CB8AC3E}">
        <p14:creationId xmlns:p14="http://schemas.microsoft.com/office/powerpoint/2010/main" val="120693226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t3">
            <a:extLst>
              <a:ext uri="{FF2B5EF4-FFF2-40B4-BE49-F238E27FC236}">
                <a16:creationId xmlns:a16="http://schemas.microsoft.com/office/drawing/2014/main" id="{C61B31A2-B84C-4A9D-8C97-DC79E644A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662139A9-112A-4F86-8C5F-16BBE75551FF}"/>
              </a:ext>
            </a:extLst>
          </p:cNvPr>
          <p:cNvSpPr>
            <a:spLocks noGrp="1" noChangeArrowheads="1"/>
          </p:cNvSpPr>
          <p:nvPr>
            <p:ph type="title"/>
          </p:nvPr>
        </p:nvSpPr>
        <p:spPr/>
        <p:txBody>
          <a:bodyPr/>
          <a:lstStyle/>
          <a:p>
            <a:pPr eaLnBrk="1" hangingPunct="1">
              <a:defRPr/>
            </a:pPr>
            <a:r>
              <a:rPr lang="en-GB" b="1" i="1" dirty="0"/>
              <a:t>Architectural Design</a:t>
            </a:r>
            <a:endParaRPr lang="en-US" b="1" i="1" dirty="0"/>
          </a:p>
        </p:txBody>
      </p:sp>
      <p:sp>
        <p:nvSpPr>
          <p:cNvPr id="9219" name="Rectangle 10">
            <a:extLst>
              <a:ext uri="{FF2B5EF4-FFF2-40B4-BE49-F238E27FC236}">
                <a16:creationId xmlns:a16="http://schemas.microsoft.com/office/drawing/2014/main" id="{C9CC863A-4FB2-4CEA-B1F1-6BE808E4DF57}"/>
              </a:ext>
            </a:extLst>
          </p:cNvPr>
          <p:cNvSpPr>
            <a:spLocks noChangeArrowheads="1"/>
          </p:cNvSpPr>
          <p:nvPr/>
        </p:nvSpPr>
        <p:spPr bwMode="auto">
          <a:xfrm>
            <a:off x="0" y="138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pic>
        <p:nvPicPr>
          <p:cNvPr id="3" name="Picture 2">
            <a:extLst>
              <a:ext uri="{FF2B5EF4-FFF2-40B4-BE49-F238E27FC236}">
                <a16:creationId xmlns:a16="http://schemas.microsoft.com/office/drawing/2014/main" id="{8C9841A8-31CE-4E5B-9AC7-C72B3D61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00206"/>
            <a:ext cx="7800975" cy="43433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5CABAA0C-02CA-4B89-B3AA-29599FC8F3A4}"/>
              </a:ext>
            </a:extLst>
          </p:cNvPr>
          <p:cNvSpPr>
            <a:spLocks noGrp="1" noChangeArrowheads="1"/>
          </p:cNvSpPr>
          <p:nvPr>
            <p:ph type="title"/>
          </p:nvPr>
        </p:nvSpPr>
        <p:spPr/>
        <p:txBody>
          <a:bodyPr/>
          <a:lstStyle/>
          <a:p>
            <a:pPr eaLnBrk="1" hangingPunct="1">
              <a:defRPr/>
            </a:pPr>
            <a:r>
              <a:rPr lang="en-US"/>
              <a:t>Team Structure</a:t>
            </a:r>
          </a:p>
        </p:txBody>
      </p:sp>
      <p:sp>
        <p:nvSpPr>
          <p:cNvPr id="148483" name="Rectangle 3">
            <a:extLst>
              <a:ext uri="{FF2B5EF4-FFF2-40B4-BE49-F238E27FC236}">
                <a16:creationId xmlns:a16="http://schemas.microsoft.com/office/drawing/2014/main" id="{F398967E-D60C-45AE-BC3C-E238D1F88C52}"/>
              </a:ext>
            </a:extLst>
          </p:cNvPr>
          <p:cNvSpPr>
            <a:spLocks noGrp="1" noChangeArrowheads="1"/>
          </p:cNvSpPr>
          <p:nvPr>
            <p:ph idx="1"/>
          </p:nvPr>
        </p:nvSpPr>
        <p:spPr>
          <a:xfrm>
            <a:off x="457200" y="1981200"/>
            <a:ext cx="8229600" cy="1447800"/>
          </a:xfrm>
        </p:spPr>
        <p:txBody>
          <a:bodyPr/>
          <a:lstStyle/>
          <a:p>
            <a:pPr eaLnBrk="1" hangingPunct="1">
              <a:buFont typeface="Wingdings" panose="05000000000000000000" pitchFamily="2" charset="2"/>
              <a:buNone/>
              <a:defRPr/>
            </a:pPr>
            <a:r>
              <a:rPr lang="en-US" dirty="0"/>
              <a:t>Both team members works on the project parallelly. </a:t>
            </a:r>
          </a:p>
          <a:p>
            <a:pPr eaLnBrk="1" hangingPunct="1">
              <a:buFont typeface="Wingdings" panose="05000000000000000000" pitchFamily="2" charset="2"/>
              <a:buNone/>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3F313CE-4A7A-49A9-A4D3-58CDB43F1F2B}"/>
              </a:ext>
            </a:extLst>
          </p:cNvPr>
          <p:cNvSpPr>
            <a:spLocks noGrp="1" noChangeArrowheads="1"/>
          </p:cNvSpPr>
          <p:nvPr>
            <p:ph type="title"/>
          </p:nvPr>
        </p:nvSpPr>
        <p:spPr/>
        <p:txBody>
          <a:bodyPr/>
          <a:lstStyle/>
          <a:p>
            <a:pPr eaLnBrk="1" hangingPunct="1">
              <a:defRPr/>
            </a:pPr>
            <a:r>
              <a:rPr lang="en-US"/>
              <a:t>Project Schedule</a:t>
            </a:r>
          </a:p>
        </p:txBody>
      </p:sp>
      <p:sp>
        <p:nvSpPr>
          <p:cNvPr id="11268" name="Rectangle 5">
            <a:extLst>
              <a:ext uri="{FF2B5EF4-FFF2-40B4-BE49-F238E27FC236}">
                <a16:creationId xmlns:a16="http://schemas.microsoft.com/office/drawing/2014/main" id="{51F6745B-D02C-4312-97F0-18EED364CE8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Arial" panose="020B0604020202020204" pitchFamily="34" charset="0"/>
            </a:endParaRPr>
          </a:p>
        </p:txBody>
      </p:sp>
      <p:pic>
        <p:nvPicPr>
          <p:cNvPr id="3" name="Picture 2">
            <a:extLst>
              <a:ext uri="{FF2B5EF4-FFF2-40B4-BE49-F238E27FC236}">
                <a16:creationId xmlns:a16="http://schemas.microsoft.com/office/drawing/2014/main" id="{735E509C-7C63-4537-9686-7F9AF2420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0743"/>
            <a:ext cx="9144000" cy="519725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id="{71C5F1C3-FA9F-48F7-9520-47A97BAFEB20}"/>
              </a:ext>
            </a:extLst>
          </p:cNvPr>
          <p:cNvSpPr>
            <a:spLocks noGrp="1" noChangeArrowheads="1"/>
          </p:cNvSpPr>
          <p:nvPr>
            <p:ph type="ctrTitle"/>
          </p:nvPr>
        </p:nvSpPr>
        <p:spPr>
          <a:xfrm>
            <a:off x="685800" y="457200"/>
            <a:ext cx="7772400" cy="990600"/>
          </a:xfrm>
        </p:spPr>
        <p:txBody>
          <a:bodyPr/>
          <a:lstStyle/>
          <a:p>
            <a:pPr eaLnBrk="1" hangingPunct="1">
              <a:defRPr/>
            </a:pPr>
            <a:r>
              <a:rPr lang="en-US"/>
              <a:t>Sequence Diagrams</a:t>
            </a:r>
          </a:p>
        </p:txBody>
      </p:sp>
      <p:sp>
        <p:nvSpPr>
          <p:cNvPr id="5" name="Rectangle 5">
            <a:extLst>
              <a:ext uri="{FF2B5EF4-FFF2-40B4-BE49-F238E27FC236}">
                <a16:creationId xmlns:a16="http://schemas.microsoft.com/office/drawing/2014/main" id="{EE4BA583-8DF0-4874-B2C7-C5EA73CB4F1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E988F99F-A6FF-4A6D-9B82-5E787B3752F8}"/>
              </a:ext>
            </a:extLst>
          </p:cNvPr>
          <p:cNvGraphicFramePr>
            <a:graphicFrameLocks noChangeAspect="1"/>
          </p:cNvGraphicFramePr>
          <p:nvPr>
            <p:extLst>
              <p:ext uri="{D42A27DB-BD31-4B8C-83A1-F6EECF244321}">
                <p14:modId xmlns:p14="http://schemas.microsoft.com/office/powerpoint/2010/main" val="3706566901"/>
              </p:ext>
            </p:extLst>
          </p:nvPr>
        </p:nvGraphicFramePr>
        <p:xfrm>
          <a:off x="1172170" y="1447800"/>
          <a:ext cx="6799660" cy="5002649"/>
        </p:xfrm>
        <a:graphic>
          <a:graphicData uri="http://schemas.openxmlformats.org/presentationml/2006/ole">
            <mc:AlternateContent xmlns:mc="http://schemas.openxmlformats.org/markup-compatibility/2006">
              <mc:Choice xmlns:v="urn:schemas-microsoft-com:vml" Requires="v">
                <p:oleObj spid="_x0000_s12298" r:id="rId3" imgW="9105814" imgH="6695845" progId="Visio.Drawing.15">
                  <p:embed/>
                </p:oleObj>
              </mc:Choice>
              <mc:Fallback>
                <p:oleObj r:id="rId3" imgW="9105814" imgH="6695845"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2170" y="1447800"/>
                        <a:ext cx="6799660" cy="5002649"/>
                      </a:xfrm>
                      <a:prstGeom prst="rect">
                        <a:avLst/>
                      </a:prstGeom>
                      <a:noFill/>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75" name="Rectangle 583">
            <a:extLst>
              <a:ext uri="{FF2B5EF4-FFF2-40B4-BE49-F238E27FC236}">
                <a16:creationId xmlns:a16="http://schemas.microsoft.com/office/drawing/2014/main" id="{C3D6A576-5EE4-472B-BEA2-1184A749CCD2}"/>
              </a:ext>
            </a:extLst>
          </p:cNvPr>
          <p:cNvSpPr>
            <a:spLocks noGrp="1" noChangeArrowheads="1"/>
          </p:cNvSpPr>
          <p:nvPr>
            <p:ph type="title"/>
          </p:nvPr>
        </p:nvSpPr>
        <p:spPr>
          <a:xfrm>
            <a:off x="381000" y="152400"/>
            <a:ext cx="8229600" cy="762000"/>
          </a:xfrm>
        </p:spPr>
        <p:txBody>
          <a:bodyPr/>
          <a:lstStyle/>
          <a:p>
            <a:pPr eaLnBrk="1" hangingPunct="1">
              <a:defRPr/>
            </a:pPr>
            <a:r>
              <a:rPr lang="en-US"/>
              <a:t>Logical Model/Class Diagram</a:t>
            </a:r>
          </a:p>
        </p:txBody>
      </p:sp>
      <p:sp>
        <p:nvSpPr>
          <p:cNvPr id="13315" name="Rectangle 585">
            <a:extLst>
              <a:ext uri="{FF2B5EF4-FFF2-40B4-BE49-F238E27FC236}">
                <a16:creationId xmlns:a16="http://schemas.microsoft.com/office/drawing/2014/main" id="{962A9028-0BB7-442C-A07D-45010F068E61}"/>
              </a:ext>
            </a:extLst>
          </p:cNvPr>
          <p:cNvSpPr>
            <a:spLocks noChangeArrowheads="1"/>
          </p:cNvSpPr>
          <p:nvPr/>
        </p:nvSpPr>
        <p:spPr bwMode="auto">
          <a:xfrm>
            <a:off x="0" y="1376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 name="Rectangle 5">
            <a:extLst>
              <a:ext uri="{FF2B5EF4-FFF2-40B4-BE49-F238E27FC236}">
                <a16:creationId xmlns:a16="http://schemas.microsoft.com/office/drawing/2014/main" id="{4122B485-8FF4-4ED9-9704-6FDE3C859D9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343FB29D-BC59-41F2-A870-7840F36C9FD5}"/>
              </a:ext>
            </a:extLst>
          </p:cNvPr>
          <p:cNvGraphicFramePr>
            <a:graphicFrameLocks noChangeAspect="1"/>
          </p:cNvGraphicFramePr>
          <p:nvPr>
            <p:extLst>
              <p:ext uri="{D42A27DB-BD31-4B8C-83A1-F6EECF244321}">
                <p14:modId xmlns:p14="http://schemas.microsoft.com/office/powerpoint/2010/main" val="2170835401"/>
              </p:ext>
            </p:extLst>
          </p:nvPr>
        </p:nvGraphicFramePr>
        <p:xfrm>
          <a:off x="1600200" y="991340"/>
          <a:ext cx="5364163" cy="5867400"/>
        </p:xfrm>
        <a:graphic>
          <a:graphicData uri="http://schemas.openxmlformats.org/presentationml/2006/ole">
            <mc:AlternateContent xmlns:mc="http://schemas.openxmlformats.org/markup-compatibility/2006">
              <mc:Choice xmlns:v="urn:schemas-microsoft-com:vml" Requires="v">
                <p:oleObj spid="_x0000_s13322" r:id="rId3" imgW="9581935" imgH="7305560" progId="Visio.Drawing.15">
                  <p:embed/>
                </p:oleObj>
              </mc:Choice>
              <mc:Fallback>
                <p:oleObj r:id="rId3" imgW="9581935" imgH="7305560" progId="Visio.Drawing.15">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991340"/>
                        <a:ext cx="5364163" cy="5867400"/>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72EB9AC0-E013-4786-BFAC-0E98CA82BF99}"/>
              </a:ext>
            </a:extLst>
          </p:cNvPr>
          <p:cNvSpPr>
            <a:spLocks noChangeArrowheads="1"/>
          </p:cNvSpPr>
          <p:nvPr/>
        </p:nvSpPr>
        <p:spPr bwMode="auto">
          <a:xfrm>
            <a:off x="0" y="1776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4339" name="Rectangle 6">
            <a:extLst>
              <a:ext uri="{FF2B5EF4-FFF2-40B4-BE49-F238E27FC236}">
                <a16:creationId xmlns:a16="http://schemas.microsoft.com/office/drawing/2014/main" id="{293F5A9A-00EE-45EC-AF87-BA3E82960D8D}"/>
              </a:ext>
            </a:extLst>
          </p:cNvPr>
          <p:cNvSpPr>
            <a:spLocks noChangeArrowheads="1"/>
          </p:cNvSpPr>
          <p:nvPr/>
        </p:nvSpPr>
        <p:spPr bwMode="auto">
          <a:xfrm>
            <a:off x="0" y="5081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endParaRPr lang="en-US" altLang="en-US">
              <a:latin typeface="Arial" panose="020B0604020202020204" pitchFamily="34" charset="0"/>
            </a:endParaRPr>
          </a:p>
        </p:txBody>
      </p:sp>
      <p:sp>
        <p:nvSpPr>
          <p:cNvPr id="60424" name="Rectangle 8">
            <a:extLst>
              <a:ext uri="{FF2B5EF4-FFF2-40B4-BE49-F238E27FC236}">
                <a16:creationId xmlns:a16="http://schemas.microsoft.com/office/drawing/2014/main" id="{FF979F2E-6435-43B2-AB12-13AFB6AA587B}"/>
              </a:ext>
            </a:extLst>
          </p:cNvPr>
          <p:cNvSpPr>
            <a:spLocks noGrp="1" noChangeArrowheads="1"/>
          </p:cNvSpPr>
          <p:nvPr>
            <p:ph type="title"/>
          </p:nvPr>
        </p:nvSpPr>
        <p:spPr>
          <a:xfrm>
            <a:off x="533400" y="381000"/>
            <a:ext cx="8229600" cy="762000"/>
          </a:xfrm>
        </p:spPr>
        <p:txBody>
          <a:bodyPr/>
          <a:lstStyle/>
          <a:p>
            <a:pPr eaLnBrk="1" hangingPunct="1">
              <a:defRPr/>
            </a:pPr>
            <a:r>
              <a:rPr lang="en-US"/>
              <a:t>Entity-Relationship Diagram</a:t>
            </a:r>
          </a:p>
        </p:txBody>
      </p:sp>
      <p:sp>
        <p:nvSpPr>
          <p:cNvPr id="2" name="Rectangle 2">
            <a:extLst>
              <a:ext uri="{FF2B5EF4-FFF2-40B4-BE49-F238E27FC236}">
                <a16:creationId xmlns:a16="http://schemas.microsoft.com/office/drawing/2014/main" id="{239C2EFB-DB19-4174-82AD-04E4BEA0510C}"/>
              </a:ext>
            </a:extLst>
          </p:cNvPr>
          <p:cNvSpPr>
            <a:spLocks noChangeArrowheads="1"/>
          </p:cNvSpPr>
          <p:nvPr/>
        </p:nvSpPr>
        <p:spPr bwMode="auto">
          <a:xfrm>
            <a:off x="-532711" y="1169633"/>
            <a:ext cx="1343131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06E018F5-0CC5-412B-8FEF-12110D91150D}"/>
              </a:ext>
            </a:extLst>
          </p:cNvPr>
          <p:cNvGraphicFramePr>
            <a:graphicFrameLocks noChangeAspect="1"/>
          </p:cNvGraphicFramePr>
          <p:nvPr>
            <p:extLst>
              <p:ext uri="{D42A27DB-BD31-4B8C-83A1-F6EECF244321}">
                <p14:modId xmlns:p14="http://schemas.microsoft.com/office/powerpoint/2010/main" val="1207505176"/>
              </p:ext>
            </p:extLst>
          </p:nvPr>
        </p:nvGraphicFramePr>
        <p:xfrm>
          <a:off x="76200" y="1169634"/>
          <a:ext cx="8763000" cy="5307366"/>
        </p:xfrm>
        <a:graphic>
          <a:graphicData uri="http://schemas.openxmlformats.org/presentationml/2006/ole">
            <mc:AlternateContent xmlns:mc="http://schemas.openxmlformats.org/markup-compatibility/2006">
              <mc:Choice xmlns:v="urn:schemas-microsoft-com:vml" Requires="v">
                <p:oleObj spid="_x0000_s16390" r:id="rId3" imgW="7185483" imgH="9913470" progId="Visio.Drawing.15">
                  <p:embed/>
                </p:oleObj>
              </mc:Choice>
              <mc:Fallback>
                <p:oleObj r:id="rId3" imgW="7185483" imgH="991347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169634"/>
                        <a:ext cx="8763000" cy="5307366"/>
                      </a:xfrm>
                      <a:prstGeom prst="rect">
                        <a:avLst/>
                      </a:prstGeom>
                      <a:noFill/>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5">
            <a:extLst>
              <a:ext uri="{FF2B5EF4-FFF2-40B4-BE49-F238E27FC236}">
                <a16:creationId xmlns:a16="http://schemas.microsoft.com/office/drawing/2014/main" id="{8ADAEEF6-2CB3-4BEA-83D2-52A8C659204C}"/>
              </a:ext>
            </a:extLst>
          </p:cNvPr>
          <p:cNvSpPr>
            <a:spLocks noGrp="1" noChangeArrowheads="1"/>
          </p:cNvSpPr>
          <p:nvPr>
            <p:ph type="ctrTitle"/>
          </p:nvPr>
        </p:nvSpPr>
        <p:spPr>
          <a:xfrm>
            <a:off x="609600" y="457200"/>
            <a:ext cx="7772400" cy="838200"/>
          </a:xfrm>
        </p:spPr>
        <p:txBody>
          <a:bodyPr/>
          <a:lstStyle/>
          <a:p>
            <a:pPr eaLnBrk="1" hangingPunct="1">
              <a:defRPr/>
            </a:pPr>
            <a:r>
              <a:rPr lang="en-US" sz="4000" dirty="0"/>
              <a:t>Database Diagram</a:t>
            </a:r>
          </a:p>
        </p:txBody>
      </p:sp>
      <p:sp>
        <p:nvSpPr>
          <p:cNvPr id="4" name="Rectangle 6">
            <a:extLst>
              <a:ext uri="{FF2B5EF4-FFF2-40B4-BE49-F238E27FC236}">
                <a16:creationId xmlns:a16="http://schemas.microsoft.com/office/drawing/2014/main" id="{A16B477F-D9E5-4ABC-84E1-F9B7DB55ED5B}"/>
              </a:ext>
            </a:extLst>
          </p:cNvPr>
          <p:cNvSpPr>
            <a:spLocks noChangeArrowheads="1"/>
          </p:cNvSpPr>
          <p:nvPr/>
        </p:nvSpPr>
        <p:spPr bwMode="auto">
          <a:xfrm>
            <a:off x="22860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84BF04F1-01AB-49D8-B61A-ED5A10D8DC03}"/>
              </a:ext>
            </a:extLst>
          </p:cNvPr>
          <p:cNvGraphicFramePr>
            <a:graphicFrameLocks noChangeAspect="1"/>
          </p:cNvGraphicFramePr>
          <p:nvPr>
            <p:extLst>
              <p:ext uri="{D42A27DB-BD31-4B8C-83A1-F6EECF244321}">
                <p14:modId xmlns:p14="http://schemas.microsoft.com/office/powerpoint/2010/main" val="2518938346"/>
              </p:ext>
            </p:extLst>
          </p:nvPr>
        </p:nvGraphicFramePr>
        <p:xfrm>
          <a:off x="1889918" y="1905000"/>
          <a:ext cx="5364163" cy="4137025"/>
        </p:xfrm>
        <a:graphic>
          <a:graphicData uri="http://schemas.openxmlformats.org/presentationml/2006/ole">
            <mc:AlternateContent xmlns:mc="http://schemas.openxmlformats.org/markup-compatibility/2006">
              <mc:Choice xmlns:v="urn:schemas-microsoft-com:vml" Requires="v">
                <p:oleObj spid="_x0000_s15371" r:id="rId3" imgW="9220028" imgH="7115175" progId="Visio.Drawing.15">
                  <p:embed/>
                </p:oleObj>
              </mc:Choice>
              <mc:Fallback>
                <p:oleObj r:id="rId3" imgW="9220028" imgH="7115175"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918" y="1905000"/>
                        <a:ext cx="5364163" cy="4137025"/>
                      </a:xfrm>
                      <a:prstGeom prst="rect">
                        <a:avLst/>
                      </a:prstGeom>
                      <a:no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A2B842F-C4AB-4EB2-999F-3DF96F8A1383}"/>
              </a:ext>
            </a:extLst>
          </p:cNvPr>
          <p:cNvSpPr>
            <a:spLocks noGrp="1" noChangeArrowheads="1"/>
          </p:cNvSpPr>
          <p:nvPr>
            <p:ph type="ctrTitle"/>
          </p:nvPr>
        </p:nvSpPr>
        <p:spPr>
          <a:xfrm>
            <a:off x="609600" y="457200"/>
            <a:ext cx="7772400" cy="838200"/>
          </a:xfrm>
        </p:spPr>
        <p:txBody>
          <a:bodyPr/>
          <a:lstStyle/>
          <a:p>
            <a:pPr eaLnBrk="1" hangingPunct="1">
              <a:defRPr/>
            </a:pPr>
            <a:r>
              <a:rPr lang="en-US" sz="4000"/>
              <a:t>User Interfaces</a:t>
            </a:r>
          </a:p>
        </p:txBody>
      </p:sp>
      <p:pic>
        <p:nvPicPr>
          <p:cNvPr id="5" name="Picture 4">
            <a:extLst>
              <a:ext uri="{FF2B5EF4-FFF2-40B4-BE49-F238E27FC236}">
                <a16:creationId xmlns:a16="http://schemas.microsoft.com/office/drawing/2014/main" id="{CA03ACBE-2F0F-444E-BC0B-372F78B91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240"/>
            <a:ext cx="9144000" cy="42675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7A2B842F-C4AB-4EB2-999F-3DF96F8A1383}"/>
              </a:ext>
            </a:extLst>
          </p:cNvPr>
          <p:cNvSpPr>
            <a:spLocks noGrp="1" noChangeArrowheads="1"/>
          </p:cNvSpPr>
          <p:nvPr>
            <p:ph type="ctrTitle"/>
          </p:nvPr>
        </p:nvSpPr>
        <p:spPr>
          <a:xfrm>
            <a:off x="609600" y="457200"/>
            <a:ext cx="7772400" cy="838200"/>
          </a:xfrm>
        </p:spPr>
        <p:txBody>
          <a:bodyPr/>
          <a:lstStyle/>
          <a:p>
            <a:pPr eaLnBrk="1" hangingPunct="1">
              <a:defRPr/>
            </a:pPr>
            <a:r>
              <a:rPr lang="en-US" sz="4000"/>
              <a:t>User Interfaces</a:t>
            </a:r>
          </a:p>
        </p:txBody>
      </p:sp>
      <p:pic>
        <p:nvPicPr>
          <p:cNvPr id="3" name="Picture 2">
            <a:extLst>
              <a:ext uri="{FF2B5EF4-FFF2-40B4-BE49-F238E27FC236}">
                <a16:creationId xmlns:a16="http://schemas.microsoft.com/office/drawing/2014/main" id="{80CAB11E-457A-434D-9DF0-BE8542D48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7896"/>
            <a:ext cx="9144000" cy="4282208"/>
          </a:xfrm>
          <a:prstGeom prst="rect">
            <a:avLst/>
          </a:prstGeom>
        </p:spPr>
      </p:pic>
    </p:spTree>
    <p:extLst>
      <p:ext uri="{BB962C8B-B14F-4D97-AF65-F5344CB8AC3E}">
        <p14:creationId xmlns:p14="http://schemas.microsoft.com/office/powerpoint/2010/main" val="3017713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87E49DE7-F074-48CE-B688-AB7453CAC36C}"/>
              </a:ext>
            </a:extLst>
          </p:cNvPr>
          <p:cNvSpPr>
            <a:spLocks noGrp="1" noChangeArrowheads="1"/>
          </p:cNvSpPr>
          <p:nvPr>
            <p:ph type="title"/>
          </p:nvPr>
        </p:nvSpPr>
        <p:spPr/>
        <p:txBody>
          <a:bodyPr/>
          <a:lstStyle/>
          <a:p>
            <a:pPr eaLnBrk="1" hangingPunct="1">
              <a:defRPr/>
            </a:pPr>
            <a:r>
              <a:rPr lang="en-US"/>
              <a:t>Tools</a:t>
            </a:r>
          </a:p>
        </p:txBody>
      </p:sp>
      <p:sp>
        <p:nvSpPr>
          <p:cNvPr id="65539" name="Rectangle 3">
            <a:extLst>
              <a:ext uri="{FF2B5EF4-FFF2-40B4-BE49-F238E27FC236}">
                <a16:creationId xmlns:a16="http://schemas.microsoft.com/office/drawing/2014/main" id="{D88BFFDB-3DC9-4E41-9D9A-1DCC3858EE8B}"/>
              </a:ext>
            </a:extLst>
          </p:cNvPr>
          <p:cNvSpPr>
            <a:spLocks noGrp="1" noChangeArrowheads="1"/>
          </p:cNvSpPr>
          <p:nvPr>
            <p:ph idx="1"/>
          </p:nvPr>
        </p:nvSpPr>
        <p:spPr>
          <a:xfrm>
            <a:off x="457200" y="1524000"/>
            <a:ext cx="8229600" cy="4572000"/>
          </a:xfrm>
        </p:spPr>
        <p:txBody>
          <a:bodyPr/>
          <a:lstStyle/>
          <a:p>
            <a:pPr eaLnBrk="1" hangingPunct="1">
              <a:defRPr/>
            </a:pPr>
            <a:r>
              <a:rPr lang="en-US" dirty="0"/>
              <a:t>Anaconda</a:t>
            </a:r>
          </a:p>
          <a:p>
            <a:pPr eaLnBrk="1" hangingPunct="1">
              <a:defRPr/>
            </a:pPr>
            <a:r>
              <a:rPr lang="en-US" dirty="0"/>
              <a:t>Visual Studio Code</a:t>
            </a:r>
          </a:p>
          <a:p>
            <a:pPr eaLnBrk="1" hangingPunct="1">
              <a:defRPr/>
            </a:pPr>
            <a:r>
              <a:rPr lang="en-US" dirty="0"/>
              <a:t>Microsoft Visio</a:t>
            </a:r>
          </a:p>
          <a:p>
            <a:pPr eaLnBrk="1" hangingPunct="1">
              <a:defRPr/>
            </a:pPr>
            <a:r>
              <a:rPr lang="en-US" dirty="0"/>
              <a:t>Microsoft Project</a:t>
            </a:r>
          </a:p>
          <a:p>
            <a:pPr eaLnBrk="1" hangingPunct="1">
              <a:defRPr/>
            </a:pPr>
            <a:r>
              <a:rPr lang="en-US" dirty="0"/>
              <a:t>Draw.io</a:t>
            </a:r>
          </a:p>
          <a:p>
            <a:pPr eaLnBrk="1" hangingPunct="1">
              <a:defRPr/>
            </a:pPr>
            <a:r>
              <a:rPr lang="en-US" dirty="0"/>
              <a:t>Google </a:t>
            </a:r>
            <a:r>
              <a:rPr lang="en-US" dirty="0" err="1"/>
              <a:t>Colab</a:t>
            </a:r>
            <a:endParaRPr lang="en-US" dirty="0"/>
          </a:p>
          <a:p>
            <a:pPr eaLnBrk="1" hangingPunct="1">
              <a:defRPr/>
            </a:pPr>
            <a:r>
              <a:rPr lang="en-US" dirty="0"/>
              <a:t>Streamlit web framework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5E4B5AC-DB0D-4CBF-A843-CA63543F5935}"/>
              </a:ext>
            </a:extLst>
          </p:cNvPr>
          <p:cNvSpPr>
            <a:spLocks noGrp="1" noChangeArrowheads="1"/>
          </p:cNvSpPr>
          <p:nvPr>
            <p:ph type="ctrTitle"/>
          </p:nvPr>
        </p:nvSpPr>
        <p:spPr>
          <a:xfrm>
            <a:off x="609600" y="1066800"/>
            <a:ext cx="8229600" cy="2743200"/>
          </a:xfrm>
        </p:spPr>
        <p:txBody>
          <a:bodyPr anchor="t"/>
          <a:lstStyle/>
          <a:p>
            <a:r>
              <a:rPr lang="en-US" b="1" dirty="0">
                <a:effectLst/>
              </a:rPr>
              <a:t>Implementation of Deep Learning Method for Prediction of Cardiovascular Disease (IDMPCVD)</a:t>
            </a:r>
          </a:p>
        </p:txBody>
      </p:sp>
      <p:pic>
        <p:nvPicPr>
          <p:cNvPr id="3075" name="Picture 6" descr="C:\Users\usman.waheed\Desktop\vulogo.jpg">
            <a:extLst>
              <a:ext uri="{FF2B5EF4-FFF2-40B4-BE49-F238E27FC236}">
                <a16:creationId xmlns:a16="http://schemas.microsoft.com/office/drawing/2014/main" id="{7E146B14-EA83-462A-AF00-83ABBD178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5029200"/>
            <a:ext cx="20145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B2115E4B-D7F3-4029-B1F2-00ED39FA08A8}"/>
              </a:ext>
            </a:extLst>
          </p:cNvPr>
          <p:cNvSpPr>
            <a:spLocks noGrp="1" noChangeArrowheads="1"/>
          </p:cNvSpPr>
          <p:nvPr>
            <p:ph type="title"/>
          </p:nvPr>
        </p:nvSpPr>
        <p:spPr/>
        <p:txBody>
          <a:bodyPr>
            <a:normAutofit fontScale="90000"/>
          </a:bodyPr>
          <a:lstStyle/>
          <a:p>
            <a:pPr eaLnBrk="1" hangingPunct="1">
              <a:defRPr/>
            </a:pPr>
            <a:r>
              <a:rPr lang="en-US" sz="5900"/>
              <a:t>Group Members Introduction</a:t>
            </a:r>
          </a:p>
        </p:txBody>
      </p:sp>
      <p:sp>
        <p:nvSpPr>
          <p:cNvPr id="135171" name="Rectangle 3">
            <a:extLst>
              <a:ext uri="{FF2B5EF4-FFF2-40B4-BE49-F238E27FC236}">
                <a16:creationId xmlns:a16="http://schemas.microsoft.com/office/drawing/2014/main" id="{2F759BE3-D61C-4641-AF00-DBC3C4380868}"/>
              </a:ext>
            </a:extLst>
          </p:cNvPr>
          <p:cNvSpPr>
            <a:spLocks noGrp="1" noChangeArrowheads="1"/>
          </p:cNvSpPr>
          <p:nvPr>
            <p:ph idx="1"/>
          </p:nvPr>
        </p:nvSpPr>
        <p:spPr>
          <a:xfrm>
            <a:off x="457200" y="2514600"/>
            <a:ext cx="8229600" cy="2357568"/>
          </a:xfrm>
        </p:spPr>
        <p:txBody>
          <a:bodyPr wrap="square">
            <a:spAutoFit/>
          </a:bodyPr>
          <a:lstStyle/>
          <a:p>
            <a:pPr eaLnBrk="1" hangingPunct="1">
              <a:buFont typeface="Wingdings" panose="05000000000000000000" pitchFamily="2" charset="2"/>
              <a:buNone/>
              <a:defRPr/>
            </a:pPr>
            <a:endParaRPr lang="en-US" dirty="0"/>
          </a:p>
          <a:p>
            <a:r>
              <a:rPr lang="en-US" dirty="0">
                <a:effectLst/>
              </a:rPr>
              <a:t>Zahir Ahmad                  	MC200400105</a:t>
            </a:r>
          </a:p>
          <a:p>
            <a:r>
              <a:rPr lang="en-US" dirty="0">
                <a:effectLst/>
              </a:rPr>
              <a:t>Sayyada Aleena Bukhari      MC190402109</a:t>
            </a:r>
          </a:p>
          <a:p>
            <a:pPr eaLnBrk="1" hangingPunct="1">
              <a:buFont typeface="Wingdings" panose="05000000000000000000" pitchFamily="2" charset="2"/>
              <a:buNone/>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13255CF8-7168-4922-9F78-2F8A675A1600}"/>
              </a:ext>
            </a:extLst>
          </p:cNvPr>
          <p:cNvSpPr>
            <a:spLocks noGrp="1" noChangeArrowheads="1"/>
          </p:cNvSpPr>
          <p:nvPr>
            <p:ph type="ctrTitle"/>
          </p:nvPr>
        </p:nvSpPr>
        <p:spPr>
          <a:xfrm>
            <a:off x="304800" y="228600"/>
            <a:ext cx="8229600" cy="1828800"/>
          </a:xfrm>
        </p:spPr>
        <p:txBody>
          <a:bodyPr/>
          <a:lstStyle/>
          <a:p>
            <a:pPr eaLnBrk="1" hangingPunct="1">
              <a:defRPr/>
            </a:pPr>
            <a:r>
              <a:rPr lang="en-US" sz="4800" dirty="0"/>
              <a:t>INTRODUCTION OF PROJECT</a:t>
            </a:r>
            <a:endParaRPr lang="en-US" sz="4000" dirty="0"/>
          </a:p>
        </p:txBody>
      </p:sp>
      <p:sp>
        <p:nvSpPr>
          <p:cNvPr id="9221" name="Rectangle 5">
            <a:extLst>
              <a:ext uri="{FF2B5EF4-FFF2-40B4-BE49-F238E27FC236}">
                <a16:creationId xmlns:a16="http://schemas.microsoft.com/office/drawing/2014/main" id="{4123775B-B1D6-49C8-BA6C-6A90198DC988}"/>
              </a:ext>
            </a:extLst>
          </p:cNvPr>
          <p:cNvSpPr>
            <a:spLocks noGrp="1" noChangeArrowheads="1"/>
          </p:cNvSpPr>
          <p:nvPr>
            <p:ph type="subTitle" idx="1"/>
          </p:nvPr>
        </p:nvSpPr>
        <p:spPr/>
        <p:txBody>
          <a:bodyPr/>
          <a:lstStyle/>
          <a:p>
            <a:pPr eaLnBrk="1" hangingPunct="1">
              <a:defRPr/>
            </a:pPr>
            <a:r>
              <a:rPr lang="en-US"/>
              <a:t> </a:t>
            </a:r>
          </a:p>
        </p:txBody>
      </p:sp>
      <p:pic>
        <p:nvPicPr>
          <p:cNvPr id="5124" name="Picture 8">
            <a:extLst>
              <a:ext uri="{FF2B5EF4-FFF2-40B4-BE49-F238E27FC236}">
                <a16:creationId xmlns:a16="http://schemas.microsoft.com/office/drawing/2014/main" id="{72851691-0B6E-4C36-B8AF-940EA0172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305550"/>
            <a:ext cx="838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DD2C38C-A31D-4D25-90C9-3529B889D660}"/>
              </a:ext>
            </a:extLst>
          </p:cNvPr>
          <p:cNvSpPr txBox="1"/>
          <p:nvPr/>
        </p:nvSpPr>
        <p:spPr>
          <a:xfrm>
            <a:off x="609600" y="2362200"/>
            <a:ext cx="7924800"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Build a Deep learning model for the prediction of Cardiovascular Disease</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Select Specific type of cardiovascular disease</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Choose proper datasets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Preprocess dataset</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Features extractions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Build model</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Train model</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Test model</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Tune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402C-25AB-4FDE-B6A7-AEFAB87CFBDD}"/>
              </a:ext>
            </a:extLst>
          </p:cNvPr>
          <p:cNvSpPr>
            <a:spLocks noGrp="1"/>
          </p:cNvSpPr>
          <p:nvPr>
            <p:ph type="title"/>
          </p:nvPr>
        </p:nvSpPr>
        <p:spPr/>
        <p:txBody>
          <a:bodyPr/>
          <a:lstStyle/>
          <a:p>
            <a:r>
              <a:rPr lang="en-US" dirty="0"/>
              <a:t>INTRODUCTION OF PROJECT</a:t>
            </a:r>
          </a:p>
        </p:txBody>
      </p:sp>
      <p:sp>
        <p:nvSpPr>
          <p:cNvPr id="4" name="TextBox 3">
            <a:extLst>
              <a:ext uri="{FF2B5EF4-FFF2-40B4-BE49-F238E27FC236}">
                <a16:creationId xmlns:a16="http://schemas.microsoft.com/office/drawing/2014/main" id="{CE2441C1-8324-4A25-84BC-ABBFCC742F89}"/>
              </a:ext>
            </a:extLst>
          </p:cNvPr>
          <p:cNvSpPr txBox="1"/>
          <p:nvPr/>
        </p:nvSpPr>
        <p:spPr>
          <a:xfrm>
            <a:off x="762000" y="2133600"/>
            <a:ext cx="7467600"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We used deep learning methods 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UCI machine learning repository [3] and Mendeley Data [4] datasets to predict the CAD. For structured or labelled data, we used Artificial Neural Network (ANN), and for unstructured or images dataset we used Convolutional Neural Network the training of model and achieved almost 90% accuracy in disease prediction. We used Streamlit Python Library to take inputs and show results.</a:t>
            </a:r>
          </a:p>
        </p:txBody>
      </p:sp>
    </p:spTree>
    <p:extLst>
      <p:ext uri="{BB962C8B-B14F-4D97-AF65-F5344CB8AC3E}">
        <p14:creationId xmlns:p14="http://schemas.microsoft.com/office/powerpoint/2010/main" val="51255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97D75A-9F01-4A62-B9D1-2E7F678B3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7" y="1438275"/>
            <a:ext cx="7629525" cy="4962525"/>
          </a:xfrm>
          <a:prstGeom prst="rect">
            <a:avLst/>
          </a:prstGeom>
        </p:spPr>
      </p:pic>
      <p:sp>
        <p:nvSpPr>
          <p:cNvPr id="6" name="Rectangle 4">
            <a:extLst>
              <a:ext uri="{FF2B5EF4-FFF2-40B4-BE49-F238E27FC236}">
                <a16:creationId xmlns:a16="http://schemas.microsoft.com/office/drawing/2014/main" id="{55044DF9-FD75-4599-B4CA-2628DDEC4E68}"/>
              </a:ext>
            </a:extLst>
          </p:cNvPr>
          <p:cNvSpPr txBox="1">
            <a:spLocks noChangeArrowheads="1"/>
          </p:cNvSpPr>
          <p:nvPr/>
        </p:nvSpPr>
        <p:spPr bwMode="auto">
          <a:xfrm>
            <a:off x="609600" y="304800"/>
            <a:ext cx="77724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en-US" kern="0" dirty="0"/>
              <a:t>Diagram of Process Model</a:t>
            </a:r>
          </a:p>
        </p:txBody>
      </p:sp>
    </p:spTree>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A1DEC7-F886-4998-8F4A-C0278503F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42714"/>
            <a:ext cx="7629525" cy="4962525"/>
          </a:xfrm>
          <a:prstGeom prst="rect">
            <a:avLst/>
          </a:prstGeom>
        </p:spPr>
      </p:pic>
      <p:sp>
        <p:nvSpPr>
          <p:cNvPr id="6" name="Rectangle 4">
            <a:extLst>
              <a:ext uri="{FF2B5EF4-FFF2-40B4-BE49-F238E27FC236}">
                <a16:creationId xmlns:a16="http://schemas.microsoft.com/office/drawing/2014/main" id="{6C4157F9-70FB-4F16-B5B7-32139F8910A8}"/>
              </a:ext>
            </a:extLst>
          </p:cNvPr>
          <p:cNvSpPr txBox="1">
            <a:spLocks noChangeArrowheads="1"/>
          </p:cNvSpPr>
          <p:nvPr/>
        </p:nvSpPr>
        <p:spPr bwMode="auto">
          <a:xfrm>
            <a:off x="609600" y="304800"/>
            <a:ext cx="77724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a:lstStyle>
          <a:p>
            <a:pPr eaLnBrk="1" hangingPunct="1">
              <a:defRPr/>
            </a:pPr>
            <a:r>
              <a:rPr lang="en-US" kern="0" dirty="0"/>
              <a:t>Diagram of Process Model</a:t>
            </a:r>
          </a:p>
        </p:txBody>
      </p:sp>
    </p:spTree>
    <p:extLst>
      <p:ext uri="{BB962C8B-B14F-4D97-AF65-F5344CB8AC3E}">
        <p14:creationId xmlns:p14="http://schemas.microsoft.com/office/powerpoint/2010/main" val="926505496"/>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9ED46375-34E4-474E-A4C9-95CFB6459481}"/>
              </a:ext>
            </a:extLst>
          </p:cNvPr>
          <p:cNvSpPr>
            <a:spLocks noGrp="1" noChangeArrowheads="1"/>
          </p:cNvSpPr>
          <p:nvPr>
            <p:ph type="ctrTitle"/>
          </p:nvPr>
        </p:nvSpPr>
        <p:spPr>
          <a:xfrm>
            <a:off x="609600" y="304800"/>
            <a:ext cx="7772400" cy="990600"/>
          </a:xfrm>
        </p:spPr>
        <p:txBody>
          <a:bodyPr/>
          <a:lstStyle/>
          <a:p>
            <a:pPr eaLnBrk="1" hangingPunct="1">
              <a:defRPr/>
            </a:pPr>
            <a:r>
              <a:rPr lang="en-US" dirty="0"/>
              <a:t>Use Case Diagram</a:t>
            </a:r>
          </a:p>
        </p:txBody>
      </p:sp>
      <p:pic>
        <p:nvPicPr>
          <p:cNvPr id="5" name="Picture 4">
            <a:extLst>
              <a:ext uri="{FF2B5EF4-FFF2-40B4-BE49-F238E27FC236}">
                <a16:creationId xmlns:a16="http://schemas.microsoft.com/office/drawing/2014/main" id="{E6CC366A-B26A-43D7-9A55-1B30A6273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95400"/>
            <a:ext cx="8534400" cy="54321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id="{120C132A-4575-40FF-AC22-25A6F38D1C7D}"/>
              </a:ext>
            </a:extLst>
          </p:cNvPr>
          <p:cNvSpPr>
            <a:spLocks noGrp="1" noChangeArrowheads="1"/>
          </p:cNvSpPr>
          <p:nvPr>
            <p:ph type="ctrTitle"/>
          </p:nvPr>
        </p:nvSpPr>
        <p:spPr>
          <a:xfrm>
            <a:off x="685800" y="533400"/>
            <a:ext cx="7772400" cy="1143000"/>
          </a:xfrm>
        </p:spPr>
        <p:txBody>
          <a:bodyPr/>
          <a:lstStyle/>
          <a:p>
            <a:pPr eaLnBrk="1" hangingPunct="1">
              <a:defRPr/>
            </a:pPr>
            <a:r>
              <a:rPr lang="en-US" sz="4000" dirty="0"/>
              <a:t>Business Rules Catalog</a:t>
            </a:r>
          </a:p>
        </p:txBody>
      </p:sp>
      <p:sp>
        <p:nvSpPr>
          <p:cNvPr id="20485" name="Rectangle 5">
            <a:extLst>
              <a:ext uri="{FF2B5EF4-FFF2-40B4-BE49-F238E27FC236}">
                <a16:creationId xmlns:a16="http://schemas.microsoft.com/office/drawing/2014/main" id="{1201B885-6B9B-4639-8784-121EDAD0C1FB}"/>
              </a:ext>
            </a:extLst>
          </p:cNvPr>
          <p:cNvSpPr>
            <a:spLocks noGrp="1" noChangeArrowheads="1"/>
          </p:cNvSpPr>
          <p:nvPr>
            <p:ph type="subTitle" idx="1"/>
          </p:nvPr>
        </p:nvSpPr>
        <p:spPr>
          <a:xfrm>
            <a:off x="228600" y="1676400"/>
            <a:ext cx="7543800" cy="4495800"/>
          </a:xfrm>
        </p:spPr>
        <p:txBody>
          <a:bodyPr>
            <a:normAutofit fontScale="92500"/>
          </a:bodyPr>
          <a:lstStyle/>
          <a:p>
            <a:pPr lvl="2"/>
            <a:r>
              <a:rPr lang="en-US" sz="1600" b="1" dirty="0">
                <a:effectLst>
                  <a:glow>
                    <a:srgbClr val="000000"/>
                  </a:glow>
                  <a:outerShdw sx="0" sy="0">
                    <a:srgbClr val="000000"/>
                  </a:outerShdw>
                  <a:reflection stA="0" endPos="0" fadeDir="0" sx="0" sy="0"/>
                </a:effectLst>
              </a:rPr>
              <a:t>Functional Requirements</a:t>
            </a:r>
          </a:p>
          <a:p>
            <a:pPr marL="171450" lvl="0" indent="-171450" algn="l">
              <a:buFont typeface="Arial" panose="020B0604020202020204" pitchFamily="34" charset="0"/>
              <a:buChar char="•"/>
            </a:pPr>
            <a:r>
              <a:rPr lang="en-US" sz="1600" dirty="0">
                <a:effectLst/>
              </a:rPr>
              <a:t>Define the problem and select the dataset as any type of Cardiovascular Disease</a:t>
            </a:r>
          </a:p>
          <a:p>
            <a:pPr marL="171450" lvl="0" indent="-171450" algn="l">
              <a:buFont typeface="Arial" panose="020B0604020202020204" pitchFamily="34" charset="0"/>
              <a:buChar char="•"/>
            </a:pPr>
            <a:r>
              <a:rPr lang="en-US" sz="1600" dirty="0">
                <a:effectLst/>
              </a:rPr>
              <a:t>Data Analysis and Preprocessing </a:t>
            </a:r>
          </a:p>
          <a:p>
            <a:pPr marL="171450" lvl="0" indent="-171450" algn="l">
              <a:buFont typeface="Arial" panose="020B0604020202020204" pitchFamily="34" charset="0"/>
              <a:buChar char="•"/>
            </a:pPr>
            <a:r>
              <a:rPr lang="en-US" sz="1600" dirty="0">
                <a:effectLst/>
              </a:rPr>
              <a:t>Feature Extraction</a:t>
            </a:r>
          </a:p>
          <a:p>
            <a:pPr marL="171450" lvl="0" indent="-171450" algn="l">
              <a:buFont typeface="Arial" panose="020B0604020202020204" pitchFamily="34" charset="0"/>
              <a:buChar char="•"/>
            </a:pPr>
            <a:r>
              <a:rPr lang="en-US" sz="1600" dirty="0">
                <a:effectLst/>
              </a:rPr>
              <a:t>Prediction</a:t>
            </a:r>
          </a:p>
          <a:p>
            <a:pPr marL="171450" lvl="0" indent="-171450" algn="l">
              <a:buFont typeface="Arial" panose="020B0604020202020204" pitchFamily="34" charset="0"/>
              <a:buChar char="•"/>
            </a:pPr>
            <a:r>
              <a:rPr lang="en-US" sz="1600" dirty="0">
                <a:effectLst/>
              </a:rPr>
              <a:t>Build system</a:t>
            </a:r>
          </a:p>
          <a:p>
            <a:pPr marL="171450" lvl="0" indent="-171450" algn="l">
              <a:buFont typeface="Arial" panose="020B0604020202020204" pitchFamily="34" charset="0"/>
              <a:buChar char="•"/>
            </a:pPr>
            <a:r>
              <a:rPr lang="en-US" sz="1600" dirty="0">
                <a:effectLst/>
              </a:rPr>
              <a:t>Test System</a:t>
            </a:r>
          </a:p>
          <a:p>
            <a:pPr marL="171450" lvl="0" indent="-171450" algn="l">
              <a:buFont typeface="Arial" panose="020B0604020202020204" pitchFamily="34" charset="0"/>
              <a:buChar char="•"/>
            </a:pPr>
            <a:r>
              <a:rPr lang="en-US" sz="1600" dirty="0">
                <a:effectLst/>
              </a:rPr>
              <a:t>Tune System</a:t>
            </a:r>
          </a:p>
          <a:p>
            <a:pPr marL="171450" lvl="0" indent="-171450" algn="l">
              <a:buFont typeface="Arial" panose="020B0604020202020204" pitchFamily="34" charset="0"/>
              <a:buChar char="•"/>
            </a:pPr>
            <a:r>
              <a:rPr lang="en-US" sz="1600" dirty="0">
                <a:effectLst/>
              </a:rPr>
              <a:t>The program should have a knowledge-based system according to select data (Structured or Unstructured data).</a:t>
            </a:r>
          </a:p>
          <a:p>
            <a:pPr marL="171450" lvl="0" indent="-171450" algn="l">
              <a:buFont typeface="Arial" panose="020B0604020202020204" pitchFamily="34" charset="0"/>
              <a:buChar char="•"/>
            </a:pPr>
            <a:r>
              <a:rPr lang="en-US" sz="1600" dirty="0">
                <a:effectLst/>
              </a:rPr>
              <a:t>The program should have the deep learning algorithm to execute model prediction.</a:t>
            </a:r>
          </a:p>
          <a:p>
            <a:pPr marL="171450" lvl="0" indent="-171450" algn="l">
              <a:buFont typeface="Arial" panose="020B0604020202020204" pitchFamily="34" charset="0"/>
              <a:buChar char="•"/>
            </a:pPr>
            <a:r>
              <a:rPr lang="en-US" sz="1600" dirty="0">
                <a:effectLst/>
              </a:rPr>
              <a:t>The program should evaluate the performance and update knowledge based on the requirement.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256</TotalTime>
  <Words>273</Words>
  <Application>Microsoft Office PowerPoint</Application>
  <PresentationFormat>On-screen Show (4:3)</PresentationFormat>
  <Paragraphs>51</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Tahoma</vt:lpstr>
      <vt:lpstr>Times New Roman</vt:lpstr>
      <vt:lpstr>Trebuchet MS</vt:lpstr>
      <vt:lpstr>Wingdings</vt:lpstr>
      <vt:lpstr>Wingdings 3</vt:lpstr>
      <vt:lpstr>Facet</vt:lpstr>
      <vt:lpstr>Visio.Drawing.15</vt:lpstr>
      <vt:lpstr>PowerPoint Presentation</vt:lpstr>
      <vt:lpstr>Implementation of Deep Learning Method for Prediction of Cardiovascular Disease (IDMPCVD)</vt:lpstr>
      <vt:lpstr>Group Members Introduction</vt:lpstr>
      <vt:lpstr>INTRODUCTION OF PROJECT</vt:lpstr>
      <vt:lpstr>INTRODUCTION OF PROJECT</vt:lpstr>
      <vt:lpstr>PowerPoint Presentation</vt:lpstr>
      <vt:lpstr>PowerPoint Presentation</vt:lpstr>
      <vt:lpstr>Use Case Diagram</vt:lpstr>
      <vt:lpstr>Business Rules Catalog</vt:lpstr>
      <vt:lpstr>Architectural Design</vt:lpstr>
      <vt:lpstr>Team Structure</vt:lpstr>
      <vt:lpstr>Project Schedule</vt:lpstr>
      <vt:lpstr>Sequence Diagrams</vt:lpstr>
      <vt:lpstr>Logical Model/Class Diagram</vt:lpstr>
      <vt:lpstr>Entity-Relationship Diagram</vt:lpstr>
      <vt:lpstr>Database Diagram</vt:lpstr>
      <vt:lpstr>User Interfaces</vt:lpstr>
      <vt:lpstr>User Interfaces</vt:lpstr>
      <vt:lpstr>Tools</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us Play Chess Online</dc:title>
  <dc:creator>MUHAMMAD HARIS SIDDIQUI</dc:creator>
  <cp:lastModifiedBy>HRIMS-PC</cp:lastModifiedBy>
  <cp:revision>63</cp:revision>
  <dcterms:created xsi:type="dcterms:W3CDTF">2007-02-24T01:41:18Z</dcterms:created>
  <dcterms:modified xsi:type="dcterms:W3CDTF">2022-11-14T05:32:10Z</dcterms:modified>
</cp:coreProperties>
</file>