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87" r:id="rId18"/>
    <p:sldId id="284" r:id="rId19"/>
    <p:sldId id="279" r:id="rId20"/>
    <p:sldId id="286" r:id="rId21"/>
    <p:sldId id="294" r:id="rId22"/>
    <p:sldId id="285" r:id="rId23"/>
    <p:sldId id="288" r:id="rId24"/>
    <p:sldId id="289" r:id="rId25"/>
    <p:sldId id="277" r:id="rId26"/>
    <p:sldId id="295" r:id="rId27"/>
    <p:sldId id="290" r:id="rId28"/>
    <p:sldId id="291" r:id="rId29"/>
    <p:sldId id="296" r:id="rId30"/>
    <p:sldId id="293" r:id="rId31"/>
    <p:sldId id="278" r:id="rId32"/>
    <p:sldId id="276" r:id="rId33"/>
    <p:sldId id="29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5EA67-5D10-4D14-9260-554A73862409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D4B86-0E05-433A-9CB5-CEF6565EDB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3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my data set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5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423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14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42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60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264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216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5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73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559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6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my data set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663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98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my data set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0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36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60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99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0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4B86-0E05-433A-9CB5-CEF6565EDB6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96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3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7/20/2021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4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12476" y="9437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Siamese Neural Network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2895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Effect of the architecture and hyperparameters on the performance of an Iris recognition Siamese Neural Network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FA32214-A13E-4B58-B4C2-2B4159C1B915}"/>
              </a:ext>
            </a:extLst>
          </p:cNvPr>
          <p:cNvSpPr txBox="1">
            <a:spLocks/>
          </p:cNvSpPr>
          <p:nvPr/>
        </p:nvSpPr>
        <p:spPr>
          <a:xfrm>
            <a:off x="2562605" y="6003630"/>
            <a:ext cx="7063739" cy="68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The experiment and the presentation were done by: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Zahir</a:t>
            </a:r>
            <a:r>
              <a:rPr lang="en-US" sz="1600" dirty="0">
                <a:solidFill>
                  <a:srgbClr val="FFFFFF"/>
                </a:solidFill>
              </a:rPr>
              <a:t> Bilal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-863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 -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0" y="1148080"/>
            <a:ext cx="4480560" cy="115189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Convolutional Neural Network</a:t>
            </a:r>
          </a:p>
          <a:p>
            <a:r>
              <a:rPr lang="en-US" sz="2200" dirty="0">
                <a:solidFill>
                  <a:schemeClr val="bg1"/>
                </a:solidFill>
              </a:rPr>
              <a:t>VGG-16 (Modified)</a:t>
            </a:r>
          </a:p>
          <a:p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7E50EE-1AA8-4A9D-A33A-084B64A9E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860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D125C-819C-49C2-BBB2-27D6135B2687}"/>
              </a:ext>
            </a:extLst>
          </p:cNvPr>
          <p:cNvSpPr txBox="1"/>
          <p:nvPr/>
        </p:nvSpPr>
        <p:spPr>
          <a:xfrm>
            <a:off x="3169921" y="2486191"/>
            <a:ext cx="64589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(conv11): Conv2d(1, 64, kernel_size=(3, 3), stride=(1, 1))</a:t>
            </a:r>
          </a:p>
          <a:p>
            <a:r>
              <a:rPr lang="de-DE" dirty="0">
                <a:solidFill>
                  <a:schemeClr val="bg1"/>
                </a:solidFill>
              </a:rPr>
              <a:t>  (conv12): Conv2d(64, 64, kernel_size=(3, 3), stride=(1, 1))</a:t>
            </a:r>
          </a:p>
          <a:p>
            <a:r>
              <a:rPr lang="de-DE" dirty="0">
                <a:solidFill>
                  <a:schemeClr val="bg1"/>
                </a:solidFill>
              </a:rPr>
              <a:t>  (conv21): Conv2d(64, 128, kernel_size=(3, 3), stride=(1, 1))</a:t>
            </a:r>
          </a:p>
          <a:p>
            <a:r>
              <a:rPr lang="de-DE" dirty="0">
                <a:solidFill>
                  <a:schemeClr val="bg1"/>
                </a:solidFill>
              </a:rPr>
              <a:t>  (conv22): Conv2d(128, 128, kernel_size=(3, 3), stride=(1, 1))</a:t>
            </a:r>
          </a:p>
          <a:p>
            <a:r>
              <a:rPr lang="de-DE" dirty="0">
                <a:solidFill>
                  <a:schemeClr val="bg1"/>
                </a:solidFill>
              </a:rPr>
              <a:t>  (conv31): Conv2d(128, 256, kernel_size=(3, 3), stride=(1, 1))</a:t>
            </a:r>
          </a:p>
          <a:p>
            <a:r>
              <a:rPr lang="de-DE" dirty="0">
                <a:solidFill>
                  <a:schemeClr val="bg1"/>
                </a:solidFill>
              </a:rPr>
              <a:t>  (conv32): Conv2d(256, 256, kernel_size=(3, 3), stride=(1, 1))</a:t>
            </a:r>
          </a:p>
          <a:p>
            <a:r>
              <a:rPr lang="de-DE" dirty="0">
                <a:solidFill>
                  <a:schemeClr val="bg1"/>
                </a:solidFill>
              </a:rPr>
              <a:t>  (conv33): Conv2d(256, 256, kernel_size=(3, 3), stride=(1, 1))</a:t>
            </a:r>
          </a:p>
          <a:p>
            <a:r>
              <a:rPr lang="de-DE" dirty="0">
                <a:solidFill>
                  <a:schemeClr val="bg1"/>
                </a:solidFill>
              </a:rPr>
              <a:t>  (pool): MaxPool2d(kernel_size=2, stride=2, padding=0, dilation=1, ceil_mode=False)</a:t>
            </a:r>
          </a:p>
          <a:p>
            <a:r>
              <a:rPr lang="de-DE" dirty="0">
                <a:solidFill>
                  <a:schemeClr val="bg1"/>
                </a:solidFill>
              </a:rPr>
              <a:t>  (fc1): Linear(in_features=16384, out_features=4096, bias=True)</a:t>
            </a:r>
          </a:p>
          <a:p>
            <a:r>
              <a:rPr lang="de-DE" dirty="0">
                <a:solidFill>
                  <a:schemeClr val="bg1"/>
                </a:solidFill>
              </a:rPr>
              <a:t>  (fc2): Linear(in_features=4096, out_features=4096, bias=True)</a:t>
            </a:r>
          </a:p>
          <a:p>
            <a:r>
              <a:rPr lang="de-DE" dirty="0">
                <a:solidFill>
                  <a:schemeClr val="bg1"/>
                </a:solidFill>
              </a:rPr>
              <a:t>  (fcOut): Linear(in_features=4096, out_features=1, bias=True)</a:t>
            </a:r>
          </a:p>
          <a:p>
            <a:r>
              <a:rPr lang="de-DE" dirty="0">
                <a:solidFill>
                  <a:schemeClr val="bg1"/>
                </a:solidFill>
              </a:rPr>
              <a:t>  (sigmoid): Sigmoid()</a:t>
            </a:r>
          </a:p>
        </p:txBody>
      </p:sp>
    </p:spTree>
    <p:extLst>
      <p:ext uri="{BB962C8B-B14F-4D97-AF65-F5344CB8AC3E}">
        <p14:creationId xmlns:p14="http://schemas.microsoft.com/office/powerpoint/2010/main" val="35431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-863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 -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8287" y="1258419"/>
            <a:ext cx="1789298" cy="2012697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Multi-Layer Perceptron neural network</a:t>
            </a:r>
            <a:endParaRPr lang="de-DE" sz="2200" dirty="0">
              <a:solidFill>
                <a:schemeClr val="bg1"/>
              </a:solidFill>
            </a:endParaRPr>
          </a:p>
          <a:p>
            <a:r>
              <a:rPr lang="de-DE" sz="2200" dirty="0">
                <a:solidFill>
                  <a:schemeClr val="bg1"/>
                </a:solidFill>
              </a:rPr>
              <a:t>Were used</a:t>
            </a:r>
          </a:p>
          <a:p>
            <a:r>
              <a:rPr lang="de-DE" sz="2200" dirty="0">
                <a:solidFill>
                  <a:schemeClr val="bg1"/>
                </a:solidFill>
              </a:rPr>
              <a:t>With different variations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C78D7-64D2-4D3F-BAE5-7A75C48A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80" y="959205"/>
            <a:ext cx="8796380" cy="44090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31BFC9-5905-43C1-9913-54C7929AC57C}"/>
              </a:ext>
            </a:extLst>
          </p:cNvPr>
          <p:cNvSpPr txBox="1"/>
          <p:nvPr/>
        </p:nvSpPr>
        <p:spPr>
          <a:xfrm>
            <a:off x="3212182" y="5487642"/>
            <a:ext cx="617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Lilei Zheng, Stefan Duffner, Khalid Idrissi, Christophe Garcia, Atilla Baskurt. Siamese Multi-layer Perceptrons for Dimensionality Reduction and Face Identification. Multimedia Tools and Applications, Springer Verlag, 2015, pp.,. ff10.1007/s11042-015-2847-3ff. ffhal-01182273f</a:t>
            </a:r>
          </a:p>
        </p:txBody>
      </p:sp>
    </p:spTree>
    <p:extLst>
      <p:ext uri="{BB962C8B-B14F-4D97-AF65-F5344CB8AC3E}">
        <p14:creationId xmlns:p14="http://schemas.microsoft.com/office/powerpoint/2010/main" val="22009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-863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1D084F-C556-474E-BC20-D84E96ED2796}"/>
              </a:ext>
            </a:extLst>
          </p:cNvPr>
          <p:cNvSpPr txBox="1"/>
          <p:nvPr/>
        </p:nvSpPr>
        <p:spPr>
          <a:xfrm>
            <a:off x="2997200" y="1129437"/>
            <a:ext cx="61772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60 % training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20 % validation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20 % testing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3D4F5F7-8DDE-4EAE-B415-0B68BD3CA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92" y="2983112"/>
            <a:ext cx="7558625" cy="32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-8635" y="-1015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 -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070CA-F8B4-4E16-94E2-3E32901A252A}"/>
              </a:ext>
            </a:extLst>
          </p:cNvPr>
          <p:cNvSpPr txBox="1"/>
          <p:nvPr/>
        </p:nvSpPr>
        <p:spPr>
          <a:xfrm>
            <a:off x="2987040" y="1633928"/>
            <a:ext cx="5798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Randomly select a pair of images to train</a:t>
            </a:r>
          </a:p>
          <a:p>
            <a:r>
              <a:rPr lang="en-US" dirty="0">
                <a:solidFill>
                  <a:schemeClr val="bg1"/>
                </a:solidFill>
              </a:rPr>
              <a:t>if: Two Images from same subject (person) </a:t>
            </a:r>
          </a:p>
          <a:p>
            <a:r>
              <a:rPr lang="en-US" dirty="0">
                <a:solidFill>
                  <a:schemeClr val="bg1"/>
                </a:solidFill>
              </a:rPr>
              <a:t>Then: similarity = 1</a:t>
            </a:r>
          </a:p>
          <a:p>
            <a:r>
              <a:rPr lang="en-US" dirty="0">
                <a:solidFill>
                  <a:schemeClr val="bg1"/>
                </a:solidFill>
              </a:rPr>
              <a:t>If: Two Images from different subject (person) </a:t>
            </a:r>
          </a:p>
          <a:p>
            <a:r>
              <a:rPr lang="en-US" dirty="0">
                <a:solidFill>
                  <a:schemeClr val="bg1"/>
                </a:solidFill>
              </a:rPr>
              <a:t>Then: similarity = 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2A5E9-242E-4ED7-AB12-CB04A521EC92}"/>
              </a:ext>
            </a:extLst>
          </p:cNvPr>
          <p:cNvSpPr txBox="1"/>
          <p:nvPr/>
        </p:nvSpPr>
        <p:spPr>
          <a:xfrm>
            <a:off x="2987040" y="4293382"/>
            <a:ext cx="579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Same image transformation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E699BD-FB7A-4F6C-B1B5-6A7492D4C847}"/>
              </a:ext>
            </a:extLst>
          </p:cNvPr>
          <p:cNvSpPr txBox="1"/>
          <p:nvPr/>
        </p:nvSpPr>
        <p:spPr>
          <a:xfrm>
            <a:off x="2987040" y="3240654"/>
            <a:ext cx="579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harter"/>
              </a:rPr>
              <a:t>Selection of images is ensured to be balanced, i.e., the network is trained on 50 % similar images and 50 unsimilar images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99E34-523C-4159-9D36-43ED717084BE}"/>
              </a:ext>
            </a:extLst>
          </p:cNvPr>
          <p:cNvSpPr txBox="1"/>
          <p:nvPr/>
        </p:nvSpPr>
        <p:spPr>
          <a:xfrm>
            <a:off x="2987040" y="4753339"/>
            <a:ext cx="579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harter"/>
              </a:rPr>
              <a:t>Size of training pairs used: 10000 images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F6E29-B5F4-4DD9-800A-2872F66F4F72}"/>
              </a:ext>
            </a:extLst>
          </p:cNvPr>
          <p:cNvSpPr txBox="1"/>
          <p:nvPr/>
        </p:nvSpPr>
        <p:spPr>
          <a:xfrm>
            <a:off x="2987040" y="5216036"/>
            <a:ext cx="579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harter"/>
              </a:rPr>
              <a:t>Optimizer: Adam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harter"/>
              </a:rPr>
              <a:t>Loss Criterion: Binary Cross Entropy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harter"/>
              </a:rPr>
              <a:t>Learning rate: different values tried, best results (0.0005 – 0.001)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2" grpId="0"/>
      <p:bldP spid="23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8635" y="-1015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 - 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8B72B-78FE-4EDB-8D87-3485AD8BCA92}"/>
              </a:ext>
            </a:extLst>
          </p:cNvPr>
          <p:cNvSpPr/>
          <p:nvPr/>
        </p:nvSpPr>
        <p:spPr>
          <a:xfrm>
            <a:off x="1600299" y="1495426"/>
            <a:ext cx="5752608" cy="501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11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A8335E0B-2A93-4AF7-99FE-32B3F1139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79" y="4832441"/>
            <a:ext cx="1785309" cy="1334006"/>
          </a:xfrm>
          <a:prstGeom prst="rect">
            <a:avLst/>
          </a:prstGeom>
        </p:spPr>
      </p:pic>
      <p:pic>
        <p:nvPicPr>
          <p:cNvPr id="25" name="Picture 24" descr="Close up of a eye&#10;&#10;Description automatically generated with low confidence">
            <a:extLst>
              <a:ext uri="{FF2B5EF4-FFF2-40B4-BE49-F238E27FC236}">
                <a16:creationId xmlns:a16="http://schemas.microsoft.com/office/drawing/2014/main" id="{69BED351-8456-4D79-A146-A7CB2721F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66" y="4832441"/>
            <a:ext cx="1793622" cy="1334006"/>
          </a:xfrm>
          <a:prstGeom prst="rect">
            <a:avLst/>
          </a:prstGeom>
        </p:spPr>
      </p:pic>
      <p:pic>
        <p:nvPicPr>
          <p:cNvPr id="27" name="Picture 26" descr="A close up of a person's eye&#10;&#10;Description automatically generated">
            <a:extLst>
              <a:ext uri="{FF2B5EF4-FFF2-40B4-BE49-F238E27FC236}">
                <a16:creationId xmlns:a16="http://schemas.microsoft.com/office/drawing/2014/main" id="{3CD1333D-76A6-4613-A551-B65C545EE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78" y="3072147"/>
            <a:ext cx="1793622" cy="1334006"/>
          </a:xfrm>
          <a:prstGeom prst="rect">
            <a:avLst/>
          </a:prstGeom>
        </p:spPr>
      </p:pic>
      <p:pic>
        <p:nvPicPr>
          <p:cNvPr id="28" name="Picture 27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6734B503-CD63-4D78-BF8E-1450BDCA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66" y="3026309"/>
            <a:ext cx="1785309" cy="13798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CBDDF6-8ABE-4706-9A8C-3B5EC5ACE59F}"/>
              </a:ext>
            </a:extLst>
          </p:cNvPr>
          <p:cNvSpPr txBox="1"/>
          <p:nvPr/>
        </p:nvSpPr>
        <p:spPr>
          <a:xfrm>
            <a:off x="3815057" y="1702246"/>
            <a:ext cx="21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Training Sample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F42FEF-46A2-4B1F-A798-BB112472CFFE}"/>
              </a:ext>
            </a:extLst>
          </p:cNvPr>
          <p:cNvSpPr txBox="1"/>
          <p:nvPr/>
        </p:nvSpPr>
        <p:spPr>
          <a:xfrm>
            <a:off x="6405301" y="2423781"/>
            <a:ext cx="17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Label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4B54F-E8A1-492B-84FD-0FA4CC3FB033}"/>
              </a:ext>
            </a:extLst>
          </p:cNvPr>
          <p:cNvSpPr txBox="1"/>
          <p:nvPr/>
        </p:nvSpPr>
        <p:spPr>
          <a:xfrm>
            <a:off x="2104734" y="2423781"/>
            <a:ext cx="17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Img-1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97AFA5-2699-45A0-8433-C6F1A57669F5}"/>
              </a:ext>
            </a:extLst>
          </p:cNvPr>
          <p:cNvSpPr txBox="1"/>
          <p:nvPr/>
        </p:nvSpPr>
        <p:spPr>
          <a:xfrm>
            <a:off x="4309166" y="2427404"/>
            <a:ext cx="17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Img-2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76B492-B3D8-4207-A751-ED0891CE7F0C}"/>
              </a:ext>
            </a:extLst>
          </p:cNvPr>
          <p:cNvSpPr/>
          <p:nvPr/>
        </p:nvSpPr>
        <p:spPr>
          <a:xfrm>
            <a:off x="6486225" y="325456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91237B-5FD7-4C6A-8E2B-E87950EC0C98}"/>
              </a:ext>
            </a:extLst>
          </p:cNvPr>
          <p:cNvSpPr/>
          <p:nvPr/>
        </p:nvSpPr>
        <p:spPr>
          <a:xfrm>
            <a:off x="6486225" y="508581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pic>
        <p:nvPicPr>
          <p:cNvPr id="29" name="Picture 28" descr="Close up of a eye&#10;&#10;Description automatically generated with low confidence">
            <a:extLst>
              <a:ext uri="{FF2B5EF4-FFF2-40B4-BE49-F238E27FC236}">
                <a16:creationId xmlns:a16="http://schemas.microsoft.com/office/drawing/2014/main" id="{AD79DF10-4AAA-4449-AFB8-6C0069ED3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67" y="4832441"/>
            <a:ext cx="1793622" cy="1334006"/>
          </a:xfrm>
          <a:prstGeom prst="rect">
            <a:avLst/>
          </a:prstGeom>
        </p:spPr>
      </p:pic>
      <p:pic>
        <p:nvPicPr>
          <p:cNvPr id="30" name="Picture 29" descr="A close up of a person's eye&#10;&#10;Description automatically generated">
            <a:extLst>
              <a:ext uri="{FF2B5EF4-FFF2-40B4-BE49-F238E27FC236}">
                <a16:creationId xmlns:a16="http://schemas.microsoft.com/office/drawing/2014/main" id="{BBC7E456-0DC3-4BBD-930A-C0A4DE35F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79" y="3072147"/>
            <a:ext cx="1793622" cy="1334006"/>
          </a:xfrm>
          <a:prstGeom prst="rect">
            <a:avLst/>
          </a:prstGeom>
        </p:spPr>
      </p:pic>
      <p:pic>
        <p:nvPicPr>
          <p:cNvPr id="31" name="Picture 30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4B40083C-6598-4E7E-BDAF-A0A96B292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67" y="3026309"/>
            <a:ext cx="1785309" cy="13798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DA93A91-CF8E-4223-BED4-9FB002D2BEA2}"/>
              </a:ext>
            </a:extLst>
          </p:cNvPr>
          <p:cNvSpPr txBox="1"/>
          <p:nvPr/>
        </p:nvSpPr>
        <p:spPr>
          <a:xfrm>
            <a:off x="3807058" y="1702246"/>
            <a:ext cx="21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Training Sample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71C026-3FE3-4B48-A83C-7BBA223FAB37}"/>
              </a:ext>
            </a:extLst>
          </p:cNvPr>
          <p:cNvSpPr txBox="1"/>
          <p:nvPr/>
        </p:nvSpPr>
        <p:spPr>
          <a:xfrm>
            <a:off x="6397302" y="2423781"/>
            <a:ext cx="17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Label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9FBC15-3EB4-407E-8502-EBB9A32C52C8}"/>
              </a:ext>
            </a:extLst>
          </p:cNvPr>
          <p:cNvSpPr txBox="1"/>
          <p:nvPr/>
        </p:nvSpPr>
        <p:spPr>
          <a:xfrm>
            <a:off x="2096735" y="2423781"/>
            <a:ext cx="17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Img-1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3C841B-3D48-464C-A2D9-161144C02F6F}"/>
              </a:ext>
            </a:extLst>
          </p:cNvPr>
          <p:cNvSpPr txBox="1"/>
          <p:nvPr/>
        </p:nvSpPr>
        <p:spPr>
          <a:xfrm>
            <a:off x="4301167" y="2427404"/>
            <a:ext cx="17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Img-2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A7A2D0-A2A6-46B7-9862-6812644F0C35}"/>
              </a:ext>
            </a:extLst>
          </p:cNvPr>
          <p:cNvSpPr/>
          <p:nvPr/>
        </p:nvSpPr>
        <p:spPr>
          <a:xfrm>
            <a:off x="6478226" y="325456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6D4A71-03EA-4908-8960-41280E9E265E}"/>
              </a:ext>
            </a:extLst>
          </p:cNvPr>
          <p:cNvSpPr/>
          <p:nvPr/>
        </p:nvSpPr>
        <p:spPr>
          <a:xfrm>
            <a:off x="6478226" y="508581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52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4" grpId="0"/>
      <p:bldP spid="37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8635" y="-1015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 - Training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301DF9-BABA-4A3F-865D-7D14B169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382078"/>
            <a:ext cx="116681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8635" y="-1015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 -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02B32-CD60-452A-9728-796156B3333C}"/>
              </a:ext>
            </a:extLst>
          </p:cNvPr>
          <p:cNvSpPr txBox="1"/>
          <p:nvPr/>
        </p:nvSpPr>
        <p:spPr>
          <a:xfrm>
            <a:off x="1334105" y="4588038"/>
            <a:ext cx="2783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0" dirty="0">
              <a:solidFill>
                <a:srgbClr val="92D05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if pred == label:</a:t>
            </a:r>
          </a:p>
          <a:p>
            <a:r>
              <a:rPr lang="en-US" sz="1600" b="0" dirty="0"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   correct += 1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</a:endParaRPr>
          </a:p>
          <a:p>
            <a:r>
              <a:rPr lang="de-DE" sz="1600" b="0" dirty="0"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accuracy = </a:t>
            </a:r>
          </a:p>
          <a:p>
            <a:r>
              <a:rPr lang="de-DE" sz="1600" b="0" dirty="0"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correct / count</a:t>
            </a:r>
          </a:p>
          <a:p>
            <a:endParaRPr lang="en-US" sz="1600" b="0" dirty="0">
              <a:solidFill>
                <a:srgbClr val="92D050"/>
              </a:solidFill>
              <a:effectLst/>
              <a:latin typeface="Courier New" panose="02070309020205020404" pitchFamily="49" charset="0"/>
            </a:endParaRPr>
          </a:p>
          <a:p>
            <a:endParaRPr lang="de-DE" sz="1600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AE0FA-23F1-4DC4-8EDD-C0C7FA927689}"/>
              </a:ext>
            </a:extLst>
          </p:cNvPr>
          <p:cNvSpPr txBox="1"/>
          <p:nvPr/>
        </p:nvSpPr>
        <p:spPr>
          <a:xfrm>
            <a:off x="1334105" y="1025234"/>
            <a:ext cx="2384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output is Similarity score. </a:t>
            </a:r>
          </a:p>
          <a:p>
            <a:r>
              <a:rPr lang="en-US" dirty="0">
                <a:solidFill>
                  <a:schemeClr val="bg1"/>
                </a:solidFill>
              </a:rPr>
              <a:t>But how to judge on similarity score?</a:t>
            </a:r>
          </a:p>
          <a:p>
            <a:r>
              <a:rPr lang="en-US" dirty="0">
                <a:solidFill>
                  <a:schemeClr val="bg1"/>
                </a:solidFill>
              </a:rPr>
              <a:t>We need a better representative metric e.g. accuracy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860D0-ABF6-4125-844D-8E1316AEABA9}"/>
              </a:ext>
            </a:extLst>
          </p:cNvPr>
          <p:cNvSpPr txBox="1"/>
          <p:nvPr/>
        </p:nvSpPr>
        <p:spPr>
          <a:xfrm>
            <a:off x="1334105" y="3133500"/>
            <a:ext cx="2384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Pair with the highest similarity score  = 1</a:t>
            </a:r>
          </a:p>
          <a:p>
            <a:r>
              <a:rPr lang="en-US" dirty="0">
                <a:solidFill>
                  <a:schemeClr val="bg1"/>
                </a:solidFill>
              </a:rPr>
              <a:t>Other pairs = 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the prediction is correct: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3A8988-68A9-48CF-A4D1-48CB2A71E129}"/>
              </a:ext>
            </a:extLst>
          </p:cNvPr>
          <p:cNvSpPr/>
          <p:nvPr/>
        </p:nvSpPr>
        <p:spPr>
          <a:xfrm>
            <a:off x="4769046" y="852576"/>
            <a:ext cx="5752608" cy="586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5" name="Picture 24" descr="Close up of a eye&#10;&#10;Description automatically generated with low confidence">
            <a:extLst>
              <a:ext uri="{FF2B5EF4-FFF2-40B4-BE49-F238E27FC236}">
                <a16:creationId xmlns:a16="http://schemas.microsoft.com/office/drawing/2014/main" id="{D815BE5B-3DC6-44E1-A3ED-677E7947F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8" y="2852772"/>
            <a:ext cx="1528653" cy="1184555"/>
          </a:xfrm>
          <a:prstGeom prst="rect">
            <a:avLst/>
          </a:prstGeom>
        </p:spPr>
      </p:pic>
      <p:pic>
        <p:nvPicPr>
          <p:cNvPr id="26" name="Picture 2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9368395-DBFB-47A9-BD99-91769DFE7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93" y="1479475"/>
            <a:ext cx="1541268" cy="1153587"/>
          </a:xfrm>
          <a:prstGeom prst="rect">
            <a:avLst/>
          </a:prstGeom>
        </p:spPr>
      </p:pic>
      <p:pic>
        <p:nvPicPr>
          <p:cNvPr id="27" name="Picture 26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F4FE330B-607E-49BE-9F5B-4FFFE170B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24" y="1463990"/>
            <a:ext cx="1532635" cy="11845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559315-E767-4FBA-9434-DF382FABEBC5}"/>
              </a:ext>
            </a:extLst>
          </p:cNvPr>
          <p:cNvSpPr txBox="1"/>
          <p:nvPr/>
        </p:nvSpPr>
        <p:spPr>
          <a:xfrm>
            <a:off x="10404689" y="5872546"/>
            <a:ext cx="1935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Testing Sample</a:t>
            </a:r>
            <a:r>
              <a:rPr lang="de-DE" sz="2000" b="1" dirty="0">
                <a:solidFill>
                  <a:schemeClr val="bg1"/>
                </a:solidFill>
              </a:rPr>
              <a:t> (4-Ways)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EFB23-D9A6-4D6E-91BA-A2603E904444}"/>
              </a:ext>
            </a:extLst>
          </p:cNvPr>
          <p:cNvSpPr txBox="1"/>
          <p:nvPr/>
        </p:nvSpPr>
        <p:spPr>
          <a:xfrm>
            <a:off x="9321717" y="927386"/>
            <a:ext cx="108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Similarity %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D4745-10D0-4AB7-B435-F4E5D12D332A}"/>
              </a:ext>
            </a:extLst>
          </p:cNvPr>
          <p:cNvSpPr txBox="1"/>
          <p:nvPr/>
        </p:nvSpPr>
        <p:spPr>
          <a:xfrm>
            <a:off x="5339044" y="929593"/>
            <a:ext cx="84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Img-1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0DC18-E496-434F-8788-E4D60D407A7E}"/>
              </a:ext>
            </a:extLst>
          </p:cNvPr>
          <p:cNvSpPr txBox="1"/>
          <p:nvPr/>
        </p:nvSpPr>
        <p:spPr>
          <a:xfrm>
            <a:off x="7892312" y="944894"/>
            <a:ext cx="77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Img-2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6104B0-B0C0-4CE0-822C-E43AA0042F19}"/>
              </a:ext>
            </a:extLst>
          </p:cNvPr>
          <p:cNvSpPr/>
          <p:nvPr/>
        </p:nvSpPr>
        <p:spPr>
          <a:xfrm>
            <a:off x="9389462" y="1871444"/>
            <a:ext cx="1015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80%</a:t>
            </a:r>
          </a:p>
        </p:txBody>
      </p:sp>
      <p:pic>
        <p:nvPicPr>
          <p:cNvPr id="40" name="Picture 39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C44D96BC-72E8-45C6-86B3-B0092D731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9" y="2848057"/>
            <a:ext cx="1532635" cy="1184555"/>
          </a:xfrm>
          <a:prstGeom prst="rect">
            <a:avLst/>
          </a:prstGeom>
        </p:spPr>
      </p:pic>
      <p:pic>
        <p:nvPicPr>
          <p:cNvPr id="41" name="Picture 40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43896EE5-2475-41FB-AC5A-0D3452969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75" y="4158452"/>
            <a:ext cx="1532635" cy="1184555"/>
          </a:xfrm>
          <a:prstGeom prst="rect">
            <a:avLst/>
          </a:prstGeom>
        </p:spPr>
      </p:pic>
      <p:pic>
        <p:nvPicPr>
          <p:cNvPr id="42" name="Picture 41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4F25CDC5-6310-4BFF-9F29-59B26E275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75" y="5489595"/>
            <a:ext cx="1532635" cy="118455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2BC073C-7C77-4B11-9734-76219E0B8B4F}"/>
              </a:ext>
            </a:extLst>
          </p:cNvPr>
          <p:cNvSpPr/>
          <p:nvPr/>
        </p:nvSpPr>
        <p:spPr>
          <a:xfrm>
            <a:off x="9389462" y="3213820"/>
            <a:ext cx="1015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FFA865-C8F5-417D-A256-0777FB3006D8}"/>
              </a:ext>
            </a:extLst>
          </p:cNvPr>
          <p:cNvSpPr/>
          <p:nvPr/>
        </p:nvSpPr>
        <p:spPr>
          <a:xfrm>
            <a:off x="9389462" y="4613229"/>
            <a:ext cx="1015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E47821-432C-4B3D-8E9A-7527B6F1CCE4}"/>
              </a:ext>
            </a:extLst>
          </p:cNvPr>
          <p:cNvSpPr/>
          <p:nvPr/>
        </p:nvSpPr>
        <p:spPr>
          <a:xfrm>
            <a:off x="9403201" y="5727415"/>
            <a:ext cx="1015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68%</a:t>
            </a:r>
          </a:p>
        </p:txBody>
      </p:sp>
      <p:pic>
        <p:nvPicPr>
          <p:cNvPr id="7" name="Picture 6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C2C89FB5-1772-48C3-B990-4A7117FBA9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8" y="4162702"/>
            <a:ext cx="1551041" cy="1194376"/>
          </a:xfrm>
          <a:prstGeom prst="rect">
            <a:avLst/>
          </a:prstGeom>
        </p:spPr>
      </p:pic>
      <p:pic>
        <p:nvPicPr>
          <p:cNvPr id="10" name="Picture 9" descr="A close up of a human eye&#10;&#10;Description automatically generated with medium confidence">
            <a:extLst>
              <a:ext uri="{FF2B5EF4-FFF2-40B4-BE49-F238E27FC236}">
                <a16:creationId xmlns:a16="http://schemas.microsoft.com/office/drawing/2014/main" id="{38170021-C445-43B7-A0AB-A23D689FC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94" y="5465091"/>
            <a:ext cx="1551042" cy="1184555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6E675D7E-3E5F-4C84-9322-6D0DC6A9FD26}"/>
              </a:ext>
            </a:extLst>
          </p:cNvPr>
          <p:cNvSpPr/>
          <p:nvPr/>
        </p:nvSpPr>
        <p:spPr>
          <a:xfrm rot="10800000">
            <a:off x="10680760" y="1572166"/>
            <a:ext cx="1015227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B9614-D8A4-46AF-8E1A-23A4BAB5C264}"/>
              </a:ext>
            </a:extLst>
          </p:cNvPr>
          <p:cNvSpPr/>
          <p:nvPr/>
        </p:nvSpPr>
        <p:spPr>
          <a:xfrm>
            <a:off x="10764235" y="1834017"/>
            <a:ext cx="101522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Correct prediction</a:t>
            </a:r>
          </a:p>
        </p:txBody>
      </p:sp>
    </p:spTree>
    <p:extLst>
      <p:ext uri="{BB962C8B-B14F-4D97-AF65-F5344CB8AC3E}">
        <p14:creationId xmlns:p14="http://schemas.microsoft.com/office/powerpoint/2010/main" val="35086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22" grpId="0"/>
      <p:bldP spid="23" grpId="0" animBg="1"/>
      <p:bldP spid="29" grpId="0"/>
      <p:bldP spid="30" grpId="0"/>
      <p:bldP spid="31" grpId="0"/>
      <p:bldP spid="32" grpId="0"/>
      <p:bldP spid="43" grpId="0"/>
      <p:bldP spid="44" grpId="0"/>
      <p:bldP spid="45" grpId="0"/>
      <p:bldP spid="46" grpId="0" animBg="1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1895" y="9376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Results – CNN Vs CNN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EBEB4EB-4BB3-4230-B6DE-DCF267815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" y="852576"/>
            <a:ext cx="6021410" cy="280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6E1826-053F-450F-AAC4-9871083B86C5}"/>
              </a:ext>
            </a:extLst>
          </p:cNvPr>
          <p:cNvSpPr/>
          <p:nvPr/>
        </p:nvSpPr>
        <p:spPr>
          <a:xfrm>
            <a:off x="6193255" y="1002304"/>
            <a:ext cx="144464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Net_1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5A700-E661-4337-8628-22FB88283EDA}"/>
              </a:ext>
            </a:extLst>
          </p:cNvPr>
          <p:cNvSpPr/>
          <p:nvPr/>
        </p:nvSpPr>
        <p:spPr>
          <a:xfrm>
            <a:off x="6240390" y="4807416"/>
            <a:ext cx="145469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Net_2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2834A8E-EDF5-4840-908D-6BD62127A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6" y="3776925"/>
            <a:ext cx="6021411" cy="295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B8C51-41B3-42EA-8B91-776A92C82BD1}"/>
              </a:ext>
            </a:extLst>
          </p:cNvPr>
          <p:cNvSpPr txBox="1"/>
          <p:nvPr/>
        </p:nvSpPr>
        <p:spPr>
          <a:xfrm>
            <a:off x="7598002" y="836176"/>
            <a:ext cx="48170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400" dirty="0">
                <a:solidFill>
                  <a:schemeClr val="bg1"/>
                </a:solidFill>
              </a:rPr>
              <a:t>Net(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(conv1): Conv2d(1, 64, kernel_size=(10, 10), stride=(1, 1))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(conv2): Conv2d(64, 128, kernel_size=(7, 7), stride=(1, 1))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(conv3): Conv2d(128, 128, kernel_size=(4, 4), stride=(1, 1))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(conv4): Conv2d(128, 256, kernel_size=(4, 4), stride=(1, 1))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(bn1): BatchNorm2d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(bn2): BatchNorm2d  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(bn3): BatchNorm2d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(bn4): BatchNorm2d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(fc1):Linear(in_features=9216,out_features=4096, bias=True)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(fcOut):Linear(in_features=4096,out_features=1, bias=True)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(sigmoid): Sigmoid()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00E9C-4CBE-434D-B50B-17CAC7E606DE}"/>
              </a:ext>
            </a:extLst>
          </p:cNvPr>
          <p:cNvSpPr txBox="1"/>
          <p:nvPr/>
        </p:nvSpPr>
        <p:spPr>
          <a:xfrm>
            <a:off x="7760448" y="4594371"/>
            <a:ext cx="4416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400" b="1" i="1" dirty="0">
                <a:solidFill>
                  <a:schemeClr val="bg1"/>
                </a:solidFill>
              </a:rPr>
              <a:t>Similar to Net_1 but with one </a:t>
            </a:r>
          </a:p>
          <a:p>
            <a:pPr algn="just"/>
            <a:r>
              <a:rPr lang="de-DE" sz="1400" b="1" i="1" dirty="0">
                <a:solidFill>
                  <a:schemeClr val="bg1"/>
                </a:solidFill>
              </a:rPr>
              <a:t>additional fully connected layer: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....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(fc2):Linear(in_features=4096,out_features=512, bias=True)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(fcOut):Linear(in_features=512,out_features=1, bias=True)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  (sigmoid): Sigmoid()</a:t>
            </a:r>
          </a:p>
          <a:p>
            <a:pPr algn="just"/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79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0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526" y="-50977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Results – CNN Vs CNN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E1826-053F-450F-AAC4-9871083B86C5}"/>
              </a:ext>
            </a:extLst>
          </p:cNvPr>
          <p:cNvSpPr/>
          <p:nvPr/>
        </p:nvSpPr>
        <p:spPr>
          <a:xfrm>
            <a:off x="6481584" y="790625"/>
            <a:ext cx="167783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Net_3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5A700-E661-4337-8628-22FB88283EDA}"/>
              </a:ext>
            </a:extLst>
          </p:cNvPr>
          <p:cNvSpPr/>
          <p:nvPr/>
        </p:nvSpPr>
        <p:spPr>
          <a:xfrm>
            <a:off x="6481584" y="3758542"/>
            <a:ext cx="167783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Net_4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FB5545B-BBD1-4965-81A5-30AFFD15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791595"/>
            <a:ext cx="6009517" cy="280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CF6D2BB-A9C1-4E97-BD88-673C23ADE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3803994"/>
            <a:ext cx="6009517" cy="280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D4782F1-5A4B-4E3A-95AF-87D92F606110}"/>
              </a:ext>
            </a:extLst>
          </p:cNvPr>
          <p:cNvSpPr/>
          <p:nvPr/>
        </p:nvSpPr>
        <p:spPr>
          <a:xfrm>
            <a:off x="6397340" y="1798667"/>
            <a:ext cx="5024254" cy="16004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Similar to Net_1 but with 2 additional fully connected layers </a:t>
            </a:r>
          </a:p>
          <a:p>
            <a:pPr algn="ctr"/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(fc1):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=9216,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=4096, bias=True)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(fc2):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=4096,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=2048, bias=True)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(fc3):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=2048,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=512, bias=True)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fcOut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=512,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bias=True)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(sigmoid): Sigmoid()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CDDACF-CD36-45CF-9D39-5E763F341225}"/>
              </a:ext>
            </a:extLst>
          </p:cNvPr>
          <p:cNvSpPr/>
          <p:nvPr/>
        </p:nvSpPr>
        <p:spPr>
          <a:xfrm>
            <a:off x="8350620" y="3907968"/>
            <a:ext cx="35046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loss &gt; Train loss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Overfitting, due to the higher no of layers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E6DF2-6CFB-4768-BECA-EC6D1CC40624}"/>
              </a:ext>
            </a:extLst>
          </p:cNvPr>
          <p:cNvSpPr/>
          <p:nvPr/>
        </p:nvSpPr>
        <p:spPr>
          <a:xfrm>
            <a:off x="6242280" y="4878496"/>
            <a:ext cx="5024254" cy="18158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Similar to Net_1 but with 1 additional fully connected layers</a:t>
            </a:r>
          </a:p>
          <a:p>
            <a:pPr algn="ctr"/>
            <a:r>
              <a:rPr lang="en-US" sz="1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one additional convolutional layer </a:t>
            </a:r>
          </a:p>
          <a:p>
            <a:pPr algn="ctr"/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(conv5): Conv2d(256, 256,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kernel_size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=(3, 3), stride=(1, 1))</a:t>
            </a:r>
          </a:p>
          <a:p>
            <a:pPr algn="ctr"/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(fc1):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=4096,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=4096, bias=True)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(fc2):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=4096,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=512, bias=True)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fcOut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=512,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bias=True)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B95E2F-F967-456E-9AE7-6546B0A983AA}"/>
              </a:ext>
            </a:extLst>
          </p:cNvPr>
          <p:cNvSpPr/>
          <p:nvPr/>
        </p:nvSpPr>
        <p:spPr>
          <a:xfrm>
            <a:off x="8350620" y="880265"/>
            <a:ext cx="35046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network has more parameters to fit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Result: Unstable converging. Takes more time and epoch to reach a minima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9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9075F47-F6A2-40C5-A14D-358EE6DA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59660"/>
              </p:ext>
            </p:extLst>
          </p:nvPr>
        </p:nvGraphicFramePr>
        <p:xfrm>
          <a:off x="1460366" y="1014935"/>
          <a:ext cx="959457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4">
                  <a:extLst>
                    <a:ext uri="{9D8B030D-6E8A-4147-A177-3AD203B41FA5}">
                      <a16:colId xmlns:a16="http://schemas.microsoft.com/office/drawing/2014/main" val="263161297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2348970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906746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2081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78667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Network/accuracy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2-way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16-ways learning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8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60,2%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79,3%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0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</a:t>
                      </a:r>
                      <a:r>
                        <a:rPr lang="de-DE" dirty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2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Net_5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6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</a:t>
                      </a:r>
                      <a:r>
                        <a:rPr lang="de-D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MLP_1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MLP_2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(without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r>
                        <a:rPr lang="de-DE" dirty="0"/>
                        <a:t>,8%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40,8%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 (modified)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8307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07F50003-2D48-417F-A1B3-913111C79D4B}"/>
              </a:ext>
            </a:extLst>
          </p:cNvPr>
          <p:cNvSpPr/>
          <p:nvPr/>
        </p:nvSpPr>
        <p:spPr>
          <a:xfrm>
            <a:off x="8294583" y="5849475"/>
            <a:ext cx="3894367" cy="9571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 networks were trained for 100 Epochs!!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A19C2-EBAA-436C-92A2-203C9BF67DB6}"/>
              </a:ext>
            </a:extLst>
          </p:cNvPr>
          <p:cNvSpPr/>
          <p:nvPr/>
        </p:nvSpPr>
        <p:spPr>
          <a:xfrm>
            <a:off x="1460366" y="1451728"/>
            <a:ext cx="9594570" cy="246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773AE-3F54-44DB-B1A5-864DFD2DA106}"/>
              </a:ext>
            </a:extLst>
          </p:cNvPr>
          <p:cNvSpPr/>
          <p:nvPr/>
        </p:nvSpPr>
        <p:spPr>
          <a:xfrm>
            <a:off x="1424227" y="2207445"/>
            <a:ext cx="9594570" cy="246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FF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008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3049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507999"/>
            <a:ext cx="7063739" cy="909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7" y="1834198"/>
            <a:ext cx="6457442" cy="3001753"/>
          </a:xfrm>
          <a:noFill/>
        </p:spPr>
        <p:txBody>
          <a:bodyPr>
            <a:noAutofit/>
          </a:bodyPr>
          <a:lstStyle/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Objectives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Datasets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Improvements</a:t>
            </a:r>
          </a:p>
          <a:p>
            <a:pPr marL="342900" indent="-342900" algn="l">
              <a:buClrTx/>
              <a:buFont typeface="+mj-lt"/>
              <a:buAutoNum type="arabicPeriod"/>
            </a:pPr>
            <a:endParaRPr lang="de-DE" dirty="0">
              <a:solidFill>
                <a:schemeClr val="bg1"/>
              </a:solidFill>
            </a:endParaRPr>
          </a:p>
          <a:p>
            <a:pPr marL="457200" indent="-457200" algn="l">
              <a:buClrTx/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1895" y="-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Results – CNN Vs CNN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E1826-053F-450F-AAC4-9871083B86C5}"/>
              </a:ext>
            </a:extLst>
          </p:cNvPr>
          <p:cNvSpPr/>
          <p:nvPr/>
        </p:nvSpPr>
        <p:spPr>
          <a:xfrm>
            <a:off x="6618584" y="1700692"/>
            <a:ext cx="145469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Net_5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5A700-E661-4337-8628-22FB88283EDA}"/>
              </a:ext>
            </a:extLst>
          </p:cNvPr>
          <p:cNvSpPr/>
          <p:nvPr/>
        </p:nvSpPr>
        <p:spPr>
          <a:xfrm>
            <a:off x="6618583" y="4671760"/>
            <a:ext cx="145469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Net_6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FD9FE79-0135-4A01-8F67-863F88120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870953"/>
            <a:ext cx="6021411" cy="278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1809A4C5-C5DB-4610-BA98-68CE2536C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3896935"/>
            <a:ext cx="6021411" cy="2783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A546531-F7BC-494E-AF65-ABEF6A1AE97C}"/>
              </a:ext>
            </a:extLst>
          </p:cNvPr>
          <p:cNvSpPr/>
          <p:nvPr/>
        </p:nvSpPr>
        <p:spPr>
          <a:xfrm>
            <a:off x="8421398" y="4699048"/>
            <a:ext cx="363607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only 3 convolutional layers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layers, but still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million more parameter than Net_1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Shows Overfitting, Needs more regularizing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E7A58A-06B1-4FAD-A626-534365294BF2}"/>
              </a:ext>
            </a:extLst>
          </p:cNvPr>
          <p:cNvSpPr/>
          <p:nvPr/>
        </p:nvSpPr>
        <p:spPr>
          <a:xfrm>
            <a:off x="8421398" y="1367110"/>
            <a:ext cx="363067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neurons in the three Fully connected layers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parameters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is more complex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achieve with so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Little parameters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BF9D6-639A-4226-BCEC-948C5DE2EBB1}"/>
              </a:ext>
            </a:extLst>
          </p:cNvPr>
          <p:cNvSpPr/>
          <p:nvPr/>
        </p:nvSpPr>
        <p:spPr>
          <a:xfrm>
            <a:off x="7656149" y="3544886"/>
            <a:ext cx="36306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Important: Balance of network’s complexity and no. of parameters must be achieved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51FF7F-FBF6-4711-81CA-80DBAE95E062}"/>
              </a:ext>
            </a:extLst>
          </p:cNvPr>
          <p:cNvSpPr/>
          <p:nvPr/>
        </p:nvSpPr>
        <p:spPr>
          <a:xfrm>
            <a:off x="7265619" y="870953"/>
            <a:ext cx="36306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However relatively good accuracy</a:t>
            </a:r>
          </a:p>
        </p:txBody>
      </p:sp>
    </p:spTree>
    <p:extLst>
      <p:ext uri="{BB962C8B-B14F-4D97-AF65-F5344CB8AC3E}">
        <p14:creationId xmlns:p14="http://schemas.microsoft.com/office/powerpoint/2010/main" val="21218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9075F47-F6A2-40C5-A14D-358EE6DA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21751"/>
              </p:ext>
            </p:extLst>
          </p:nvPr>
        </p:nvGraphicFramePr>
        <p:xfrm>
          <a:off x="1458841" y="1020550"/>
          <a:ext cx="959457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4">
                  <a:extLst>
                    <a:ext uri="{9D8B030D-6E8A-4147-A177-3AD203B41FA5}">
                      <a16:colId xmlns:a16="http://schemas.microsoft.com/office/drawing/2014/main" val="263161297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2348970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906746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2081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78667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Network/accuracy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2-way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16-ways learning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8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60,2%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79,3%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0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</a:t>
                      </a:r>
                      <a:r>
                        <a:rPr lang="de-DE" dirty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2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Net_5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6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</a:t>
                      </a:r>
                      <a:r>
                        <a:rPr lang="de-D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MLP_1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MLP_2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(without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r>
                        <a:rPr lang="de-DE" dirty="0"/>
                        <a:t>,8%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40,8%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 (modified)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8307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07F50003-2D48-417F-A1B3-913111C79D4B}"/>
              </a:ext>
            </a:extLst>
          </p:cNvPr>
          <p:cNvSpPr/>
          <p:nvPr/>
        </p:nvSpPr>
        <p:spPr>
          <a:xfrm>
            <a:off x="8294583" y="5849475"/>
            <a:ext cx="3894367" cy="9571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 networks were trained for 100 Epochs!!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A19C2-EBAA-436C-92A2-203C9BF67DB6}"/>
              </a:ext>
            </a:extLst>
          </p:cNvPr>
          <p:cNvSpPr/>
          <p:nvPr/>
        </p:nvSpPr>
        <p:spPr>
          <a:xfrm>
            <a:off x="1460366" y="1451728"/>
            <a:ext cx="9594570" cy="246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773AE-3F54-44DB-B1A5-864DFD2DA106}"/>
              </a:ext>
            </a:extLst>
          </p:cNvPr>
          <p:cNvSpPr/>
          <p:nvPr/>
        </p:nvSpPr>
        <p:spPr>
          <a:xfrm>
            <a:off x="1458841" y="3299696"/>
            <a:ext cx="9594570" cy="246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C8A1E-17DA-4C0B-A4BE-085BF01DF6C3}"/>
              </a:ext>
            </a:extLst>
          </p:cNvPr>
          <p:cNvSpPr/>
          <p:nvPr/>
        </p:nvSpPr>
        <p:spPr>
          <a:xfrm>
            <a:off x="1422704" y="2952472"/>
            <a:ext cx="9594570" cy="246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FF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92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1895" y="-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– CNN Vs CNN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5A700-E661-4337-8628-22FB88283EDA}"/>
              </a:ext>
            </a:extLst>
          </p:cNvPr>
          <p:cNvSpPr/>
          <p:nvPr/>
        </p:nvSpPr>
        <p:spPr>
          <a:xfrm>
            <a:off x="6634946" y="4846116"/>
            <a:ext cx="523646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Net_4 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(without dropout)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61ABC-92F8-4096-BD63-5C751DE6248D}"/>
              </a:ext>
            </a:extLst>
          </p:cNvPr>
          <p:cNvSpPr/>
          <p:nvPr/>
        </p:nvSpPr>
        <p:spPr>
          <a:xfrm>
            <a:off x="6634947" y="1379460"/>
            <a:ext cx="523646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Net_4 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 dropout layers)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5DD591C3-A551-4F9D-BC1F-23FDB2171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0" y="3789320"/>
            <a:ext cx="6007993" cy="280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EDB017E3-2616-4A4A-BA05-07CB3338C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0" y="761786"/>
            <a:ext cx="6009517" cy="280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0D9D26-4EF3-40E3-B57F-725CD859BD0A}"/>
              </a:ext>
            </a:extLst>
          </p:cNvPr>
          <p:cNvSpPr/>
          <p:nvPr/>
        </p:nvSpPr>
        <p:spPr>
          <a:xfrm>
            <a:off x="6634946" y="3271116"/>
            <a:ext cx="52364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layers of dropout were added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more and using other regularization technique could have improved the results even further</a:t>
            </a:r>
          </a:p>
        </p:txBody>
      </p:sp>
    </p:spTree>
    <p:extLst>
      <p:ext uri="{BB962C8B-B14F-4D97-AF65-F5344CB8AC3E}">
        <p14:creationId xmlns:p14="http://schemas.microsoft.com/office/powerpoint/2010/main" val="5098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0" grpId="0" animBg="1"/>
      <p:bldP spid="22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3049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Results – CNN Vs CNN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E1826-053F-450F-AAC4-9871083B86C5}"/>
              </a:ext>
            </a:extLst>
          </p:cNvPr>
          <p:cNvSpPr/>
          <p:nvPr/>
        </p:nvSpPr>
        <p:spPr>
          <a:xfrm>
            <a:off x="6964921" y="1026411"/>
            <a:ext cx="484908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Net_2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batch normalization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5A700-E661-4337-8628-22FB88283EDA}"/>
              </a:ext>
            </a:extLst>
          </p:cNvPr>
          <p:cNvSpPr/>
          <p:nvPr/>
        </p:nvSpPr>
        <p:spPr>
          <a:xfrm>
            <a:off x="6964920" y="4561536"/>
            <a:ext cx="484908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Net_2</a:t>
            </a:r>
          </a:p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batch normalization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5DBDBD3-0BE8-4AFE-BBE2-32C62EAAC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0" y="852576"/>
            <a:ext cx="6033304" cy="280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E4A18FD7-1782-42AB-9A75-1D36495C7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0" y="3871577"/>
            <a:ext cx="6033304" cy="280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E543F54-4264-41AD-9BAE-5B0D8D3CD11B}"/>
              </a:ext>
            </a:extLst>
          </p:cNvPr>
          <p:cNvSpPr/>
          <p:nvPr/>
        </p:nvSpPr>
        <p:spPr>
          <a:xfrm>
            <a:off x="7178699" y="3389872"/>
            <a:ext cx="4343853" cy="7078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significant effect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5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0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699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Results – CNN Vs CNN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FB5545B-BBD1-4965-81A5-30AFFD15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791595"/>
            <a:ext cx="6009517" cy="280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28125A55-1FEF-4A4E-A599-DE3530A15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6" y="3857800"/>
            <a:ext cx="6009517" cy="2821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FDE75A4-FC3E-49EC-909D-BB651268707E}"/>
              </a:ext>
            </a:extLst>
          </p:cNvPr>
          <p:cNvSpPr/>
          <p:nvPr/>
        </p:nvSpPr>
        <p:spPr>
          <a:xfrm>
            <a:off x="6964921" y="1026411"/>
            <a:ext cx="484908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Net_3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batch normalization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407D6-6BDF-4DC2-AE25-0D50462C89AB}"/>
              </a:ext>
            </a:extLst>
          </p:cNvPr>
          <p:cNvSpPr/>
          <p:nvPr/>
        </p:nvSpPr>
        <p:spPr>
          <a:xfrm>
            <a:off x="6960993" y="3892224"/>
            <a:ext cx="484908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Net_3</a:t>
            </a:r>
          </a:p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batch normalization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92E98-6140-487E-973B-0DEA56F2529B}"/>
              </a:ext>
            </a:extLst>
          </p:cNvPr>
          <p:cNvSpPr/>
          <p:nvPr/>
        </p:nvSpPr>
        <p:spPr>
          <a:xfrm>
            <a:off x="7061879" y="5959724"/>
            <a:ext cx="4343853" cy="7078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Exploding gradients;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learning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1EAE6F8-23B4-4B09-B226-C32F375FD0F2}"/>
              </a:ext>
            </a:extLst>
          </p:cNvPr>
          <p:cNvSpPr/>
          <p:nvPr/>
        </p:nvSpPr>
        <p:spPr>
          <a:xfrm>
            <a:off x="6278660" y="5979919"/>
            <a:ext cx="1818965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4CC12E-FBB5-4273-9886-B27BE393F2E9}"/>
              </a:ext>
            </a:extLst>
          </p:cNvPr>
          <p:cNvSpPr/>
          <p:nvPr/>
        </p:nvSpPr>
        <p:spPr>
          <a:xfrm>
            <a:off x="6071267" y="3075057"/>
            <a:ext cx="625898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Unlike Net_2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more FC layers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network could destabilize it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60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40800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– MLP Vs MLP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377A43B-60CC-460B-9184-243AEB632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801021"/>
            <a:ext cx="6018941" cy="2821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97EEA63-4460-4665-BF64-0CFE97CBD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3836456"/>
            <a:ext cx="6018941" cy="2821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B13E5-8B46-4397-ABF6-CF969578D374}"/>
              </a:ext>
            </a:extLst>
          </p:cNvPr>
          <p:cNvSpPr txBox="1"/>
          <p:nvPr/>
        </p:nvSpPr>
        <p:spPr>
          <a:xfrm>
            <a:off x="6683484" y="1969492"/>
            <a:ext cx="4552613" cy="24622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Net(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(fc1): Linear(</a:t>
            </a:r>
            <a:r>
              <a:rPr lang="en-US" sz="1400" dirty="0" err="1">
                <a:solidFill>
                  <a:schemeClr val="bg1"/>
                </a:solidFill>
              </a:rPr>
              <a:t>in_features</a:t>
            </a:r>
            <a:r>
              <a:rPr lang="en-US" sz="1400" dirty="0">
                <a:solidFill>
                  <a:schemeClr val="bg1"/>
                </a:solidFill>
              </a:rPr>
              <a:t>=11025, </a:t>
            </a:r>
            <a:r>
              <a:rPr lang="en-US" sz="1400" dirty="0" err="1">
                <a:solidFill>
                  <a:schemeClr val="bg1"/>
                </a:solidFill>
              </a:rPr>
              <a:t>out_features</a:t>
            </a:r>
            <a:r>
              <a:rPr lang="en-US" sz="1400" dirty="0">
                <a:solidFill>
                  <a:schemeClr val="bg1"/>
                </a:solidFill>
              </a:rPr>
              <a:t>=4096, bias=True)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(fc2): Linear(</a:t>
            </a:r>
            <a:r>
              <a:rPr lang="en-US" sz="1400" dirty="0" err="1">
                <a:solidFill>
                  <a:schemeClr val="bg1"/>
                </a:solidFill>
              </a:rPr>
              <a:t>in_features</a:t>
            </a:r>
            <a:r>
              <a:rPr lang="en-US" sz="1400" dirty="0">
                <a:solidFill>
                  <a:schemeClr val="bg1"/>
                </a:solidFill>
              </a:rPr>
              <a:t>=4096, </a:t>
            </a:r>
            <a:r>
              <a:rPr lang="en-US" sz="1400" dirty="0" err="1">
                <a:solidFill>
                  <a:schemeClr val="bg1"/>
                </a:solidFill>
              </a:rPr>
              <a:t>out_features</a:t>
            </a:r>
            <a:r>
              <a:rPr lang="en-US" sz="1400" dirty="0">
                <a:solidFill>
                  <a:schemeClr val="bg1"/>
                </a:solidFill>
              </a:rPr>
              <a:t>=2056, bias=True)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(fc3): Linear(</a:t>
            </a:r>
            <a:r>
              <a:rPr lang="en-US" sz="1400" dirty="0" err="1">
                <a:solidFill>
                  <a:schemeClr val="bg1"/>
                </a:solidFill>
              </a:rPr>
              <a:t>in_features</a:t>
            </a:r>
            <a:r>
              <a:rPr lang="en-US" sz="1400" dirty="0">
                <a:solidFill>
                  <a:schemeClr val="bg1"/>
                </a:solidFill>
              </a:rPr>
              <a:t>=2056, </a:t>
            </a:r>
            <a:r>
              <a:rPr lang="en-US" sz="1400" dirty="0" err="1">
                <a:solidFill>
                  <a:schemeClr val="bg1"/>
                </a:solidFill>
              </a:rPr>
              <a:t>out_features</a:t>
            </a:r>
            <a:r>
              <a:rPr lang="en-US" sz="1400" dirty="0">
                <a:solidFill>
                  <a:schemeClr val="bg1"/>
                </a:solidFill>
              </a:rPr>
              <a:t>=1028, bias=True)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(</a:t>
            </a:r>
            <a:r>
              <a:rPr lang="en-US" sz="1400" dirty="0" err="1">
                <a:solidFill>
                  <a:schemeClr val="bg1"/>
                </a:solidFill>
              </a:rPr>
              <a:t>fcOut</a:t>
            </a:r>
            <a:r>
              <a:rPr lang="en-US" sz="1400" dirty="0">
                <a:solidFill>
                  <a:schemeClr val="bg1"/>
                </a:solidFill>
              </a:rPr>
              <a:t>): Linear(</a:t>
            </a:r>
            <a:r>
              <a:rPr lang="en-US" sz="1400" dirty="0" err="1">
                <a:solidFill>
                  <a:schemeClr val="bg1"/>
                </a:solidFill>
              </a:rPr>
              <a:t>in_features</a:t>
            </a:r>
            <a:r>
              <a:rPr lang="en-US" sz="1400" dirty="0">
                <a:solidFill>
                  <a:schemeClr val="bg1"/>
                </a:solidFill>
              </a:rPr>
              <a:t>=1028, </a:t>
            </a:r>
            <a:r>
              <a:rPr lang="en-US" sz="1400" dirty="0" err="1">
                <a:solidFill>
                  <a:schemeClr val="bg1"/>
                </a:solidFill>
              </a:rPr>
              <a:t>out_features</a:t>
            </a:r>
            <a:r>
              <a:rPr lang="en-US" sz="1400" dirty="0">
                <a:solidFill>
                  <a:schemeClr val="bg1"/>
                </a:solidFill>
              </a:rPr>
              <a:t>=1, bias=True)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(sigmoid): Sigmoid()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81907A-F16F-4EC2-ABA1-C834A0FE04D7}"/>
              </a:ext>
            </a:extLst>
          </p:cNvPr>
          <p:cNvSpPr/>
          <p:nvPr/>
        </p:nvSpPr>
        <p:spPr>
          <a:xfrm>
            <a:off x="6481582" y="837760"/>
            <a:ext cx="533595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MLP Net-1 </a:t>
            </a:r>
          </a:p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(without batch normalization)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3E4F29-B5C1-4C0B-9224-29AFD626D958}"/>
              </a:ext>
            </a:extLst>
          </p:cNvPr>
          <p:cNvSpPr/>
          <p:nvPr/>
        </p:nvSpPr>
        <p:spPr>
          <a:xfrm>
            <a:off x="6481581" y="4644721"/>
            <a:ext cx="533595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MLP Net-1 </a:t>
            </a:r>
          </a:p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 batch normalization)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DA7BC8-DF33-48F4-8EE0-EC87E347CF57}"/>
              </a:ext>
            </a:extLst>
          </p:cNvPr>
          <p:cNvSpPr/>
          <p:nvPr/>
        </p:nvSpPr>
        <p:spPr>
          <a:xfrm>
            <a:off x="7491721" y="5845531"/>
            <a:ext cx="36306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normalization stabilizes the multi-layer perceptron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siamese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49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9075F47-F6A2-40C5-A14D-358EE6DA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42021"/>
              </p:ext>
            </p:extLst>
          </p:nvPr>
        </p:nvGraphicFramePr>
        <p:xfrm>
          <a:off x="1460366" y="1014935"/>
          <a:ext cx="959457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4">
                  <a:extLst>
                    <a:ext uri="{9D8B030D-6E8A-4147-A177-3AD203B41FA5}">
                      <a16:colId xmlns:a16="http://schemas.microsoft.com/office/drawing/2014/main" val="263161297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2348970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906746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2081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78667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Network/accuracy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2-way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16-ways learning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8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60,2%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79,3%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0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</a:t>
                      </a:r>
                      <a:r>
                        <a:rPr lang="de-DE" dirty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2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Net_5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6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</a:t>
                      </a:r>
                      <a:r>
                        <a:rPr lang="de-D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MLP_1 (without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MLP_1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6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MLP_2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(without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r>
                        <a:rPr lang="de-DE" dirty="0"/>
                        <a:t>,8%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40,8%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 (modified)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8307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07F50003-2D48-417F-A1B3-913111C79D4B}"/>
              </a:ext>
            </a:extLst>
          </p:cNvPr>
          <p:cNvSpPr/>
          <p:nvPr/>
        </p:nvSpPr>
        <p:spPr>
          <a:xfrm>
            <a:off x="8294583" y="5849475"/>
            <a:ext cx="3894367" cy="9571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 networks were trained for 100 Epochs!!</a:t>
            </a:r>
            <a:endParaRPr lang="de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644B4-E742-406E-812A-EC4C4541297A}"/>
              </a:ext>
            </a:extLst>
          </p:cNvPr>
          <p:cNvSpPr/>
          <p:nvPr/>
        </p:nvSpPr>
        <p:spPr>
          <a:xfrm>
            <a:off x="1488647" y="3609309"/>
            <a:ext cx="9481203" cy="9760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FF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3618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243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– MLP Vs MLP</a:t>
            </a:r>
          </a:p>
        </p:txBody>
      </p:sp>
      <p:pic>
        <p:nvPicPr>
          <p:cNvPr id="6" name="Picture 5" descr="Line chart&#10;&#10;Description automatically generated">
            <a:extLst>
              <a:ext uri="{FF2B5EF4-FFF2-40B4-BE49-F238E27FC236}">
                <a16:creationId xmlns:a16="http://schemas.microsoft.com/office/drawing/2014/main" id="{EDBEA211-C785-4566-B219-8D1C0199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837760"/>
            <a:ext cx="6018941" cy="2821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EC216CE-89EA-4079-9C6C-3B0283115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3798747"/>
            <a:ext cx="6018941" cy="2821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D0BB5DA-7FED-4098-81F1-CF90A67B1404}"/>
              </a:ext>
            </a:extLst>
          </p:cNvPr>
          <p:cNvSpPr/>
          <p:nvPr/>
        </p:nvSpPr>
        <p:spPr>
          <a:xfrm>
            <a:off x="9999404" y="2516544"/>
            <a:ext cx="205806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learning;</a:t>
            </a:r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accuracy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A6A1FD-1B5B-48C5-B101-28C286AD0972}"/>
              </a:ext>
            </a:extLst>
          </p:cNvPr>
          <p:cNvSpPr/>
          <p:nvPr/>
        </p:nvSpPr>
        <p:spPr>
          <a:xfrm>
            <a:off x="6481582" y="837760"/>
            <a:ext cx="533595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MLP Net-2 </a:t>
            </a:r>
          </a:p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(without batch normalization</a:t>
            </a:r>
          </a:p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dropout 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8C5D6A-1B12-4F48-AEDE-B987C2000268}"/>
              </a:ext>
            </a:extLst>
          </p:cNvPr>
          <p:cNvSpPr/>
          <p:nvPr/>
        </p:nvSpPr>
        <p:spPr>
          <a:xfrm>
            <a:off x="6481582" y="4950551"/>
            <a:ext cx="533595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MLP Net-3 </a:t>
            </a:r>
          </a:p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(without batch normalization)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9CC5DC-111D-43B0-920B-00873C04DF81}"/>
              </a:ext>
            </a:extLst>
          </p:cNvPr>
          <p:cNvSpPr/>
          <p:nvPr/>
        </p:nvSpPr>
        <p:spPr>
          <a:xfrm>
            <a:off x="6505936" y="2340657"/>
            <a:ext cx="3213099" cy="18158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Similar to MLP Net_1 but with 1 additional fully connected layers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(fc4):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=1028,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=512, bias=True)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fcOut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): Linear(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=512,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bias=True)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(sigmoid): Sigmoid()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3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– MLP Vs MLP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D7BBA-C944-46DD-A2A9-7FDC350DB9EF}"/>
              </a:ext>
            </a:extLst>
          </p:cNvPr>
          <p:cNvSpPr/>
          <p:nvPr/>
        </p:nvSpPr>
        <p:spPr>
          <a:xfrm>
            <a:off x="6566111" y="916194"/>
            <a:ext cx="424847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MLP Net_3</a:t>
            </a:r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bn and with dropout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35D4A-0C9E-4654-8045-1D7002E51354}"/>
              </a:ext>
            </a:extLst>
          </p:cNvPr>
          <p:cNvSpPr/>
          <p:nvPr/>
        </p:nvSpPr>
        <p:spPr>
          <a:xfrm>
            <a:off x="6568535" y="4170010"/>
            <a:ext cx="20580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Net_3</a:t>
            </a:r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bn 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EC216CE-89EA-4079-9C6C-3B0283115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" y="3798747"/>
            <a:ext cx="6018941" cy="2821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F093A7CF-A9B3-48BE-9BB4-6A23952CF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0" y="829308"/>
            <a:ext cx="6049521" cy="2821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EB18336-5CBD-4890-BAB1-144D919DF3BD}"/>
              </a:ext>
            </a:extLst>
          </p:cNvPr>
          <p:cNvSpPr/>
          <p:nvPr/>
        </p:nvSpPr>
        <p:spPr>
          <a:xfrm>
            <a:off x="6505936" y="2104986"/>
            <a:ext cx="5024254" cy="11695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(fc1): Linear(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=11025, 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=4096, bias=True)</a:t>
            </a:r>
          </a:p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(fc2): Linear(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=4096, 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=2056, bias=True)</a:t>
            </a:r>
          </a:p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(fc3): Linear(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=2056, 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=1028, bias=True)</a:t>
            </a:r>
          </a:p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(fc4): Linear(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=1028, 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=512, bias=True)</a:t>
            </a:r>
          </a:p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(fc5): Linear(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=512, 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out_features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=128, bias=True)</a:t>
            </a:r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58704-8B83-481B-AC04-398A61FAB067}"/>
              </a:ext>
            </a:extLst>
          </p:cNvPr>
          <p:cNvSpPr/>
          <p:nvPr/>
        </p:nvSpPr>
        <p:spPr>
          <a:xfrm>
            <a:off x="8311853" y="5333561"/>
            <a:ext cx="36306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Batch normalization stabilizes the multi-layer perceptron Siamese network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Dropout prevents overfitting</a:t>
            </a:r>
          </a:p>
        </p:txBody>
      </p:sp>
    </p:spTree>
    <p:extLst>
      <p:ext uri="{BB962C8B-B14F-4D97-AF65-F5344CB8AC3E}">
        <p14:creationId xmlns:p14="http://schemas.microsoft.com/office/powerpoint/2010/main" val="6490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9075F47-F6A2-40C5-A14D-358EE6DA4FE2}"/>
              </a:ext>
            </a:extLst>
          </p:cNvPr>
          <p:cNvGraphicFramePr>
            <a:graphicFrameLocks noGrp="1"/>
          </p:cNvGraphicFramePr>
          <p:nvPr/>
        </p:nvGraphicFramePr>
        <p:xfrm>
          <a:off x="1460366" y="1014935"/>
          <a:ext cx="959457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4">
                  <a:extLst>
                    <a:ext uri="{9D8B030D-6E8A-4147-A177-3AD203B41FA5}">
                      <a16:colId xmlns:a16="http://schemas.microsoft.com/office/drawing/2014/main" val="263161297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2348970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906746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2081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78667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Network/accuracy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2-way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16-ways learning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8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60,2%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79,3%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0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</a:t>
                      </a:r>
                      <a:r>
                        <a:rPr lang="de-DE" dirty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2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Net_5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6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</a:t>
                      </a:r>
                      <a:r>
                        <a:rPr lang="de-D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MLP_1 (without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MLP_1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6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MLP_2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(without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r>
                        <a:rPr lang="de-DE" dirty="0"/>
                        <a:t>,8%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40,8%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 (modified)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8307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07F50003-2D48-417F-A1B3-913111C79D4B}"/>
              </a:ext>
            </a:extLst>
          </p:cNvPr>
          <p:cNvSpPr/>
          <p:nvPr/>
        </p:nvSpPr>
        <p:spPr>
          <a:xfrm>
            <a:off x="8294583" y="5849475"/>
            <a:ext cx="3894367" cy="9571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 networks were trained for 100 Epochs!!</a:t>
            </a:r>
            <a:endParaRPr lang="de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644B4-E742-406E-812A-EC4C4541297A}"/>
              </a:ext>
            </a:extLst>
          </p:cNvPr>
          <p:cNvSpPr/>
          <p:nvPr/>
        </p:nvSpPr>
        <p:spPr>
          <a:xfrm>
            <a:off x="1488647" y="5023331"/>
            <a:ext cx="9481203" cy="9760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FF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65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381" y="173830"/>
            <a:ext cx="3980147" cy="891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5" y="1019625"/>
            <a:ext cx="7063739" cy="915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Siamese Neural Network (scheme &amp; advantage)</a:t>
            </a:r>
          </a:p>
          <a:p>
            <a:r>
              <a:rPr lang="en-US" dirty="0">
                <a:solidFill>
                  <a:srgbClr val="FFFFFF"/>
                </a:solidFill>
              </a:rPr>
              <a:t>One-shot multiple way learning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C1EB7D4-0131-4EC5-AD3D-835E9181F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96" y="1909975"/>
            <a:ext cx="5371429" cy="4895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661328-C2C2-4F2B-BA3D-1B2D5E525520}"/>
              </a:ext>
            </a:extLst>
          </p:cNvPr>
          <p:cNvSpPr txBox="1"/>
          <p:nvPr/>
        </p:nvSpPr>
        <p:spPr>
          <a:xfrm>
            <a:off x="1476375" y="2623632"/>
            <a:ext cx="4337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Identical Networks with identical parameters (weights, biases etc.)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Traditional deep learning approaches: require a large datasets for the training of the model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One-shot or multiple-shot learning approach: When small datasets available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458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9075F47-F6A2-40C5-A14D-358EE6DA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99754"/>
              </p:ext>
            </p:extLst>
          </p:nvPr>
        </p:nvGraphicFramePr>
        <p:xfrm>
          <a:off x="1460366" y="1014935"/>
          <a:ext cx="959457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4">
                  <a:extLst>
                    <a:ext uri="{9D8B030D-6E8A-4147-A177-3AD203B41FA5}">
                      <a16:colId xmlns:a16="http://schemas.microsoft.com/office/drawing/2014/main" val="263161297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2348970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9067465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852081304"/>
                    </a:ext>
                  </a:extLst>
                </a:gridCol>
                <a:gridCol w="1918914">
                  <a:extLst>
                    <a:ext uri="{9D8B030D-6E8A-4147-A177-3AD203B41FA5}">
                      <a16:colId xmlns:a16="http://schemas.microsoft.com/office/drawing/2014/main" val="78667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Network/accuracy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2-way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8-ways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16-ways learning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8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60,2%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79,3%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0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</a:t>
                      </a:r>
                      <a:r>
                        <a:rPr lang="de-DE" dirty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2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Net_5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6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Net_6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</a:t>
                      </a:r>
                      <a:r>
                        <a:rPr lang="de-D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MLP_1 (without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MLP_1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6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MLP_2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79,7%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44,8%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(without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MLP_3 (with BN)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r>
                        <a:rPr lang="de-DE" dirty="0"/>
                        <a:t>,8%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40,8%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 (modified)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69,1%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8307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07F50003-2D48-417F-A1B3-913111C79D4B}"/>
              </a:ext>
            </a:extLst>
          </p:cNvPr>
          <p:cNvSpPr/>
          <p:nvPr/>
        </p:nvSpPr>
        <p:spPr>
          <a:xfrm>
            <a:off x="8294583" y="5849475"/>
            <a:ext cx="3894367" cy="9571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 networks were trained for 100 Epochs!!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92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– </a:t>
            </a:r>
            <a:r>
              <a:rPr lang="en-US" dirty="0" err="1">
                <a:solidFill>
                  <a:srgbClr val="FFFFFF"/>
                </a:solidFill>
              </a:rPr>
              <a:t>Ubiris</a:t>
            </a:r>
            <a:r>
              <a:rPr lang="en-US" dirty="0">
                <a:solidFill>
                  <a:srgbClr val="FFFFFF"/>
                </a:solidFill>
              </a:rPr>
              <a:t> II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C72896-6420-4CE6-9121-12F6D235B30C}"/>
              </a:ext>
            </a:extLst>
          </p:cNvPr>
          <p:cNvSpPr/>
          <p:nvPr/>
        </p:nvSpPr>
        <p:spPr>
          <a:xfrm>
            <a:off x="1980859" y="2490754"/>
            <a:ext cx="8484111" cy="2246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the previous models on </a:t>
            </a:r>
            <a:r>
              <a:rPr lang="en-US" sz="3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Ubiris</a:t>
            </a:r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II dataset.</a:t>
            </a:r>
          </a:p>
          <a:p>
            <a:pPr algn="ctr"/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Produced a similar pattern of the accuracy results we got from MMUII dataset</a:t>
            </a:r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72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29BD0-050B-4F8F-9DC5-3A834ABBC0B6}"/>
              </a:ext>
            </a:extLst>
          </p:cNvPr>
          <p:cNvSpPr txBox="1"/>
          <p:nvPr/>
        </p:nvSpPr>
        <p:spPr>
          <a:xfrm>
            <a:off x="2802538" y="1225485"/>
            <a:ext cx="6944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Dataset Preprocessing : normalizing, Iris position localizing, reduce dataset noise,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..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Training for more Epochs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Larger images (better resolution) for training.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Applying regularizing techniques to the CNN networks.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Using other loss functions (contrastive loss, ..).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Using other metrics for similarity measurments (cosine, ..).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Utilizing benchmarks CNN networks and comparing their performance (alexnet, resnet50, ..).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More attention for the receptive field effect.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" r="-1" b="15536"/>
          <a:stretch/>
        </p:blipFill>
        <p:spPr>
          <a:xfrm>
            <a:off x="3049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2C72896-6420-4CE6-9121-12F6D235B30C}"/>
              </a:ext>
            </a:extLst>
          </p:cNvPr>
          <p:cNvSpPr/>
          <p:nvPr/>
        </p:nvSpPr>
        <p:spPr>
          <a:xfrm>
            <a:off x="3819507" y="2844219"/>
            <a:ext cx="4549935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</a:t>
            </a:r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</a:t>
            </a:r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 </a:t>
            </a:r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05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381" y="72230"/>
            <a:ext cx="3980147" cy="891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937" y="907865"/>
            <a:ext cx="7063739" cy="915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Classification Vs Similarity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4C218F43-AE3D-4909-AB32-0FA0DBE9E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31" y="1421265"/>
            <a:ext cx="8801885" cy="2627587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15F65561-93BC-4907-973A-575F0557F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05" y="4148760"/>
            <a:ext cx="8784011" cy="26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5" y="1238699"/>
            <a:ext cx="7063739" cy="3922015"/>
          </a:xfrm>
        </p:spPr>
        <p:txBody>
          <a:bodyPr>
            <a:no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Investigate the effect of changing the architecture of the Siamese neural network (CNN, MLP)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Investigate the effect of changing the structure of each used neural network (no. of layers, size of the filters, size of the FC layer etc.)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Evaluate the performance of the different structures of Siamese neural networks on different data sets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Evaluate the importance of using Batch normalization and generalization techniques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5" y="721361"/>
            <a:ext cx="7063739" cy="32441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MMU 2: Used for training and testing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Multimedia University (MMU2) database is a public database consisting of Eye Images for training models of IRIS based Biometric attendance system. IRIS patterns for each Eye are unique for every individual. This Dataset consist of both 5 images each of left and right IRIS of 100 persons.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Challenge</a:t>
            </a:r>
            <a:r>
              <a:rPr lang="en-US" dirty="0">
                <a:solidFill>
                  <a:schemeClr val="bg1"/>
                </a:solidFill>
              </a:rPr>
              <a:t>: Noise-Factors resulted from the existence of eye-lashes, glasses etc.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FA161400-2B62-487B-BD33-38A32EEE2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5" y="4502430"/>
            <a:ext cx="2669953" cy="1985777"/>
          </a:xfrm>
          <a:prstGeom prst="rect">
            <a:avLst/>
          </a:prstGeom>
        </p:spPr>
      </p:pic>
      <p:pic>
        <p:nvPicPr>
          <p:cNvPr id="8" name="Picture 7" descr="A close up of a black eye&#10;&#10;Description automatically generated with medium confidence">
            <a:extLst>
              <a:ext uri="{FF2B5EF4-FFF2-40B4-BE49-F238E27FC236}">
                <a16:creationId xmlns:a16="http://schemas.microsoft.com/office/drawing/2014/main" id="{025ECBF2-1487-4FD3-9427-0876765E8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39" y="4502429"/>
            <a:ext cx="2669954" cy="1985778"/>
          </a:xfrm>
          <a:prstGeom prst="rect">
            <a:avLst/>
          </a:prstGeom>
        </p:spPr>
      </p:pic>
      <p:pic>
        <p:nvPicPr>
          <p:cNvPr id="23" name="Picture 22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EF372775-4EAC-41B2-8081-96B3F7ADF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71" y="4502427"/>
            <a:ext cx="2669953" cy="1985777"/>
          </a:xfrm>
          <a:prstGeom prst="rect">
            <a:avLst/>
          </a:prstGeom>
        </p:spPr>
      </p:pic>
      <p:pic>
        <p:nvPicPr>
          <p:cNvPr id="25" name="Picture 24" descr="Close up of an eye&#10;&#10;Description automatically generated">
            <a:extLst>
              <a:ext uri="{FF2B5EF4-FFF2-40B4-BE49-F238E27FC236}">
                <a16:creationId xmlns:a16="http://schemas.microsoft.com/office/drawing/2014/main" id="{4BB04C76-4815-458C-9CF6-3E12BD336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22" y="4502427"/>
            <a:ext cx="2669953" cy="19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-8635" y="1017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Datasets</a:t>
            </a:r>
          </a:p>
        </p:txBody>
      </p:sp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FA161400-2B62-487B-BD33-38A32EEE2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5" y="3435630"/>
            <a:ext cx="2669953" cy="1985777"/>
          </a:xfrm>
          <a:prstGeom prst="rect">
            <a:avLst/>
          </a:prstGeom>
        </p:spPr>
      </p:pic>
      <p:pic>
        <p:nvPicPr>
          <p:cNvPr id="8" name="Picture 7" descr="A close up of a black eye&#10;&#10;Description automatically generated with medium confidence">
            <a:extLst>
              <a:ext uri="{FF2B5EF4-FFF2-40B4-BE49-F238E27FC236}">
                <a16:creationId xmlns:a16="http://schemas.microsoft.com/office/drawing/2014/main" id="{025ECBF2-1487-4FD3-9427-0876765E8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39" y="3435629"/>
            <a:ext cx="2669954" cy="1985778"/>
          </a:xfrm>
          <a:prstGeom prst="rect">
            <a:avLst/>
          </a:prstGeom>
        </p:spPr>
      </p:pic>
      <p:pic>
        <p:nvPicPr>
          <p:cNvPr id="23" name="Picture 22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EF372775-4EAC-41B2-8081-96B3F7ADF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71" y="3435627"/>
            <a:ext cx="2669953" cy="1985777"/>
          </a:xfrm>
          <a:prstGeom prst="rect">
            <a:avLst/>
          </a:prstGeom>
        </p:spPr>
      </p:pic>
      <p:pic>
        <p:nvPicPr>
          <p:cNvPr id="25" name="Picture 24" descr="Close up of an eye&#10;&#10;Description automatically generated">
            <a:extLst>
              <a:ext uri="{FF2B5EF4-FFF2-40B4-BE49-F238E27FC236}">
                <a16:creationId xmlns:a16="http://schemas.microsoft.com/office/drawing/2014/main" id="{4BB04C76-4815-458C-9CF6-3E12BD336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22" y="3435627"/>
            <a:ext cx="2669953" cy="1985777"/>
          </a:xfrm>
          <a:prstGeom prst="rect">
            <a:avLst/>
          </a:prstGeom>
        </p:spPr>
      </p:pic>
      <p:pic>
        <p:nvPicPr>
          <p:cNvPr id="27" name="Picture 26" descr="A close up of a person's eye&#10;&#10;Description automatically generated">
            <a:extLst>
              <a:ext uri="{FF2B5EF4-FFF2-40B4-BE49-F238E27FC236}">
                <a16:creationId xmlns:a16="http://schemas.microsoft.com/office/drawing/2014/main" id="{B539E5C2-1CA9-4808-8F18-41F4261F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28" y="1016630"/>
            <a:ext cx="2669953" cy="1985777"/>
          </a:xfrm>
          <a:prstGeom prst="rect">
            <a:avLst/>
          </a:prstGeom>
        </p:spPr>
      </p:pic>
      <p:pic>
        <p:nvPicPr>
          <p:cNvPr id="29" name="Picture 28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A48231CA-4210-4B3D-9106-DFE0B9F82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70" y="1026600"/>
            <a:ext cx="2643140" cy="19658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47E622-A62D-4074-9FB5-199B4399BE74}"/>
              </a:ext>
            </a:extLst>
          </p:cNvPr>
          <p:cNvSpPr/>
          <p:nvPr/>
        </p:nvSpPr>
        <p:spPr>
          <a:xfrm>
            <a:off x="8320571" y="1503363"/>
            <a:ext cx="2105063" cy="923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5DA107-B495-4AA0-8680-5F052B98F99B}"/>
              </a:ext>
            </a:extLst>
          </p:cNvPr>
          <p:cNvSpPr/>
          <p:nvPr/>
        </p:nvSpPr>
        <p:spPr>
          <a:xfrm>
            <a:off x="4867196" y="5704761"/>
            <a:ext cx="2866490" cy="923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Unsimilar</a:t>
            </a:r>
          </a:p>
        </p:txBody>
      </p:sp>
    </p:spTree>
    <p:extLst>
      <p:ext uri="{BB962C8B-B14F-4D97-AF65-F5344CB8AC3E}">
        <p14:creationId xmlns:p14="http://schemas.microsoft.com/office/powerpoint/2010/main" val="367512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5" y="1010755"/>
            <a:ext cx="7485635" cy="324419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UBIRIS.v2 </a:t>
            </a:r>
            <a:r>
              <a:rPr lang="en-US" dirty="0">
                <a:solidFill>
                  <a:schemeClr val="bg1"/>
                </a:solidFill>
              </a:rPr>
              <a:t>: Used for testing the trained models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“The second version of the UBIRIS database has over 11 000 images (and continuously growing) and more realistic noise factors.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Images were actually captured at-a-distance and on-the-move.”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http://iris.di.ubi.pt/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CA315-3510-4C6B-8026-6D90B097B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08" y="4336088"/>
            <a:ext cx="2355939" cy="17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6E0BDC-E85A-4B87-94CE-1CDBDA6E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25" y="4336088"/>
            <a:ext cx="2355939" cy="17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7D74EF-9865-4192-8BC6-86678BF8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8" y="4336088"/>
            <a:ext cx="2355939" cy="17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76FFA6-3F1E-4B36-B4CC-633A4794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87" y="4336088"/>
            <a:ext cx="2355939" cy="17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00848AE-4201-4C93-BE36-01E27CEC7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" r="-1" b="15536"/>
          <a:stretch/>
        </p:blipFill>
        <p:spPr>
          <a:xfrm>
            <a:off x="-863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4FFFE-A2B5-4F50-8E92-54AFAE2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62464"/>
            <a:ext cx="6826857" cy="790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 -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2010-318F-4254-8E89-B12BA077F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6861" y="1157631"/>
            <a:ext cx="3020724" cy="41164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 Convolutional Neural network as the one in the paper: </a:t>
            </a:r>
            <a:r>
              <a:rPr lang="en-US" i="1" dirty="0">
                <a:solidFill>
                  <a:schemeClr val="bg1"/>
                </a:solidFill>
              </a:rPr>
              <a:t>Siamese Neural Networks for One-shot Image Recognition, Koch et al.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Were utilized, with variations.</a:t>
            </a:r>
          </a:p>
          <a:p>
            <a:pPr algn="just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C77163-BEE2-4A8D-A223-F1E82DD19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5" y="899477"/>
            <a:ext cx="917257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2900</Words>
  <Application>Microsoft Office PowerPoint</Application>
  <PresentationFormat>Widescreen</PresentationFormat>
  <Paragraphs>594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charter</vt:lpstr>
      <vt:lpstr>Courier New</vt:lpstr>
      <vt:lpstr>Gill Sans Nova</vt:lpstr>
      <vt:lpstr>ConfettiVTI</vt:lpstr>
      <vt:lpstr>Siamese Neural Network</vt:lpstr>
      <vt:lpstr>CONTENT</vt:lpstr>
      <vt:lpstr>Introduction</vt:lpstr>
      <vt:lpstr>Introduction</vt:lpstr>
      <vt:lpstr>Objectives</vt:lpstr>
      <vt:lpstr>Datasets</vt:lpstr>
      <vt:lpstr>Datasets</vt:lpstr>
      <vt:lpstr>Datasets</vt:lpstr>
      <vt:lpstr>Experiment - Network</vt:lpstr>
      <vt:lpstr>Experiment - Network</vt:lpstr>
      <vt:lpstr>Experiment - Network</vt:lpstr>
      <vt:lpstr>Experiment</vt:lpstr>
      <vt:lpstr>Experiment - Training</vt:lpstr>
      <vt:lpstr>Experiment - Training</vt:lpstr>
      <vt:lpstr>Experiment - Training</vt:lpstr>
      <vt:lpstr>Experiment - Testing</vt:lpstr>
      <vt:lpstr>Results – CNN Vs CNN</vt:lpstr>
      <vt:lpstr>Results – CNN Vs CNN</vt:lpstr>
      <vt:lpstr>Results</vt:lpstr>
      <vt:lpstr>Results – CNN Vs CNN</vt:lpstr>
      <vt:lpstr>Results</vt:lpstr>
      <vt:lpstr>Results – CNN Vs CNN</vt:lpstr>
      <vt:lpstr>Results – CNN Vs CNN</vt:lpstr>
      <vt:lpstr>Results – CNN Vs CNN</vt:lpstr>
      <vt:lpstr>Results – MLP Vs MLP</vt:lpstr>
      <vt:lpstr>Results</vt:lpstr>
      <vt:lpstr>Results – MLP Vs MLP</vt:lpstr>
      <vt:lpstr>Results – MLP Vs MLP</vt:lpstr>
      <vt:lpstr>Results</vt:lpstr>
      <vt:lpstr>Results</vt:lpstr>
      <vt:lpstr>Results – Ubiris II dataset</vt:lpstr>
      <vt:lpstr>Improvements?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Siamese Neural Network</dc:title>
  <dc:creator>zaher bilal</dc:creator>
  <cp:lastModifiedBy>zaher bilal</cp:lastModifiedBy>
  <cp:revision>63</cp:revision>
  <dcterms:created xsi:type="dcterms:W3CDTF">2021-07-17T13:02:08Z</dcterms:created>
  <dcterms:modified xsi:type="dcterms:W3CDTF">2021-07-20T14:48:19Z</dcterms:modified>
</cp:coreProperties>
</file>