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259" r:id="rId3"/>
    <p:sldId id="364" r:id="rId4"/>
    <p:sldId id="265" r:id="rId5"/>
    <p:sldId id="354" r:id="rId6"/>
    <p:sldId id="368" r:id="rId7"/>
    <p:sldId id="306" r:id="rId8"/>
    <p:sldId id="308" r:id="rId9"/>
    <p:sldId id="314" r:id="rId10"/>
    <p:sldId id="269" r:id="rId11"/>
    <p:sldId id="266" r:id="rId12"/>
    <p:sldId id="328" r:id="rId13"/>
    <p:sldId id="358" r:id="rId14"/>
    <p:sldId id="329" r:id="rId15"/>
    <p:sldId id="330" r:id="rId16"/>
    <p:sldId id="331" r:id="rId17"/>
    <p:sldId id="332" r:id="rId18"/>
    <p:sldId id="363" r:id="rId19"/>
    <p:sldId id="334" r:id="rId20"/>
    <p:sldId id="335" r:id="rId21"/>
    <p:sldId id="337" r:id="rId22"/>
    <p:sldId id="339" r:id="rId23"/>
    <p:sldId id="345" r:id="rId24"/>
    <p:sldId id="342" r:id="rId25"/>
    <p:sldId id="346" r:id="rId26"/>
    <p:sldId id="344" r:id="rId27"/>
    <p:sldId id="348" r:id="rId28"/>
    <p:sldId id="349" r:id="rId29"/>
    <p:sldId id="369" r:id="rId30"/>
    <p:sldId id="352" r:id="rId31"/>
    <p:sldId id="351" r:id="rId32"/>
    <p:sldId id="362" r:id="rId33"/>
    <p:sldId id="355" r:id="rId34"/>
    <p:sldId id="360" r:id="rId35"/>
    <p:sldId id="367" r:id="rId36"/>
    <p:sldId id="366" r:id="rId37"/>
    <p:sldId id="371" r:id="rId38"/>
    <p:sldId id="365" r:id="rId39"/>
  </p:sldIdLst>
  <p:sldSz cx="9144000" cy="5143500" type="screen16x9"/>
  <p:notesSz cx="6858000" cy="9144000"/>
  <p:embeddedFontLst>
    <p:embeddedFont>
      <p:font typeface="Black Han Sans" panose="020B0604020202020204" charset="-127"/>
      <p:regular r:id="rId41"/>
    </p:embeddedFont>
    <p:embeddedFont>
      <p:font typeface="Bebas Neue" panose="020B0606020202050201" pitchFamily="34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  <p:embeddedFont>
      <p:font typeface="Open Sans" panose="020B0606030504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C30"/>
    <a:srgbClr val="FFFFFF"/>
    <a:srgbClr val="4F5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59A763-0C7D-4F3D-ADAA-0A4B472DA741}">
  <a:tblStyle styleId="{0159A763-0C7D-4F3D-ADAA-0A4B472DA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D5E6B6-40CD-48A1-91E5-9AD8654E77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6247" autoAdjust="0"/>
  </p:normalViewPr>
  <p:slideViewPr>
    <p:cSldViewPr snapToGrid="0">
      <p:cViewPr varScale="1">
        <p:scale>
          <a:sx n="138" d="100"/>
          <a:sy n="138" d="100"/>
        </p:scale>
        <p:origin x="7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C202A-E397-4943-A3CF-8E51F7024AAA}" type="doc">
      <dgm:prSet loTypeId="urn:microsoft.com/office/officeart/2005/8/layout/bProcess4" loCatId="process" qsTypeId="urn:microsoft.com/office/officeart/2005/8/quickstyle/simple2" qsCatId="simple" csTypeId="urn:microsoft.com/office/officeart/2005/8/colors/accent1_1" csCatId="accent1" phldr="1"/>
      <dgm:spPr/>
    </dgm:pt>
    <dgm:pt modelId="{ABC4A038-8A9C-4384-AB32-A44D998CDBBF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Tahun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Produksi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3CB6CD3D-E90C-40EA-AE1D-F32EB43F61D8}" type="parTrans" cxnId="{9EB543F5-1884-43CB-B909-DBF44CED23B7}">
      <dgm:prSet/>
      <dgm:spPr/>
      <dgm:t>
        <a:bodyPr/>
        <a:lstStyle/>
        <a:p>
          <a:endParaRPr lang="id-ID"/>
        </a:p>
      </dgm:t>
    </dgm:pt>
    <dgm:pt modelId="{9DCADD3C-ECDF-41AB-8F1C-79CD870FDB05}" type="sibTrans" cxnId="{9EB543F5-1884-43CB-B909-DBF44CED23B7}">
      <dgm:prSet/>
      <dgm:spPr/>
      <dgm:t>
        <a:bodyPr/>
        <a:lstStyle/>
        <a:p>
          <a:endParaRPr lang="id-ID"/>
        </a:p>
      </dgm:t>
    </dgm:pt>
    <dgm:pt modelId="{827E842D-002A-4F8B-A3C3-00E0C964C5B6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Merek</a:t>
          </a:r>
          <a:r>
            <a:rPr lang="en-US" sz="1050" b="1" dirty="0">
              <a:latin typeface="Montserrat" panose="00000500000000000000" pitchFamily="2" charset="0"/>
            </a:rPr>
            <a:t> Mobil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16FF0FC5-0122-4064-B04B-E4A0B5A73FFE}" type="parTrans" cxnId="{8E249AD9-7992-4D97-BA92-50B59AD1EFDE}">
      <dgm:prSet/>
      <dgm:spPr/>
      <dgm:t>
        <a:bodyPr/>
        <a:lstStyle/>
        <a:p>
          <a:endParaRPr lang="id-ID"/>
        </a:p>
      </dgm:t>
    </dgm:pt>
    <dgm:pt modelId="{F9F3CD31-6715-46F3-B10F-0D871B7FE3FD}" type="sibTrans" cxnId="{8E249AD9-7992-4D97-BA92-50B59AD1EFDE}">
      <dgm:prSet/>
      <dgm:spPr/>
      <dgm:t>
        <a:bodyPr/>
        <a:lstStyle/>
        <a:p>
          <a:endParaRPr lang="id-ID"/>
        </a:p>
      </dgm:t>
    </dgm:pt>
    <dgm:pt modelId="{9089818F-D907-481E-881B-B5983AA652C1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Model Mobil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617BA2A8-EFB5-4656-936B-22A1C4EF96C6}" type="parTrans" cxnId="{7A70F53C-2691-4ED4-8512-FBF74A5040CD}">
      <dgm:prSet/>
      <dgm:spPr/>
      <dgm:t>
        <a:bodyPr/>
        <a:lstStyle/>
        <a:p>
          <a:endParaRPr lang="id-ID"/>
        </a:p>
      </dgm:t>
    </dgm:pt>
    <dgm:pt modelId="{10A4F499-39EE-44D4-A2A1-ECD2C6086742}" type="sibTrans" cxnId="{7A70F53C-2691-4ED4-8512-FBF74A5040CD}">
      <dgm:prSet/>
      <dgm:spPr/>
      <dgm:t>
        <a:bodyPr/>
        <a:lstStyle/>
        <a:p>
          <a:endParaRPr lang="id-ID"/>
        </a:p>
      </dgm:t>
    </dgm:pt>
    <dgm:pt modelId="{90DD3FDB-407C-4178-B0AA-A9E0DC8C6133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Jenis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Transmisi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44F1DB4A-E37F-4F20-90C9-B08C851660DF}" type="parTrans" cxnId="{1C8F10F4-D4B5-4A34-A9FF-8992AE412D3E}">
      <dgm:prSet/>
      <dgm:spPr/>
      <dgm:t>
        <a:bodyPr/>
        <a:lstStyle/>
        <a:p>
          <a:endParaRPr lang="id-ID"/>
        </a:p>
      </dgm:t>
    </dgm:pt>
    <dgm:pt modelId="{AFCCFC39-F15F-4DAB-A1BB-C42A9800FBD5}" type="sibTrans" cxnId="{1C8F10F4-D4B5-4A34-A9FF-8992AE412D3E}">
      <dgm:prSet/>
      <dgm:spPr/>
      <dgm:t>
        <a:bodyPr/>
        <a:lstStyle/>
        <a:p>
          <a:endParaRPr lang="id-ID"/>
        </a:p>
      </dgm:t>
    </dgm:pt>
    <dgm:pt modelId="{460FF627-D40C-41F6-970A-2E76D1B93E10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Jenis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Bahan</a:t>
          </a:r>
          <a:r>
            <a:rPr lang="en-US" sz="1050" b="1" dirty="0">
              <a:latin typeface="Montserrat" panose="00000500000000000000" pitchFamily="2" charset="0"/>
            </a:rPr>
            <a:t> Bakar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ACDEEB4B-FBDC-4E1D-9254-9C2D8189B017}" type="parTrans" cxnId="{2829BD74-46E0-49B8-B462-5297A62D5EDE}">
      <dgm:prSet/>
      <dgm:spPr/>
      <dgm:t>
        <a:bodyPr/>
        <a:lstStyle/>
        <a:p>
          <a:endParaRPr lang="id-ID"/>
        </a:p>
      </dgm:t>
    </dgm:pt>
    <dgm:pt modelId="{8DC60A51-E644-461F-ACE3-2F68C811F5A8}" type="sibTrans" cxnId="{2829BD74-46E0-49B8-B462-5297A62D5EDE}">
      <dgm:prSet/>
      <dgm:spPr/>
      <dgm:t>
        <a:bodyPr/>
        <a:lstStyle/>
        <a:p>
          <a:endParaRPr lang="id-ID"/>
        </a:p>
      </dgm:t>
    </dgm:pt>
    <dgm:pt modelId="{B6B2DA68-9469-4D1C-B2AD-E95EB5AA777A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Tenaga </a:t>
          </a:r>
          <a:r>
            <a:rPr lang="en-US" sz="1050" b="1" dirty="0" err="1">
              <a:latin typeface="Montserrat" panose="00000500000000000000" pitchFamily="2" charset="0"/>
            </a:rPr>
            <a:t>Mesin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92471050-E575-42C5-80AB-730A24200E88}" type="parTrans" cxnId="{B40227EB-3046-4BF9-B59E-801C8AD17532}">
      <dgm:prSet/>
      <dgm:spPr/>
      <dgm:t>
        <a:bodyPr/>
        <a:lstStyle/>
        <a:p>
          <a:endParaRPr lang="id-ID"/>
        </a:p>
      </dgm:t>
    </dgm:pt>
    <dgm:pt modelId="{8E68D51B-BDD3-406A-8918-39620F14655A}" type="sibTrans" cxnId="{B40227EB-3046-4BF9-B59E-801C8AD17532}">
      <dgm:prSet/>
      <dgm:spPr/>
      <dgm:t>
        <a:bodyPr/>
        <a:lstStyle/>
        <a:p>
          <a:endParaRPr lang="id-ID"/>
        </a:p>
      </dgm:t>
    </dgm:pt>
    <dgm:pt modelId="{D12D0395-217D-4BB6-9FE3-638BCEA33D4F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Rentang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Efisiensi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Bahan</a:t>
          </a:r>
          <a:r>
            <a:rPr lang="en-US" sz="1050" b="1" dirty="0">
              <a:latin typeface="Montserrat" panose="00000500000000000000" pitchFamily="2" charset="0"/>
            </a:rPr>
            <a:t> Bakar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D3DD6EB0-FF23-4DF1-AFD3-B63A1AF5D57D}" type="sibTrans" cxnId="{59AD6F85-924C-45DF-9645-8E8ACCCA237A}">
      <dgm:prSet/>
      <dgm:spPr/>
      <dgm:t>
        <a:bodyPr/>
        <a:lstStyle/>
        <a:p>
          <a:endParaRPr lang="id-ID"/>
        </a:p>
      </dgm:t>
    </dgm:pt>
    <dgm:pt modelId="{03E44AA8-1FAF-4C70-9BA0-E10F90CC38F9}" type="parTrans" cxnId="{59AD6F85-924C-45DF-9645-8E8ACCCA237A}">
      <dgm:prSet/>
      <dgm:spPr/>
      <dgm:t>
        <a:bodyPr/>
        <a:lstStyle/>
        <a:p>
          <a:endParaRPr lang="id-ID"/>
        </a:p>
      </dgm:t>
    </dgm:pt>
    <dgm:pt modelId="{F9822B32-6A2C-454E-B2C9-D998C4D725C0}" type="pres">
      <dgm:prSet presAssocID="{92CC202A-E397-4943-A3CF-8E51F7024AAA}" presName="Name0" presStyleCnt="0">
        <dgm:presLayoutVars>
          <dgm:dir/>
          <dgm:resizeHandles/>
        </dgm:presLayoutVars>
      </dgm:prSet>
      <dgm:spPr/>
    </dgm:pt>
    <dgm:pt modelId="{D31F7606-CEC3-47B4-A34E-3603B3253B67}" type="pres">
      <dgm:prSet presAssocID="{ABC4A038-8A9C-4384-AB32-A44D998CDBBF}" presName="compNode" presStyleCnt="0"/>
      <dgm:spPr/>
    </dgm:pt>
    <dgm:pt modelId="{4BAA804A-C252-45DE-87AD-65D9DFEEC923}" type="pres">
      <dgm:prSet presAssocID="{ABC4A038-8A9C-4384-AB32-A44D998CDBBF}" presName="dummyConnPt" presStyleCnt="0"/>
      <dgm:spPr/>
    </dgm:pt>
    <dgm:pt modelId="{71C143F7-342D-4AEC-9F36-89C2395EB7D6}" type="pres">
      <dgm:prSet presAssocID="{ABC4A038-8A9C-4384-AB32-A44D998CDBBF}" presName="node" presStyleLbl="node1" presStyleIdx="0" presStyleCnt="7">
        <dgm:presLayoutVars>
          <dgm:bulletEnabled val="1"/>
        </dgm:presLayoutVars>
      </dgm:prSet>
      <dgm:spPr/>
    </dgm:pt>
    <dgm:pt modelId="{DCE28D26-84C2-40B4-879E-4A77FEF29EF3}" type="pres">
      <dgm:prSet presAssocID="{9DCADD3C-ECDF-41AB-8F1C-79CD870FDB05}" presName="sibTrans" presStyleLbl="bgSibTrans2D1" presStyleIdx="0" presStyleCnt="6"/>
      <dgm:spPr/>
    </dgm:pt>
    <dgm:pt modelId="{178E7E53-6869-4B9B-862A-74532B9F6BE9}" type="pres">
      <dgm:prSet presAssocID="{827E842D-002A-4F8B-A3C3-00E0C964C5B6}" presName="compNode" presStyleCnt="0"/>
      <dgm:spPr/>
    </dgm:pt>
    <dgm:pt modelId="{4FB1EC9A-905E-436A-9F4E-4D1F8445B631}" type="pres">
      <dgm:prSet presAssocID="{827E842D-002A-4F8B-A3C3-00E0C964C5B6}" presName="dummyConnPt" presStyleCnt="0"/>
      <dgm:spPr/>
    </dgm:pt>
    <dgm:pt modelId="{6275AFF9-95FA-4ABA-90CF-B09C237ACF01}" type="pres">
      <dgm:prSet presAssocID="{827E842D-002A-4F8B-A3C3-00E0C964C5B6}" presName="node" presStyleLbl="node1" presStyleIdx="1" presStyleCnt="7">
        <dgm:presLayoutVars>
          <dgm:bulletEnabled val="1"/>
        </dgm:presLayoutVars>
      </dgm:prSet>
      <dgm:spPr/>
    </dgm:pt>
    <dgm:pt modelId="{513E5CED-3121-4135-9E24-7903B1851605}" type="pres">
      <dgm:prSet presAssocID="{F9F3CD31-6715-46F3-B10F-0D871B7FE3FD}" presName="sibTrans" presStyleLbl="bgSibTrans2D1" presStyleIdx="1" presStyleCnt="6"/>
      <dgm:spPr/>
    </dgm:pt>
    <dgm:pt modelId="{13B684FB-B343-4752-81E2-4553C9B99E25}" type="pres">
      <dgm:prSet presAssocID="{9089818F-D907-481E-881B-B5983AA652C1}" presName="compNode" presStyleCnt="0"/>
      <dgm:spPr/>
    </dgm:pt>
    <dgm:pt modelId="{6AE133DE-DA0E-47D1-B0F2-956BA28204D6}" type="pres">
      <dgm:prSet presAssocID="{9089818F-D907-481E-881B-B5983AA652C1}" presName="dummyConnPt" presStyleCnt="0"/>
      <dgm:spPr/>
    </dgm:pt>
    <dgm:pt modelId="{AA90408C-8C84-4EC2-A6DF-94D7EB06D5D5}" type="pres">
      <dgm:prSet presAssocID="{9089818F-D907-481E-881B-B5983AA652C1}" presName="node" presStyleLbl="node1" presStyleIdx="2" presStyleCnt="7">
        <dgm:presLayoutVars>
          <dgm:bulletEnabled val="1"/>
        </dgm:presLayoutVars>
      </dgm:prSet>
      <dgm:spPr/>
    </dgm:pt>
    <dgm:pt modelId="{77C592F0-B680-4F9C-A871-CDD843A3076F}" type="pres">
      <dgm:prSet presAssocID="{10A4F499-39EE-44D4-A2A1-ECD2C6086742}" presName="sibTrans" presStyleLbl="bgSibTrans2D1" presStyleIdx="2" presStyleCnt="6"/>
      <dgm:spPr/>
    </dgm:pt>
    <dgm:pt modelId="{9E0D62BE-0326-40CD-97FB-4C9961B307B6}" type="pres">
      <dgm:prSet presAssocID="{90DD3FDB-407C-4178-B0AA-A9E0DC8C6133}" presName="compNode" presStyleCnt="0"/>
      <dgm:spPr/>
    </dgm:pt>
    <dgm:pt modelId="{3E4D1FD3-2D33-4224-83DA-5A4A8261B942}" type="pres">
      <dgm:prSet presAssocID="{90DD3FDB-407C-4178-B0AA-A9E0DC8C6133}" presName="dummyConnPt" presStyleCnt="0"/>
      <dgm:spPr/>
    </dgm:pt>
    <dgm:pt modelId="{A7EA61EA-D4AE-4C15-9DE1-E48F971AE1CD}" type="pres">
      <dgm:prSet presAssocID="{90DD3FDB-407C-4178-B0AA-A9E0DC8C6133}" presName="node" presStyleLbl="node1" presStyleIdx="3" presStyleCnt="7">
        <dgm:presLayoutVars>
          <dgm:bulletEnabled val="1"/>
        </dgm:presLayoutVars>
      </dgm:prSet>
      <dgm:spPr/>
    </dgm:pt>
    <dgm:pt modelId="{0D18795F-2CB2-4B79-A78C-E4811B172A7A}" type="pres">
      <dgm:prSet presAssocID="{AFCCFC39-F15F-4DAB-A1BB-C42A9800FBD5}" presName="sibTrans" presStyleLbl="bgSibTrans2D1" presStyleIdx="3" presStyleCnt="6"/>
      <dgm:spPr/>
    </dgm:pt>
    <dgm:pt modelId="{7F81E9EE-4695-4698-A555-9E82F5915013}" type="pres">
      <dgm:prSet presAssocID="{460FF627-D40C-41F6-970A-2E76D1B93E10}" presName="compNode" presStyleCnt="0"/>
      <dgm:spPr/>
    </dgm:pt>
    <dgm:pt modelId="{EE2FCAFC-B249-4CD6-A576-30C8364F9E81}" type="pres">
      <dgm:prSet presAssocID="{460FF627-D40C-41F6-970A-2E76D1B93E10}" presName="dummyConnPt" presStyleCnt="0"/>
      <dgm:spPr/>
    </dgm:pt>
    <dgm:pt modelId="{F0DF4567-1733-4863-BED7-A12AD983E534}" type="pres">
      <dgm:prSet presAssocID="{460FF627-D40C-41F6-970A-2E76D1B93E10}" presName="node" presStyleLbl="node1" presStyleIdx="4" presStyleCnt="7">
        <dgm:presLayoutVars>
          <dgm:bulletEnabled val="1"/>
        </dgm:presLayoutVars>
      </dgm:prSet>
      <dgm:spPr/>
    </dgm:pt>
    <dgm:pt modelId="{3DBD1A10-35DF-429B-9ABF-8D3277230C59}" type="pres">
      <dgm:prSet presAssocID="{8DC60A51-E644-461F-ACE3-2F68C811F5A8}" presName="sibTrans" presStyleLbl="bgSibTrans2D1" presStyleIdx="4" presStyleCnt="6"/>
      <dgm:spPr/>
    </dgm:pt>
    <dgm:pt modelId="{2872776F-41FB-4D74-9AFF-00DE7F5B3BDF}" type="pres">
      <dgm:prSet presAssocID="{B6B2DA68-9469-4D1C-B2AD-E95EB5AA777A}" presName="compNode" presStyleCnt="0"/>
      <dgm:spPr/>
    </dgm:pt>
    <dgm:pt modelId="{DC82DFDF-6E04-4E65-A574-762760AADCB6}" type="pres">
      <dgm:prSet presAssocID="{B6B2DA68-9469-4D1C-B2AD-E95EB5AA777A}" presName="dummyConnPt" presStyleCnt="0"/>
      <dgm:spPr/>
    </dgm:pt>
    <dgm:pt modelId="{0FFD34CA-8531-486F-B8FE-2FE68B0492E2}" type="pres">
      <dgm:prSet presAssocID="{B6B2DA68-9469-4D1C-B2AD-E95EB5AA777A}" presName="node" presStyleLbl="node1" presStyleIdx="5" presStyleCnt="7">
        <dgm:presLayoutVars>
          <dgm:bulletEnabled val="1"/>
        </dgm:presLayoutVars>
      </dgm:prSet>
      <dgm:spPr/>
    </dgm:pt>
    <dgm:pt modelId="{C9F47B46-E30B-4788-9E94-5E929779686B}" type="pres">
      <dgm:prSet presAssocID="{8E68D51B-BDD3-406A-8918-39620F14655A}" presName="sibTrans" presStyleLbl="bgSibTrans2D1" presStyleIdx="5" presStyleCnt="6"/>
      <dgm:spPr/>
    </dgm:pt>
    <dgm:pt modelId="{BAA2AC05-D4C5-45D0-8C5E-52E28FDA7E8D}" type="pres">
      <dgm:prSet presAssocID="{D12D0395-217D-4BB6-9FE3-638BCEA33D4F}" presName="compNode" presStyleCnt="0"/>
      <dgm:spPr/>
    </dgm:pt>
    <dgm:pt modelId="{7CCCE2FB-857C-4DB3-B283-62F206915878}" type="pres">
      <dgm:prSet presAssocID="{D12D0395-217D-4BB6-9FE3-638BCEA33D4F}" presName="dummyConnPt" presStyleCnt="0"/>
      <dgm:spPr/>
    </dgm:pt>
    <dgm:pt modelId="{718FBD2D-9628-4C38-B361-7E27A0ABF280}" type="pres">
      <dgm:prSet presAssocID="{D12D0395-217D-4BB6-9FE3-638BCEA33D4F}" presName="node" presStyleLbl="node1" presStyleIdx="6" presStyleCnt="7">
        <dgm:presLayoutVars>
          <dgm:bulletEnabled val="1"/>
        </dgm:presLayoutVars>
      </dgm:prSet>
      <dgm:spPr/>
    </dgm:pt>
  </dgm:ptLst>
  <dgm:cxnLst>
    <dgm:cxn modelId="{753BE61E-3985-4EFD-8F10-21B698AF32BB}" type="presOf" srcId="{ABC4A038-8A9C-4384-AB32-A44D998CDBBF}" destId="{71C143F7-342D-4AEC-9F36-89C2395EB7D6}" srcOrd="0" destOrd="0" presId="urn:microsoft.com/office/officeart/2005/8/layout/bProcess4"/>
    <dgm:cxn modelId="{18892224-5D28-421A-BAA7-A8AC299A8DA1}" type="presOf" srcId="{B6B2DA68-9469-4D1C-B2AD-E95EB5AA777A}" destId="{0FFD34CA-8531-486F-B8FE-2FE68B0492E2}" srcOrd="0" destOrd="0" presId="urn:microsoft.com/office/officeart/2005/8/layout/bProcess4"/>
    <dgm:cxn modelId="{B7EC1C29-72A2-44FD-9C02-D41021850FE8}" type="presOf" srcId="{827E842D-002A-4F8B-A3C3-00E0C964C5B6}" destId="{6275AFF9-95FA-4ABA-90CF-B09C237ACF01}" srcOrd="0" destOrd="0" presId="urn:microsoft.com/office/officeart/2005/8/layout/bProcess4"/>
    <dgm:cxn modelId="{C912262B-AF82-4E24-9E0C-88F76B299ECA}" type="presOf" srcId="{F9F3CD31-6715-46F3-B10F-0D871B7FE3FD}" destId="{513E5CED-3121-4135-9E24-7903B1851605}" srcOrd="0" destOrd="0" presId="urn:microsoft.com/office/officeart/2005/8/layout/bProcess4"/>
    <dgm:cxn modelId="{BEF01034-B09B-47B4-8B92-968DFF8C8E07}" type="presOf" srcId="{460FF627-D40C-41F6-970A-2E76D1B93E10}" destId="{F0DF4567-1733-4863-BED7-A12AD983E534}" srcOrd="0" destOrd="0" presId="urn:microsoft.com/office/officeart/2005/8/layout/bProcess4"/>
    <dgm:cxn modelId="{705D2434-6CDD-46BA-98BA-89FA8640A968}" type="presOf" srcId="{8E68D51B-BDD3-406A-8918-39620F14655A}" destId="{C9F47B46-E30B-4788-9E94-5E929779686B}" srcOrd="0" destOrd="0" presId="urn:microsoft.com/office/officeart/2005/8/layout/bProcess4"/>
    <dgm:cxn modelId="{7A70F53C-2691-4ED4-8512-FBF74A5040CD}" srcId="{92CC202A-E397-4943-A3CF-8E51F7024AAA}" destId="{9089818F-D907-481E-881B-B5983AA652C1}" srcOrd="2" destOrd="0" parTransId="{617BA2A8-EFB5-4656-936B-22A1C4EF96C6}" sibTransId="{10A4F499-39EE-44D4-A2A1-ECD2C6086742}"/>
    <dgm:cxn modelId="{3CA6C840-48F5-460F-9009-8BF2D4D732AA}" type="presOf" srcId="{10A4F499-39EE-44D4-A2A1-ECD2C6086742}" destId="{77C592F0-B680-4F9C-A871-CDD843A3076F}" srcOrd="0" destOrd="0" presId="urn:microsoft.com/office/officeart/2005/8/layout/bProcess4"/>
    <dgm:cxn modelId="{B7BA6661-BA0E-4EF1-8E28-B177D968917A}" type="presOf" srcId="{8DC60A51-E644-461F-ACE3-2F68C811F5A8}" destId="{3DBD1A10-35DF-429B-9ABF-8D3277230C59}" srcOrd="0" destOrd="0" presId="urn:microsoft.com/office/officeart/2005/8/layout/bProcess4"/>
    <dgm:cxn modelId="{41F7EF67-2621-4ED7-94D6-C0C5C1B0D35C}" type="presOf" srcId="{90DD3FDB-407C-4178-B0AA-A9E0DC8C6133}" destId="{A7EA61EA-D4AE-4C15-9DE1-E48F971AE1CD}" srcOrd="0" destOrd="0" presId="urn:microsoft.com/office/officeart/2005/8/layout/bProcess4"/>
    <dgm:cxn modelId="{1FBCFE4F-8F9B-47D7-A12A-C457AF303CBE}" type="presOf" srcId="{AFCCFC39-F15F-4DAB-A1BB-C42A9800FBD5}" destId="{0D18795F-2CB2-4B79-A78C-E4811B172A7A}" srcOrd="0" destOrd="0" presId="urn:microsoft.com/office/officeart/2005/8/layout/bProcess4"/>
    <dgm:cxn modelId="{AE1A2A74-8B18-48F5-A4DC-EEA0B7D64D3C}" type="presOf" srcId="{D12D0395-217D-4BB6-9FE3-638BCEA33D4F}" destId="{718FBD2D-9628-4C38-B361-7E27A0ABF280}" srcOrd="0" destOrd="0" presId="urn:microsoft.com/office/officeart/2005/8/layout/bProcess4"/>
    <dgm:cxn modelId="{2829BD74-46E0-49B8-B462-5297A62D5EDE}" srcId="{92CC202A-E397-4943-A3CF-8E51F7024AAA}" destId="{460FF627-D40C-41F6-970A-2E76D1B93E10}" srcOrd="4" destOrd="0" parTransId="{ACDEEB4B-FBDC-4E1D-9254-9C2D8189B017}" sibTransId="{8DC60A51-E644-461F-ACE3-2F68C811F5A8}"/>
    <dgm:cxn modelId="{59AD6F85-924C-45DF-9645-8E8ACCCA237A}" srcId="{92CC202A-E397-4943-A3CF-8E51F7024AAA}" destId="{D12D0395-217D-4BB6-9FE3-638BCEA33D4F}" srcOrd="6" destOrd="0" parTransId="{03E44AA8-1FAF-4C70-9BA0-E10F90CC38F9}" sibTransId="{D3DD6EB0-FF23-4DF1-AFD3-B63A1AF5D57D}"/>
    <dgm:cxn modelId="{4DC485C7-542D-457D-BEB6-63E91AF041A4}" type="presOf" srcId="{9DCADD3C-ECDF-41AB-8F1C-79CD870FDB05}" destId="{DCE28D26-84C2-40B4-879E-4A77FEF29EF3}" srcOrd="0" destOrd="0" presId="urn:microsoft.com/office/officeart/2005/8/layout/bProcess4"/>
    <dgm:cxn modelId="{BBCE5BC8-84CD-4E87-94A6-612E98C87C22}" type="presOf" srcId="{92CC202A-E397-4943-A3CF-8E51F7024AAA}" destId="{F9822B32-6A2C-454E-B2C9-D998C4D725C0}" srcOrd="0" destOrd="0" presId="urn:microsoft.com/office/officeart/2005/8/layout/bProcess4"/>
    <dgm:cxn modelId="{8E249AD9-7992-4D97-BA92-50B59AD1EFDE}" srcId="{92CC202A-E397-4943-A3CF-8E51F7024AAA}" destId="{827E842D-002A-4F8B-A3C3-00E0C964C5B6}" srcOrd="1" destOrd="0" parTransId="{16FF0FC5-0122-4064-B04B-E4A0B5A73FFE}" sibTransId="{F9F3CD31-6715-46F3-B10F-0D871B7FE3FD}"/>
    <dgm:cxn modelId="{B40227EB-3046-4BF9-B59E-801C8AD17532}" srcId="{92CC202A-E397-4943-A3CF-8E51F7024AAA}" destId="{B6B2DA68-9469-4D1C-B2AD-E95EB5AA777A}" srcOrd="5" destOrd="0" parTransId="{92471050-E575-42C5-80AB-730A24200E88}" sibTransId="{8E68D51B-BDD3-406A-8918-39620F14655A}"/>
    <dgm:cxn modelId="{3CEADEED-E1D3-4B52-8425-35564CC29991}" type="presOf" srcId="{9089818F-D907-481E-881B-B5983AA652C1}" destId="{AA90408C-8C84-4EC2-A6DF-94D7EB06D5D5}" srcOrd="0" destOrd="0" presId="urn:microsoft.com/office/officeart/2005/8/layout/bProcess4"/>
    <dgm:cxn modelId="{1C8F10F4-D4B5-4A34-A9FF-8992AE412D3E}" srcId="{92CC202A-E397-4943-A3CF-8E51F7024AAA}" destId="{90DD3FDB-407C-4178-B0AA-A9E0DC8C6133}" srcOrd="3" destOrd="0" parTransId="{44F1DB4A-E37F-4F20-90C9-B08C851660DF}" sibTransId="{AFCCFC39-F15F-4DAB-A1BB-C42A9800FBD5}"/>
    <dgm:cxn modelId="{9EB543F5-1884-43CB-B909-DBF44CED23B7}" srcId="{92CC202A-E397-4943-A3CF-8E51F7024AAA}" destId="{ABC4A038-8A9C-4384-AB32-A44D998CDBBF}" srcOrd="0" destOrd="0" parTransId="{3CB6CD3D-E90C-40EA-AE1D-F32EB43F61D8}" sibTransId="{9DCADD3C-ECDF-41AB-8F1C-79CD870FDB05}"/>
    <dgm:cxn modelId="{CA4846FE-3F58-4744-8530-4BD287647461}" type="presParOf" srcId="{F9822B32-6A2C-454E-B2C9-D998C4D725C0}" destId="{D31F7606-CEC3-47B4-A34E-3603B3253B67}" srcOrd="0" destOrd="0" presId="urn:microsoft.com/office/officeart/2005/8/layout/bProcess4"/>
    <dgm:cxn modelId="{B26D984A-063E-4502-B3AE-BC94BC5A15B8}" type="presParOf" srcId="{D31F7606-CEC3-47B4-A34E-3603B3253B67}" destId="{4BAA804A-C252-45DE-87AD-65D9DFEEC923}" srcOrd="0" destOrd="0" presId="urn:microsoft.com/office/officeart/2005/8/layout/bProcess4"/>
    <dgm:cxn modelId="{222846E4-9513-45DD-8321-64F0EFF92900}" type="presParOf" srcId="{D31F7606-CEC3-47B4-A34E-3603B3253B67}" destId="{71C143F7-342D-4AEC-9F36-89C2395EB7D6}" srcOrd="1" destOrd="0" presId="urn:microsoft.com/office/officeart/2005/8/layout/bProcess4"/>
    <dgm:cxn modelId="{AD154CFC-A485-42B8-8723-933279CB9280}" type="presParOf" srcId="{F9822B32-6A2C-454E-B2C9-D998C4D725C0}" destId="{DCE28D26-84C2-40B4-879E-4A77FEF29EF3}" srcOrd="1" destOrd="0" presId="urn:microsoft.com/office/officeart/2005/8/layout/bProcess4"/>
    <dgm:cxn modelId="{E606461E-E2E7-4911-A992-C0CCF4EC3F7F}" type="presParOf" srcId="{F9822B32-6A2C-454E-B2C9-D998C4D725C0}" destId="{178E7E53-6869-4B9B-862A-74532B9F6BE9}" srcOrd="2" destOrd="0" presId="urn:microsoft.com/office/officeart/2005/8/layout/bProcess4"/>
    <dgm:cxn modelId="{29473E10-E632-4176-963B-56F2ACD6A064}" type="presParOf" srcId="{178E7E53-6869-4B9B-862A-74532B9F6BE9}" destId="{4FB1EC9A-905E-436A-9F4E-4D1F8445B631}" srcOrd="0" destOrd="0" presId="urn:microsoft.com/office/officeart/2005/8/layout/bProcess4"/>
    <dgm:cxn modelId="{D7ABFF7B-48DD-48C8-84D8-823EF7827246}" type="presParOf" srcId="{178E7E53-6869-4B9B-862A-74532B9F6BE9}" destId="{6275AFF9-95FA-4ABA-90CF-B09C237ACF01}" srcOrd="1" destOrd="0" presId="urn:microsoft.com/office/officeart/2005/8/layout/bProcess4"/>
    <dgm:cxn modelId="{682D1F61-2654-4039-90C8-4060BDD85CEA}" type="presParOf" srcId="{F9822B32-6A2C-454E-B2C9-D998C4D725C0}" destId="{513E5CED-3121-4135-9E24-7903B1851605}" srcOrd="3" destOrd="0" presId="urn:microsoft.com/office/officeart/2005/8/layout/bProcess4"/>
    <dgm:cxn modelId="{DD249F72-F824-4930-B55F-072D6F659DEA}" type="presParOf" srcId="{F9822B32-6A2C-454E-B2C9-D998C4D725C0}" destId="{13B684FB-B343-4752-81E2-4553C9B99E25}" srcOrd="4" destOrd="0" presId="urn:microsoft.com/office/officeart/2005/8/layout/bProcess4"/>
    <dgm:cxn modelId="{8C5F808B-D951-4DB7-B69D-6A4CD63D736C}" type="presParOf" srcId="{13B684FB-B343-4752-81E2-4553C9B99E25}" destId="{6AE133DE-DA0E-47D1-B0F2-956BA28204D6}" srcOrd="0" destOrd="0" presId="urn:microsoft.com/office/officeart/2005/8/layout/bProcess4"/>
    <dgm:cxn modelId="{4D247840-5F4E-4720-823B-5CB413B3E6CB}" type="presParOf" srcId="{13B684FB-B343-4752-81E2-4553C9B99E25}" destId="{AA90408C-8C84-4EC2-A6DF-94D7EB06D5D5}" srcOrd="1" destOrd="0" presId="urn:microsoft.com/office/officeart/2005/8/layout/bProcess4"/>
    <dgm:cxn modelId="{76BC2D3A-3ADF-4D4A-8FDD-A200528D6A43}" type="presParOf" srcId="{F9822B32-6A2C-454E-B2C9-D998C4D725C0}" destId="{77C592F0-B680-4F9C-A871-CDD843A3076F}" srcOrd="5" destOrd="0" presId="urn:microsoft.com/office/officeart/2005/8/layout/bProcess4"/>
    <dgm:cxn modelId="{0F6BB924-0CD5-4141-9497-45A174CAAECF}" type="presParOf" srcId="{F9822B32-6A2C-454E-B2C9-D998C4D725C0}" destId="{9E0D62BE-0326-40CD-97FB-4C9961B307B6}" srcOrd="6" destOrd="0" presId="urn:microsoft.com/office/officeart/2005/8/layout/bProcess4"/>
    <dgm:cxn modelId="{D37F3BAE-EC00-4B22-ACD3-46DA8858CEB2}" type="presParOf" srcId="{9E0D62BE-0326-40CD-97FB-4C9961B307B6}" destId="{3E4D1FD3-2D33-4224-83DA-5A4A8261B942}" srcOrd="0" destOrd="0" presId="urn:microsoft.com/office/officeart/2005/8/layout/bProcess4"/>
    <dgm:cxn modelId="{4DEA1A38-B2E4-4AA3-A3F9-8E9E9A473B1A}" type="presParOf" srcId="{9E0D62BE-0326-40CD-97FB-4C9961B307B6}" destId="{A7EA61EA-D4AE-4C15-9DE1-E48F971AE1CD}" srcOrd="1" destOrd="0" presId="urn:microsoft.com/office/officeart/2005/8/layout/bProcess4"/>
    <dgm:cxn modelId="{237BA46B-0052-4FC5-AF00-17BDE1F8C766}" type="presParOf" srcId="{F9822B32-6A2C-454E-B2C9-D998C4D725C0}" destId="{0D18795F-2CB2-4B79-A78C-E4811B172A7A}" srcOrd="7" destOrd="0" presId="urn:microsoft.com/office/officeart/2005/8/layout/bProcess4"/>
    <dgm:cxn modelId="{4ED28284-DDBD-42C6-ACB8-DACAD0EF5216}" type="presParOf" srcId="{F9822B32-6A2C-454E-B2C9-D998C4D725C0}" destId="{7F81E9EE-4695-4698-A555-9E82F5915013}" srcOrd="8" destOrd="0" presId="urn:microsoft.com/office/officeart/2005/8/layout/bProcess4"/>
    <dgm:cxn modelId="{5BD519D5-C6F0-48CA-908F-9564EFA52624}" type="presParOf" srcId="{7F81E9EE-4695-4698-A555-9E82F5915013}" destId="{EE2FCAFC-B249-4CD6-A576-30C8364F9E81}" srcOrd="0" destOrd="0" presId="urn:microsoft.com/office/officeart/2005/8/layout/bProcess4"/>
    <dgm:cxn modelId="{D0E8D73C-7F00-4F5C-837C-9CE3776209A9}" type="presParOf" srcId="{7F81E9EE-4695-4698-A555-9E82F5915013}" destId="{F0DF4567-1733-4863-BED7-A12AD983E534}" srcOrd="1" destOrd="0" presId="urn:microsoft.com/office/officeart/2005/8/layout/bProcess4"/>
    <dgm:cxn modelId="{6DA7DD3B-61B3-4C56-A663-C3E3BD553A07}" type="presParOf" srcId="{F9822B32-6A2C-454E-B2C9-D998C4D725C0}" destId="{3DBD1A10-35DF-429B-9ABF-8D3277230C59}" srcOrd="9" destOrd="0" presId="urn:microsoft.com/office/officeart/2005/8/layout/bProcess4"/>
    <dgm:cxn modelId="{30B03674-FCA5-4D23-A5AC-EC0346F49769}" type="presParOf" srcId="{F9822B32-6A2C-454E-B2C9-D998C4D725C0}" destId="{2872776F-41FB-4D74-9AFF-00DE7F5B3BDF}" srcOrd="10" destOrd="0" presId="urn:microsoft.com/office/officeart/2005/8/layout/bProcess4"/>
    <dgm:cxn modelId="{2433FCDB-4964-4EEF-BFE4-27FA103588ED}" type="presParOf" srcId="{2872776F-41FB-4D74-9AFF-00DE7F5B3BDF}" destId="{DC82DFDF-6E04-4E65-A574-762760AADCB6}" srcOrd="0" destOrd="0" presId="urn:microsoft.com/office/officeart/2005/8/layout/bProcess4"/>
    <dgm:cxn modelId="{85294DF3-1239-4C36-ACF4-63991E3F73D9}" type="presParOf" srcId="{2872776F-41FB-4D74-9AFF-00DE7F5B3BDF}" destId="{0FFD34CA-8531-486F-B8FE-2FE68B0492E2}" srcOrd="1" destOrd="0" presId="urn:microsoft.com/office/officeart/2005/8/layout/bProcess4"/>
    <dgm:cxn modelId="{4AC0601F-EEEA-4AC2-A607-0D437459BE19}" type="presParOf" srcId="{F9822B32-6A2C-454E-B2C9-D998C4D725C0}" destId="{C9F47B46-E30B-4788-9E94-5E929779686B}" srcOrd="11" destOrd="0" presId="urn:microsoft.com/office/officeart/2005/8/layout/bProcess4"/>
    <dgm:cxn modelId="{AE64D854-2828-48AA-B1D0-B45829E43BA7}" type="presParOf" srcId="{F9822B32-6A2C-454E-B2C9-D998C4D725C0}" destId="{BAA2AC05-D4C5-45D0-8C5E-52E28FDA7E8D}" srcOrd="12" destOrd="0" presId="urn:microsoft.com/office/officeart/2005/8/layout/bProcess4"/>
    <dgm:cxn modelId="{CE8D0786-81B5-4204-800F-CE0CE38AF168}" type="presParOf" srcId="{BAA2AC05-D4C5-45D0-8C5E-52E28FDA7E8D}" destId="{7CCCE2FB-857C-4DB3-B283-62F206915878}" srcOrd="0" destOrd="0" presId="urn:microsoft.com/office/officeart/2005/8/layout/bProcess4"/>
    <dgm:cxn modelId="{CE605780-6AFA-4352-953E-7546C013743C}" type="presParOf" srcId="{BAA2AC05-D4C5-45D0-8C5E-52E28FDA7E8D}" destId="{718FBD2D-9628-4C38-B361-7E27A0ABF28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CC202A-E397-4943-A3CF-8E51F7024AAA}" type="doc">
      <dgm:prSet loTypeId="urn:microsoft.com/office/officeart/2005/8/layout/bProcess4" loCatId="process" qsTypeId="urn:microsoft.com/office/officeart/2005/8/quickstyle/simple2" qsCatId="simple" csTypeId="urn:microsoft.com/office/officeart/2005/8/colors/accent1_1" csCatId="accent1" phldr="1"/>
      <dgm:spPr/>
    </dgm:pt>
    <dgm:pt modelId="{ABC4A038-8A9C-4384-AB32-A44D998CDBBF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Data Preparation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3CB6CD3D-E90C-40EA-AE1D-F32EB43F61D8}" type="parTrans" cxnId="{9EB543F5-1884-43CB-B909-DBF44CED23B7}">
      <dgm:prSet/>
      <dgm:spPr/>
      <dgm:t>
        <a:bodyPr/>
        <a:lstStyle/>
        <a:p>
          <a:endParaRPr lang="id-ID"/>
        </a:p>
      </dgm:t>
    </dgm:pt>
    <dgm:pt modelId="{9DCADD3C-ECDF-41AB-8F1C-79CD870FDB05}" type="sibTrans" cxnId="{9EB543F5-1884-43CB-B909-DBF44CED23B7}">
      <dgm:prSet/>
      <dgm:spPr/>
      <dgm:t>
        <a:bodyPr/>
        <a:lstStyle/>
        <a:p>
          <a:endParaRPr lang="id-ID"/>
        </a:p>
      </dgm:t>
    </dgm:pt>
    <dgm:pt modelId="{827E842D-002A-4F8B-A3C3-00E0C964C5B6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Features Engineering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16FF0FC5-0122-4064-B04B-E4A0B5A73FFE}" type="parTrans" cxnId="{8E249AD9-7992-4D97-BA92-50B59AD1EFDE}">
      <dgm:prSet/>
      <dgm:spPr/>
      <dgm:t>
        <a:bodyPr/>
        <a:lstStyle/>
        <a:p>
          <a:endParaRPr lang="id-ID"/>
        </a:p>
      </dgm:t>
    </dgm:pt>
    <dgm:pt modelId="{F9F3CD31-6715-46F3-B10F-0D871B7FE3FD}" type="sibTrans" cxnId="{8E249AD9-7992-4D97-BA92-50B59AD1EFDE}">
      <dgm:prSet/>
      <dgm:spPr/>
      <dgm:t>
        <a:bodyPr/>
        <a:lstStyle/>
        <a:p>
          <a:endParaRPr lang="id-ID"/>
        </a:p>
      </dgm:t>
    </dgm:pt>
    <dgm:pt modelId="{9089818F-D907-481E-881B-B5983AA652C1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Model Benchmarking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617BA2A8-EFB5-4656-936B-22A1C4EF96C6}" type="parTrans" cxnId="{7A70F53C-2691-4ED4-8512-FBF74A5040CD}">
      <dgm:prSet/>
      <dgm:spPr/>
      <dgm:t>
        <a:bodyPr/>
        <a:lstStyle/>
        <a:p>
          <a:endParaRPr lang="id-ID"/>
        </a:p>
      </dgm:t>
    </dgm:pt>
    <dgm:pt modelId="{10A4F499-39EE-44D4-A2A1-ECD2C6086742}" type="sibTrans" cxnId="{7A70F53C-2691-4ED4-8512-FBF74A5040CD}">
      <dgm:prSet/>
      <dgm:spPr/>
      <dgm:t>
        <a:bodyPr/>
        <a:lstStyle/>
        <a:p>
          <a:endParaRPr lang="id-ID"/>
        </a:p>
      </dgm:t>
    </dgm:pt>
    <dgm:pt modelId="{90DD3FDB-407C-4178-B0AA-A9E0DC8C6133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Tune Best Model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44F1DB4A-E37F-4F20-90C9-B08C851660DF}" type="parTrans" cxnId="{1C8F10F4-D4B5-4A34-A9FF-8992AE412D3E}">
      <dgm:prSet/>
      <dgm:spPr/>
      <dgm:t>
        <a:bodyPr/>
        <a:lstStyle/>
        <a:p>
          <a:endParaRPr lang="id-ID"/>
        </a:p>
      </dgm:t>
    </dgm:pt>
    <dgm:pt modelId="{AFCCFC39-F15F-4DAB-A1BB-C42A9800FBD5}" type="sibTrans" cxnId="{1C8F10F4-D4B5-4A34-A9FF-8992AE412D3E}">
      <dgm:prSet/>
      <dgm:spPr/>
      <dgm:t>
        <a:bodyPr/>
        <a:lstStyle/>
        <a:p>
          <a:endParaRPr lang="id-ID"/>
        </a:p>
      </dgm:t>
    </dgm:pt>
    <dgm:pt modelId="{460FF627-D40C-41F6-970A-2E76D1B93E10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Evaluation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ACDEEB4B-FBDC-4E1D-9254-9C2D8189B017}" type="parTrans" cxnId="{2829BD74-46E0-49B8-B462-5297A62D5EDE}">
      <dgm:prSet/>
      <dgm:spPr/>
      <dgm:t>
        <a:bodyPr/>
        <a:lstStyle/>
        <a:p>
          <a:endParaRPr lang="id-ID"/>
        </a:p>
      </dgm:t>
    </dgm:pt>
    <dgm:pt modelId="{8DC60A51-E644-461F-ACE3-2F68C811F5A8}" type="sibTrans" cxnId="{2829BD74-46E0-49B8-B462-5297A62D5EDE}">
      <dgm:prSet/>
      <dgm:spPr/>
      <dgm:t>
        <a:bodyPr/>
        <a:lstStyle/>
        <a:p>
          <a:endParaRPr lang="id-ID"/>
        </a:p>
      </dgm:t>
    </dgm:pt>
    <dgm:pt modelId="{B6B2DA68-9469-4D1C-B2AD-E95EB5AA777A}">
      <dgm:prSet phldrT="[Text]" custT="1"/>
      <dgm:spPr/>
      <dgm:t>
        <a:bodyPr/>
        <a:lstStyle/>
        <a:p>
          <a:pPr algn="ctr"/>
          <a:r>
            <a:rPr lang="en-US" sz="1050" b="1">
              <a:latin typeface="Montserrat" panose="00000500000000000000" pitchFamily="2" charset="0"/>
            </a:rPr>
            <a:t>Interpret Result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92471050-E575-42C5-80AB-730A24200E88}" type="parTrans" cxnId="{B40227EB-3046-4BF9-B59E-801C8AD17532}">
      <dgm:prSet/>
      <dgm:spPr/>
      <dgm:t>
        <a:bodyPr/>
        <a:lstStyle/>
        <a:p>
          <a:endParaRPr lang="id-ID"/>
        </a:p>
      </dgm:t>
    </dgm:pt>
    <dgm:pt modelId="{8E68D51B-BDD3-406A-8918-39620F14655A}" type="sibTrans" cxnId="{B40227EB-3046-4BF9-B59E-801C8AD17532}">
      <dgm:prSet/>
      <dgm:spPr/>
      <dgm:t>
        <a:bodyPr/>
        <a:lstStyle/>
        <a:p>
          <a:endParaRPr lang="id-ID"/>
        </a:p>
      </dgm:t>
    </dgm:pt>
    <dgm:pt modelId="{F9822B32-6A2C-454E-B2C9-D998C4D725C0}" type="pres">
      <dgm:prSet presAssocID="{92CC202A-E397-4943-A3CF-8E51F7024AAA}" presName="Name0" presStyleCnt="0">
        <dgm:presLayoutVars>
          <dgm:dir/>
          <dgm:resizeHandles/>
        </dgm:presLayoutVars>
      </dgm:prSet>
      <dgm:spPr/>
    </dgm:pt>
    <dgm:pt modelId="{D31F7606-CEC3-47B4-A34E-3603B3253B67}" type="pres">
      <dgm:prSet presAssocID="{ABC4A038-8A9C-4384-AB32-A44D998CDBBF}" presName="compNode" presStyleCnt="0"/>
      <dgm:spPr/>
    </dgm:pt>
    <dgm:pt modelId="{4BAA804A-C252-45DE-87AD-65D9DFEEC923}" type="pres">
      <dgm:prSet presAssocID="{ABC4A038-8A9C-4384-AB32-A44D998CDBBF}" presName="dummyConnPt" presStyleCnt="0"/>
      <dgm:spPr/>
    </dgm:pt>
    <dgm:pt modelId="{71C143F7-342D-4AEC-9F36-89C2395EB7D6}" type="pres">
      <dgm:prSet presAssocID="{ABC4A038-8A9C-4384-AB32-A44D998CDBBF}" presName="node" presStyleLbl="node1" presStyleIdx="0" presStyleCnt="6">
        <dgm:presLayoutVars>
          <dgm:bulletEnabled val="1"/>
        </dgm:presLayoutVars>
      </dgm:prSet>
      <dgm:spPr/>
    </dgm:pt>
    <dgm:pt modelId="{DCE28D26-84C2-40B4-879E-4A77FEF29EF3}" type="pres">
      <dgm:prSet presAssocID="{9DCADD3C-ECDF-41AB-8F1C-79CD870FDB05}" presName="sibTrans" presStyleLbl="bgSibTrans2D1" presStyleIdx="0" presStyleCnt="5"/>
      <dgm:spPr/>
    </dgm:pt>
    <dgm:pt modelId="{178E7E53-6869-4B9B-862A-74532B9F6BE9}" type="pres">
      <dgm:prSet presAssocID="{827E842D-002A-4F8B-A3C3-00E0C964C5B6}" presName="compNode" presStyleCnt="0"/>
      <dgm:spPr/>
    </dgm:pt>
    <dgm:pt modelId="{4FB1EC9A-905E-436A-9F4E-4D1F8445B631}" type="pres">
      <dgm:prSet presAssocID="{827E842D-002A-4F8B-A3C3-00E0C964C5B6}" presName="dummyConnPt" presStyleCnt="0"/>
      <dgm:spPr/>
    </dgm:pt>
    <dgm:pt modelId="{6275AFF9-95FA-4ABA-90CF-B09C237ACF01}" type="pres">
      <dgm:prSet presAssocID="{827E842D-002A-4F8B-A3C3-00E0C964C5B6}" presName="node" presStyleLbl="node1" presStyleIdx="1" presStyleCnt="6">
        <dgm:presLayoutVars>
          <dgm:bulletEnabled val="1"/>
        </dgm:presLayoutVars>
      </dgm:prSet>
      <dgm:spPr/>
    </dgm:pt>
    <dgm:pt modelId="{513E5CED-3121-4135-9E24-7903B1851605}" type="pres">
      <dgm:prSet presAssocID="{F9F3CD31-6715-46F3-B10F-0D871B7FE3FD}" presName="sibTrans" presStyleLbl="bgSibTrans2D1" presStyleIdx="1" presStyleCnt="5"/>
      <dgm:spPr/>
    </dgm:pt>
    <dgm:pt modelId="{13B684FB-B343-4752-81E2-4553C9B99E25}" type="pres">
      <dgm:prSet presAssocID="{9089818F-D907-481E-881B-B5983AA652C1}" presName="compNode" presStyleCnt="0"/>
      <dgm:spPr/>
    </dgm:pt>
    <dgm:pt modelId="{6AE133DE-DA0E-47D1-B0F2-956BA28204D6}" type="pres">
      <dgm:prSet presAssocID="{9089818F-D907-481E-881B-B5983AA652C1}" presName="dummyConnPt" presStyleCnt="0"/>
      <dgm:spPr/>
    </dgm:pt>
    <dgm:pt modelId="{AA90408C-8C84-4EC2-A6DF-94D7EB06D5D5}" type="pres">
      <dgm:prSet presAssocID="{9089818F-D907-481E-881B-B5983AA652C1}" presName="node" presStyleLbl="node1" presStyleIdx="2" presStyleCnt="6">
        <dgm:presLayoutVars>
          <dgm:bulletEnabled val="1"/>
        </dgm:presLayoutVars>
      </dgm:prSet>
      <dgm:spPr/>
    </dgm:pt>
    <dgm:pt modelId="{77C592F0-B680-4F9C-A871-CDD843A3076F}" type="pres">
      <dgm:prSet presAssocID="{10A4F499-39EE-44D4-A2A1-ECD2C6086742}" presName="sibTrans" presStyleLbl="bgSibTrans2D1" presStyleIdx="2" presStyleCnt="5"/>
      <dgm:spPr/>
    </dgm:pt>
    <dgm:pt modelId="{9E0D62BE-0326-40CD-97FB-4C9961B307B6}" type="pres">
      <dgm:prSet presAssocID="{90DD3FDB-407C-4178-B0AA-A9E0DC8C6133}" presName="compNode" presStyleCnt="0"/>
      <dgm:spPr/>
    </dgm:pt>
    <dgm:pt modelId="{3E4D1FD3-2D33-4224-83DA-5A4A8261B942}" type="pres">
      <dgm:prSet presAssocID="{90DD3FDB-407C-4178-B0AA-A9E0DC8C6133}" presName="dummyConnPt" presStyleCnt="0"/>
      <dgm:spPr/>
    </dgm:pt>
    <dgm:pt modelId="{A7EA61EA-D4AE-4C15-9DE1-E48F971AE1CD}" type="pres">
      <dgm:prSet presAssocID="{90DD3FDB-407C-4178-B0AA-A9E0DC8C6133}" presName="node" presStyleLbl="node1" presStyleIdx="3" presStyleCnt="6">
        <dgm:presLayoutVars>
          <dgm:bulletEnabled val="1"/>
        </dgm:presLayoutVars>
      </dgm:prSet>
      <dgm:spPr/>
    </dgm:pt>
    <dgm:pt modelId="{0D18795F-2CB2-4B79-A78C-E4811B172A7A}" type="pres">
      <dgm:prSet presAssocID="{AFCCFC39-F15F-4DAB-A1BB-C42A9800FBD5}" presName="sibTrans" presStyleLbl="bgSibTrans2D1" presStyleIdx="3" presStyleCnt="5"/>
      <dgm:spPr/>
    </dgm:pt>
    <dgm:pt modelId="{7F81E9EE-4695-4698-A555-9E82F5915013}" type="pres">
      <dgm:prSet presAssocID="{460FF627-D40C-41F6-970A-2E76D1B93E10}" presName="compNode" presStyleCnt="0"/>
      <dgm:spPr/>
    </dgm:pt>
    <dgm:pt modelId="{EE2FCAFC-B249-4CD6-A576-30C8364F9E81}" type="pres">
      <dgm:prSet presAssocID="{460FF627-D40C-41F6-970A-2E76D1B93E10}" presName="dummyConnPt" presStyleCnt="0"/>
      <dgm:spPr/>
    </dgm:pt>
    <dgm:pt modelId="{F0DF4567-1733-4863-BED7-A12AD983E534}" type="pres">
      <dgm:prSet presAssocID="{460FF627-D40C-41F6-970A-2E76D1B93E10}" presName="node" presStyleLbl="node1" presStyleIdx="4" presStyleCnt="6">
        <dgm:presLayoutVars>
          <dgm:bulletEnabled val="1"/>
        </dgm:presLayoutVars>
      </dgm:prSet>
      <dgm:spPr/>
    </dgm:pt>
    <dgm:pt modelId="{3DBD1A10-35DF-429B-9ABF-8D3277230C59}" type="pres">
      <dgm:prSet presAssocID="{8DC60A51-E644-461F-ACE3-2F68C811F5A8}" presName="sibTrans" presStyleLbl="bgSibTrans2D1" presStyleIdx="4" presStyleCnt="5"/>
      <dgm:spPr/>
    </dgm:pt>
    <dgm:pt modelId="{2872776F-41FB-4D74-9AFF-00DE7F5B3BDF}" type="pres">
      <dgm:prSet presAssocID="{B6B2DA68-9469-4D1C-B2AD-E95EB5AA777A}" presName="compNode" presStyleCnt="0"/>
      <dgm:spPr/>
    </dgm:pt>
    <dgm:pt modelId="{DC82DFDF-6E04-4E65-A574-762760AADCB6}" type="pres">
      <dgm:prSet presAssocID="{B6B2DA68-9469-4D1C-B2AD-E95EB5AA777A}" presName="dummyConnPt" presStyleCnt="0"/>
      <dgm:spPr/>
    </dgm:pt>
    <dgm:pt modelId="{0FFD34CA-8531-486F-B8FE-2FE68B0492E2}" type="pres">
      <dgm:prSet presAssocID="{B6B2DA68-9469-4D1C-B2AD-E95EB5AA777A}" presName="node" presStyleLbl="node1" presStyleIdx="5" presStyleCnt="6">
        <dgm:presLayoutVars>
          <dgm:bulletEnabled val="1"/>
        </dgm:presLayoutVars>
      </dgm:prSet>
      <dgm:spPr/>
    </dgm:pt>
  </dgm:ptLst>
  <dgm:cxnLst>
    <dgm:cxn modelId="{753BE61E-3985-4EFD-8F10-21B698AF32BB}" type="presOf" srcId="{ABC4A038-8A9C-4384-AB32-A44D998CDBBF}" destId="{71C143F7-342D-4AEC-9F36-89C2395EB7D6}" srcOrd="0" destOrd="0" presId="urn:microsoft.com/office/officeart/2005/8/layout/bProcess4"/>
    <dgm:cxn modelId="{18892224-5D28-421A-BAA7-A8AC299A8DA1}" type="presOf" srcId="{B6B2DA68-9469-4D1C-B2AD-E95EB5AA777A}" destId="{0FFD34CA-8531-486F-B8FE-2FE68B0492E2}" srcOrd="0" destOrd="0" presId="urn:microsoft.com/office/officeart/2005/8/layout/bProcess4"/>
    <dgm:cxn modelId="{B7EC1C29-72A2-44FD-9C02-D41021850FE8}" type="presOf" srcId="{827E842D-002A-4F8B-A3C3-00E0C964C5B6}" destId="{6275AFF9-95FA-4ABA-90CF-B09C237ACF01}" srcOrd="0" destOrd="0" presId="urn:microsoft.com/office/officeart/2005/8/layout/bProcess4"/>
    <dgm:cxn modelId="{C912262B-AF82-4E24-9E0C-88F76B299ECA}" type="presOf" srcId="{F9F3CD31-6715-46F3-B10F-0D871B7FE3FD}" destId="{513E5CED-3121-4135-9E24-7903B1851605}" srcOrd="0" destOrd="0" presId="urn:microsoft.com/office/officeart/2005/8/layout/bProcess4"/>
    <dgm:cxn modelId="{BEF01034-B09B-47B4-8B92-968DFF8C8E07}" type="presOf" srcId="{460FF627-D40C-41F6-970A-2E76D1B93E10}" destId="{F0DF4567-1733-4863-BED7-A12AD983E534}" srcOrd="0" destOrd="0" presId="urn:microsoft.com/office/officeart/2005/8/layout/bProcess4"/>
    <dgm:cxn modelId="{7A70F53C-2691-4ED4-8512-FBF74A5040CD}" srcId="{92CC202A-E397-4943-A3CF-8E51F7024AAA}" destId="{9089818F-D907-481E-881B-B5983AA652C1}" srcOrd="2" destOrd="0" parTransId="{617BA2A8-EFB5-4656-936B-22A1C4EF96C6}" sibTransId="{10A4F499-39EE-44D4-A2A1-ECD2C6086742}"/>
    <dgm:cxn modelId="{3CA6C840-48F5-460F-9009-8BF2D4D732AA}" type="presOf" srcId="{10A4F499-39EE-44D4-A2A1-ECD2C6086742}" destId="{77C592F0-B680-4F9C-A871-CDD843A3076F}" srcOrd="0" destOrd="0" presId="urn:microsoft.com/office/officeart/2005/8/layout/bProcess4"/>
    <dgm:cxn modelId="{B7BA6661-BA0E-4EF1-8E28-B177D968917A}" type="presOf" srcId="{8DC60A51-E644-461F-ACE3-2F68C811F5A8}" destId="{3DBD1A10-35DF-429B-9ABF-8D3277230C59}" srcOrd="0" destOrd="0" presId="urn:microsoft.com/office/officeart/2005/8/layout/bProcess4"/>
    <dgm:cxn modelId="{41F7EF67-2621-4ED7-94D6-C0C5C1B0D35C}" type="presOf" srcId="{90DD3FDB-407C-4178-B0AA-A9E0DC8C6133}" destId="{A7EA61EA-D4AE-4C15-9DE1-E48F971AE1CD}" srcOrd="0" destOrd="0" presId="urn:microsoft.com/office/officeart/2005/8/layout/bProcess4"/>
    <dgm:cxn modelId="{1FBCFE4F-8F9B-47D7-A12A-C457AF303CBE}" type="presOf" srcId="{AFCCFC39-F15F-4DAB-A1BB-C42A9800FBD5}" destId="{0D18795F-2CB2-4B79-A78C-E4811B172A7A}" srcOrd="0" destOrd="0" presId="urn:microsoft.com/office/officeart/2005/8/layout/bProcess4"/>
    <dgm:cxn modelId="{2829BD74-46E0-49B8-B462-5297A62D5EDE}" srcId="{92CC202A-E397-4943-A3CF-8E51F7024AAA}" destId="{460FF627-D40C-41F6-970A-2E76D1B93E10}" srcOrd="4" destOrd="0" parTransId="{ACDEEB4B-FBDC-4E1D-9254-9C2D8189B017}" sibTransId="{8DC60A51-E644-461F-ACE3-2F68C811F5A8}"/>
    <dgm:cxn modelId="{4DC485C7-542D-457D-BEB6-63E91AF041A4}" type="presOf" srcId="{9DCADD3C-ECDF-41AB-8F1C-79CD870FDB05}" destId="{DCE28D26-84C2-40B4-879E-4A77FEF29EF3}" srcOrd="0" destOrd="0" presId="urn:microsoft.com/office/officeart/2005/8/layout/bProcess4"/>
    <dgm:cxn modelId="{BBCE5BC8-84CD-4E87-94A6-612E98C87C22}" type="presOf" srcId="{92CC202A-E397-4943-A3CF-8E51F7024AAA}" destId="{F9822B32-6A2C-454E-B2C9-D998C4D725C0}" srcOrd="0" destOrd="0" presId="urn:microsoft.com/office/officeart/2005/8/layout/bProcess4"/>
    <dgm:cxn modelId="{8E249AD9-7992-4D97-BA92-50B59AD1EFDE}" srcId="{92CC202A-E397-4943-A3CF-8E51F7024AAA}" destId="{827E842D-002A-4F8B-A3C3-00E0C964C5B6}" srcOrd="1" destOrd="0" parTransId="{16FF0FC5-0122-4064-B04B-E4A0B5A73FFE}" sibTransId="{F9F3CD31-6715-46F3-B10F-0D871B7FE3FD}"/>
    <dgm:cxn modelId="{B40227EB-3046-4BF9-B59E-801C8AD17532}" srcId="{92CC202A-E397-4943-A3CF-8E51F7024AAA}" destId="{B6B2DA68-9469-4D1C-B2AD-E95EB5AA777A}" srcOrd="5" destOrd="0" parTransId="{92471050-E575-42C5-80AB-730A24200E88}" sibTransId="{8E68D51B-BDD3-406A-8918-39620F14655A}"/>
    <dgm:cxn modelId="{3CEADEED-E1D3-4B52-8425-35564CC29991}" type="presOf" srcId="{9089818F-D907-481E-881B-B5983AA652C1}" destId="{AA90408C-8C84-4EC2-A6DF-94D7EB06D5D5}" srcOrd="0" destOrd="0" presId="urn:microsoft.com/office/officeart/2005/8/layout/bProcess4"/>
    <dgm:cxn modelId="{1C8F10F4-D4B5-4A34-A9FF-8992AE412D3E}" srcId="{92CC202A-E397-4943-A3CF-8E51F7024AAA}" destId="{90DD3FDB-407C-4178-B0AA-A9E0DC8C6133}" srcOrd="3" destOrd="0" parTransId="{44F1DB4A-E37F-4F20-90C9-B08C851660DF}" sibTransId="{AFCCFC39-F15F-4DAB-A1BB-C42A9800FBD5}"/>
    <dgm:cxn modelId="{9EB543F5-1884-43CB-B909-DBF44CED23B7}" srcId="{92CC202A-E397-4943-A3CF-8E51F7024AAA}" destId="{ABC4A038-8A9C-4384-AB32-A44D998CDBBF}" srcOrd="0" destOrd="0" parTransId="{3CB6CD3D-E90C-40EA-AE1D-F32EB43F61D8}" sibTransId="{9DCADD3C-ECDF-41AB-8F1C-79CD870FDB05}"/>
    <dgm:cxn modelId="{CA4846FE-3F58-4744-8530-4BD287647461}" type="presParOf" srcId="{F9822B32-6A2C-454E-B2C9-D998C4D725C0}" destId="{D31F7606-CEC3-47B4-A34E-3603B3253B67}" srcOrd="0" destOrd="0" presId="urn:microsoft.com/office/officeart/2005/8/layout/bProcess4"/>
    <dgm:cxn modelId="{B26D984A-063E-4502-B3AE-BC94BC5A15B8}" type="presParOf" srcId="{D31F7606-CEC3-47B4-A34E-3603B3253B67}" destId="{4BAA804A-C252-45DE-87AD-65D9DFEEC923}" srcOrd="0" destOrd="0" presId="urn:microsoft.com/office/officeart/2005/8/layout/bProcess4"/>
    <dgm:cxn modelId="{222846E4-9513-45DD-8321-64F0EFF92900}" type="presParOf" srcId="{D31F7606-CEC3-47B4-A34E-3603B3253B67}" destId="{71C143F7-342D-4AEC-9F36-89C2395EB7D6}" srcOrd="1" destOrd="0" presId="urn:microsoft.com/office/officeart/2005/8/layout/bProcess4"/>
    <dgm:cxn modelId="{AD154CFC-A485-42B8-8723-933279CB9280}" type="presParOf" srcId="{F9822B32-6A2C-454E-B2C9-D998C4D725C0}" destId="{DCE28D26-84C2-40B4-879E-4A77FEF29EF3}" srcOrd="1" destOrd="0" presId="urn:microsoft.com/office/officeart/2005/8/layout/bProcess4"/>
    <dgm:cxn modelId="{E606461E-E2E7-4911-A992-C0CCF4EC3F7F}" type="presParOf" srcId="{F9822B32-6A2C-454E-B2C9-D998C4D725C0}" destId="{178E7E53-6869-4B9B-862A-74532B9F6BE9}" srcOrd="2" destOrd="0" presId="urn:microsoft.com/office/officeart/2005/8/layout/bProcess4"/>
    <dgm:cxn modelId="{29473E10-E632-4176-963B-56F2ACD6A064}" type="presParOf" srcId="{178E7E53-6869-4B9B-862A-74532B9F6BE9}" destId="{4FB1EC9A-905E-436A-9F4E-4D1F8445B631}" srcOrd="0" destOrd="0" presId="urn:microsoft.com/office/officeart/2005/8/layout/bProcess4"/>
    <dgm:cxn modelId="{D7ABFF7B-48DD-48C8-84D8-823EF7827246}" type="presParOf" srcId="{178E7E53-6869-4B9B-862A-74532B9F6BE9}" destId="{6275AFF9-95FA-4ABA-90CF-B09C237ACF01}" srcOrd="1" destOrd="0" presId="urn:microsoft.com/office/officeart/2005/8/layout/bProcess4"/>
    <dgm:cxn modelId="{682D1F61-2654-4039-90C8-4060BDD85CEA}" type="presParOf" srcId="{F9822B32-6A2C-454E-B2C9-D998C4D725C0}" destId="{513E5CED-3121-4135-9E24-7903B1851605}" srcOrd="3" destOrd="0" presId="urn:microsoft.com/office/officeart/2005/8/layout/bProcess4"/>
    <dgm:cxn modelId="{DD249F72-F824-4930-B55F-072D6F659DEA}" type="presParOf" srcId="{F9822B32-6A2C-454E-B2C9-D998C4D725C0}" destId="{13B684FB-B343-4752-81E2-4553C9B99E25}" srcOrd="4" destOrd="0" presId="urn:microsoft.com/office/officeart/2005/8/layout/bProcess4"/>
    <dgm:cxn modelId="{8C5F808B-D951-4DB7-B69D-6A4CD63D736C}" type="presParOf" srcId="{13B684FB-B343-4752-81E2-4553C9B99E25}" destId="{6AE133DE-DA0E-47D1-B0F2-956BA28204D6}" srcOrd="0" destOrd="0" presId="urn:microsoft.com/office/officeart/2005/8/layout/bProcess4"/>
    <dgm:cxn modelId="{4D247840-5F4E-4720-823B-5CB413B3E6CB}" type="presParOf" srcId="{13B684FB-B343-4752-81E2-4553C9B99E25}" destId="{AA90408C-8C84-4EC2-A6DF-94D7EB06D5D5}" srcOrd="1" destOrd="0" presId="urn:microsoft.com/office/officeart/2005/8/layout/bProcess4"/>
    <dgm:cxn modelId="{76BC2D3A-3ADF-4D4A-8FDD-A200528D6A43}" type="presParOf" srcId="{F9822B32-6A2C-454E-B2C9-D998C4D725C0}" destId="{77C592F0-B680-4F9C-A871-CDD843A3076F}" srcOrd="5" destOrd="0" presId="urn:microsoft.com/office/officeart/2005/8/layout/bProcess4"/>
    <dgm:cxn modelId="{0F6BB924-0CD5-4141-9497-45A174CAAECF}" type="presParOf" srcId="{F9822B32-6A2C-454E-B2C9-D998C4D725C0}" destId="{9E0D62BE-0326-40CD-97FB-4C9961B307B6}" srcOrd="6" destOrd="0" presId="urn:microsoft.com/office/officeart/2005/8/layout/bProcess4"/>
    <dgm:cxn modelId="{D37F3BAE-EC00-4B22-ACD3-46DA8858CEB2}" type="presParOf" srcId="{9E0D62BE-0326-40CD-97FB-4C9961B307B6}" destId="{3E4D1FD3-2D33-4224-83DA-5A4A8261B942}" srcOrd="0" destOrd="0" presId="urn:microsoft.com/office/officeart/2005/8/layout/bProcess4"/>
    <dgm:cxn modelId="{4DEA1A38-B2E4-4AA3-A3F9-8E9E9A473B1A}" type="presParOf" srcId="{9E0D62BE-0326-40CD-97FB-4C9961B307B6}" destId="{A7EA61EA-D4AE-4C15-9DE1-E48F971AE1CD}" srcOrd="1" destOrd="0" presId="urn:microsoft.com/office/officeart/2005/8/layout/bProcess4"/>
    <dgm:cxn modelId="{237BA46B-0052-4FC5-AF00-17BDE1F8C766}" type="presParOf" srcId="{F9822B32-6A2C-454E-B2C9-D998C4D725C0}" destId="{0D18795F-2CB2-4B79-A78C-E4811B172A7A}" srcOrd="7" destOrd="0" presId="urn:microsoft.com/office/officeart/2005/8/layout/bProcess4"/>
    <dgm:cxn modelId="{4ED28284-DDBD-42C6-ACB8-DACAD0EF5216}" type="presParOf" srcId="{F9822B32-6A2C-454E-B2C9-D998C4D725C0}" destId="{7F81E9EE-4695-4698-A555-9E82F5915013}" srcOrd="8" destOrd="0" presId="urn:microsoft.com/office/officeart/2005/8/layout/bProcess4"/>
    <dgm:cxn modelId="{5BD519D5-C6F0-48CA-908F-9564EFA52624}" type="presParOf" srcId="{7F81E9EE-4695-4698-A555-9E82F5915013}" destId="{EE2FCAFC-B249-4CD6-A576-30C8364F9E81}" srcOrd="0" destOrd="0" presId="urn:microsoft.com/office/officeart/2005/8/layout/bProcess4"/>
    <dgm:cxn modelId="{D0E8D73C-7F00-4F5C-837C-9CE3776209A9}" type="presParOf" srcId="{7F81E9EE-4695-4698-A555-9E82F5915013}" destId="{F0DF4567-1733-4863-BED7-A12AD983E534}" srcOrd="1" destOrd="0" presId="urn:microsoft.com/office/officeart/2005/8/layout/bProcess4"/>
    <dgm:cxn modelId="{6DA7DD3B-61B3-4C56-A663-C3E3BD553A07}" type="presParOf" srcId="{F9822B32-6A2C-454E-B2C9-D998C4D725C0}" destId="{3DBD1A10-35DF-429B-9ABF-8D3277230C59}" srcOrd="9" destOrd="0" presId="urn:microsoft.com/office/officeart/2005/8/layout/bProcess4"/>
    <dgm:cxn modelId="{30B03674-FCA5-4D23-A5AC-EC0346F49769}" type="presParOf" srcId="{F9822B32-6A2C-454E-B2C9-D998C4D725C0}" destId="{2872776F-41FB-4D74-9AFF-00DE7F5B3BDF}" srcOrd="10" destOrd="0" presId="urn:microsoft.com/office/officeart/2005/8/layout/bProcess4"/>
    <dgm:cxn modelId="{2433FCDB-4964-4EEF-BFE4-27FA103588ED}" type="presParOf" srcId="{2872776F-41FB-4D74-9AFF-00DE7F5B3BDF}" destId="{DC82DFDF-6E04-4E65-A574-762760AADCB6}" srcOrd="0" destOrd="0" presId="urn:microsoft.com/office/officeart/2005/8/layout/bProcess4"/>
    <dgm:cxn modelId="{85294DF3-1239-4C36-ACF4-63991E3F73D9}" type="presParOf" srcId="{2872776F-41FB-4D74-9AFF-00DE7F5B3BDF}" destId="{0FFD34CA-8531-486F-B8FE-2FE68B0492E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EF13D-EA21-4DB1-A336-545D497E29A6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06E20D8E-F90F-43DA-B23E-8AB873EB1BFF}">
      <dgm:prSet phldrT="[Text]" custT="1"/>
      <dgm:spPr/>
      <dgm:t>
        <a:bodyPr anchor="t"/>
        <a:lstStyle/>
        <a:p>
          <a:pPr algn="l"/>
          <a:r>
            <a:rPr lang="en-US" sz="1400" b="1" dirty="0">
              <a:latin typeface="Montserrat" panose="00000500000000000000" pitchFamily="2" charset="0"/>
            </a:rPr>
            <a:t>Drop Column</a:t>
          </a:r>
          <a:endParaRPr lang="id-ID" sz="1400" b="1" dirty="0">
            <a:latin typeface="Montserrat" panose="00000500000000000000" pitchFamily="2" charset="0"/>
          </a:endParaRPr>
        </a:p>
      </dgm:t>
    </dgm:pt>
    <dgm:pt modelId="{450A537E-B513-4630-81C5-4EFBB30EB7C0}" type="parTrans" cxnId="{FED547F1-8D4D-4B4A-9431-82A777956A0C}">
      <dgm:prSet/>
      <dgm:spPr/>
      <dgm:t>
        <a:bodyPr/>
        <a:lstStyle/>
        <a:p>
          <a:endParaRPr lang="id-ID"/>
        </a:p>
      </dgm:t>
    </dgm:pt>
    <dgm:pt modelId="{7BF9C656-783D-49E7-8BB8-1401225DD8A9}" type="sibTrans" cxnId="{FED547F1-8D4D-4B4A-9431-82A777956A0C}">
      <dgm:prSet/>
      <dgm:spPr/>
      <dgm:t>
        <a:bodyPr/>
        <a:lstStyle/>
        <a:p>
          <a:endParaRPr lang="id-ID"/>
        </a:p>
      </dgm:t>
    </dgm:pt>
    <dgm:pt modelId="{A70E7DDB-DFEE-4BC1-8D95-B8B1C274F56F}">
      <dgm:prSet phldrT="[Text]" custT="1"/>
      <dgm:spPr/>
      <dgm:t>
        <a:bodyPr anchor="t"/>
        <a:lstStyle/>
        <a:p>
          <a:pPr algn="l"/>
          <a:r>
            <a:rPr lang="en-US" sz="1400" b="1" dirty="0">
              <a:latin typeface="Montserrat" panose="00000500000000000000" pitchFamily="2" charset="0"/>
            </a:rPr>
            <a:t>Encoding</a:t>
          </a:r>
          <a:endParaRPr lang="id-ID" sz="1400" b="1" dirty="0">
            <a:latin typeface="Montserrat" panose="00000500000000000000" pitchFamily="2" charset="0"/>
          </a:endParaRPr>
        </a:p>
      </dgm:t>
    </dgm:pt>
    <dgm:pt modelId="{99ADED6D-26D5-4073-862E-628B4939D2BE}" type="parTrans" cxnId="{CB90A7ED-D6AF-40D0-A1F7-D2306C14D0EF}">
      <dgm:prSet/>
      <dgm:spPr/>
      <dgm:t>
        <a:bodyPr/>
        <a:lstStyle/>
        <a:p>
          <a:endParaRPr lang="id-ID"/>
        </a:p>
      </dgm:t>
    </dgm:pt>
    <dgm:pt modelId="{96E83532-7B27-4522-BC18-8775877B395C}" type="sibTrans" cxnId="{CB90A7ED-D6AF-40D0-A1F7-D2306C14D0EF}">
      <dgm:prSet/>
      <dgm:spPr/>
      <dgm:t>
        <a:bodyPr/>
        <a:lstStyle/>
        <a:p>
          <a:endParaRPr lang="id-ID"/>
        </a:p>
      </dgm:t>
    </dgm:pt>
    <dgm:pt modelId="{6784FA1A-BA16-4755-A124-C5D4950C2C8D}">
      <dgm:prSet phldrT="[Text]" custT="1"/>
      <dgm:spPr/>
      <dgm:t>
        <a:bodyPr anchor="t"/>
        <a:lstStyle/>
        <a:p>
          <a:pPr algn="l"/>
          <a:r>
            <a:rPr lang="en-US" sz="1400" b="1" dirty="0">
              <a:latin typeface="Montserrat" panose="00000500000000000000" pitchFamily="2" charset="0"/>
            </a:rPr>
            <a:t>Scaling</a:t>
          </a:r>
          <a:endParaRPr lang="id-ID" sz="1400" b="1" dirty="0">
            <a:latin typeface="Montserrat" panose="00000500000000000000" pitchFamily="2" charset="0"/>
          </a:endParaRPr>
        </a:p>
      </dgm:t>
    </dgm:pt>
    <dgm:pt modelId="{04D2F7F8-B72D-446C-B761-7F15C7984033}" type="parTrans" cxnId="{33035BCE-EB2B-421D-BD06-827A065625A5}">
      <dgm:prSet/>
      <dgm:spPr/>
      <dgm:t>
        <a:bodyPr/>
        <a:lstStyle/>
        <a:p>
          <a:endParaRPr lang="id-ID"/>
        </a:p>
      </dgm:t>
    </dgm:pt>
    <dgm:pt modelId="{6E89933E-50EE-42AE-AA9E-96C276034471}" type="sibTrans" cxnId="{33035BCE-EB2B-421D-BD06-827A065625A5}">
      <dgm:prSet/>
      <dgm:spPr/>
      <dgm:t>
        <a:bodyPr/>
        <a:lstStyle/>
        <a:p>
          <a:endParaRPr lang="id-ID"/>
        </a:p>
      </dgm:t>
    </dgm:pt>
    <dgm:pt modelId="{DE7A19A1-3A80-4709-ABD7-6068F842DB1F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Fuel Efficiency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461D7C51-C410-45F2-B58B-48FB6C7953F2}" type="parTrans" cxnId="{61B9249B-747E-4ECC-84BE-8651E22D481B}">
      <dgm:prSet/>
      <dgm:spPr/>
      <dgm:t>
        <a:bodyPr/>
        <a:lstStyle/>
        <a:p>
          <a:endParaRPr lang="id-ID"/>
        </a:p>
      </dgm:t>
    </dgm:pt>
    <dgm:pt modelId="{450592F5-63E9-4851-B5FB-D592DFE87368}" type="sibTrans" cxnId="{61B9249B-747E-4ECC-84BE-8651E22D481B}">
      <dgm:prSet/>
      <dgm:spPr/>
      <dgm:t>
        <a:bodyPr/>
        <a:lstStyle/>
        <a:p>
          <a:endParaRPr lang="id-ID"/>
        </a:p>
      </dgm:t>
    </dgm:pt>
    <dgm:pt modelId="{AB5A06C2-D70A-4D83-82ED-2E5E35382E95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Price Category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8A6D9EF2-50FF-4502-9FF1-CE51838D331E}" type="parTrans" cxnId="{77F3CB3B-97B4-455A-8075-2BD3B31EBA0D}">
      <dgm:prSet/>
      <dgm:spPr/>
      <dgm:t>
        <a:bodyPr/>
        <a:lstStyle/>
        <a:p>
          <a:endParaRPr lang="id-ID"/>
        </a:p>
      </dgm:t>
    </dgm:pt>
    <dgm:pt modelId="{E1463348-C6CF-470B-A67D-B5F7236579D0}" type="sibTrans" cxnId="{77F3CB3B-97B4-455A-8075-2BD3B31EBA0D}">
      <dgm:prSet/>
      <dgm:spPr/>
      <dgm:t>
        <a:bodyPr/>
        <a:lstStyle/>
        <a:p>
          <a:endParaRPr lang="id-ID"/>
        </a:p>
      </dgm:t>
    </dgm:pt>
    <dgm:pt modelId="{768258B6-42AC-4D2B-A51C-8C5D34C65504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Mpg (*)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2CDBAB5F-A749-41E3-BE8F-7F581D08BC5D}" type="parTrans" cxnId="{91AB2C54-D0D9-4EDB-AE4F-89CA2FC44AC1}">
      <dgm:prSet/>
      <dgm:spPr/>
      <dgm:t>
        <a:bodyPr/>
        <a:lstStyle/>
        <a:p>
          <a:endParaRPr lang="id-ID"/>
        </a:p>
      </dgm:t>
    </dgm:pt>
    <dgm:pt modelId="{BDFA56D2-89A6-4D36-933E-A23AA2DC8A4A}" type="sibTrans" cxnId="{91AB2C54-D0D9-4EDB-AE4F-89CA2FC44AC1}">
      <dgm:prSet/>
      <dgm:spPr/>
      <dgm:t>
        <a:bodyPr/>
        <a:lstStyle/>
        <a:p>
          <a:endParaRPr lang="id-ID"/>
        </a:p>
      </dgm:t>
    </dgm:pt>
    <dgm:pt modelId="{5F51E3E1-648B-4D2E-B844-F95E822CFCE0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One-hot</a:t>
          </a:r>
          <a:r>
            <a:rPr lang="en-US" sz="1200" b="0" dirty="0">
              <a:latin typeface="Montserrat" panose="00000500000000000000" pitchFamily="2" charset="0"/>
            </a:rPr>
            <a:t>: </a:t>
          </a:r>
          <a:r>
            <a:rPr lang="en-US" sz="1000" b="0" dirty="0">
              <a:latin typeface="Montserrat" panose="00000500000000000000" pitchFamily="2" charset="0"/>
            </a:rPr>
            <a:t>Brand</a:t>
          </a:r>
          <a:endParaRPr lang="id-ID" sz="1000" b="0" dirty="0">
            <a:latin typeface="Montserrat" panose="00000500000000000000" pitchFamily="2" charset="0"/>
          </a:endParaRPr>
        </a:p>
      </dgm:t>
    </dgm:pt>
    <dgm:pt modelId="{4612508F-8FE3-40EC-A7FF-5E4672B425BE}" type="parTrans" cxnId="{64CC7D8F-304A-4508-A0EC-C67E01952FBB}">
      <dgm:prSet/>
      <dgm:spPr/>
      <dgm:t>
        <a:bodyPr/>
        <a:lstStyle/>
        <a:p>
          <a:endParaRPr lang="id-ID"/>
        </a:p>
      </dgm:t>
    </dgm:pt>
    <dgm:pt modelId="{1602B03B-F341-413E-9AC8-425F5CE69FD6}" type="sibTrans" cxnId="{64CC7D8F-304A-4508-A0EC-C67E01952FBB}">
      <dgm:prSet/>
      <dgm:spPr/>
      <dgm:t>
        <a:bodyPr/>
        <a:lstStyle/>
        <a:p>
          <a:endParaRPr lang="id-ID"/>
        </a:p>
      </dgm:t>
    </dgm:pt>
    <dgm:pt modelId="{3BE55667-0682-4ADE-98EE-5CA975243A52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Ordinal</a:t>
          </a:r>
          <a:r>
            <a:rPr lang="en-US" sz="1200" b="0" dirty="0">
              <a:latin typeface="Montserrat" panose="00000500000000000000" pitchFamily="2" charset="0"/>
            </a:rPr>
            <a:t>: </a:t>
          </a:r>
          <a:r>
            <a:rPr lang="en-US" sz="1000" b="0" dirty="0">
              <a:latin typeface="Montserrat" panose="00000500000000000000" pitchFamily="2" charset="0"/>
            </a:rPr>
            <a:t>Transmission &amp; Fuel Type</a:t>
          </a:r>
          <a:endParaRPr lang="id-ID" sz="1200" b="0" dirty="0">
            <a:latin typeface="Montserrat" panose="00000500000000000000" pitchFamily="2" charset="0"/>
          </a:endParaRPr>
        </a:p>
      </dgm:t>
    </dgm:pt>
    <dgm:pt modelId="{55682E14-75E0-4DC0-B4F1-C2E47838C3E6}" type="parTrans" cxnId="{5350D5B9-6122-402D-AFCF-49D4900169EE}">
      <dgm:prSet/>
      <dgm:spPr/>
      <dgm:t>
        <a:bodyPr/>
        <a:lstStyle/>
        <a:p>
          <a:endParaRPr lang="id-ID"/>
        </a:p>
      </dgm:t>
    </dgm:pt>
    <dgm:pt modelId="{8667294A-0179-424F-A3D7-5CCF57A3204F}" type="sibTrans" cxnId="{5350D5B9-6122-402D-AFCF-49D4900169EE}">
      <dgm:prSet/>
      <dgm:spPr/>
      <dgm:t>
        <a:bodyPr/>
        <a:lstStyle/>
        <a:p>
          <a:endParaRPr lang="id-ID"/>
        </a:p>
      </dgm:t>
    </dgm:pt>
    <dgm:pt modelId="{41F88084-8C55-491D-B20B-8664BBD18604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Binary</a:t>
          </a:r>
          <a:r>
            <a:rPr lang="en-US" sz="1200" b="0" dirty="0">
              <a:latin typeface="Montserrat" panose="00000500000000000000" pitchFamily="2" charset="0"/>
            </a:rPr>
            <a:t>: </a:t>
          </a:r>
          <a:r>
            <a:rPr lang="en-US" sz="1000" b="0" dirty="0">
              <a:latin typeface="Montserrat" panose="00000500000000000000" pitchFamily="2" charset="0"/>
            </a:rPr>
            <a:t>Model</a:t>
          </a:r>
          <a:endParaRPr lang="id-ID" sz="1000" b="0" dirty="0">
            <a:latin typeface="Montserrat" panose="00000500000000000000" pitchFamily="2" charset="0"/>
          </a:endParaRPr>
        </a:p>
      </dgm:t>
    </dgm:pt>
    <dgm:pt modelId="{6F0760B7-A25B-42F2-B738-42507CE21432}" type="parTrans" cxnId="{04A61089-4F90-4F49-98A4-888B189D0EC1}">
      <dgm:prSet/>
      <dgm:spPr/>
      <dgm:t>
        <a:bodyPr/>
        <a:lstStyle/>
        <a:p>
          <a:endParaRPr lang="id-ID"/>
        </a:p>
      </dgm:t>
    </dgm:pt>
    <dgm:pt modelId="{8C723BBE-09EA-442B-9F9D-397EE6E12F73}" type="sibTrans" cxnId="{04A61089-4F90-4F49-98A4-888B189D0EC1}">
      <dgm:prSet/>
      <dgm:spPr/>
      <dgm:t>
        <a:bodyPr/>
        <a:lstStyle/>
        <a:p>
          <a:endParaRPr lang="id-ID"/>
        </a:p>
      </dgm:t>
    </dgm:pt>
    <dgm:pt modelId="{5F4A3B64-410D-4A8C-AB09-BF34DC3CF293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Robust Scaler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25625914-4CEF-4926-B252-8DE4DDE5E958}" type="parTrans" cxnId="{20F3AA3A-294E-48B7-AFC1-A114213CAD9A}">
      <dgm:prSet/>
      <dgm:spPr/>
      <dgm:t>
        <a:bodyPr/>
        <a:lstStyle/>
        <a:p>
          <a:endParaRPr lang="id-ID"/>
        </a:p>
      </dgm:t>
    </dgm:pt>
    <dgm:pt modelId="{19C2AF7A-B5BA-4409-8BED-55BAE0CB9361}" type="sibTrans" cxnId="{20F3AA3A-294E-48B7-AFC1-A114213CAD9A}">
      <dgm:prSet/>
      <dgm:spPr/>
      <dgm:t>
        <a:bodyPr/>
        <a:lstStyle/>
        <a:p>
          <a:endParaRPr lang="id-ID"/>
        </a:p>
      </dgm:t>
    </dgm:pt>
    <dgm:pt modelId="{EAB717C0-330D-45C0-B2E7-73D651C4B59A}" type="pres">
      <dgm:prSet presAssocID="{8BFEF13D-EA21-4DB1-A336-545D497E29A6}" presName="Name0" presStyleCnt="0">
        <dgm:presLayoutVars>
          <dgm:dir/>
          <dgm:resizeHandles val="exact"/>
        </dgm:presLayoutVars>
      </dgm:prSet>
      <dgm:spPr/>
    </dgm:pt>
    <dgm:pt modelId="{7F6D5812-B0E6-4E25-AD8F-1DFEE07F0492}" type="pres">
      <dgm:prSet presAssocID="{06E20D8E-F90F-43DA-B23E-8AB873EB1BFF}" presName="node" presStyleLbl="node1" presStyleIdx="0" presStyleCnt="3">
        <dgm:presLayoutVars>
          <dgm:bulletEnabled val="1"/>
        </dgm:presLayoutVars>
      </dgm:prSet>
      <dgm:spPr/>
    </dgm:pt>
    <dgm:pt modelId="{5F27A141-A7FF-46C7-92C6-DA07CECAAFBD}" type="pres">
      <dgm:prSet presAssocID="{7BF9C656-783D-49E7-8BB8-1401225DD8A9}" presName="sibTrans" presStyleLbl="sibTrans2D1" presStyleIdx="0" presStyleCnt="2"/>
      <dgm:spPr/>
    </dgm:pt>
    <dgm:pt modelId="{1A2A9308-4F70-4382-861A-4142C35C2AC2}" type="pres">
      <dgm:prSet presAssocID="{7BF9C656-783D-49E7-8BB8-1401225DD8A9}" presName="connectorText" presStyleLbl="sibTrans2D1" presStyleIdx="0" presStyleCnt="2"/>
      <dgm:spPr/>
    </dgm:pt>
    <dgm:pt modelId="{45E990FF-DA1D-4843-9C33-521BC784ABC6}" type="pres">
      <dgm:prSet presAssocID="{A70E7DDB-DFEE-4BC1-8D95-B8B1C274F56F}" presName="node" presStyleLbl="node1" presStyleIdx="1" presStyleCnt="3">
        <dgm:presLayoutVars>
          <dgm:bulletEnabled val="1"/>
        </dgm:presLayoutVars>
      </dgm:prSet>
      <dgm:spPr/>
    </dgm:pt>
    <dgm:pt modelId="{558F51EF-1835-4489-BD92-B84D68624A65}" type="pres">
      <dgm:prSet presAssocID="{96E83532-7B27-4522-BC18-8775877B395C}" presName="sibTrans" presStyleLbl="sibTrans2D1" presStyleIdx="1" presStyleCnt="2"/>
      <dgm:spPr/>
    </dgm:pt>
    <dgm:pt modelId="{5ADC24F3-4AB2-48F7-99E9-7516C8829FE7}" type="pres">
      <dgm:prSet presAssocID="{96E83532-7B27-4522-BC18-8775877B395C}" presName="connectorText" presStyleLbl="sibTrans2D1" presStyleIdx="1" presStyleCnt="2"/>
      <dgm:spPr/>
    </dgm:pt>
    <dgm:pt modelId="{9E2C7FD4-D5C5-4482-AC37-D25C37B209E4}" type="pres">
      <dgm:prSet presAssocID="{6784FA1A-BA16-4755-A124-C5D4950C2C8D}" presName="node" presStyleLbl="node1" presStyleIdx="2" presStyleCnt="3">
        <dgm:presLayoutVars>
          <dgm:bulletEnabled val="1"/>
        </dgm:presLayoutVars>
      </dgm:prSet>
      <dgm:spPr/>
    </dgm:pt>
  </dgm:ptLst>
  <dgm:cxnLst>
    <dgm:cxn modelId="{5A52DA19-D633-4446-A149-190C28679E7E}" type="presOf" srcId="{5F4A3B64-410D-4A8C-AB09-BF34DC3CF293}" destId="{9E2C7FD4-D5C5-4482-AC37-D25C37B209E4}" srcOrd="0" destOrd="1" presId="urn:microsoft.com/office/officeart/2005/8/layout/process1"/>
    <dgm:cxn modelId="{9DA7BE2A-C99C-4142-AF37-6C551AB9A784}" type="presOf" srcId="{6784FA1A-BA16-4755-A124-C5D4950C2C8D}" destId="{9E2C7FD4-D5C5-4482-AC37-D25C37B209E4}" srcOrd="0" destOrd="0" presId="urn:microsoft.com/office/officeart/2005/8/layout/process1"/>
    <dgm:cxn modelId="{15AFA32F-3596-4870-9D8C-1D2FEFE86455}" type="presOf" srcId="{3BE55667-0682-4ADE-98EE-5CA975243A52}" destId="{45E990FF-DA1D-4843-9C33-521BC784ABC6}" srcOrd="0" destOrd="3" presId="urn:microsoft.com/office/officeart/2005/8/layout/process1"/>
    <dgm:cxn modelId="{8BD70E31-3CF6-4DFF-9636-B49AEDDA6A64}" type="presOf" srcId="{7BF9C656-783D-49E7-8BB8-1401225DD8A9}" destId="{5F27A141-A7FF-46C7-92C6-DA07CECAAFBD}" srcOrd="0" destOrd="0" presId="urn:microsoft.com/office/officeart/2005/8/layout/process1"/>
    <dgm:cxn modelId="{20F3AA3A-294E-48B7-AFC1-A114213CAD9A}" srcId="{6784FA1A-BA16-4755-A124-C5D4950C2C8D}" destId="{5F4A3B64-410D-4A8C-AB09-BF34DC3CF293}" srcOrd="0" destOrd="0" parTransId="{25625914-4CEF-4926-B252-8DE4DDE5E958}" sibTransId="{19C2AF7A-B5BA-4409-8BED-55BAE0CB9361}"/>
    <dgm:cxn modelId="{77F3CB3B-97B4-455A-8075-2BD3B31EBA0D}" srcId="{06E20D8E-F90F-43DA-B23E-8AB873EB1BFF}" destId="{AB5A06C2-D70A-4D83-82ED-2E5E35382E95}" srcOrd="1" destOrd="0" parTransId="{8A6D9EF2-50FF-4502-9FF1-CE51838D331E}" sibTransId="{E1463348-C6CF-470B-A67D-B5F7236579D0}"/>
    <dgm:cxn modelId="{8B822067-B866-46FB-AD2C-1866820C92AA}" type="presOf" srcId="{41F88084-8C55-491D-B20B-8664BBD18604}" destId="{45E990FF-DA1D-4843-9C33-521BC784ABC6}" srcOrd="0" destOrd="2" presId="urn:microsoft.com/office/officeart/2005/8/layout/process1"/>
    <dgm:cxn modelId="{6E4D2C6B-5B4E-46CD-8284-F4FFB6D6A452}" type="presOf" srcId="{06E20D8E-F90F-43DA-B23E-8AB873EB1BFF}" destId="{7F6D5812-B0E6-4E25-AD8F-1DFEE07F0492}" srcOrd="0" destOrd="0" presId="urn:microsoft.com/office/officeart/2005/8/layout/process1"/>
    <dgm:cxn modelId="{7B52264E-BB4C-43F8-ACD9-A4A7AC33578F}" type="presOf" srcId="{AB5A06C2-D70A-4D83-82ED-2E5E35382E95}" destId="{7F6D5812-B0E6-4E25-AD8F-1DFEE07F0492}" srcOrd="0" destOrd="2" presId="urn:microsoft.com/office/officeart/2005/8/layout/process1"/>
    <dgm:cxn modelId="{65DDC452-9C3D-459C-B9F7-BFD6138A6D30}" type="presOf" srcId="{96E83532-7B27-4522-BC18-8775877B395C}" destId="{5ADC24F3-4AB2-48F7-99E9-7516C8829FE7}" srcOrd="1" destOrd="0" presId="urn:microsoft.com/office/officeart/2005/8/layout/process1"/>
    <dgm:cxn modelId="{91AB2C54-D0D9-4EDB-AE4F-89CA2FC44AC1}" srcId="{06E20D8E-F90F-43DA-B23E-8AB873EB1BFF}" destId="{768258B6-42AC-4D2B-A51C-8C5D34C65504}" srcOrd="2" destOrd="0" parTransId="{2CDBAB5F-A749-41E3-BE8F-7F581D08BC5D}" sibTransId="{BDFA56D2-89A6-4D36-933E-A23AA2DC8A4A}"/>
    <dgm:cxn modelId="{85E85255-0941-4BEA-B37B-CB20C6095C8A}" type="presOf" srcId="{5F51E3E1-648B-4D2E-B844-F95E822CFCE0}" destId="{45E990FF-DA1D-4843-9C33-521BC784ABC6}" srcOrd="0" destOrd="1" presId="urn:microsoft.com/office/officeart/2005/8/layout/process1"/>
    <dgm:cxn modelId="{8948FA59-C8FC-491F-AF06-FF92F3769794}" type="presOf" srcId="{96E83532-7B27-4522-BC18-8775877B395C}" destId="{558F51EF-1835-4489-BD92-B84D68624A65}" srcOrd="0" destOrd="0" presId="urn:microsoft.com/office/officeart/2005/8/layout/process1"/>
    <dgm:cxn modelId="{04A61089-4F90-4F49-98A4-888B189D0EC1}" srcId="{A70E7DDB-DFEE-4BC1-8D95-B8B1C274F56F}" destId="{41F88084-8C55-491D-B20B-8664BBD18604}" srcOrd="1" destOrd="0" parTransId="{6F0760B7-A25B-42F2-B738-42507CE21432}" sibTransId="{8C723BBE-09EA-442B-9F9D-397EE6E12F73}"/>
    <dgm:cxn modelId="{64CC7D8F-304A-4508-A0EC-C67E01952FBB}" srcId="{A70E7DDB-DFEE-4BC1-8D95-B8B1C274F56F}" destId="{5F51E3E1-648B-4D2E-B844-F95E822CFCE0}" srcOrd="0" destOrd="0" parTransId="{4612508F-8FE3-40EC-A7FF-5E4672B425BE}" sibTransId="{1602B03B-F341-413E-9AC8-425F5CE69FD6}"/>
    <dgm:cxn modelId="{82EC2F94-8C87-4571-B28E-06E4AEA3DAD0}" type="presOf" srcId="{DE7A19A1-3A80-4709-ABD7-6068F842DB1F}" destId="{7F6D5812-B0E6-4E25-AD8F-1DFEE07F0492}" srcOrd="0" destOrd="1" presId="urn:microsoft.com/office/officeart/2005/8/layout/process1"/>
    <dgm:cxn modelId="{61B9249B-747E-4ECC-84BE-8651E22D481B}" srcId="{06E20D8E-F90F-43DA-B23E-8AB873EB1BFF}" destId="{DE7A19A1-3A80-4709-ABD7-6068F842DB1F}" srcOrd="0" destOrd="0" parTransId="{461D7C51-C410-45F2-B58B-48FB6C7953F2}" sibTransId="{450592F5-63E9-4851-B5FB-D592DFE87368}"/>
    <dgm:cxn modelId="{3A47EEAF-7F9C-413F-B002-1E139A2E76FA}" type="presOf" srcId="{8BFEF13D-EA21-4DB1-A336-545D497E29A6}" destId="{EAB717C0-330D-45C0-B2E7-73D651C4B59A}" srcOrd="0" destOrd="0" presId="urn:microsoft.com/office/officeart/2005/8/layout/process1"/>
    <dgm:cxn modelId="{5350D5B9-6122-402D-AFCF-49D4900169EE}" srcId="{A70E7DDB-DFEE-4BC1-8D95-B8B1C274F56F}" destId="{3BE55667-0682-4ADE-98EE-5CA975243A52}" srcOrd="2" destOrd="0" parTransId="{55682E14-75E0-4DC0-B4F1-C2E47838C3E6}" sibTransId="{8667294A-0179-424F-A3D7-5CCF57A3204F}"/>
    <dgm:cxn modelId="{8D78F6BF-C325-4F57-AA61-0F123BED2F01}" type="presOf" srcId="{7BF9C656-783D-49E7-8BB8-1401225DD8A9}" destId="{1A2A9308-4F70-4382-861A-4142C35C2AC2}" srcOrd="1" destOrd="0" presId="urn:microsoft.com/office/officeart/2005/8/layout/process1"/>
    <dgm:cxn modelId="{33035BCE-EB2B-421D-BD06-827A065625A5}" srcId="{8BFEF13D-EA21-4DB1-A336-545D497E29A6}" destId="{6784FA1A-BA16-4755-A124-C5D4950C2C8D}" srcOrd="2" destOrd="0" parTransId="{04D2F7F8-B72D-446C-B761-7F15C7984033}" sibTransId="{6E89933E-50EE-42AE-AA9E-96C276034471}"/>
    <dgm:cxn modelId="{7ADAA2E5-8681-412A-8CBC-6148B76AA065}" type="presOf" srcId="{768258B6-42AC-4D2B-A51C-8C5D34C65504}" destId="{7F6D5812-B0E6-4E25-AD8F-1DFEE07F0492}" srcOrd="0" destOrd="3" presId="urn:microsoft.com/office/officeart/2005/8/layout/process1"/>
    <dgm:cxn modelId="{CB90A7ED-D6AF-40D0-A1F7-D2306C14D0EF}" srcId="{8BFEF13D-EA21-4DB1-A336-545D497E29A6}" destId="{A70E7DDB-DFEE-4BC1-8D95-B8B1C274F56F}" srcOrd="1" destOrd="0" parTransId="{99ADED6D-26D5-4073-862E-628B4939D2BE}" sibTransId="{96E83532-7B27-4522-BC18-8775877B395C}"/>
    <dgm:cxn modelId="{FED547F1-8D4D-4B4A-9431-82A777956A0C}" srcId="{8BFEF13D-EA21-4DB1-A336-545D497E29A6}" destId="{06E20D8E-F90F-43DA-B23E-8AB873EB1BFF}" srcOrd="0" destOrd="0" parTransId="{450A537E-B513-4630-81C5-4EFBB30EB7C0}" sibTransId="{7BF9C656-783D-49E7-8BB8-1401225DD8A9}"/>
    <dgm:cxn modelId="{1F1475F3-B4A3-4B63-9234-1626943F0AA0}" type="presOf" srcId="{A70E7DDB-DFEE-4BC1-8D95-B8B1C274F56F}" destId="{45E990FF-DA1D-4843-9C33-521BC784ABC6}" srcOrd="0" destOrd="0" presId="urn:microsoft.com/office/officeart/2005/8/layout/process1"/>
    <dgm:cxn modelId="{2F364711-D920-4A73-9D2D-04C705DCF034}" type="presParOf" srcId="{EAB717C0-330D-45C0-B2E7-73D651C4B59A}" destId="{7F6D5812-B0E6-4E25-AD8F-1DFEE07F0492}" srcOrd="0" destOrd="0" presId="urn:microsoft.com/office/officeart/2005/8/layout/process1"/>
    <dgm:cxn modelId="{D5AD3683-9DAD-49F9-811F-CE871AAA844E}" type="presParOf" srcId="{EAB717C0-330D-45C0-B2E7-73D651C4B59A}" destId="{5F27A141-A7FF-46C7-92C6-DA07CECAAFBD}" srcOrd="1" destOrd="0" presId="urn:microsoft.com/office/officeart/2005/8/layout/process1"/>
    <dgm:cxn modelId="{289AF791-BEB6-499C-ACBC-F4332D2C1DD8}" type="presParOf" srcId="{5F27A141-A7FF-46C7-92C6-DA07CECAAFBD}" destId="{1A2A9308-4F70-4382-861A-4142C35C2AC2}" srcOrd="0" destOrd="0" presId="urn:microsoft.com/office/officeart/2005/8/layout/process1"/>
    <dgm:cxn modelId="{94B2BF3C-4C30-4D48-9EF6-85035768E191}" type="presParOf" srcId="{EAB717C0-330D-45C0-B2E7-73D651C4B59A}" destId="{45E990FF-DA1D-4843-9C33-521BC784ABC6}" srcOrd="2" destOrd="0" presId="urn:microsoft.com/office/officeart/2005/8/layout/process1"/>
    <dgm:cxn modelId="{59EE9E84-AC0D-4E78-8BB4-0B468A54F4B4}" type="presParOf" srcId="{EAB717C0-330D-45C0-B2E7-73D651C4B59A}" destId="{558F51EF-1835-4489-BD92-B84D68624A65}" srcOrd="3" destOrd="0" presId="urn:microsoft.com/office/officeart/2005/8/layout/process1"/>
    <dgm:cxn modelId="{71217070-F743-4D0B-BF9E-843B58B4C5C5}" type="presParOf" srcId="{558F51EF-1835-4489-BD92-B84D68624A65}" destId="{5ADC24F3-4AB2-48F7-99E9-7516C8829FE7}" srcOrd="0" destOrd="0" presId="urn:microsoft.com/office/officeart/2005/8/layout/process1"/>
    <dgm:cxn modelId="{5A8A9E3A-717F-46B1-BC50-C3AC223C9322}" type="presParOf" srcId="{EAB717C0-330D-45C0-B2E7-73D651C4B59A}" destId="{9E2C7FD4-D5C5-4482-AC37-D25C37B209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28D26-84C2-40B4-879E-4A77FEF29EF3}">
      <dsp:nvSpPr>
        <dsp:cNvPr id="0" name=""/>
        <dsp:cNvSpPr/>
      </dsp:nvSpPr>
      <dsp:spPr>
        <a:xfrm rot="5400000">
          <a:off x="1405781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C143F7-342D-4AEC-9F36-89C2395EB7D6}">
      <dsp:nvSpPr>
        <dsp:cNvPr id="0" name=""/>
        <dsp:cNvSpPr/>
      </dsp:nvSpPr>
      <dsp:spPr>
        <a:xfrm>
          <a:off x="1611247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Tahun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Produksi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1632451" y="22928"/>
        <a:ext cx="1164176" cy="681542"/>
      </dsp:txXfrm>
    </dsp:sp>
    <dsp:sp modelId="{513E5CED-3121-4135-9E24-7903B1851605}">
      <dsp:nvSpPr>
        <dsp:cNvPr id="0" name=""/>
        <dsp:cNvSpPr/>
      </dsp:nvSpPr>
      <dsp:spPr>
        <a:xfrm rot="5400000">
          <a:off x="1405781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75AFF9-95FA-4ABA-90CF-B09C237ACF01}">
      <dsp:nvSpPr>
        <dsp:cNvPr id="0" name=""/>
        <dsp:cNvSpPr/>
      </dsp:nvSpPr>
      <dsp:spPr>
        <a:xfrm>
          <a:off x="1611247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Merek</a:t>
          </a:r>
          <a:r>
            <a:rPr lang="en-US" sz="1050" b="1" kern="1200" dirty="0">
              <a:latin typeface="Montserrat" panose="00000500000000000000" pitchFamily="2" charset="0"/>
            </a:rPr>
            <a:t> Mobil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1632451" y="927867"/>
        <a:ext cx="1164176" cy="681542"/>
      </dsp:txXfrm>
    </dsp:sp>
    <dsp:sp modelId="{77C592F0-B680-4F9C-A871-CDD843A3076F}">
      <dsp:nvSpPr>
        <dsp:cNvPr id="0" name=""/>
        <dsp:cNvSpPr/>
      </dsp:nvSpPr>
      <dsp:spPr>
        <a:xfrm>
          <a:off x="1858251" y="1935103"/>
          <a:ext cx="1599071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90408C-8C84-4EC2-A6DF-94D7EB06D5D5}">
      <dsp:nvSpPr>
        <dsp:cNvPr id="0" name=""/>
        <dsp:cNvSpPr/>
      </dsp:nvSpPr>
      <dsp:spPr>
        <a:xfrm>
          <a:off x="1611247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Model Mobil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1632451" y="1832806"/>
        <a:ext cx="1164176" cy="681542"/>
      </dsp:txXfrm>
    </dsp:sp>
    <dsp:sp modelId="{0D18795F-2CB2-4B79-A78C-E4811B172A7A}">
      <dsp:nvSpPr>
        <dsp:cNvPr id="0" name=""/>
        <dsp:cNvSpPr/>
      </dsp:nvSpPr>
      <dsp:spPr>
        <a:xfrm rot="16200000">
          <a:off x="3010539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EA61EA-D4AE-4C15-9DE1-E48F971AE1CD}">
      <dsp:nvSpPr>
        <dsp:cNvPr id="0" name=""/>
        <dsp:cNvSpPr/>
      </dsp:nvSpPr>
      <dsp:spPr>
        <a:xfrm>
          <a:off x="3216005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Jenis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Transmisi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3237209" y="1832806"/>
        <a:ext cx="1164176" cy="681542"/>
      </dsp:txXfrm>
    </dsp:sp>
    <dsp:sp modelId="{3DBD1A10-35DF-429B-9ABF-8D3277230C59}">
      <dsp:nvSpPr>
        <dsp:cNvPr id="0" name=""/>
        <dsp:cNvSpPr/>
      </dsp:nvSpPr>
      <dsp:spPr>
        <a:xfrm rot="16200000">
          <a:off x="3010539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DF4567-1733-4863-BED7-A12AD983E534}">
      <dsp:nvSpPr>
        <dsp:cNvPr id="0" name=""/>
        <dsp:cNvSpPr/>
      </dsp:nvSpPr>
      <dsp:spPr>
        <a:xfrm>
          <a:off x="3216005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Jenis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Bahan</a:t>
          </a:r>
          <a:r>
            <a:rPr lang="en-US" sz="1050" b="1" kern="1200" dirty="0">
              <a:latin typeface="Montserrat" panose="00000500000000000000" pitchFamily="2" charset="0"/>
            </a:rPr>
            <a:t> Bakar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3237209" y="927867"/>
        <a:ext cx="1164176" cy="681542"/>
      </dsp:txXfrm>
    </dsp:sp>
    <dsp:sp modelId="{C9F47B46-E30B-4788-9E94-5E929779686B}">
      <dsp:nvSpPr>
        <dsp:cNvPr id="0" name=""/>
        <dsp:cNvSpPr/>
      </dsp:nvSpPr>
      <dsp:spPr>
        <a:xfrm>
          <a:off x="3463009" y="125226"/>
          <a:ext cx="1599071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D34CA-8531-486F-B8FE-2FE68B0492E2}">
      <dsp:nvSpPr>
        <dsp:cNvPr id="0" name=""/>
        <dsp:cNvSpPr/>
      </dsp:nvSpPr>
      <dsp:spPr>
        <a:xfrm>
          <a:off x="3216005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Tenaga </a:t>
          </a:r>
          <a:r>
            <a:rPr lang="en-US" sz="1050" b="1" kern="1200" dirty="0" err="1">
              <a:latin typeface="Montserrat" panose="00000500000000000000" pitchFamily="2" charset="0"/>
            </a:rPr>
            <a:t>Mesin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3237209" y="22928"/>
        <a:ext cx="1164176" cy="681542"/>
      </dsp:txXfrm>
    </dsp:sp>
    <dsp:sp modelId="{718FBD2D-9628-4C38-B361-7E27A0ABF280}">
      <dsp:nvSpPr>
        <dsp:cNvPr id="0" name=""/>
        <dsp:cNvSpPr/>
      </dsp:nvSpPr>
      <dsp:spPr>
        <a:xfrm>
          <a:off x="4820763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Rentang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Efisiensi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Bahan</a:t>
          </a:r>
          <a:r>
            <a:rPr lang="en-US" sz="1050" b="1" kern="1200" dirty="0">
              <a:latin typeface="Montserrat" panose="00000500000000000000" pitchFamily="2" charset="0"/>
            </a:rPr>
            <a:t> Bakar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841967" y="22928"/>
        <a:ext cx="1164176" cy="681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28D26-84C2-40B4-879E-4A77FEF29EF3}">
      <dsp:nvSpPr>
        <dsp:cNvPr id="0" name=""/>
        <dsp:cNvSpPr/>
      </dsp:nvSpPr>
      <dsp:spPr>
        <a:xfrm rot="5400000">
          <a:off x="2208160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C143F7-342D-4AEC-9F36-89C2395EB7D6}">
      <dsp:nvSpPr>
        <dsp:cNvPr id="0" name=""/>
        <dsp:cNvSpPr/>
      </dsp:nvSpPr>
      <dsp:spPr>
        <a:xfrm>
          <a:off x="2413626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Data Preparation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2434830" y="22928"/>
        <a:ext cx="1164176" cy="681542"/>
      </dsp:txXfrm>
    </dsp:sp>
    <dsp:sp modelId="{513E5CED-3121-4135-9E24-7903B1851605}">
      <dsp:nvSpPr>
        <dsp:cNvPr id="0" name=""/>
        <dsp:cNvSpPr/>
      </dsp:nvSpPr>
      <dsp:spPr>
        <a:xfrm rot="5400000">
          <a:off x="2208160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75AFF9-95FA-4ABA-90CF-B09C237ACF01}">
      <dsp:nvSpPr>
        <dsp:cNvPr id="0" name=""/>
        <dsp:cNvSpPr/>
      </dsp:nvSpPr>
      <dsp:spPr>
        <a:xfrm>
          <a:off x="2413626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Features Engineering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2434830" y="927867"/>
        <a:ext cx="1164176" cy="681542"/>
      </dsp:txXfrm>
    </dsp:sp>
    <dsp:sp modelId="{77C592F0-B680-4F9C-A871-CDD843A3076F}">
      <dsp:nvSpPr>
        <dsp:cNvPr id="0" name=""/>
        <dsp:cNvSpPr/>
      </dsp:nvSpPr>
      <dsp:spPr>
        <a:xfrm>
          <a:off x="2660630" y="1935103"/>
          <a:ext cx="1599071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90408C-8C84-4EC2-A6DF-94D7EB06D5D5}">
      <dsp:nvSpPr>
        <dsp:cNvPr id="0" name=""/>
        <dsp:cNvSpPr/>
      </dsp:nvSpPr>
      <dsp:spPr>
        <a:xfrm>
          <a:off x="2413626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Model Benchmarking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2434830" y="1832806"/>
        <a:ext cx="1164176" cy="681542"/>
      </dsp:txXfrm>
    </dsp:sp>
    <dsp:sp modelId="{0D18795F-2CB2-4B79-A78C-E4811B172A7A}">
      <dsp:nvSpPr>
        <dsp:cNvPr id="0" name=""/>
        <dsp:cNvSpPr/>
      </dsp:nvSpPr>
      <dsp:spPr>
        <a:xfrm rot="16200000">
          <a:off x="3812918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EA61EA-D4AE-4C15-9DE1-E48F971AE1CD}">
      <dsp:nvSpPr>
        <dsp:cNvPr id="0" name=""/>
        <dsp:cNvSpPr/>
      </dsp:nvSpPr>
      <dsp:spPr>
        <a:xfrm>
          <a:off x="4018384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Tune Best Model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039588" y="1832806"/>
        <a:ext cx="1164176" cy="681542"/>
      </dsp:txXfrm>
    </dsp:sp>
    <dsp:sp modelId="{3DBD1A10-35DF-429B-9ABF-8D3277230C59}">
      <dsp:nvSpPr>
        <dsp:cNvPr id="0" name=""/>
        <dsp:cNvSpPr/>
      </dsp:nvSpPr>
      <dsp:spPr>
        <a:xfrm rot="16200000">
          <a:off x="3812918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DF4567-1733-4863-BED7-A12AD983E534}">
      <dsp:nvSpPr>
        <dsp:cNvPr id="0" name=""/>
        <dsp:cNvSpPr/>
      </dsp:nvSpPr>
      <dsp:spPr>
        <a:xfrm>
          <a:off x="4018384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Evaluation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039588" y="927867"/>
        <a:ext cx="1164176" cy="681542"/>
      </dsp:txXfrm>
    </dsp:sp>
    <dsp:sp modelId="{0FFD34CA-8531-486F-B8FE-2FE68B0492E2}">
      <dsp:nvSpPr>
        <dsp:cNvPr id="0" name=""/>
        <dsp:cNvSpPr/>
      </dsp:nvSpPr>
      <dsp:spPr>
        <a:xfrm>
          <a:off x="4018384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Montserrat" panose="00000500000000000000" pitchFamily="2" charset="0"/>
            </a:rPr>
            <a:t>Interpret Result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039588" y="22928"/>
        <a:ext cx="1164176" cy="681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D5812-B0E6-4E25-AD8F-1DFEE07F0492}">
      <dsp:nvSpPr>
        <dsp:cNvPr id="0" name=""/>
        <dsp:cNvSpPr/>
      </dsp:nvSpPr>
      <dsp:spPr>
        <a:xfrm>
          <a:off x="6407" y="224931"/>
          <a:ext cx="1915069" cy="1149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ontserrat" panose="00000500000000000000" pitchFamily="2" charset="0"/>
            </a:rPr>
            <a:t>Drop Column</a:t>
          </a:r>
          <a:endParaRPr lang="id-ID" sz="14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Fuel Efficiency</a:t>
          </a:r>
          <a:endParaRPr lang="id-ID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Price Category</a:t>
          </a:r>
          <a:endParaRPr lang="id-ID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Mpg (*)</a:t>
          </a:r>
          <a:endParaRPr lang="id-ID" sz="1200" b="1" kern="1200" dirty="0">
            <a:latin typeface="Montserrat" panose="00000500000000000000" pitchFamily="2" charset="0"/>
          </a:endParaRPr>
        </a:p>
      </dsp:txBody>
      <dsp:txXfrm>
        <a:off x="40061" y="258585"/>
        <a:ext cx="1847761" cy="1081733"/>
      </dsp:txXfrm>
    </dsp:sp>
    <dsp:sp modelId="{5F27A141-A7FF-46C7-92C6-DA07CECAAFBD}">
      <dsp:nvSpPr>
        <dsp:cNvPr id="0" name=""/>
        <dsp:cNvSpPr/>
      </dsp:nvSpPr>
      <dsp:spPr>
        <a:xfrm>
          <a:off x="2112983" y="561983"/>
          <a:ext cx="405994" cy="474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/>
        </a:p>
      </dsp:txBody>
      <dsp:txXfrm>
        <a:off x="2112983" y="656970"/>
        <a:ext cx="284196" cy="284963"/>
      </dsp:txXfrm>
    </dsp:sp>
    <dsp:sp modelId="{45E990FF-DA1D-4843-9C33-521BC784ABC6}">
      <dsp:nvSpPr>
        <dsp:cNvPr id="0" name=""/>
        <dsp:cNvSpPr/>
      </dsp:nvSpPr>
      <dsp:spPr>
        <a:xfrm>
          <a:off x="2687503" y="224931"/>
          <a:ext cx="1915069" cy="1149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ontserrat" panose="00000500000000000000" pitchFamily="2" charset="0"/>
            </a:rPr>
            <a:t>Encoding</a:t>
          </a:r>
          <a:endParaRPr lang="id-ID" sz="14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One-hot</a:t>
          </a:r>
          <a:r>
            <a:rPr lang="en-US" sz="1200" b="0" kern="1200" dirty="0">
              <a:latin typeface="Montserrat" panose="00000500000000000000" pitchFamily="2" charset="0"/>
            </a:rPr>
            <a:t>: </a:t>
          </a:r>
          <a:r>
            <a:rPr lang="en-US" sz="1000" b="0" kern="1200" dirty="0">
              <a:latin typeface="Montserrat" panose="00000500000000000000" pitchFamily="2" charset="0"/>
            </a:rPr>
            <a:t>Brand</a:t>
          </a:r>
          <a:endParaRPr lang="id-ID" sz="1000" b="0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Binary</a:t>
          </a:r>
          <a:r>
            <a:rPr lang="en-US" sz="1200" b="0" kern="1200" dirty="0">
              <a:latin typeface="Montserrat" panose="00000500000000000000" pitchFamily="2" charset="0"/>
            </a:rPr>
            <a:t>: </a:t>
          </a:r>
          <a:r>
            <a:rPr lang="en-US" sz="1000" b="0" kern="1200" dirty="0">
              <a:latin typeface="Montserrat" panose="00000500000000000000" pitchFamily="2" charset="0"/>
            </a:rPr>
            <a:t>Model</a:t>
          </a:r>
          <a:endParaRPr lang="id-ID" sz="1000" b="0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Ordinal</a:t>
          </a:r>
          <a:r>
            <a:rPr lang="en-US" sz="1200" b="0" kern="1200" dirty="0">
              <a:latin typeface="Montserrat" panose="00000500000000000000" pitchFamily="2" charset="0"/>
            </a:rPr>
            <a:t>: </a:t>
          </a:r>
          <a:r>
            <a:rPr lang="en-US" sz="1000" b="0" kern="1200" dirty="0">
              <a:latin typeface="Montserrat" panose="00000500000000000000" pitchFamily="2" charset="0"/>
            </a:rPr>
            <a:t>Transmission &amp; Fuel Type</a:t>
          </a:r>
          <a:endParaRPr lang="id-ID" sz="1200" b="0" kern="1200" dirty="0">
            <a:latin typeface="Montserrat" panose="00000500000000000000" pitchFamily="2" charset="0"/>
          </a:endParaRPr>
        </a:p>
      </dsp:txBody>
      <dsp:txXfrm>
        <a:off x="2721157" y="258585"/>
        <a:ext cx="1847761" cy="1081733"/>
      </dsp:txXfrm>
    </dsp:sp>
    <dsp:sp modelId="{558F51EF-1835-4489-BD92-B84D68624A65}">
      <dsp:nvSpPr>
        <dsp:cNvPr id="0" name=""/>
        <dsp:cNvSpPr/>
      </dsp:nvSpPr>
      <dsp:spPr>
        <a:xfrm>
          <a:off x="4794079" y="561983"/>
          <a:ext cx="405994" cy="474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/>
        </a:p>
      </dsp:txBody>
      <dsp:txXfrm>
        <a:off x="4794079" y="656970"/>
        <a:ext cx="284196" cy="284963"/>
      </dsp:txXfrm>
    </dsp:sp>
    <dsp:sp modelId="{9E2C7FD4-D5C5-4482-AC37-D25C37B209E4}">
      <dsp:nvSpPr>
        <dsp:cNvPr id="0" name=""/>
        <dsp:cNvSpPr/>
      </dsp:nvSpPr>
      <dsp:spPr>
        <a:xfrm>
          <a:off x="5368600" y="224931"/>
          <a:ext cx="1915069" cy="1149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ontserrat" panose="00000500000000000000" pitchFamily="2" charset="0"/>
            </a:rPr>
            <a:t>Scaling</a:t>
          </a:r>
          <a:endParaRPr lang="id-ID" sz="14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Robust Scaler</a:t>
          </a:r>
          <a:endParaRPr lang="id-ID" sz="1200" b="1" kern="1200" dirty="0">
            <a:latin typeface="Montserrat" panose="00000500000000000000" pitchFamily="2" charset="0"/>
          </a:endParaRPr>
        </a:p>
      </dsp:txBody>
      <dsp:txXfrm>
        <a:off x="5402254" y="258585"/>
        <a:ext cx="1847761" cy="1081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1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7A22663A-FCAB-B1FE-8EA2-F4AA41CF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AF7743AA-8F88-A951-3B25-CBFB9B466F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281C7FBB-6617-BF82-C478-82FD5FF8A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74FA65A4-79EF-C7A8-C0A1-E6C49CCB4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9C4582B6-24CB-A868-1BEC-7B6FCC08F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32AD8CAD-71D0-13A7-BA07-D358AD6A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062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BF4FC3A6-8313-A225-EFB4-1EBD70E95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520E9643-7116-F180-D2BC-81A697BA1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25AF4627-6718-CC0A-E4C2-B52DBD82F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835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BD3FFA8B-E5AF-3975-D289-60D6606E7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38A868A4-31CE-95F1-6413-11BAA4A6C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F75CCEF0-3016-7E93-79C7-CB7E980C62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2503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77160979-2078-626C-8BA3-6B6D7C4BE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F4C8C9B0-8EDC-A628-CA63-2C639B6B8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6D41B33C-3714-D340-9FCB-F9F30BC60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36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FCD69D63-0940-2E37-CC4E-14A6A85E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34AF5686-35D7-5AE1-B65E-CDEF2FC3E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77EA7084-B102-481E-FC22-BCDCB6351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8426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6DBCA464-A1CA-A026-767E-2287072D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3E3C2B3C-EC8C-6184-42CF-FF9B14E34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EB672EB7-B262-F204-88EB-EE42C0F32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501308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7F9C8842-5827-605A-1640-D86833769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E5EB4C29-1C2D-05D4-C6A6-2A3696EC5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28336C9F-28B1-EE00-CEC2-7C610D290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6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51B65F53-FBD2-6C0D-F020-D65C6BDA6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6F78BBBA-7F61-3EB4-CAA6-8A6F9911E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0D4C2F97-D21E-2596-846B-2B24560FC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793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C77D9885-527F-10BA-076E-84737274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8E4BBD9F-75FB-8C51-D45E-297C4DC15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4BAE9CDB-7922-91A2-2D0F-629AEFAB7A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063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51C44967-0992-E4D2-BF81-3F9652F7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2A23DDAF-31A8-C607-7B42-55CCA91A2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E7478E06-9E53-5884-C956-F51C05335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261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>
          <a:extLst>
            <a:ext uri="{FF2B5EF4-FFF2-40B4-BE49-F238E27FC236}">
              <a16:creationId xmlns:a16="http://schemas.microsoft.com/office/drawing/2014/main" id="{5575035C-6800-C220-48CD-67CE3FCA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>
            <a:extLst>
              <a:ext uri="{FF2B5EF4-FFF2-40B4-BE49-F238E27FC236}">
                <a16:creationId xmlns:a16="http://schemas.microsoft.com/office/drawing/2014/main" id="{CE6679D1-5E7D-7EB4-4E56-6B2B58CE1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>
            <a:extLst>
              <a:ext uri="{FF2B5EF4-FFF2-40B4-BE49-F238E27FC236}">
                <a16:creationId xmlns:a16="http://schemas.microsoft.com/office/drawing/2014/main" id="{C6563FB5-FE67-F45D-B626-00827ACA2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lang="fi-FI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65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E1ABD2DD-3D84-BE2C-83E3-19CCB053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A2601D1E-5FF5-1691-110E-1C51D6482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C74A158C-DE6B-F9BD-7ED4-B253A9EFF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5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A1D8E7DB-9522-D29A-5A26-646E52362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09D411EA-43E7-E8B7-68BC-63189F0B6B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4EB37FB0-E442-081F-62E7-CD61BD817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99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88113869-AAC3-A915-373E-32AF6123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9D2AC3BF-1797-94BA-8222-A8E424713B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70B77CA7-561F-1BE4-B478-A705DDD47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112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2A273545-449A-EBA6-9C2F-4437152D2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DB65279B-04C6-4F92-B3E6-7F9FA2E69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4EC9FFB1-A83C-0024-5C06-CD693263F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i="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5132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B1674A00-DC6A-B9B2-0FE5-E58DCB0F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42A41585-7534-C519-81B3-C6A161CF19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35A1CF15-3EB9-A1B3-A434-EED55CFC2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0" dirty="0"/>
          </a:p>
        </p:txBody>
      </p:sp>
    </p:spTree>
    <p:extLst>
      <p:ext uri="{BB962C8B-B14F-4D97-AF65-F5344CB8AC3E}">
        <p14:creationId xmlns:p14="http://schemas.microsoft.com/office/powerpoint/2010/main" val="1948683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857C7AC3-CA97-9412-72D2-F14E5B20B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05DCD813-6626-609C-62E0-4BEEB0471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D30A5988-5A9A-7B4A-23D3-5F3ECC33E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00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4F0D8D8B-868B-B16B-ECF3-3787B5100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F5051E46-4257-E518-FC02-264A20D6B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348CBC93-2CFC-3653-0A2D-F1FB73679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375617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0A3A6E41-0891-B0C0-80E1-1C759DCC2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7080B420-D68F-50C0-F5D5-E96743820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1D3A434C-D4CD-82C8-011F-D80D4B62B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019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97C32050-19AE-F102-4087-128EBB83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6C3F4E2F-3CFF-38A4-3F64-8D9DEF79F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F293DE8D-861B-E74C-1907-2B196A25F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57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3AB702D6-B8F1-F9D3-7691-90997E1A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98398143-2389-7D9B-ECF4-0ED240BF8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BB382527-1547-9D3F-0CFB-762920D23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100" b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33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8E8B20B6-A70B-0210-2D31-D0B78CA8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88FB5C20-9BA4-47BA-9195-7649950B0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F178AF85-3E0F-D21F-01C2-777C45AAB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44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C9FB721A-001E-90BE-D35C-BDC4D73E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F3478A87-5F37-2115-40F5-CE21390C2C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AF08FF03-DC33-9BE5-B307-24BE3EDE2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134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E4557A90-A58B-00CB-1C8B-D913EFFC6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9677E924-5E9D-6CA8-9C90-321B8901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55AC08A0-CB1C-D8A5-43B3-FDB9BAC3B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88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C8C9505E-73B4-CDEB-E160-1C6C60273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F09B44F1-9600-EBC9-0F3C-81B0F5A6DC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FFBE6B0E-5924-79A0-24FB-CE2E11BE2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70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28C97698-1861-5EE7-A8B9-1DC93287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6DB130FF-AE4A-5223-FEB1-50DC92C6D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13065813-EA7E-4CD7-AB83-15B60B6565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616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>
          <a:extLst>
            <a:ext uri="{FF2B5EF4-FFF2-40B4-BE49-F238E27FC236}">
              <a16:creationId xmlns:a16="http://schemas.microsoft.com/office/drawing/2014/main" id="{F838F5C7-3E26-544C-5639-400EAA43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>
            <a:extLst>
              <a:ext uri="{FF2B5EF4-FFF2-40B4-BE49-F238E27FC236}">
                <a16:creationId xmlns:a16="http://schemas.microsoft.com/office/drawing/2014/main" id="{4A9CD0CF-B1EB-2C51-8BF1-C75022179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>
            <a:extLst>
              <a:ext uri="{FF2B5EF4-FFF2-40B4-BE49-F238E27FC236}">
                <a16:creationId xmlns:a16="http://schemas.microsoft.com/office/drawing/2014/main" id="{29ADD799-F231-2E52-369C-CFDC32975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75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0309EA17-591F-E67A-8E8D-9A56961B7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D6163398-94AD-4510-ACA2-E52989C49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A5228857-CE58-5175-2E01-4007D549B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31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4E7AE14A-A0C8-411B-17AE-FBF8E903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104D3E23-009C-CFD5-AB92-D286A3DA5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840C8D4B-17E7-5FD6-6685-7F4BBC444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4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CA0585A4-028A-FA31-4E21-01E7054AC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720A30BC-82B9-E275-5B7C-2A8271B2B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86D37F61-C7D2-E319-7C8F-0CE54BC89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1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A7E098C6-44D9-F8E7-D211-320D203CC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320FAA32-7B01-06DB-278E-A4112CB4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185B8D41-A213-5D47-025D-F1DE2C139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04751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C3D99B3A-7498-6504-D174-4E71A9D12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9DD53A68-B00F-B879-4BB5-D8206ACD9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014FD17D-CDB7-1168-5F78-A4A99BC6F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3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/>
          <p:nvPr/>
        </p:nvSpPr>
        <p:spPr>
          <a:xfrm>
            <a:off x="-33675" y="8888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/>
          <p:nvPr/>
        </p:nvSpPr>
        <p:spPr>
          <a:xfrm flipH="1">
            <a:off x="1352417" y="904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8387725" y="3176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6704575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8103200" y="17357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 flipH="1">
            <a:off x="7699137" y="3553303"/>
            <a:ext cx="1003192" cy="1289557"/>
            <a:chOff x="1307321" y="654999"/>
            <a:chExt cx="1131632" cy="1454661"/>
          </a:xfrm>
        </p:grpSpPr>
        <p:sp>
          <p:nvSpPr>
            <p:cNvPr id="508" name="Google Shape;508;p20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0"/>
          <p:cNvSpPr/>
          <p:nvPr/>
        </p:nvSpPr>
        <p:spPr>
          <a:xfrm>
            <a:off x="-19381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20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512" name="Google Shape;512;p20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20"/>
          <p:cNvSpPr/>
          <p:nvPr/>
        </p:nvSpPr>
        <p:spPr>
          <a:xfrm>
            <a:off x="881650" y="3577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3613" y="2182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 rot="10800000" flipH="1">
            <a:off x="8702325" y="12310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5" y="539499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893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70399" y="51681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10822" y="22394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5162" y="7415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471" y="4147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avLst/>
            <a:gdLst/>
            <a:ahLst/>
            <a:cxnLst/>
            <a:rect l="l" t="t" r="r" b="b"/>
            <a:pathLst>
              <a:path w="5959" h="1418" extrusionOk="0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dist="133350" dir="2760000" algn="bl" rotWithShape="0">
              <a:schemeClr val="lt2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6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sho.my/uks-best-selling-car-brands-up-until-july-202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nrma.com.au/cars-and-driving/fuel-resources/pros-and-cons-of-petrol-and-diesel-ca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random-forest-python#:~:text=Random%20forest%20regression%20is%20a,trees%20while%20building%20the%20trees.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hatshrinath41/a-comprehensive-guide-to-random-forest-regression-43da559342b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tradingeconomics.com/united-kingdom/minimum-wag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ntis-press.com/article/12597155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ityadesai13/used-car-dataset-ford-and-mercedes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fdc.energy.gov/data/10310" TargetMode="External"/><Relationship Id="rId3" Type="http://schemas.openxmlformats.org/officeDocument/2006/relationships/hyperlink" Target="https://www.autotrader.co.uk/car-search?fuel-type=Petrol&amp;make=Vauxhall&amp;maximum-mileage=40000&amp;minimum-mileage=35000&amp;model=Zafira%20Tourer&amp;postcode=e16an&amp;price-from=10000&amp;price-to=11000&amp;transmission=Manual" TargetMode="External"/><Relationship Id="rId7" Type="http://schemas.openxmlformats.org/officeDocument/2006/relationships/hyperlink" Target="https://www.gov.uk/vehicle-ta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stway.co.uk/news/a-uk-guide-to-fuel#:~:text=As%20Petrol%20is%20the%20most,Research%20Octane%20Number%20(RON)" TargetMode="External"/><Relationship Id="rId5" Type="http://schemas.openxmlformats.org/officeDocument/2006/relationships/hyperlink" Target="https://www.spinny.com/blog/index.php/types-of-car-transmissions/#different-types-of-car-transmissions" TargetMode="External"/><Relationship Id="rId4" Type="http://schemas.openxmlformats.org/officeDocument/2006/relationships/hyperlink" Target="https://en.wikipedia.org/wiki/Opel_Zafir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nch.co.uk/guides/choosing-a-car/why-mileage-matters-when-buying-a-car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844500" y="2302949"/>
            <a:ext cx="5948400" cy="603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Alpha Team</a:t>
            </a:r>
            <a:endParaRPr dirty="0"/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6113136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Predicting Used Cars Price in UK</a:t>
            </a:r>
            <a:endParaRPr lang="en-ID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2219" y="3603847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Montserrat" panose="00000500000000000000" pitchFamily="2" charset="0"/>
              </a:rPr>
              <a:t>Karakteristik Mobil Bekas Berdasarkan Kategori Harga</a:t>
            </a:r>
            <a:endParaRPr sz="1100" dirty="0">
              <a:latin typeface="Montserrat" panose="00000500000000000000" pitchFamily="2" charset="0"/>
            </a:endParaRPr>
          </a:p>
        </p:txBody>
      </p:sp>
      <p:graphicFrame>
        <p:nvGraphicFramePr>
          <p:cNvPr id="1356" name="Diagram 1355">
            <a:extLst>
              <a:ext uri="{FF2B5EF4-FFF2-40B4-BE49-F238E27FC236}">
                <a16:creationId xmlns:a16="http://schemas.microsoft.com/office/drawing/2014/main" id="{0A42D360-F0CF-61B7-939F-4A84C64F8C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780074"/>
              </p:ext>
            </p:extLst>
          </p:nvPr>
        </p:nvGraphicFramePr>
        <p:xfrm>
          <a:off x="638719" y="1904093"/>
          <a:ext cx="7638596" cy="253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57" name="Google Shape;1368;p42">
            <a:extLst>
              <a:ext uri="{FF2B5EF4-FFF2-40B4-BE49-F238E27FC236}">
                <a16:creationId xmlns:a16="http://schemas.microsoft.com/office/drawing/2014/main" id="{9C4B55F1-5444-2497-C4DB-50E30B41D206}"/>
              </a:ext>
            </a:extLst>
          </p:cNvPr>
          <p:cNvSpPr txBox="1">
            <a:spLocks/>
          </p:cNvSpPr>
          <p:nvPr/>
        </p:nvSpPr>
        <p:spPr>
          <a:xfrm>
            <a:off x="1226457" y="899957"/>
            <a:ext cx="6691086" cy="5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1200" dirty="0" err="1">
                <a:latin typeface="Montserrat" panose="00000500000000000000" pitchFamily="2" charset="0"/>
              </a:rPr>
              <a:t>Untuk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mengetahui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karakteristik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mobil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bekas</a:t>
            </a:r>
            <a:r>
              <a:rPr lang="en-ID" sz="1200" dirty="0">
                <a:latin typeface="Montserrat" panose="00000500000000000000" pitchFamily="2" charset="0"/>
              </a:rPr>
              <a:t> di </a:t>
            </a:r>
            <a:r>
              <a:rPr lang="en-ID" sz="1200" dirty="0" err="1">
                <a:latin typeface="Montserrat" panose="00000500000000000000" pitchFamily="2" charset="0"/>
              </a:rPr>
              <a:t>Inggris</a:t>
            </a:r>
            <a:r>
              <a:rPr lang="en-ID" sz="1200" dirty="0">
                <a:latin typeface="Montserrat" panose="00000500000000000000" pitchFamily="2" charset="0"/>
              </a:rPr>
              <a:t> Raya </a:t>
            </a:r>
            <a:r>
              <a:rPr lang="en-ID" sz="1200" dirty="0" err="1">
                <a:latin typeface="Montserrat" panose="00000500000000000000" pitchFamily="2" charset="0"/>
              </a:rPr>
              <a:t>berdasarkan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kategori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harga</a:t>
            </a:r>
            <a:r>
              <a:rPr lang="en-ID" sz="1200" dirty="0">
                <a:latin typeface="Montserrat" panose="00000500000000000000" pitchFamily="2" charset="0"/>
              </a:rPr>
              <a:t>, kami </a:t>
            </a:r>
            <a:r>
              <a:rPr lang="en-ID" sz="1200" dirty="0" err="1">
                <a:latin typeface="Montserrat" panose="00000500000000000000" pitchFamily="2" charset="0"/>
              </a:rPr>
              <a:t>akan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menganalisis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lebih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dalam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terhadap</a:t>
            </a:r>
            <a:r>
              <a:rPr lang="en-ID" sz="1200" dirty="0">
                <a:latin typeface="Montserrat" panose="00000500000000000000" pitchFamily="2" charset="0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/>
          <p:cNvSpPr txBox="1">
            <a:spLocks noGrp="1"/>
          </p:cNvSpPr>
          <p:nvPr>
            <p:ph type="title"/>
          </p:nvPr>
        </p:nvSpPr>
        <p:spPr>
          <a:xfrm>
            <a:off x="720000" y="180109"/>
            <a:ext cx="7704000" cy="83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Tahun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Produksi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4F780AAE-E09A-25A5-52AD-3C37567FAADE}"/>
              </a:ext>
            </a:extLst>
          </p:cNvPr>
          <p:cNvSpPr txBox="1"/>
          <p:nvPr/>
        </p:nvSpPr>
        <p:spPr>
          <a:xfrm>
            <a:off x="5445074" y="1225132"/>
            <a:ext cx="3399381" cy="347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2016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2017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2017 dan 2019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2019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pola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mana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semakin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baru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maka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semakin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tinggi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juga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sesuai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hasil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uji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korelasi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Spearman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bernilai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0.6,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atau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moderate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positif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1AEDA-6FFC-1AF7-2902-BF3C3920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6" y="1225132"/>
            <a:ext cx="4957673" cy="2621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E787DFCC-AFBC-2282-A1F9-4631AA68F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9972DE9D-B439-0899-C999-0EF3C0B34C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Persentase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Merek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D1FD254B-2255-31C7-8E8B-3D3CBBF0DBB9}"/>
              </a:ext>
            </a:extLst>
          </p:cNvPr>
          <p:cNvSpPr txBox="1"/>
          <p:nvPr/>
        </p:nvSpPr>
        <p:spPr>
          <a:xfrm>
            <a:off x="5445074" y="792967"/>
            <a:ext cx="3399381" cy="388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Vauxhall dan Ford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Ford, Volkswagen, dan Vauxhall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Mercedes-Benz dan BMW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Berdasarkan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informasi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situs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gosho.my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merek-merek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populer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setiap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termasuk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bekas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terlaris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Inggris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Raya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selama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2022-2023.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898B-8D8C-D28C-9EBF-F29441A5A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2" y="599242"/>
            <a:ext cx="4018457" cy="41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509B7B6A-55DC-314E-B81F-D71877CBC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CE2F9EA5-E8F6-1AB8-E2E3-DD2CDE575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966800" cy="456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Persentase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Model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2E2C4482-1E8D-C666-7DB1-3C59B7CE6A26}"/>
              </a:ext>
            </a:extLst>
          </p:cNvPr>
          <p:cNvSpPr txBox="1"/>
          <p:nvPr/>
        </p:nvSpPr>
        <p:spPr>
          <a:xfrm>
            <a:off x="5445074" y="840930"/>
            <a:ext cx="3399381" cy="385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Budget: Fiesta dan Corsa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mendominasi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Budget.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Menurut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segment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Eropa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dikuasai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oleh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tipe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mini dan small.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Standard: Focus, Golf, dan Fiesta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mendominasi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Standard.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mencakup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berbagai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tipe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mulai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small, medium, large,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sport-utility (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seperti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Mokka X dan Kuga).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Premium: C Class dan E Class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proporsi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premium.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didominasi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oleh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tipe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large dan executive.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AA2B9-176A-7A17-7E81-B58F5A045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55" y="588309"/>
            <a:ext cx="3949080" cy="40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A45C093D-95EC-977B-EF2C-67DA02ED1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A8C824A8-0441-919C-E7AF-E88C228C2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Persentase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Transmisi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BB6A4A1F-3EFF-7FA6-4BCC-70419DDBA070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Manual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budget.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konvensional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kontrol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penuh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terhadap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kinerja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Manual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masih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standard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namun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variatif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sebelumnya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Semi-Auto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premium.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transmisi</a:t>
            </a:r>
            <a:r>
              <a:rPr lang="en-ID" sz="1100" dirty="0">
                <a:latin typeface="Montserrat" panose="00000500000000000000" pitchFamily="2" charset="0"/>
              </a:rPr>
              <a:t> modern yang </a:t>
            </a:r>
            <a:r>
              <a:rPr lang="en-ID" sz="1100" dirty="0" err="1">
                <a:latin typeface="Montserrat" panose="00000500000000000000" pitchFamily="2" charset="0"/>
              </a:rPr>
              <a:t>menekankan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kenyamanan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berkendara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melalui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kontrol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otomatis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kinerja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mesin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  <a:endParaRPr lang="en-US" sz="110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4322-A148-2DA9-E0D9-EC7F4DD4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7" y="1196787"/>
            <a:ext cx="5230897" cy="17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21E68F93-7646-F601-7E04-4C89E41A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8EA40DEF-5EF9-DCDB-1EBE-5CCF60E21C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Jenis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Bahan</a:t>
            </a:r>
            <a:r>
              <a:rPr lang="en-ID" sz="2000" b="1" dirty="0">
                <a:latin typeface="Montserrat" panose="00000500000000000000" pitchFamily="2" charset="0"/>
              </a:rPr>
              <a:t> Bakar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6B259A05-E461-3E5D-7171-5831CC4ABB93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menggunakan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umum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yaitu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Petrol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Tidak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listrik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menggunakan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Petrol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namun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lain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variatif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sebelumnya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menggunakan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Diesel.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Berdasarkan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situs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NRMA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Diesel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umumnya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torsi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membuatnya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cocok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12C3-D80E-51FE-1477-AA7C5B85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45" y="1647029"/>
            <a:ext cx="5145529" cy="17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B5892AE-DD0A-1AD5-DF38-D273CDE9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99F7BB58-253D-90AA-BFED-5A61DACF0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5516" y="141891"/>
            <a:ext cx="7428484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Tenaga </a:t>
            </a:r>
            <a:r>
              <a:rPr lang="en-ID" sz="2000" b="1" dirty="0" err="1">
                <a:latin typeface="Montserrat" panose="00000500000000000000" pitchFamily="2" charset="0"/>
              </a:rPr>
              <a:t>Mesin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49F0365E-0FD3-43E6-D896-FDE7E90FE4BC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ID" sz="1100" dirty="0" err="1">
                <a:latin typeface="Montserrat" panose="00000500000000000000" pitchFamily="2" charset="0"/>
              </a:rPr>
              <a:t>Mayoritas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kendaraan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dalam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kategori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ini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menggunakan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mesin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bertenaga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kecil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hingga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menengah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  <a:endParaRPr lang="en-US" sz="110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tenaga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variatif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mulai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bertenaga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kecil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ID" sz="1100" dirty="0" err="1">
                <a:latin typeface="Montserrat" panose="00000500000000000000" pitchFamily="2" charset="0"/>
              </a:rPr>
              <a:t>Mayoritas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kendaraan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dalam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kategori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ini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menggunakan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mesin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bertenaga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menengah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hingga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besar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FFA15-A6DE-5D4C-8A26-6AB03847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" y="1656477"/>
            <a:ext cx="5145529" cy="17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2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38ED0BD0-71E5-D4CB-7B11-14EDF3BAE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E745E3CD-2AD5-8BCF-B4CA-6EA2AA74E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Efisiensi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Bahan</a:t>
            </a:r>
            <a:r>
              <a:rPr lang="en-ID" sz="2000" b="1" dirty="0">
                <a:latin typeface="Montserrat" panose="00000500000000000000" pitchFamily="2" charset="0"/>
              </a:rPr>
              <a:t> Bakar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42362B9B-0115-9F3C-36C1-D8DEA9B0A628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Excellent dan Good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sebagian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Mpg &gt;= 50.0.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Excellent dan Good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sebagian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Mpg &gt;= 50.0.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Fair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sebagian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Mpg &lt; 50.0 dan Mpg &gt;= 25.0. Bisa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kita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ketahui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juga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bahwa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tidak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memprioritaskan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efisiensi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baik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  <a:endParaRPr lang="en-US" sz="110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E06AE-4D87-4E5D-5ED7-5BFC6979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5" y="1723091"/>
            <a:ext cx="5105668" cy="16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0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91B50310-A5B7-5E97-A18E-2A83FF9F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B033807F-841F-6A32-707A-6AFFAE8D87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Summary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98E92B-929E-83C6-58E1-4FEED34C3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92848"/>
              </p:ext>
            </p:extLst>
          </p:nvPr>
        </p:nvGraphicFramePr>
        <p:xfrm>
          <a:off x="720000" y="1385149"/>
          <a:ext cx="7704000" cy="19862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480064581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890900103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74714187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52871033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287593748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163816531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052547946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916577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ebas Neue"/>
                        </a:rPr>
                        <a:t>Price Category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Tahun Produksi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Merek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Model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Transmisi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Bahan Bakar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Tenaga Mesin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Efisiensi</a:t>
                      </a:r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Bahan</a:t>
                      </a:r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 Bakar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29783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Budget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4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Tahun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(*)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Vauxhall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Open Sans"/>
                          <a:cs typeface="Open Sans"/>
                          <a:sym typeface="Open Sans"/>
                        </a:rPr>
                        <a:t>Ford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Mini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Small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Manual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Petrol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Kecil –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Menegah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(1.0 – 1.6)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Excellent - Good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(Mpg &gt;= 50.0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193032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Standard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1 – 3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Tahun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(*)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Ford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Volkswagen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Vauxhall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Variatif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Manual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namun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,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lebih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variatif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Petrol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Diesel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Kecil –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Besar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(1.0 – 2.0)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Excellent - Good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(Mpg &gt;= 50.0)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677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Premium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1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Tahun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(*)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Mercedes Benz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BMW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Audi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Large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Executive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Semi-Auto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Automatic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Diesel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Petrol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Menengah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–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Besar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(1.5 – 2.0)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Fair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(Mpg &lt; 50.0 dan Mpg &gt;= 25.0) 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8268090"/>
                  </a:ext>
                </a:extLst>
              </a:tr>
            </a:tbl>
          </a:graphicData>
        </a:graphic>
      </p:graphicFrame>
      <p:sp>
        <p:nvSpPr>
          <p:cNvPr id="9" name="Google Shape;1368;p42">
            <a:extLst>
              <a:ext uri="{FF2B5EF4-FFF2-40B4-BE49-F238E27FC236}">
                <a16:creationId xmlns:a16="http://schemas.microsoft.com/office/drawing/2014/main" id="{7BCEEE46-CF2C-A8F4-F39D-E8F49C941AAA}"/>
              </a:ext>
            </a:extLst>
          </p:cNvPr>
          <p:cNvSpPr txBox="1">
            <a:spLocks/>
          </p:cNvSpPr>
          <p:nvPr/>
        </p:nvSpPr>
        <p:spPr>
          <a:xfrm>
            <a:off x="720000" y="3435255"/>
            <a:ext cx="3330632" cy="31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800" dirty="0">
                <a:latin typeface="Montserrat" panose="00000500000000000000" pitchFamily="2" charset="0"/>
              </a:rPr>
              <a:t>(*) </a:t>
            </a:r>
            <a:r>
              <a:rPr lang="en-ID" sz="800" dirty="0" err="1">
                <a:latin typeface="Montserrat" panose="00000500000000000000" pitchFamily="2" charset="0"/>
              </a:rPr>
              <a:t>Berdasarkan</a:t>
            </a:r>
            <a:r>
              <a:rPr lang="en-ID" sz="800" dirty="0">
                <a:latin typeface="Montserrat" panose="00000500000000000000" pitchFamily="2" charset="0"/>
              </a:rPr>
              <a:t> </a:t>
            </a:r>
            <a:r>
              <a:rPr lang="en-ID" sz="800" dirty="0" err="1">
                <a:latin typeface="Montserrat" panose="00000500000000000000" pitchFamily="2" charset="0"/>
              </a:rPr>
              <a:t>informasi</a:t>
            </a:r>
            <a:r>
              <a:rPr lang="en-ID" sz="800" dirty="0">
                <a:latin typeface="Montserrat" panose="00000500000000000000" pitchFamily="2" charset="0"/>
              </a:rPr>
              <a:t> </a:t>
            </a:r>
            <a:r>
              <a:rPr lang="en-ID" sz="800" dirty="0" err="1">
                <a:latin typeface="Montserrat" panose="00000500000000000000" pitchFamily="2" charset="0"/>
              </a:rPr>
              <a:t>publikasi</a:t>
            </a:r>
            <a:r>
              <a:rPr lang="en-ID" sz="800" dirty="0">
                <a:latin typeface="Montserrat" panose="00000500000000000000" pitchFamily="2" charset="0"/>
              </a:rPr>
              <a:t> dataset pada </a:t>
            </a:r>
            <a:r>
              <a:rPr lang="en-ID" sz="800" dirty="0" err="1">
                <a:latin typeface="Montserrat" panose="00000500000000000000" pitchFamily="2" charset="0"/>
              </a:rPr>
              <a:t>tahun</a:t>
            </a:r>
            <a:r>
              <a:rPr lang="en-ID" sz="800" dirty="0">
                <a:latin typeface="Montserrat" panose="00000500000000000000" pitchFamily="2" charset="0"/>
              </a:rPr>
              <a:t> 2020 </a:t>
            </a:r>
          </a:p>
        </p:txBody>
      </p:sp>
    </p:spTree>
    <p:extLst>
      <p:ext uri="{BB962C8B-B14F-4D97-AF65-F5344CB8AC3E}">
        <p14:creationId xmlns:p14="http://schemas.microsoft.com/office/powerpoint/2010/main" val="282361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61A84C30-A31A-A3EC-6FE1-4998756B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178A0BD3-A248-1EAB-904C-DD6D89B0F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423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 dirty="0">
                <a:latin typeface="Montserrat" panose="00000500000000000000" pitchFamily="2" charset="0"/>
              </a:rPr>
              <a:t>Memprediksi Harga Mobil Bekas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1357" name="Google Shape;1368;p42">
            <a:extLst>
              <a:ext uri="{FF2B5EF4-FFF2-40B4-BE49-F238E27FC236}">
                <a16:creationId xmlns:a16="http://schemas.microsoft.com/office/drawing/2014/main" id="{6D4DAE60-E835-1537-AC11-FC88A28FB780}"/>
              </a:ext>
            </a:extLst>
          </p:cNvPr>
          <p:cNvSpPr txBox="1">
            <a:spLocks/>
          </p:cNvSpPr>
          <p:nvPr/>
        </p:nvSpPr>
        <p:spPr>
          <a:xfrm>
            <a:off x="1226457" y="702129"/>
            <a:ext cx="6691086" cy="5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1000" dirty="0" err="1">
                <a:latin typeface="Montserrat" panose="00000500000000000000" pitchFamily="2" charset="0"/>
              </a:rPr>
              <a:t>Untuk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dapat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memprediksi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mobil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bekas</a:t>
            </a:r>
            <a:r>
              <a:rPr lang="en-ID" sz="1000" dirty="0">
                <a:latin typeface="Montserrat" panose="00000500000000000000" pitchFamily="2" charset="0"/>
              </a:rPr>
              <a:t> di </a:t>
            </a:r>
            <a:r>
              <a:rPr lang="en-ID" sz="1000" dirty="0" err="1">
                <a:latin typeface="Montserrat" panose="00000500000000000000" pitchFamily="2" charset="0"/>
              </a:rPr>
              <a:t>Inggris</a:t>
            </a:r>
            <a:r>
              <a:rPr lang="en-ID" sz="1000" dirty="0">
                <a:latin typeface="Montserrat" panose="00000500000000000000" pitchFamily="2" charset="0"/>
              </a:rPr>
              <a:t> Raya, kami </a:t>
            </a:r>
            <a:r>
              <a:rPr lang="en-ID" sz="1000" dirty="0" err="1">
                <a:latin typeface="Montserrat" panose="00000500000000000000" pitchFamily="2" charset="0"/>
              </a:rPr>
              <a:t>akan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membuat</a:t>
            </a:r>
            <a:r>
              <a:rPr lang="en-ID" sz="1000" dirty="0">
                <a:latin typeface="Montserrat" panose="00000500000000000000" pitchFamily="2" charset="0"/>
              </a:rPr>
              <a:t> model </a:t>
            </a:r>
            <a:r>
              <a:rPr lang="en-ID" sz="1000" dirty="0" err="1">
                <a:latin typeface="Montserrat" panose="00000500000000000000" pitchFamily="2" charset="0"/>
              </a:rPr>
              <a:t>prediktif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menggunakan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teknik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regresi</a:t>
            </a:r>
            <a:r>
              <a:rPr lang="en-ID" sz="1000" dirty="0">
                <a:latin typeface="Montserrat" panose="00000500000000000000" pitchFamily="2" charset="0"/>
              </a:rPr>
              <a:t>. </a:t>
            </a:r>
            <a:r>
              <a:rPr lang="en-ID" sz="1000" dirty="0" err="1">
                <a:latin typeface="Montserrat" panose="00000500000000000000" pitchFamily="2" charset="0"/>
              </a:rPr>
              <a:t>Berikut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adalah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tahap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pembuatanya</a:t>
            </a:r>
            <a:r>
              <a:rPr lang="en-ID" sz="1000" dirty="0">
                <a:latin typeface="Montserrat" panose="00000500000000000000" pitchFamily="2" charset="0"/>
              </a:rPr>
              <a:t> 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7FE7B0-C79E-CA49-BEAF-B748B8171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570121"/>
              </p:ext>
            </p:extLst>
          </p:nvPr>
        </p:nvGraphicFramePr>
        <p:xfrm>
          <a:off x="638719" y="1904093"/>
          <a:ext cx="7638596" cy="253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5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Table of Contents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2" name="Google Shape;752;p32"/>
          <p:cNvSpPr txBox="1">
            <a:spLocks noGrp="1"/>
          </p:cNvSpPr>
          <p:nvPr>
            <p:ph type="title" idx="7"/>
          </p:nvPr>
        </p:nvSpPr>
        <p:spPr>
          <a:xfrm>
            <a:off x="720000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1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3" name="Google Shape;753;p32"/>
          <p:cNvSpPr txBox="1">
            <a:spLocks noGrp="1"/>
          </p:cNvSpPr>
          <p:nvPr>
            <p:ph type="title" idx="8"/>
          </p:nvPr>
        </p:nvSpPr>
        <p:spPr>
          <a:xfrm>
            <a:off x="4026465" y="1394359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4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4" name="Google Shape;754;p32"/>
          <p:cNvSpPr txBox="1">
            <a:spLocks noGrp="1"/>
          </p:cNvSpPr>
          <p:nvPr>
            <p:ph type="title" idx="9"/>
          </p:nvPr>
        </p:nvSpPr>
        <p:spPr>
          <a:xfrm>
            <a:off x="1426710" y="2247729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2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5" name="Google Shape;755;p32"/>
          <p:cNvSpPr txBox="1">
            <a:spLocks noGrp="1"/>
          </p:cNvSpPr>
          <p:nvPr>
            <p:ph type="title" idx="13"/>
          </p:nvPr>
        </p:nvSpPr>
        <p:spPr>
          <a:xfrm>
            <a:off x="4733175" y="2244538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5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6" name="Google Shape;756;p32"/>
          <p:cNvSpPr txBox="1">
            <a:spLocks noGrp="1"/>
          </p:cNvSpPr>
          <p:nvPr>
            <p:ph type="title" idx="14"/>
          </p:nvPr>
        </p:nvSpPr>
        <p:spPr>
          <a:xfrm>
            <a:off x="2303052" y="323987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3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1150302" y="154780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Group Profile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5"/>
          </p:nvPr>
        </p:nvSpPr>
        <p:spPr>
          <a:xfrm>
            <a:off x="2294542" y="231529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Problem Formulation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60" name="Google Shape;760;p32"/>
          <p:cNvSpPr txBox="1">
            <a:spLocks noGrp="1"/>
          </p:cNvSpPr>
          <p:nvPr>
            <p:ph type="subTitle" idx="6"/>
          </p:nvPr>
        </p:nvSpPr>
        <p:spPr>
          <a:xfrm>
            <a:off x="3162375" y="333213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Data Understanding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1"/>
          </p:nvPr>
        </p:nvSpPr>
        <p:spPr>
          <a:xfrm>
            <a:off x="4940487" y="1495993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Findings &amp; Solution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62" name="Google Shape;762;p32"/>
          <p:cNvSpPr txBox="1">
            <a:spLocks noGrp="1"/>
          </p:cNvSpPr>
          <p:nvPr>
            <p:ph type="subTitle" idx="2"/>
          </p:nvPr>
        </p:nvSpPr>
        <p:spPr>
          <a:xfrm>
            <a:off x="5601008" y="231961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2" charset="0"/>
              </a:rPr>
              <a:t>Conclusion &amp; Recommendation</a:t>
            </a:r>
            <a:endParaRPr sz="16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7413A916-9F47-6A90-ECD8-33DFA31F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0852D682-9E54-DB6C-9ACB-6B436EE9B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059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Outliers &amp; Multicollinearity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A29B3C90-32C6-0A15-BEDA-F3CCA4C1D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6572" y="1017724"/>
            <a:ext cx="3038063" cy="3447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Outliers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kami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pertahankan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karena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kami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percaya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informasi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pada outliers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mungkin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penting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memprediksi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 Year, Mpg, dan Engine Size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korelasi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tinggi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antara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variabel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independent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nilai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VIF yang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lebih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besar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dari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10.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 Mpg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kami hapus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menangani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multicollinearity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karena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kami rasa Mpg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kurang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diperhartikan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saat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membeli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Namun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pada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tahap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benchmarking, 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kami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menguji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dataset yang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tidak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 dan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BFFDBB-33EC-B4D4-9035-A294A63E2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12928"/>
              </p:ext>
            </p:extLst>
          </p:nvPr>
        </p:nvGraphicFramePr>
        <p:xfrm>
          <a:off x="3400803" y="1732552"/>
          <a:ext cx="2198091" cy="20174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5824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725824">
                  <a:extLst>
                    <a:ext uri="{9D8B030D-6E8A-4147-A177-3AD203B41FA5}">
                      <a16:colId xmlns:a16="http://schemas.microsoft.com/office/drawing/2014/main" val="3482347055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Feature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Total </a:t>
                      </a:r>
                    </a:p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Outliers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VIF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1.729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38.64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3.832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2.43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28.526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6.23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976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892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16.56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90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648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11.67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510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CF39C5-6BBF-41B3-249C-98F63224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" y="892181"/>
            <a:ext cx="2893761" cy="36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4F902D4C-610E-0735-530A-46BC76B96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433DD3EE-D8E4-DDAF-56CE-5FF141706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latin typeface="Montserrat" panose="00000500000000000000" pitchFamily="2" charset="0"/>
              </a:rPr>
              <a:t>Features Engineering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DE19EB6-2AC6-9E17-D100-A4242BC57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299806"/>
              </p:ext>
            </p:extLst>
          </p:nvPr>
        </p:nvGraphicFramePr>
        <p:xfrm>
          <a:off x="926961" y="1772297"/>
          <a:ext cx="7290077" cy="159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18189C-02E9-201D-6123-B37D29986C46}"/>
              </a:ext>
            </a:extLst>
          </p:cNvPr>
          <p:cNvSpPr txBox="1"/>
          <p:nvPr/>
        </p:nvSpPr>
        <p:spPr>
          <a:xfrm>
            <a:off x="853564" y="3263480"/>
            <a:ext cx="2014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D" sz="800" dirty="0">
                <a:latin typeface="Montserrat" panose="00000500000000000000" pitchFamily="2" charset="0"/>
              </a:rPr>
              <a:t>(*) 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kami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menguji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dataset yang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tidak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 dan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Mpg.</a:t>
            </a:r>
            <a:endParaRPr lang="en-ID" sz="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2702BCA7-F40E-26A4-CA7D-2BA9C78C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2CDF14D5-091E-8988-9EE0-7FC2FCB6C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9100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latin typeface="Montserrat" panose="00000500000000000000" pitchFamily="2" charset="0"/>
              </a:rPr>
              <a:t>Model Benchmarking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9A1B1955-E6E0-AC43-D810-3B7999DA5A50}"/>
              </a:ext>
            </a:extLst>
          </p:cNvPr>
          <p:cNvSpPr txBox="1"/>
          <p:nvPr/>
        </p:nvSpPr>
        <p:spPr>
          <a:xfrm>
            <a:off x="720000" y="704671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Dataset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dibagi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menjadi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6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bagian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iterasi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algoritma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ID" sz="100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cross validation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Metrik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dihitung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setelah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iterasi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selesai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nilai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rata-rata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sebagai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penilaian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kinerja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model.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Hasilnya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digunakan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memilih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terbaik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Berikut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adalah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algoritma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metrik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digunkana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D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D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Algoritma</a:t>
            </a:r>
            <a:r>
              <a:rPr lang="en-ID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Linear Regression</a:t>
            </a:r>
            <a:endParaRPr lang="en-ID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K-Nearest Neighbors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Decision Tree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Random Forest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XGBoost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CatBoost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Regressor</a:t>
            </a:r>
          </a:p>
          <a:p>
            <a:pPr lvl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Metrik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Mean Absolute Percentage Error (Metric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utama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Mean Absolute Error</a:t>
            </a:r>
          </a:p>
          <a:p>
            <a:pPr marL="171450" lvl="0" indent="-1714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Root Mean Square Error</a:t>
            </a:r>
          </a:p>
        </p:txBody>
      </p:sp>
    </p:spTree>
    <p:extLst>
      <p:ext uri="{BB962C8B-B14F-4D97-AF65-F5344CB8AC3E}">
        <p14:creationId xmlns:p14="http://schemas.microsoft.com/office/powerpoint/2010/main" val="303316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>
          <a:extLst>
            <a:ext uri="{FF2B5EF4-FFF2-40B4-BE49-F238E27FC236}">
              <a16:creationId xmlns:a16="http://schemas.microsoft.com/office/drawing/2014/main" id="{66419B77-55C2-1EA8-B98F-CD0ACD981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9F52A7-E8F5-26B0-370B-F168D06B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37403"/>
              </p:ext>
            </p:extLst>
          </p:nvPr>
        </p:nvGraphicFramePr>
        <p:xfrm>
          <a:off x="1149690" y="382467"/>
          <a:ext cx="6442457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6631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931979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853490">
                  <a:extLst>
                    <a:ext uri="{9D8B030D-6E8A-4147-A177-3AD203B41FA5}">
                      <a16:colId xmlns:a16="http://schemas.microsoft.com/office/drawing/2014/main" val="3290138841"/>
                    </a:ext>
                  </a:extLst>
                </a:gridCol>
                <a:gridCol w="846223">
                  <a:extLst>
                    <a:ext uri="{9D8B030D-6E8A-4147-A177-3AD203B41FA5}">
                      <a16:colId xmlns:a16="http://schemas.microsoft.com/office/drawing/2014/main" val="2522372388"/>
                    </a:ext>
                  </a:extLst>
                </a:gridCol>
                <a:gridCol w="767735">
                  <a:extLst>
                    <a:ext uri="{9D8B030D-6E8A-4147-A177-3AD203B41FA5}">
                      <a16:colId xmlns:a16="http://schemas.microsoft.com/office/drawing/2014/main" val="3240426092"/>
                    </a:ext>
                  </a:extLst>
                </a:gridCol>
                <a:gridCol w="917444">
                  <a:extLst>
                    <a:ext uri="{9D8B030D-6E8A-4147-A177-3AD203B41FA5}">
                      <a16:colId xmlns:a16="http://schemas.microsoft.com/office/drawing/2014/main" val="1771713541"/>
                    </a:ext>
                  </a:extLst>
                </a:gridCol>
                <a:gridCol w="838955">
                  <a:extLst>
                    <a:ext uri="{9D8B030D-6E8A-4147-A177-3AD203B41FA5}">
                      <a16:colId xmlns:a16="http://schemas.microsoft.com/office/drawing/2014/main" val="702463324"/>
                    </a:ext>
                  </a:extLst>
                </a:gridCol>
              </a:tblGrid>
              <a:tr h="20291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latin typeface="Montserrat" panose="00000500000000000000" pitchFamily="2" charset="0"/>
                        </a:rPr>
                        <a:t>CatBoost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8.2%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1341.738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1325.598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2184.310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2142.794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KNN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8.5%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8.2%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1373.206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1338.664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2359.142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2262.871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latin typeface="Montserrat" panose="00000500000000000000" pitchFamily="2" charset="0"/>
                        </a:rPr>
                        <a:t>XGBoost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8.5%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1389.000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1374.485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2241.695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2211.430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Random Forest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8.6%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1399.418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1378.039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2368.194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2298.680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Decision Tree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10.6%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10.4%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1724.122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1709.934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2938.817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2900.136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06561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Linear Regression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23.4%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23.4%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2998.546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3001.574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4674.289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4695.961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2E7BA-FC2D-C6BA-81B8-F7BC956B546C}"/>
              </a:ext>
            </a:extLst>
          </p:cNvPr>
          <p:cNvSpPr txBox="1"/>
          <p:nvPr/>
        </p:nvSpPr>
        <p:spPr>
          <a:xfrm>
            <a:off x="574602" y="94302"/>
            <a:ext cx="37963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Aft>
                <a:spcPts val="1000"/>
              </a:spcAft>
              <a:buNone/>
            </a:pPr>
            <a:r>
              <a:rPr lang="en-ID" sz="1000" b="1" dirty="0">
                <a:latin typeface="Montserrat" panose="00000500000000000000" pitchFamily="2" charset="0"/>
              </a:rPr>
              <a:t>Without Mpg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10052-A0D7-3BA0-19A3-A6006DFE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84678"/>
              </p:ext>
            </p:extLst>
          </p:nvPr>
        </p:nvGraphicFramePr>
        <p:xfrm>
          <a:off x="1149690" y="2858340"/>
          <a:ext cx="6442457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6631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931979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853490">
                  <a:extLst>
                    <a:ext uri="{9D8B030D-6E8A-4147-A177-3AD203B41FA5}">
                      <a16:colId xmlns:a16="http://schemas.microsoft.com/office/drawing/2014/main" val="3290138841"/>
                    </a:ext>
                  </a:extLst>
                </a:gridCol>
                <a:gridCol w="846223">
                  <a:extLst>
                    <a:ext uri="{9D8B030D-6E8A-4147-A177-3AD203B41FA5}">
                      <a16:colId xmlns:a16="http://schemas.microsoft.com/office/drawing/2014/main" val="2522372388"/>
                    </a:ext>
                  </a:extLst>
                </a:gridCol>
                <a:gridCol w="767735">
                  <a:extLst>
                    <a:ext uri="{9D8B030D-6E8A-4147-A177-3AD203B41FA5}">
                      <a16:colId xmlns:a16="http://schemas.microsoft.com/office/drawing/2014/main" val="3240426092"/>
                    </a:ext>
                  </a:extLst>
                </a:gridCol>
                <a:gridCol w="917444">
                  <a:extLst>
                    <a:ext uri="{9D8B030D-6E8A-4147-A177-3AD203B41FA5}">
                      <a16:colId xmlns:a16="http://schemas.microsoft.com/office/drawing/2014/main" val="1771713541"/>
                    </a:ext>
                  </a:extLst>
                </a:gridCol>
                <a:gridCol w="838955">
                  <a:extLst>
                    <a:ext uri="{9D8B030D-6E8A-4147-A177-3AD203B41FA5}">
                      <a16:colId xmlns:a16="http://schemas.microsoft.com/office/drawing/2014/main" val="702463324"/>
                    </a:ext>
                  </a:extLst>
                </a:gridCol>
              </a:tblGrid>
              <a:tr h="20291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Random Forest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7.5%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7.4%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1182.138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1169.900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2019.175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1983.996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 err="1">
                          <a:effectLst/>
                          <a:latin typeface="Montserrat" panose="00000500000000000000" pitchFamily="2" charset="0"/>
                        </a:rPr>
                        <a:t>CatBoost</a:t>
                      </a:r>
                      <a:endParaRPr lang="en-ID" sz="10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1233.574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1222.128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1990.546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1974.226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latin typeface="Montserrat" panose="00000500000000000000" pitchFamily="2" charset="0"/>
                        </a:rPr>
                        <a:t>KNN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1255.821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1217.523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2205.835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2086.866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ID" sz="10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1257.409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1238.977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2039.670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2004.499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latin typeface="Montserrat" panose="00000500000000000000" pitchFamily="2" charset="0"/>
                        </a:rPr>
                        <a:t>Decision Tree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9.4%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9.3%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1486.298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1482.325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2610.594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2551.097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06561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latin typeface="Montserrat" panose="00000500000000000000" pitchFamily="2" charset="0"/>
                        </a:rPr>
                        <a:t>Linear Regression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22.8%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22.9%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2935.546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2942.280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4632.068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4642.477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9B4329-1116-3833-B0A9-90A0AA3A3245}"/>
              </a:ext>
            </a:extLst>
          </p:cNvPr>
          <p:cNvSpPr txBox="1"/>
          <p:nvPr/>
        </p:nvSpPr>
        <p:spPr>
          <a:xfrm>
            <a:off x="574602" y="2503133"/>
            <a:ext cx="37963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Aft>
                <a:spcPts val="1000"/>
              </a:spcAft>
              <a:buNone/>
            </a:pPr>
            <a:r>
              <a:rPr lang="en-ID" sz="1000" b="1" dirty="0">
                <a:latin typeface="Montserrat" panose="00000500000000000000" pitchFamily="2" charset="0"/>
              </a:rPr>
              <a:t>With Mpg</a:t>
            </a:r>
          </a:p>
        </p:txBody>
      </p:sp>
    </p:spTree>
    <p:extLst>
      <p:ext uri="{BB962C8B-B14F-4D97-AF65-F5344CB8AC3E}">
        <p14:creationId xmlns:p14="http://schemas.microsoft.com/office/powerpoint/2010/main" val="361494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2309470C-B326-7566-EA4A-9A579FF1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2C9E2C12-9FC4-1CAE-19B9-6CCFE30BED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latin typeface="Montserrat" panose="00000500000000000000" pitchFamily="2" charset="0"/>
              </a:rPr>
              <a:t>Random Forrest Regressor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B68A04CD-B894-C90D-E781-0869657E8FF1}"/>
              </a:ext>
            </a:extLst>
          </p:cNvPr>
          <p:cNvSpPr txBox="1"/>
          <p:nvPr/>
        </p:nvSpPr>
        <p:spPr>
          <a:xfrm>
            <a:off x="5445074" y="840929"/>
            <a:ext cx="3399381" cy="40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Random Forrest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Metode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pembelajaran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ensemble yang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membangun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beberapa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keputusan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menggabungkan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pohon-pohon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membuat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akhir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(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builtin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).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Berikut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adalah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cara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kerjanya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Model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membangun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beberapa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keputusan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secara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independent.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dilakukan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membagi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dataset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subset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semakin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kecil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homogen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Proses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terus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berulang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kriteria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penghentian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terpenuhi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Setiap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menghasilkan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setiap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digabungkan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diambilah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rata-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ratanya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menghasilkan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akhir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 descr="A diagram of a tree&#10;&#10;Description automatically generated">
            <a:extLst>
              <a:ext uri="{FF2B5EF4-FFF2-40B4-BE49-F238E27FC236}">
                <a16:creationId xmlns:a16="http://schemas.microsoft.com/office/drawing/2014/main" id="{C7E5BB9A-90D8-C30C-67FA-B10BB6F43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097047"/>
            <a:ext cx="4647743" cy="29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BF5CE870-6B1C-C0A4-F03E-64B4DE811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F5FF93-1232-86ED-59D2-7DE78BBA3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66841"/>
              </p:ext>
            </p:extLst>
          </p:nvPr>
        </p:nvGraphicFramePr>
        <p:xfrm>
          <a:off x="1394999" y="1676285"/>
          <a:ext cx="6354002" cy="2544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6114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383107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706509071"/>
                    </a:ext>
                  </a:extLst>
                </a:gridCol>
              </a:tblGrid>
              <a:tr h="261845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Parameter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Value for Tuning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6184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n_estimators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Jumlah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pohon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digunakan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50 – 200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max_depth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Jumlah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maksimum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kedalaman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pohon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 – 50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min_sample_split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900" dirty="0">
                          <a:latin typeface="Montserrat" panose="00000500000000000000" pitchFamily="2" charset="0"/>
                        </a:rPr>
                        <a:t>Jumlah minimum sampel yang dibutuhkan untuk melakukan split.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 – 30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41895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min_sample_leaf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900" dirty="0">
                          <a:latin typeface="Montserrat" panose="00000500000000000000" pitchFamily="2" charset="0"/>
                        </a:rPr>
                        <a:t>Jumlah minimum sampel yang dibutuhkan di setiap simpul terakhir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(leaf) dari pohon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Keputusan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1 – 30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max_feature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900" dirty="0">
                          <a:latin typeface="Montserrat" panose="00000500000000000000" pitchFamily="2" charset="0"/>
                        </a:rPr>
                        <a:t>Jumlah fitur yang dipertimbangkan saat mencari pemisahan terbaik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 – 10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51554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bootstrap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900" dirty="0">
                          <a:latin typeface="Montserrat" panose="00000500000000000000" pitchFamily="2" charset="0"/>
                        </a:rPr>
                        <a:t>Menentukan apakah model menggunakan sampel acak dari dataset saat membangun pohon, atau, model menggunakan keseluruhan dataset untuk membangun setiap pohon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True or False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  <p:sp>
        <p:nvSpPr>
          <p:cNvPr id="2" name="Google Shape;1368;p42">
            <a:extLst>
              <a:ext uri="{FF2B5EF4-FFF2-40B4-BE49-F238E27FC236}">
                <a16:creationId xmlns:a16="http://schemas.microsoft.com/office/drawing/2014/main" id="{52C1A04C-98CD-F99B-8278-6B9EF48236E1}"/>
              </a:ext>
            </a:extLst>
          </p:cNvPr>
          <p:cNvSpPr txBox="1">
            <a:spLocks/>
          </p:cNvSpPr>
          <p:nvPr/>
        </p:nvSpPr>
        <p:spPr>
          <a:xfrm>
            <a:off x="1226457" y="922253"/>
            <a:ext cx="6691086" cy="5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Mengacu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kepada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referensi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artikel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en-ID" sz="1100" dirty="0">
                <a:latin typeface="Montserrat" panose="00000500000000000000" pitchFamily="2" charset="0"/>
              </a:rPr>
              <a:t>, kami </a:t>
            </a:r>
            <a:r>
              <a:rPr lang="en-ID" sz="1100" dirty="0" err="1">
                <a:latin typeface="Montserrat" panose="00000500000000000000" pitchFamily="2" charset="0"/>
              </a:rPr>
              <a:t>memperoleh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beberapa</a:t>
            </a:r>
            <a:r>
              <a:rPr lang="en-ID" sz="1100" dirty="0">
                <a:latin typeface="Montserrat" panose="00000500000000000000" pitchFamily="2" charset="0"/>
              </a:rPr>
              <a:t> parameter yang </a:t>
            </a:r>
            <a:r>
              <a:rPr lang="en-ID" sz="1100" dirty="0" err="1">
                <a:latin typeface="Montserrat" panose="00000500000000000000" pitchFamily="2" charset="0"/>
              </a:rPr>
              <a:t>bisa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digunakan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untuk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melakukan</a:t>
            </a:r>
            <a:r>
              <a:rPr lang="en-ID" sz="1100" dirty="0">
                <a:latin typeface="Montserrat" panose="00000500000000000000" pitchFamily="2" charset="0"/>
              </a:rPr>
              <a:t> tuning model Random Forest-Regressor, </a:t>
            </a:r>
            <a:r>
              <a:rPr lang="en-ID" sz="1100" dirty="0" err="1">
                <a:latin typeface="Montserrat" panose="00000500000000000000" pitchFamily="2" charset="0"/>
              </a:rPr>
              <a:t>diantaranya</a:t>
            </a:r>
            <a:r>
              <a:rPr lang="en-ID" sz="1100" dirty="0"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4" name="Google Shape;1236;p39">
            <a:extLst>
              <a:ext uri="{FF2B5EF4-FFF2-40B4-BE49-F238E27FC236}">
                <a16:creationId xmlns:a16="http://schemas.microsoft.com/office/drawing/2014/main" id="{34CDF78C-FFDC-DD73-5F61-B306B0D88A53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b="1" dirty="0">
                <a:latin typeface="Montserrat" panose="00000500000000000000" pitchFamily="2" charset="0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5911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E5A6E27-C083-9B37-7444-A9F9036C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61F69CE3-D74F-FD58-1CF7-B00CB58DA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Hyperparameter Tuning Result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6DCCD-190B-D35F-767A-EFE0E5835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38952"/>
              </p:ext>
            </p:extLst>
          </p:nvPr>
        </p:nvGraphicFramePr>
        <p:xfrm>
          <a:off x="1195794" y="1356640"/>
          <a:ext cx="7228206" cy="1740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3421668771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1732767229"/>
                    </a:ext>
                  </a:extLst>
                </a:gridCol>
                <a:gridCol w="1067118">
                  <a:extLst>
                    <a:ext uri="{9D8B030D-6E8A-4147-A177-3AD203B41FA5}">
                      <a16:colId xmlns:a16="http://schemas.microsoft.com/office/drawing/2014/main" val="3326499682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1449265871"/>
                    </a:ext>
                  </a:extLst>
                </a:gridCol>
                <a:gridCol w="1587818">
                  <a:extLst>
                    <a:ext uri="{9D8B030D-6E8A-4147-A177-3AD203B41FA5}">
                      <a16:colId xmlns:a16="http://schemas.microsoft.com/office/drawing/2014/main" val="2427521213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Parameter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Value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Train set MAPE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Test set MAPE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Train MAPE (No Tuning)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Test MAPE (No Tuning)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n_estimators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76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7.1%</a:t>
                      </a:r>
                      <a:endParaRPr lang="id-ID" sz="20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6.9%</a:t>
                      </a:r>
                      <a:endParaRPr kumimoji="0" lang="id-ID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7.5%</a:t>
                      </a:r>
                      <a:endParaRPr kumimoji="0" lang="id-ID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7.4%</a:t>
                      </a:r>
                      <a:endParaRPr kumimoji="0" lang="id-ID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max_depth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8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min_sample_split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1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min_sample_leaf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7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max_feature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bootstrap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False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1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A9AF200E-A0B0-3ABA-4E62-0243D4F0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A483328B-0539-9D9C-10CB-A7B062975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Actual VS Prediction Price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2CE1F038-9AC3-47E1-0133-A727F91D20FC}"/>
              </a:ext>
            </a:extLst>
          </p:cNvPr>
          <p:cNvSpPr txBox="1"/>
          <p:nvPr/>
        </p:nvSpPr>
        <p:spPr>
          <a:xfrm>
            <a:off x="5501898" y="840930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Secara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keseluruhan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plot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aktual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bergerak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linier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mendekati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garis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merah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dikatakan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error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kecil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beberapa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overestimate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100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tinggi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model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cenderung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Hal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dikarenakan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data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upper fence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sedikit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membuat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informasi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A61D0-7B4B-C924-2607-7FF49D8A8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72"/>
          <a:stretch/>
        </p:blipFill>
        <p:spPr>
          <a:xfrm>
            <a:off x="1244600" y="916269"/>
            <a:ext cx="3822700" cy="36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1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CC94D04-C1A0-BB74-1C39-92EE9CBFC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26B751A7-F005-75AE-1BE4-C94BC2D63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Residual Plot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FB1747B3-9DBA-6E01-315B-53FBDE6ED625}"/>
              </a:ext>
            </a:extLst>
          </p:cNvPr>
          <p:cNvSpPr txBox="1"/>
          <p:nvPr/>
        </p:nvSpPr>
        <p:spPr>
          <a:xfrm>
            <a:off x="5501898" y="840930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sekitar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0 – 20.000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residual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ekstrim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40.000 dan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80.000.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sekitar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20.000 – 40.000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overestimate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residual &gt; 20.000.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40.000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overestimate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Keterbatasan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informasi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menyebabkan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menghasilkan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kesalahan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signifikan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34C02-03F3-FA7C-0303-F54A415DC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43"/>
          <a:stretch/>
        </p:blipFill>
        <p:spPr>
          <a:xfrm>
            <a:off x="1244600" y="916269"/>
            <a:ext cx="3822700" cy="36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C6EBE3C7-BE1D-58CB-4C45-E914AECFB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39086050-9A9E-2DCD-A6F5-191990CEE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</a:rPr>
              <a:t>Residual Distribution by Range</a:t>
            </a:r>
            <a:endParaRPr lang="en-ID" sz="2000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5AB0-1151-83A6-F4EA-A0953234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663358"/>
            <a:ext cx="4433485" cy="220925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16158D-4A6E-17F6-0C25-C3934F4EB6B1}"/>
              </a:ext>
            </a:extLst>
          </p:cNvPr>
          <p:cNvGraphicFramePr>
            <a:graphicFrameLocks noGrp="1"/>
          </p:cNvGraphicFramePr>
          <p:nvPr/>
        </p:nvGraphicFramePr>
        <p:xfrm>
          <a:off x="5248391" y="813125"/>
          <a:ext cx="3080703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7143">
                  <a:extLst>
                    <a:ext uri="{9D8B030D-6E8A-4147-A177-3AD203B41FA5}">
                      <a16:colId xmlns:a16="http://schemas.microsoft.com/office/drawing/2014/main" val="3279692884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4804349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07218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Prediction Type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Residual Range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Data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55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Overestimate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-40.000 to -20.000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2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1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Underestimate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20.000 to 40.000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5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Underestimate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40.000 to 60.000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1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0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Underestimate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60.000 to 90.000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1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75937"/>
                  </a:ext>
                </a:extLst>
              </a:tr>
            </a:tbl>
          </a:graphicData>
        </a:graphic>
      </p:graphicFrame>
      <p:sp>
        <p:nvSpPr>
          <p:cNvPr id="7" name="Google Shape;1240;p39">
            <a:extLst>
              <a:ext uri="{FF2B5EF4-FFF2-40B4-BE49-F238E27FC236}">
                <a16:creationId xmlns:a16="http://schemas.microsoft.com/office/drawing/2014/main" id="{A5FFDE63-680D-DB4E-9683-D47610BA90B2}"/>
              </a:ext>
            </a:extLst>
          </p:cNvPr>
          <p:cNvSpPr txBox="1"/>
          <p:nvPr/>
        </p:nvSpPr>
        <p:spPr>
          <a:xfrm>
            <a:off x="720000" y="2992086"/>
            <a:ext cx="7704000" cy="15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000" b="1" i="1" dirty="0">
                <a:latin typeface="Montserrat" panose="00000500000000000000" pitchFamily="2" charset="0"/>
              </a:rPr>
              <a:t>Overestimate</a:t>
            </a:r>
            <a:r>
              <a:rPr lang="en-ID" sz="1000" dirty="0">
                <a:latin typeface="Montserrat" panose="00000500000000000000" pitchFamily="2" charset="0"/>
              </a:rPr>
              <a:t> 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residual </a:t>
            </a:r>
            <a:r>
              <a:rPr lang="en-ID" sz="1000" b="1" dirty="0">
                <a:latin typeface="Montserrat" panose="00000500000000000000" pitchFamily="2" charset="0"/>
              </a:rPr>
              <a:t>-40.000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20.000 </a:t>
            </a:r>
            <a:r>
              <a:rPr lang="en-ID" sz="1000" dirty="0" err="1">
                <a:latin typeface="Montserrat" panose="00000500000000000000" pitchFamily="2" charset="0"/>
              </a:rPr>
              <a:t>disebabkan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kurangnya</a:t>
            </a:r>
            <a:r>
              <a:rPr lang="en-ID" sz="1000" b="1" dirty="0">
                <a:latin typeface="Montserrat" panose="00000500000000000000" pitchFamily="2" charset="0"/>
              </a:rPr>
              <a:t> data </a:t>
            </a:r>
            <a:r>
              <a:rPr lang="en-ID" sz="1000" b="1" dirty="0" err="1">
                <a:latin typeface="Montserrat" panose="00000500000000000000" pitchFamily="2" charset="0"/>
              </a:rPr>
              <a:t>mobil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dibawah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tahun</a:t>
            </a:r>
            <a:r>
              <a:rPr lang="en-ID" sz="1000" b="1" dirty="0">
                <a:latin typeface="Montserrat" panose="00000500000000000000" pitchFamily="2" charset="0"/>
              </a:rPr>
              <a:t> 2011 </a:t>
            </a:r>
            <a:r>
              <a:rPr lang="en-ID" sz="1000" dirty="0">
                <a:latin typeface="Montserrat" panose="00000500000000000000" pitchFamily="2" charset="0"/>
              </a:rPr>
              <a:t>(</a:t>
            </a:r>
            <a:r>
              <a:rPr lang="en-ID" sz="1000" u="sng" dirty="0">
                <a:latin typeface="Montserrat" panose="00000500000000000000" pitchFamily="2" charset="0"/>
              </a:rPr>
              <a:t>S Class Year 2002</a:t>
            </a:r>
            <a:r>
              <a:rPr lang="en-ID" sz="1000" dirty="0">
                <a:latin typeface="Montserrat" panose="00000500000000000000" pitchFamily="2" charset="0"/>
              </a:rPr>
              <a:t>) </a:t>
            </a:r>
            <a:r>
              <a:rPr lang="en-ID" sz="1000" b="1" dirty="0">
                <a:latin typeface="Montserrat" panose="00000500000000000000" pitchFamily="2" charset="0"/>
              </a:rPr>
              <a:t>dan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harga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aktual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data test yang </a:t>
            </a:r>
            <a:r>
              <a:rPr lang="en-ID" sz="1000" b="1" i="1" dirty="0">
                <a:latin typeface="Montserrat" panose="00000500000000000000" pitchFamily="2" charset="0"/>
              </a:rPr>
              <a:t>underpriced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jika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dibandingkan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dengan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pasar pada data train.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000" b="1" i="1" dirty="0">
                <a:latin typeface="Montserrat" panose="00000500000000000000" pitchFamily="2" charset="0"/>
              </a:rPr>
              <a:t>Underestimate</a:t>
            </a:r>
            <a:r>
              <a:rPr lang="en-ID" sz="1000" dirty="0">
                <a:latin typeface="Montserrat" panose="00000500000000000000" pitchFamily="2" charset="0"/>
              </a:rPr>
              <a:t> 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residual </a:t>
            </a:r>
            <a:r>
              <a:rPr lang="en-ID" sz="1000" b="1" dirty="0">
                <a:latin typeface="Montserrat" panose="00000500000000000000" pitchFamily="2" charset="0"/>
              </a:rPr>
              <a:t>20.000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40.000 </a:t>
            </a:r>
            <a:r>
              <a:rPr lang="en-ID" sz="1000" dirty="0" err="1">
                <a:latin typeface="Montserrat" panose="00000500000000000000" pitchFamily="2" charset="0"/>
              </a:rPr>
              <a:t>disebabkan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kurangnya</a:t>
            </a:r>
            <a:r>
              <a:rPr lang="en-ID" sz="1000" b="1" dirty="0">
                <a:latin typeface="Montserrat" panose="00000500000000000000" pitchFamily="2" charset="0"/>
              </a:rPr>
              <a:t> data </a:t>
            </a:r>
            <a:r>
              <a:rPr lang="en-ID" sz="1000" b="1" dirty="0" err="1">
                <a:latin typeface="Montserrat" panose="00000500000000000000" pitchFamily="2" charset="0"/>
              </a:rPr>
              <a:t>mobil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(</a:t>
            </a:r>
            <a:r>
              <a:rPr lang="en-ID" sz="1000" u="sng" dirty="0">
                <a:latin typeface="Montserrat" panose="00000500000000000000" pitchFamily="2" charset="0"/>
              </a:rPr>
              <a:t>VW California &lt;2019</a:t>
            </a:r>
            <a:r>
              <a:rPr lang="en-ID" sz="1000" dirty="0">
                <a:latin typeface="Montserrat" panose="00000500000000000000" pitchFamily="2" charset="0"/>
              </a:rPr>
              <a:t>) 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tersebut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>
                <a:latin typeface="Montserrat" panose="00000500000000000000" pitchFamily="2" charset="0"/>
              </a:rPr>
              <a:t>dan </a:t>
            </a:r>
            <a:r>
              <a:rPr lang="en-ID" sz="1000" b="1" dirty="0" err="1">
                <a:latin typeface="Montserrat" panose="00000500000000000000" pitchFamily="2" charset="0"/>
              </a:rPr>
              <a:t>harga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aktual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data test yang </a:t>
            </a:r>
            <a:r>
              <a:rPr lang="en-ID" sz="1000" dirty="0" err="1">
                <a:latin typeface="Montserrat" panose="00000500000000000000" pitchFamily="2" charset="0"/>
              </a:rPr>
              <a:t>cenderung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i="1" dirty="0">
                <a:latin typeface="Montserrat" panose="00000500000000000000" pitchFamily="2" charset="0"/>
              </a:rPr>
              <a:t>overpriced</a:t>
            </a:r>
            <a:r>
              <a:rPr lang="en-ID" sz="1000" i="1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jika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dibandingkan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dengan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pasar pada data train.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000" b="1" i="1" dirty="0">
                <a:latin typeface="Montserrat" panose="00000500000000000000" pitchFamily="2" charset="0"/>
              </a:rPr>
              <a:t>Underestimate</a:t>
            </a:r>
            <a:r>
              <a:rPr lang="en-ID" sz="1000" i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residual </a:t>
            </a:r>
            <a:r>
              <a:rPr lang="en-ID" sz="1000" b="1" dirty="0">
                <a:latin typeface="Montserrat" panose="00000500000000000000" pitchFamily="2" charset="0"/>
              </a:rPr>
              <a:t>20.000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40.000 </a:t>
            </a:r>
            <a:r>
              <a:rPr lang="en-ID" sz="1000" dirty="0">
                <a:latin typeface="Montserrat" panose="00000500000000000000" pitchFamily="2" charset="0"/>
              </a:rPr>
              <a:t>dan </a:t>
            </a:r>
            <a:r>
              <a:rPr lang="en-ID" sz="1000" b="1" dirty="0">
                <a:latin typeface="Montserrat" panose="00000500000000000000" pitchFamily="2" charset="0"/>
              </a:rPr>
              <a:t>60.000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90.000 </a:t>
            </a:r>
            <a:r>
              <a:rPr lang="en-ID" sz="1000" dirty="0" err="1">
                <a:latin typeface="Montserrat" panose="00000500000000000000" pitchFamily="2" charset="0"/>
              </a:rPr>
              <a:t>disebabkan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harga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aktual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data test yang </a:t>
            </a:r>
            <a:r>
              <a:rPr lang="en-ID" sz="1000" b="1" i="1" dirty="0">
                <a:latin typeface="Montserrat" panose="00000500000000000000" pitchFamily="2" charset="0"/>
              </a:rPr>
              <a:t>overpriced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jika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dibandingkan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dengan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pasar pada data train.</a:t>
            </a:r>
          </a:p>
        </p:txBody>
      </p:sp>
    </p:spTree>
    <p:extLst>
      <p:ext uri="{BB962C8B-B14F-4D97-AF65-F5344CB8AC3E}">
        <p14:creationId xmlns:p14="http://schemas.microsoft.com/office/powerpoint/2010/main" val="25175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14645C77-007D-D343-3320-88139DD2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FB8AE72B-EB46-6338-C122-6C771540F86F}"/>
              </a:ext>
            </a:extLst>
          </p:cNvPr>
          <p:cNvGrpSpPr/>
          <p:nvPr/>
        </p:nvGrpSpPr>
        <p:grpSpPr>
          <a:xfrm>
            <a:off x="7466519" y="3621497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5CFDD77D-8A8C-8C71-E2AF-9751D410A304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6C09F980-006F-866C-8737-757E71AD2243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05E40394-4EA3-E080-38A5-3769E2D8E29D}"/>
              </a:ext>
            </a:extLst>
          </p:cNvPr>
          <p:cNvSpPr/>
          <p:nvPr/>
        </p:nvSpPr>
        <p:spPr>
          <a:xfrm>
            <a:off x="6692700" y="1569066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66292011-DB96-16C3-05F2-BF959D628883}"/>
              </a:ext>
            </a:extLst>
          </p:cNvPr>
          <p:cNvSpPr/>
          <p:nvPr/>
        </p:nvSpPr>
        <p:spPr>
          <a:xfrm>
            <a:off x="3066900" y="983526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396C7042-8018-C051-2986-F4AB458C70D8}"/>
              </a:ext>
            </a:extLst>
          </p:cNvPr>
          <p:cNvSpPr/>
          <p:nvPr/>
        </p:nvSpPr>
        <p:spPr>
          <a:xfrm>
            <a:off x="6185025" y="4383091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F52D16C3-018E-3527-25AF-02021FC800D5}"/>
              </a:ext>
            </a:extLst>
          </p:cNvPr>
          <p:cNvSpPr/>
          <p:nvPr/>
        </p:nvSpPr>
        <p:spPr>
          <a:xfrm>
            <a:off x="1228650" y="2593566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0B5ECDDD-158D-32EA-1E0A-10D1EAE8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11" y="920596"/>
            <a:ext cx="2756726" cy="2756726"/>
          </a:xfrm>
          <a:prstGeom prst="ellipse">
            <a:avLst/>
          </a:prstGeom>
          <a:ln w="63500" cap="rnd">
            <a:solidFill>
              <a:schemeClr val="bg1">
                <a:lumMod val="1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A person writing on a piece of paper&#10;&#10;Description automatically generated">
            <a:extLst>
              <a:ext uri="{FF2B5EF4-FFF2-40B4-BE49-F238E27FC236}">
                <a16:creationId xmlns:a16="http://schemas.microsoft.com/office/drawing/2014/main" id="{686E83D4-ED20-CF0D-47AF-0E3B060AF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233"/>
          <a:stretch/>
        </p:blipFill>
        <p:spPr>
          <a:xfrm>
            <a:off x="4983964" y="920596"/>
            <a:ext cx="2756726" cy="27567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1B56F8-D98A-1CF9-BDA8-BFB4F731B2CE}"/>
              </a:ext>
            </a:extLst>
          </p:cNvPr>
          <p:cNvSpPr txBox="1"/>
          <p:nvPr/>
        </p:nvSpPr>
        <p:spPr>
          <a:xfrm>
            <a:off x="1735079" y="3785244"/>
            <a:ext cx="2093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Rafidghadah Damarta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2CFB59-504E-6122-8002-B853C7E34464}"/>
              </a:ext>
            </a:extLst>
          </p:cNvPr>
          <p:cNvSpPr txBox="1"/>
          <p:nvPr/>
        </p:nvSpPr>
        <p:spPr>
          <a:xfrm>
            <a:off x="5315734" y="3782330"/>
            <a:ext cx="2093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Zahir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Ilham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F9593-B1FA-66DB-DE88-CE7E57F09400}"/>
              </a:ext>
            </a:extLst>
          </p:cNvPr>
          <p:cNvSpPr txBox="1"/>
          <p:nvPr/>
        </p:nvSpPr>
        <p:spPr>
          <a:xfrm>
            <a:off x="1826863" y="190315"/>
            <a:ext cx="54902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2700" b="1" i="0" u="none" strike="noStrike" kern="0" cap="none" spc="0" normalizeH="0" baseline="0" noProof="0" dirty="0">
                <a:ln>
                  <a:noFill/>
                </a:ln>
                <a:solidFill>
                  <a:srgbClr val="2A2E3F"/>
                </a:solidFill>
                <a:effectLst/>
                <a:uLnTx/>
                <a:uFillTx/>
                <a:latin typeface="Montserrat" panose="00000500000000000000" pitchFamily="2" charset="0"/>
                <a:ea typeface="Black Han Sans"/>
                <a:sym typeface="Black Han Sans"/>
              </a:rPr>
              <a:t>Group Profile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080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6251A38-CA6E-AA7A-568F-AAE6C381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A7C85D90-2AFF-555E-F375-CE30D3FA7A2E}"/>
              </a:ext>
            </a:extLst>
          </p:cNvPr>
          <p:cNvSpPr txBox="1"/>
          <p:nvPr/>
        </p:nvSpPr>
        <p:spPr>
          <a:xfrm>
            <a:off x="5501898" y="840930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Fitur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Engine Size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Year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Mpg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,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Transmission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dan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Mileage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nilai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feature importance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tinggi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Fitur-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fitur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pengaruh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menentukan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suatu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C0564-6D49-1E46-D360-480F0D8D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80" y="767035"/>
            <a:ext cx="4629940" cy="3547782"/>
          </a:xfrm>
          <a:prstGeom prst="rect">
            <a:avLst/>
          </a:prstGeom>
        </p:spPr>
      </p:pic>
      <p:sp>
        <p:nvSpPr>
          <p:cNvPr id="7" name="Google Shape;1236;p39">
            <a:extLst>
              <a:ext uri="{FF2B5EF4-FFF2-40B4-BE49-F238E27FC236}">
                <a16:creationId xmlns:a16="http://schemas.microsoft.com/office/drawing/2014/main" id="{AA23CB5D-30AC-D714-83DE-7E503B44F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1288"/>
            <a:ext cx="7702550" cy="67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530259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76CA438A-D215-BEF1-A873-9ED219E8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ABAB1A70-8623-1342-5458-A2A1F6BEB6B6}"/>
              </a:ext>
            </a:extLst>
          </p:cNvPr>
          <p:cNvSpPr txBox="1"/>
          <p:nvPr/>
        </p:nvSpPr>
        <p:spPr>
          <a:xfrm>
            <a:off x="5501898" y="1012825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0 – 10.000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8.63%,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peningkatan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error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ekstrim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80.000 – 90.000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1.07%,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hasil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baik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90.000 – 100.000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11.51%,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peningkatan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error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ekstrim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130.000 – 140.000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1.07%,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hasil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baik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FDEDC-8131-C947-FAF8-EA6BB28C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6" y="1012825"/>
            <a:ext cx="4955424" cy="3117850"/>
          </a:xfrm>
          <a:prstGeom prst="rect">
            <a:avLst/>
          </a:prstGeom>
        </p:spPr>
      </p:pic>
      <p:sp>
        <p:nvSpPr>
          <p:cNvPr id="6" name="Google Shape;1236;p39">
            <a:extLst>
              <a:ext uri="{FF2B5EF4-FFF2-40B4-BE49-F238E27FC236}">
                <a16:creationId xmlns:a16="http://schemas.microsoft.com/office/drawing/2014/main" id="{BBA25F3F-C0BA-C865-1A40-BBE62B4C1272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2400" b="1" dirty="0">
                <a:latin typeface="Montserrat" panose="00000500000000000000" pitchFamily="2" charset="0"/>
              </a:rPr>
              <a:t>MAPE Performance Based on Price Range</a:t>
            </a:r>
          </a:p>
        </p:txBody>
      </p:sp>
    </p:spTree>
    <p:extLst>
      <p:ext uri="{BB962C8B-B14F-4D97-AF65-F5344CB8AC3E}">
        <p14:creationId xmlns:p14="http://schemas.microsoft.com/office/powerpoint/2010/main" val="351318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BF2B9F9E-009B-F101-FD2C-9BA60D139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F551E-9BCC-E525-A3A7-6DCD23E1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78533"/>
              </p:ext>
            </p:extLst>
          </p:nvPr>
        </p:nvGraphicFramePr>
        <p:xfrm>
          <a:off x="1094509" y="1120486"/>
          <a:ext cx="6954981" cy="27164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2614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442367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</a:tblGrid>
              <a:tr h="32983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 Range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Insight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64970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0 – 10.000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err="1">
                          <a:latin typeface="Montserrat" panose="00000500000000000000" pitchFamily="2" charset="0"/>
                        </a:rPr>
                        <a:t>Peningkatan</a:t>
                      </a:r>
                      <a:r>
                        <a:rPr lang="en-US" sz="1050" b="0" dirty="0">
                          <a:latin typeface="Montserrat" panose="00000500000000000000" pitchFamily="2" charset="0"/>
                        </a:rPr>
                        <a:t> error </a:t>
                      </a:r>
                      <a:r>
                        <a:rPr lang="en-US" sz="1050" b="0" dirty="0" err="1">
                          <a:latin typeface="Montserrat" panose="00000500000000000000" pitchFamily="2" charset="0"/>
                        </a:rPr>
                        <a:t>terjadi</a:t>
                      </a:r>
                      <a:r>
                        <a:rPr lang="en-US" sz="105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50" b="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US" sz="1050" b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kurangnya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diproduksi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sebelum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tahun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2011</a:t>
                      </a:r>
                      <a:r>
                        <a:rPr lang="en-ID" sz="1050" b="0" dirty="0">
                          <a:latin typeface="Montserrat" panose="00000500000000000000" pitchFamily="2" charset="0"/>
                        </a:rPr>
                        <a:t> (</a:t>
                      </a:r>
                      <a:r>
                        <a:rPr lang="en-ID" sz="1050" b="0" u="none" dirty="0">
                          <a:latin typeface="Montserrat" panose="00000500000000000000" pitchFamily="2" charset="0"/>
                        </a:rPr>
                        <a:t>S Class 2002, Mileage &lt;25,000</a:t>
                      </a:r>
                      <a:r>
                        <a:rPr lang="en-ID" sz="1050" b="0" dirty="0">
                          <a:latin typeface="Montserrat" panose="00000500000000000000" pitchFamily="2" charset="0"/>
                        </a:rPr>
                        <a:t>),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mengakibatkan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model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sulit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menemukan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pola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dan 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menghasilkan prediksi </a:t>
                      </a:r>
                      <a:r>
                        <a:rPr lang="id-ID" sz="1050" i="1" dirty="0">
                          <a:latin typeface="Montserrat" panose="00000500000000000000" pitchFamily="2" charset="0"/>
                        </a:rPr>
                        <a:t>overestimate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.</a:t>
                      </a:r>
                      <a:endParaRPr lang="en-US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72563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90.000 – 100.000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Peningkatan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error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terjadi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adanya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data test yang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memiliki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aktual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050" b="1" i="1" dirty="0">
                          <a:latin typeface="Montserrat" panose="00000500000000000000" pitchFamily="2" charset="0"/>
                        </a:rPr>
                        <a:t>overpriced 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(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S Class 2019, Engine Size 4.0)</a:t>
                      </a:r>
                      <a:r>
                        <a:rPr lang="en-ID" sz="1050" i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jika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dibandingkan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pada data train,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menyebabkan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prediksi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1" dirty="0">
                          <a:latin typeface="Montserrat" panose="00000500000000000000" pitchFamily="2" charset="0"/>
                        </a:rPr>
                        <a:t>underestimate</a:t>
                      </a:r>
                      <a:r>
                        <a:rPr lang="en-ID" sz="1050" i="0" dirty="0">
                          <a:latin typeface="Montserrat" panose="00000500000000000000" pitchFamily="2" charset="0"/>
                        </a:rPr>
                        <a:t>. </a:t>
                      </a:r>
                      <a:r>
                        <a:rPr lang="en-ID" sz="1050" i="0" dirty="0" err="1">
                          <a:latin typeface="Montserrat" panose="00000500000000000000" pitchFamily="2" charset="0"/>
                        </a:rPr>
                        <a:t>Padahal</a:t>
                      </a:r>
                      <a:r>
                        <a:rPr lang="en-ID" sz="1050" i="0" dirty="0">
                          <a:latin typeface="Montserrat" panose="00000500000000000000" pitchFamily="2" charset="0"/>
                        </a:rPr>
                        <a:t> m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odel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mempelajari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cukup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baik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serupa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.</a:t>
                      </a:r>
                      <a:endParaRPr lang="id-ID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9235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80.000 – 90.000</a:t>
                      </a:r>
                    </a:p>
                    <a:p>
                      <a:endParaRPr lang="en-US" sz="1000" b="0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130.000 – 140.000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rediksi 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sangat </a:t>
                      </a:r>
                      <a:r>
                        <a:rPr lang="en-US" sz="1050" dirty="0" err="1">
                          <a:latin typeface="Montserrat" panose="00000500000000000000" pitchFamily="2" charset="0"/>
                        </a:rPr>
                        <a:t>baik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pada rentang harga ini </a:t>
                      </a:r>
                      <a:r>
                        <a:rPr lang="en-US" sz="1050" dirty="0" err="1">
                          <a:latin typeface="Montserrat" panose="00000500000000000000" pitchFamily="2" charset="0"/>
                        </a:rPr>
                        <a:t>terjadi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5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id-ID" sz="1050" b="1" dirty="0">
                          <a:latin typeface="Montserrat" panose="00000500000000000000" pitchFamily="2" charset="0"/>
                        </a:rPr>
                        <a:t>persebaran data harga prediksi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 pada 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data test di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rentang tersebut </a:t>
                      </a:r>
                      <a:r>
                        <a:rPr lang="id-ID" sz="1050" b="1" dirty="0">
                          <a:latin typeface="Montserrat" panose="00000500000000000000" pitchFamily="2" charset="0"/>
                        </a:rPr>
                        <a:t>sangat sedikit namun memiliki karakteristik yang serupa 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berdasarkan feature importance seperti Engine Size, Year, Mpg, dan Transmission.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</a:tbl>
          </a:graphicData>
        </a:graphic>
      </p:graphicFrame>
      <p:sp>
        <p:nvSpPr>
          <p:cNvPr id="2" name="Google Shape;1236;p39">
            <a:extLst>
              <a:ext uri="{FF2B5EF4-FFF2-40B4-BE49-F238E27FC236}">
                <a16:creationId xmlns:a16="http://schemas.microsoft.com/office/drawing/2014/main" id="{D7357049-F882-C5F1-0373-AE5E2C8EE4C3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2400" b="1" dirty="0">
                <a:latin typeface="Montserrat" panose="00000500000000000000" pitchFamily="2" charset="0"/>
              </a:rPr>
              <a:t>MAPE Performance Based on Price Insight</a:t>
            </a:r>
          </a:p>
        </p:txBody>
      </p:sp>
    </p:spTree>
    <p:extLst>
      <p:ext uri="{BB962C8B-B14F-4D97-AF65-F5344CB8AC3E}">
        <p14:creationId xmlns:p14="http://schemas.microsoft.com/office/powerpoint/2010/main" val="717372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BA3BEC7A-498D-A265-4B8F-E641F2C4E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48913A-2960-06B4-AA42-EE674F041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04803"/>
              </p:ext>
            </p:extLst>
          </p:nvPr>
        </p:nvGraphicFramePr>
        <p:xfrm>
          <a:off x="1811075" y="1039610"/>
          <a:ext cx="5609163" cy="3292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5693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451347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</a:tblGrid>
              <a:tr h="2077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Feature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Limitation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33232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Brand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>
                          <a:latin typeface="Montserrat" panose="00000500000000000000" pitchFamily="2" charset="0"/>
                        </a:rPr>
                        <a:t>Model hanya dapat digunakan pada Brand Kendaraan ('Audi', 'BMW', 'Ford', 'Hyundai', 'Mercedes Benz', 'Skoda','Toyota', 'Vauxhall', 'Volkswagen')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33232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Model hanya dapat digunakan untuk 19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4</a:t>
                      </a:r>
                      <a:r>
                        <a:rPr lang="id-ID" sz="1000" dirty="0">
                          <a:latin typeface="Montserrat" panose="00000500000000000000" pitchFamily="2" charset="0"/>
                        </a:rPr>
                        <a:t> Model kendaraan dari 9 Brand kendaraan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1000" dirty="0">
                          <a:latin typeface="Montserrat" panose="00000500000000000000" pitchFamily="2" charset="0"/>
                        </a:rPr>
                        <a:t>Tahun pembuatan kendaraan 1996 - 2020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dengan rentang harga £450 - £159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.</a:t>
                      </a:r>
                      <a:r>
                        <a:rPr lang="id-ID" sz="1000" dirty="0">
                          <a:latin typeface="Montserrat" panose="00000500000000000000" pitchFamily="2" charset="0"/>
                        </a:rPr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21816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dirty="0">
                          <a:latin typeface="Montserrat" panose="00000500000000000000" pitchFamily="2" charset="0"/>
                        </a:rPr>
                        <a:t>Mobil bertransmisi Manual, Semi-Auto dan Automatic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91488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000" dirty="0">
                          <a:latin typeface="Montserrat" panose="00000500000000000000" pitchFamily="2" charset="0"/>
                        </a:rPr>
                        <a:t>Mobil dengan mileage 1 – 323.000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71514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bertipe bahan bakar Diesel, Petrol, Other, Hybrid dan Electric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50503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dengan pajak kendaraan £0 - £580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08402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dengang konsumsi bahan bakar 11 - 470.8 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77931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yang kapasitas mesin berukuran 0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.0</a:t>
                      </a:r>
                      <a:r>
                        <a:rPr lang="id-ID" sz="1000" dirty="0">
                          <a:latin typeface="Montserrat" panose="00000500000000000000" pitchFamily="2" charset="0"/>
                        </a:rPr>
                        <a:t> - 6.6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 cc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03620"/>
                  </a:ext>
                </a:extLst>
              </a:tr>
            </a:tbl>
          </a:graphicData>
        </a:graphic>
      </p:graphicFrame>
      <p:sp>
        <p:nvSpPr>
          <p:cNvPr id="5" name="Google Shape;1236;p39">
            <a:extLst>
              <a:ext uri="{FF2B5EF4-FFF2-40B4-BE49-F238E27FC236}">
                <a16:creationId xmlns:a16="http://schemas.microsoft.com/office/drawing/2014/main" id="{01A17EA6-626C-EB71-F1CC-70A9FF629765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b="1" dirty="0">
                <a:latin typeface="Montserrat" panose="00000500000000000000" pitchFamily="2" charset="0"/>
              </a:rPr>
              <a:t>Model Limitation</a:t>
            </a:r>
          </a:p>
        </p:txBody>
      </p:sp>
    </p:spTree>
    <p:extLst>
      <p:ext uri="{BB962C8B-B14F-4D97-AF65-F5344CB8AC3E}">
        <p14:creationId xmlns:p14="http://schemas.microsoft.com/office/powerpoint/2010/main" val="1943236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2E712108-B142-FB9F-9E2E-D9983938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88314EFB-C5DC-DDCE-7084-1E38FE816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Conclusion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6C20CF27-B34A-F594-2012-379359B8C40F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di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Inggris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Raya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Harga: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Budget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mencakup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produksi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lama (4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berukuran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kecil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bertenaga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kecil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hingga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menengah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bertransmisi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manual, dan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efisiensi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bakar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sangat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membuat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kendaraan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pada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sangat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cocok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kebutuhan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transportasi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perkotaan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Standard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mencakup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mobil-mobil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variasi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beragam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sv-SE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 perpaduan karakteristik kendaraan dari kategori Budget dan Standar, membuat kendaraan pada kategori ini dapat memenuhi preferensi dan kebutuhan yang berbeda-beda.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Premium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mencakup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produksi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baru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(1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berukuran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besar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bertenaga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menegah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hingga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besar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bertransmisi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modern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seperti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semi-auto dan automatic, dan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efisiensi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bakar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cukup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tersebut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stakeholder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mendapatkan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gambaran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mengenai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Inggris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Raya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listing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di sana.</a:t>
            </a:r>
          </a:p>
        </p:txBody>
      </p:sp>
    </p:spTree>
    <p:extLst>
      <p:ext uri="{BB962C8B-B14F-4D97-AF65-F5344CB8AC3E}">
        <p14:creationId xmlns:p14="http://schemas.microsoft.com/office/powerpoint/2010/main" val="1879130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A0E20B10-05AF-E0C4-1EE8-3F115336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ABF7AFC3-0A7C-D4A1-E818-30BD1D3F8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Conclusion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107F1E86-2364-4C1C-3425-6824825512B8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terbaik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Model Random Forest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MAPE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sebesar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6.95%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setelah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tuning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adalah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terbaik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permasalahan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Model </a:t>
            </a:r>
            <a:r>
              <a:rPr lang="sv-SE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 kesalahan rata-rata sekitar 6.95% dari selisih persentase antara harga prediksi dan harga aktualnya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 paling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berpengaruh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dalam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Random Forest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meliputi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ukuran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pembuatan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konsumsi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bakar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transmisi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dan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jarak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tempuh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Hasil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analisis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error residual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menunjukan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bahwa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residual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ekstrim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disebabkan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oleh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kurangnya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dibeberapa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juga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aktual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overpriced/underpriced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Performa model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menunjukkan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0 – 10.000 dan 90.000 – 100.000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rerata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signifikan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dibandingkan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lainnya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Hal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menunjukan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bahwa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pada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tersebut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tidak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terlalu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dapat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dipercaya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9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03307459-EE7F-CD77-1D0F-EF0F2AC2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474B4CC7-664E-82EB-999C-2FBF562A9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Conclusion-Model Implementation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3ECA8D66-6104-FDDB-29E7-556F71330367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50" b="1" dirty="0" err="1">
                <a:latin typeface="Montserrat" panose="00000500000000000000" pitchFamily="2" charset="0"/>
              </a:rPr>
              <a:t>Tanpa</a:t>
            </a:r>
            <a:r>
              <a:rPr lang="en-US" sz="1050" b="1" dirty="0">
                <a:latin typeface="Montserrat" panose="00000500000000000000" pitchFamily="2" charset="0"/>
              </a:rPr>
              <a:t> </a:t>
            </a:r>
            <a:r>
              <a:rPr lang="en-US" sz="1050" b="1" dirty="0" err="1">
                <a:latin typeface="Montserrat" panose="00000500000000000000" pitchFamily="2" charset="0"/>
              </a:rPr>
              <a:t>menggunakan</a:t>
            </a:r>
            <a:r>
              <a:rPr lang="en-US" sz="1050" b="1" dirty="0">
                <a:latin typeface="Montserrat" panose="00000500000000000000" pitchFamily="2" charset="0"/>
              </a:rPr>
              <a:t> Model: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mendapatkan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estimasi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tanpa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menggunakan</a:t>
            </a:r>
            <a:r>
              <a:rPr lang="en-US" sz="1050" dirty="0">
                <a:latin typeface="Montserrat" panose="00000500000000000000" pitchFamily="2" charset="0"/>
              </a:rPr>
              <a:t> model, </a:t>
            </a:r>
            <a:r>
              <a:rPr lang="en-US" sz="1050" dirty="0" err="1">
                <a:latin typeface="Montserrat" panose="00000500000000000000" pitchFamily="2" charset="0"/>
              </a:rPr>
              <a:t>penjual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harus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menunggu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tim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Webuy</a:t>
            </a:r>
            <a:r>
              <a:rPr lang="en-US" sz="1050" dirty="0">
                <a:latin typeface="Montserrat" panose="00000500000000000000" pitchFamily="2" charset="0"/>
              </a:rPr>
              <a:t> Used Cars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memeriksa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informasi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sudah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diisi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terkait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dijual</a:t>
            </a:r>
            <a:r>
              <a:rPr lang="en-US" sz="1050" dirty="0">
                <a:latin typeface="Montserrat" panose="00000500000000000000" pitchFamily="2" charset="0"/>
              </a:rPr>
              <a:t>. Hal </a:t>
            </a:r>
            <a:r>
              <a:rPr lang="en-US" sz="1050" dirty="0" err="1">
                <a:latin typeface="Montserrat" panose="00000500000000000000" pitchFamily="2" charset="0"/>
              </a:rPr>
              <a:t>ini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akan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memakan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banyak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dan </a:t>
            </a:r>
            <a:r>
              <a:rPr lang="en-US" sz="1050" dirty="0" err="1">
                <a:latin typeface="Montserrat" panose="00000500000000000000" pitchFamily="2" charset="0"/>
              </a:rPr>
              <a:t>menambah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tenaga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Sebagai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contoh</a:t>
            </a:r>
            <a:r>
              <a:rPr lang="en-US" sz="1050" dirty="0">
                <a:latin typeface="Montserrat" panose="00000500000000000000" pitchFamily="2" charset="0"/>
              </a:rPr>
              <a:t>, </a:t>
            </a:r>
            <a:r>
              <a:rPr lang="en-US" sz="1050" dirty="0" err="1">
                <a:latin typeface="Montserrat" panose="00000500000000000000" pitchFamily="2" charset="0"/>
              </a:rPr>
              <a:t>kita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perlu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mengeluarkan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tambahan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biaya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setidaknya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£2013.44</a:t>
            </a:r>
            <a:r>
              <a:rPr lang="en-US" sz="1050" dirty="0">
                <a:latin typeface="Montserrat" panose="00000500000000000000" pitchFamily="2" charset="0"/>
              </a:rPr>
              <a:t> (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asumsi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pekerja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mau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dibiayar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upah</a:t>
            </a:r>
            <a:r>
              <a:rPr lang="en-US" sz="1050" dirty="0">
                <a:latin typeface="Montserrat" panose="00000500000000000000" pitchFamily="2" charset="0"/>
              </a:rPr>
              <a:t> minimum) per </a:t>
            </a:r>
            <a:r>
              <a:rPr lang="en-US" sz="1050" dirty="0" err="1">
                <a:latin typeface="Montserrat" panose="00000500000000000000" pitchFamily="2" charset="0"/>
              </a:rPr>
              <a:t>bulan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satu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tenaga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bertugas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mencari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tahu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estimasi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bekas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dijual</a:t>
            </a:r>
            <a:r>
              <a:rPr lang="en-US" sz="1050" dirty="0">
                <a:latin typeface="Montserrat" panose="00000500000000000000" pitchFamily="2" charset="0"/>
              </a:rPr>
              <a:t> oleh </a:t>
            </a:r>
            <a:r>
              <a:rPr lang="en-US" sz="1050" dirty="0" err="1">
                <a:latin typeface="Montserrat" panose="00000500000000000000" pitchFamily="2" charset="0"/>
              </a:rPr>
              <a:t>penjual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asumsi</a:t>
            </a:r>
            <a:r>
              <a:rPr lang="en-US" sz="1050" dirty="0">
                <a:latin typeface="Montserrat" panose="00000500000000000000" pitchFamily="2" charset="0"/>
              </a:rPr>
              <a:t> per orang </a:t>
            </a:r>
            <a:r>
              <a:rPr lang="en-US" sz="1050" dirty="0" err="1">
                <a:latin typeface="Montserrat" panose="00000500000000000000" pitchFamily="2" charset="0"/>
              </a:rPr>
              <a:t>bekerja</a:t>
            </a:r>
            <a:r>
              <a:rPr lang="en-US" sz="1050" dirty="0">
                <a:latin typeface="Montserrat" panose="00000500000000000000" pitchFamily="2" charset="0"/>
              </a:rPr>
              <a:t> 8 jam </a:t>
            </a:r>
            <a:r>
              <a:rPr lang="en-US" sz="1050" dirty="0" err="1">
                <a:latin typeface="Montserrat" panose="00000500000000000000" pitchFamily="2" charset="0"/>
              </a:rPr>
              <a:t>setiap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latin typeface="Montserrat" panose="00000500000000000000" pitchFamily="2" charset="0"/>
            </a:endParaRPr>
          </a:p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50" b="1" dirty="0" err="1">
                <a:latin typeface="Montserrat" panose="00000500000000000000" pitchFamily="2" charset="0"/>
              </a:rPr>
              <a:t>Menggunakan</a:t>
            </a:r>
            <a:r>
              <a:rPr lang="en-US" sz="1050" b="1" dirty="0">
                <a:latin typeface="Montserrat" panose="00000500000000000000" pitchFamily="2" charset="0"/>
              </a:rPr>
              <a:t> Model:</a:t>
            </a:r>
          </a:p>
          <a:p>
            <a:pPr marL="171450" indent="-1714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memanfaatkan</a:t>
            </a:r>
            <a:r>
              <a:rPr lang="en-US" sz="1050" dirty="0">
                <a:latin typeface="Montserrat" panose="00000500000000000000" pitchFamily="2" charset="0"/>
              </a:rPr>
              <a:t> model, </a:t>
            </a:r>
            <a:r>
              <a:rPr lang="en-US" sz="1050" dirty="0" err="1">
                <a:latin typeface="Montserrat" panose="00000500000000000000" pitchFamily="2" charset="0"/>
              </a:rPr>
              <a:t>perusahaan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bisa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tanpa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biaya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tambahan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tenaga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sebagai</a:t>
            </a:r>
            <a:r>
              <a:rPr lang="en-US" sz="1050" dirty="0">
                <a:latin typeface="Montserrat" panose="00000500000000000000" pitchFamily="2" charset="0"/>
              </a:rPr>
              <a:t> estimator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bekas</a:t>
            </a:r>
            <a:r>
              <a:rPr lang="en-US" sz="1050" dirty="0">
                <a:latin typeface="Montserrat" panose="00000500000000000000" pitchFamily="2" charset="0"/>
              </a:rPr>
              <a:t>. </a:t>
            </a:r>
            <a:r>
              <a:rPr lang="en-US" sz="1050" dirty="0" err="1">
                <a:latin typeface="Montserrat" panose="00000500000000000000" pitchFamily="2" charset="0"/>
              </a:rPr>
              <a:t>Estimasi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bekas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model </a:t>
            </a:r>
            <a:r>
              <a:rPr lang="en-US" sz="1050" dirty="0" err="1">
                <a:latin typeface="Montserrat" panose="00000500000000000000" pitchFamily="2" charset="0"/>
              </a:rPr>
              <a:t>ini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memerlukan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singkat</a:t>
            </a:r>
            <a:r>
              <a:rPr lang="en-US" sz="1050" dirty="0">
                <a:latin typeface="Montserrat" panose="00000500000000000000" pitchFamily="2" charset="0"/>
              </a:rPr>
              <a:t>, </a:t>
            </a:r>
            <a:r>
              <a:rPr lang="en-US" sz="1050" dirty="0" err="1">
                <a:latin typeface="Montserrat" panose="00000500000000000000" pitchFamily="2" charset="0"/>
              </a:rPr>
              <a:t>berbeda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metode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tradisional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memakan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lama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satu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  <a:p>
            <a:pPr marL="171450" indent="-1714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Sebagai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contoh</a:t>
            </a:r>
            <a:r>
              <a:rPr lang="en-US" sz="1050" dirty="0">
                <a:latin typeface="Montserrat" panose="00000500000000000000" pitchFamily="2" charset="0"/>
              </a:rPr>
              <a:t>, kami </a:t>
            </a:r>
            <a:r>
              <a:rPr lang="en-US" sz="1050" dirty="0" err="1">
                <a:latin typeface="Montserrat" panose="00000500000000000000" pitchFamily="2" charset="0"/>
              </a:rPr>
              <a:t>menggunakan</a:t>
            </a:r>
            <a:r>
              <a:rPr lang="en-US" sz="1050" dirty="0">
                <a:latin typeface="Montserrat" panose="00000500000000000000" pitchFamily="2" charset="0"/>
              </a:rPr>
              <a:t> model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Audi A1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tahun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2019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transmisi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Semi-Auto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menunjukkan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£22.510.469, dan </a:t>
            </a:r>
            <a:r>
              <a:rPr lang="en-US" sz="1050" dirty="0" err="1">
                <a:latin typeface="Montserrat" panose="00000500000000000000" pitchFamily="2" charset="0"/>
              </a:rPr>
              <a:t>masuk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dalam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rentang</a:t>
            </a:r>
            <a:r>
              <a:rPr lang="en-US" sz="1050" dirty="0">
                <a:latin typeface="Montserrat" panose="00000500000000000000" pitchFamily="2" charset="0"/>
              </a:rPr>
              <a:t> £20.000 - £30.000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error 6.33%.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informasi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tersebut</a:t>
            </a:r>
            <a:r>
              <a:rPr lang="en-US" sz="1050" dirty="0">
                <a:latin typeface="Montserrat" panose="00000500000000000000" pitchFamily="2" charset="0"/>
              </a:rPr>
              <a:t>, </a:t>
            </a:r>
            <a:r>
              <a:rPr lang="en-US" sz="1050" dirty="0" err="1">
                <a:latin typeface="Montserrat" panose="00000500000000000000" pitchFamily="2" charset="0"/>
              </a:rPr>
              <a:t>kita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dapat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merekomendasikan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rentang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£21.079.94 - £23.941.00</a:t>
            </a:r>
            <a:r>
              <a:rPr lang="en-US" sz="1050" dirty="0">
                <a:latin typeface="Montserrat" panose="00000500000000000000" pitchFamily="2" charset="0"/>
              </a:rPr>
              <a:t>. </a:t>
            </a:r>
            <a:r>
              <a:rPr lang="en-US" sz="1050" dirty="0" err="1">
                <a:latin typeface="Montserrat" panose="00000500000000000000" pitchFamily="2" charset="0"/>
              </a:rPr>
              <a:t>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tersebut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dapat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kita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ketahui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dalam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sekitar</a:t>
            </a:r>
            <a:r>
              <a:rPr lang="en-US" sz="1050" dirty="0">
                <a:latin typeface="Montserrat" panose="00000500000000000000" pitchFamily="2" charset="0"/>
              </a:rPr>
              <a:t> 1 </a:t>
            </a:r>
            <a:r>
              <a:rPr lang="en-US" sz="1050" dirty="0" err="1">
                <a:latin typeface="Montserrat" panose="00000500000000000000" pitchFamily="2" charset="0"/>
              </a:rPr>
              <a:t>detik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476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7F71C7C1-E7C0-59BB-5871-624628684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AE37946A-F150-88CD-CD18-23E04CEE8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Recommendation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CF8A56C3-4678-1F2B-5882-39BCDBF9338D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Rekomendasi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Webuy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Used Car: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Mengumpulkan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historis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penjualan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survei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pelanggan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pemahaman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lebih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holistik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tentang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preferensi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pelanggan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Melakukan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penelitian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pasar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menyeluruh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memahami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tren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preferensi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konsumen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dalam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Mengidentifikasi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segmen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preferensi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lain 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hasil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analysys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menyesuaikan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strategi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pemasaran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Jalin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kemitraan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dealer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akses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penjualan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akurat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Rekomendasi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Peningkatan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Model: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meningkatkan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kinerja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kondisi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body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kendaraan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interior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Eksplorasi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lain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meningkatkan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kualitas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model.</a:t>
            </a:r>
          </a:p>
          <a:p>
            <a:pPr marL="171450" indent="-1714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b="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Melakukan</a:t>
            </a:r>
            <a:r>
              <a:rPr lang="en-US" sz="1000" b="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penanganan</a:t>
            </a:r>
            <a:r>
              <a:rPr lang="en-US" sz="1000" b="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Overestimate</a:t>
            </a:r>
            <a:r>
              <a:rPr lang="en-US" sz="1000" b="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b="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Underestimate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meminimalkan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perbedaan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antara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aktual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pasaran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dipelajari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oleh model.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dataset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terutama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pada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fitur-fitur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banyak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outliers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meningkatkan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kinerja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2852407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>
          <a:extLst>
            <a:ext uri="{FF2B5EF4-FFF2-40B4-BE49-F238E27FC236}">
              <a16:creationId xmlns:a16="http://schemas.microsoft.com/office/drawing/2014/main" id="{67FE617A-F2C1-8577-DA3E-25D634778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9">
            <a:extLst>
              <a:ext uri="{FF2B5EF4-FFF2-40B4-BE49-F238E27FC236}">
                <a16:creationId xmlns:a16="http://schemas.microsoft.com/office/drawing/2014/main" id="{16B7B56A-3B28-B110-CA52-3B9FCAB1FC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6113136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Thank You!</a:t>
            </a:r>
            <a:endParaRPr lang="en-ID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70" name="Google Shape;670;p29">
            <a:extLst>
              <a:ext uri="{FF2B5EF4-FFF2-40B4-BE49-F238E27FC236}">
                <a16:creationId xmlns:a16="http://schemas.microsoft.com/office/drawing/2014/main" id="{6510D23F-7AD0-F071-C3D3-B2F5B80365D8}"/>
              </a:ext>
            </a:extLst>
          </p:cNvPr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>
              <a:extLst>
                <a:ext uri="{FF2B5EF4-FFF2-40B4-BE49-F238E27FC236}">
                  <a16:creationId xmlns:a16="http://schemas.microsoft.com/office/drawing/2014/main" id="{B6D3BF30-C614-C925-AE96-08586735C077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>
              <a:extLst>
                <a:ext uri="{FF2B5EF4-FFF2-40B4-BE49-F238E27FC236}">
                  <a16:creationId xmlns:a16="http://schemas.microsoft.com/office/drawing/2014/main" id="{CBFCE210-0D76-13AF-9B74-5155437769F0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>
              <a:extLst>
                <a:ext uri="{FF2B5EF4-FFF2-40B4-BE49-F238E27FC236}">
                  <a16:creationId xmlns:a16="http://schemas.microsoft.com/office/drawing/2014/main" id="{C26803D3-7DEC-A0F6-02D1-679E1DD22FBF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>
              <a:extLst>
                <a:ext uri="{FF2B5EF4-FFF2-40B4-BE49-F238E27FC236}">
                  <a16:creationId xmlns:a16="http://schemas.microsoft.com/office/drawing/2014/main" id="{3605EC93-60B5-C6FA-7B2A-0E479D24EDE3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>
              <a:extLst>
                <a:ext uri="{FF2B5EF4-FFF2-40B4-BE49-F238E27FC236}">
                  <a16:creationId xmlns:a16="http://schemas.microsoft.com/office/drawing/2014/main" id="{114E7522-1235-637E-7B84-810B39C9A6AF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>
              <a:extLst>
                <a:ext uri="{FF2B5EF4-FFF2-40B4-BE49-F238E27FC236}">
                  <a16:creationId xmlns:a16="http://schemas.microsoft.com/office/drawing/2014/main" id="{C4F2E261-C1D5-6CBF-0018-2D37FF31B32D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>
              <a:extLst>
                <a:ext uri="{FF2B5EF4-FFF2-40B4-BE49-F238E27FC236}">
                  <a16:creationId xmlns:a16="http://schemas.microsoft.com/office/drawing/2014/main" id="{D0FC3152-6976-77C0-8A9E-8CB8E5E1897C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>
              <a:extLst>
                <a:ext uri="{FF2B5EF4-FFF2-40B4-BE49-F238E27FC236}">
                  <a16:creationId xmlns:a16="http://schemas.microsoft.com/office/drawing/2014/main" id="{E7165448-F540-B084-1105-4766D14FD480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>
            <a:extLst>
              <a:ext uri="{FF2B5EF4-FFF2-40B4-BE49-F238E27FC236}">
                <a16:creationId xmlns:a16="http://schemas.microsoft.com/office/drawing/2014/main" id="{EFE24048-AC1A-E756-07F8-B0319876FAA4}"/>
              </a:ext>
            </a:extLst>
          </p:cNvPr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>
              <a:extLst>
                <a:ext uri="{FF2B5EF4-FFF2-40B4-BE49-F238E27FC236}">
                  <a16:creationId xmlns:a16="http://schemas.microsoft.com/office/drawing/2014/main" id="{94BC3480-7363-FEBA-9C07-487C5E70F483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>
              <a:extLst>
                <a:ext uri="{FF2B5EF4-FFF2-40B4-BE49-F238E27FC236}">
                  <a16:creationId xmlns:a16="http://schemas.microsoft.com/office/drawing/2014/main" id="{DBC88396-6CC2-F628-F35D-B22172FF89A6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>
              <a:extLst>
                <a:ext uri="{FF2B5EF4-FFF2-40B4-BE49-F238E27FC236}">
                  <a16:creationId xmlns:a16="http://schemas.microsoft.com/office/drawing/2014/main" id="{D316AC0C-3073-7C5D-F697-0DBBB074CEC8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>
              <a:extLst>
                <a:ext uri="{FF2B5EF4-FFF2-40B4-BE49-F238E27FC236}">
                  <a16:creationId xmlns:a16="http://schemas.microsoft.com/office/drawing/2014/main" id="{F2AD7F61-7C46-D3DB-BD95-44790DF80013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>
              <a:extLst>
                <a:ext uri="{FF2B5EF4-FFF2-40B4-BE49-F238E27FC236}">
                  <a16:creationId xmlns:a16="http://schemas.microsoft.com/office/drawing/2014/main" id="{E8E62226-49CA-A6C2-7935-D54E3C1FD841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>
            <a:extLst>
              <a:ext uri="{FF2B5EF4-FFF2-40B4-BE49-F238E27FC236}">
                <a16:creationId xmlns:a16="http://schemas.microsoft.com/office/drawing/2014/main" id="{66CA804D-D429-65C4-3294-A4687DFE7DD5}"/>
              </a:ext>
            </a:extLst>
          </p:cNvPr>
          <p:cNvGrpSpPr/>
          <p:nvPr/>
        </p:nvGrpSpPr>
        <p:grpSpPr>
          <a:xfrm>
            <a:off x="4062219" y="3603847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>
              <a:extLst>
                <a:ext uri="{FF2B5EF4-FFF2-40B4-BE49-F238E27FC236}">
                  <a16:creationId xmlns:a16="http://schemas.microsoft.com/office/drawing/2014/main" id="{38142989-E4B0-0116-5B77-CA2EB8F31213}"/>
                </a:ext>
              </a:extLst>
            </p:cNvPr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>
              <a:extLst>
                <a:ext uri="{FF2B5EF4-FFF2-40B4-BE49-F238E27FC236}">
                  <a16:creationId xmlns:a16="http://schemas.microsoft.com/office/drawing/2014/main" id="{0324FBAB-73AE-BC83-1D57-2D0C545057D4}"/>
                </a:ext>
              </a:extLst>
            </p:cNvPr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>
              <a:extLst>
                <a:ext uri="{FF2B5EF4-FFF2-40B4-BE49-F238E27FC236}">
                  <a16:creationId xmlns:a16="http://schemas.microsoft.com/office/drawing/2014/main" id="{95F5A02B-395F-1E95-78D9-188DA5107520}"/>
                </a:ext>
              </a:extLst>
            </p:cNvPr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>
              <a:extLst>
                <a:ext uri="{FF2B5EF4-FFF2-40B4-BE49-F238E27FC236}">
                  <a16:creationId xmlns:a16="http://schemas.microsoft.com/office/drawing/2014/main" id="{BBF0D6E3-437D-AA1B-F544-4A3A83D08F24}"/>
                </a:ext>
              </a:extLst>
            </p:cNvPr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>
              <a:extLst>
                <a:ext uri="{FF2B5EF4-FFF2-40B4-BE49-F238E27FC236}">
                  <a16:creationId xmlns:a16="http://schemas.microsoft.com/office/drawing/2014/main" id="{8B6AE3A5-2464-ED18-8CD1-B1F87F898771}"/>
                </a:ext>
              </a:extLst>
            </p:cNvPr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>
              <a:extLst>
                <a:ext uri="{FF2B5EF4-FFF2-40B4-BE49-F238E27FC236}">
                  <a16:creationId xmlns:a16="http://schemas.microsoft.com/office/drawing/2014/main" id="{18A9343C-39A4-E407-A1B5-CF626ECA7241}"/>
                </a:ext>
              </a:extLst>
            </p:cNvPr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>
              <a:extLst>
                <a:ext uri="{FF2B5EF4-FFF2-40B4-BE49-F238E27FC236}">
                  <a16:creationId xmlns:a16="http://schemas.microsoft.com/office/drawing/2014/main" id="{67A4E3FA-DEE2-FCE1-C268-CB777EE5AAD4}"/>
                </a:ext>
              </a:extLst>
            </p:cNvPr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>
              <a:extLst>
                <a:ext uri="{FF2B5EF4-FFF2-40B4-BE49-F238E27FC236}">
                  <a16:creationId xmlns:a16="http://schemas.microsoft.com/office/drawing/2014/main" id="{6D415C61-ED8F-027A-A8AB-5204B6BEFE5E}"/>
                </a:ext>
              </a:extLst>
            </p:cNvPr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>
              <a:extLst>
                <a:ext uri="{FF2B5EF4-FFF2-40B4-BE49-F238E27FC236}">
                  <a16:creationId xmlns:a16="http://schemas.microsoft.com/office/drawing/2014/main" id="{CCC1D73A-46AE-2AED-EDA3-C0937A35C7B7}"/>
                </a:ext>
              </a:extLst>
            </p:cNvPr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>
              <a:extLst>
                <a:ext uri="{FF2B5EF4-FFF2-40B4-BE49-F238E27FC236}">
                  <a16:creationId xmlns:a16="http://schemas.microsoft.com/office/drawing/2014/main" id="{B5EFBCCB-6509-A011-4341-1C7290B286EB}"/>
                </a:ext>
              </a:extLst>
            </p:cNvPr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>
              <a:extLst>
                <a:ext uri="{FF2B5EF4-FFF2-40B4-BE49-F238E27FC236}">
                  <a16:creationId xmlns:a16="http://schemas.microsoft.com/office/drawing/2014/main" id="{E740AA96-13FB-8504-D93E-89E86B9D5E58}"/>
                </a:ext>
              </a:extLst>
            </p:cNvPr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>
              <a:extLst>
                <a:ext uri="{FF2B5EF4-FFF2-40B4-BE49-F238E27FC236}">
                  <a16:creationId xmlns:a16="http://schemas.microsoft.com/office/drawing/2014/main" id="{7D42BA71-3B7B-7FFE-A35A-F74A51AAF910}"/>
                </a:ext>
              </a:extLst>
            </p:cNvPr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>
              <a:extLst>
                <a:ext uri="{FF2B5EF4-FFF2-40B4-BE49-F238E27FC236}">
                  <a16:creationId xmlns:a16="http://schemas.microsoft.com/office/drawing/2014/main" id="{BC209115-E9EF-6659-1583-E8380606C808}"/>
                </a:ext>
              </a:extLst>
            </p:cNvPr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>
              <a:extLst>
                <a:ext uri="{FF2B5EF4-FFF2-40B4-BE49-F238E27FC236}">
                  <a16:creationId xmlns:a16="http://schemas.microsoft.com/office/drawing/2014/main" id="{CD4CA9C2-C523-DCF3-682B-4158F124158A}"/>
                </a:ext>
              </a:extLst>
            </p:cNvPr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>
              <a:extLst>
                <a:ext uri="{FF2B5EF4-FFF2-40B4-BE49-F238E27FC236}">
                  <a16:creationId xmlns:a16="http://schemas.microsoft.com/office/drawing/2014/main" id="{772F474E-D749-DB65-8BE8-291D93DAACCA}"/>
                </a:ext>
              </a:extLst>
            </p:cNvPr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>
              <a:extLst>
                <a:ext uri="{FF2B5EF4-FFF2-40B4-BE49-F238E27FC236}">
                  <a16:creationId xmlns:a16="http://schemas.microsoft.com/office/drawing/2014/main" id="{0B689E9F-DF07-C0E5-C8A5-918A9E0E9B48}"/>
                </a:ext>
              </a:extLst>
            </p:cNvPr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>
              <a:extLst>
                <a:ext uri="{FF2B5EF4-FFF2-40B4-BE49-F238E27FC236}">
                  <a16:creationId xmlns:a16="http://schemas.microsoft.com/office/drawing/2014/main" id="{FB2482CC-7412-88E6-006B-7609E02807BE}"/>
                </a:ext>
              </a:extLst>
            </p:cNvPr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>
              <a:extLst>
                <a:ext uri="{FF2B5EF4-FFF2-40B4-BE49-F238E27FC236}">
                  <a16:creationId xmlns:a16="http://schemas.microsoft.com/office/drawing/2014/main" id="{B3E779BA-BDDB-FBFF-1005-FDD271EAF0B0}"/>
                </a:ext>
              </a:extLst>
            </p:cNvPr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>
              <a:extLst>
                <a:ext uri="{FF2B5EF4-FFF2-40B4-BE49-F238E27FC236}">
                  <a16:creationId xmlns:a16="http://schemas.microsoft.com/office/drawing/2014/main" id="{4EFA80BF-0067-B46D-8E07-578A6CD73315}"/>
                </a:ext>
              </a:extLst>
            </p:cNvPr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>
              <a:extLst>
                <a:ext uri="{FF2B5EF4-FFF2-40B4-BE49-F238E27FC236}">
                  <a16:creationId xmlns:a16="http://schemas.microsoft.com/office/drawing/2014/main" id="{B508FD79-2D58-34EB-28D6-62DF36E5C19C}"/>
                </a:ext>
              </a:extLst>
            </p:cNvPr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>
              <a:extLst>
                <a:ext uri="{FF2B5EF4-FFF2-40B4-BE49-F238E27FC236}">
                  <a16:creationId xmlns:a16="http://schemas.microsoft.com/office/drawing/2014/main" id="{B44A071D-132C-DA39-FB6E-8E261336E83A}"/>
                </a:ext>
              </a:extLst>
            </p:cNvPr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>
            <a:extLst>
              <a:ext uri="{FF2B5EF4-FFF2-40B4-BE49-F238E27FC236}">
                <a16:creationId xmlns:a16="http://schemas.microsoft.com/office/drawing/2014/main" id="{B0EC4CF5-E404-30F5-4067-5680143881AB}"/>
              </a:ext>
            </a:extLst>
          </p:cNvPr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>
            <a:extLst>
              <a:ext uri="{FF2B5EF4-FFF2-40B4-BE49-F238E27FC236}">
                <a16:creationId xmlns:a16="http://schemas.microsoft.com/office/drawing/2014/main" id="{A668AF76-EAFC-F897-CD39-E43E6737B17C}"/>
              </a:ext>
            </a:extLst>
          </p:cNvPr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6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"/>
          <p:cNvSpPr txBox="1">
            <a:spLocks noGrp="1"/>
          </p:cNvSpPr>
          <p:nvPr>
            <p:ph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b="1" dirty="0">
                <a:latin typeface="Montserrat" panose="00000500000000000000" pitchFamily="2" charset="0"/>
              </a:rPr>
              <a:t>Webuy Used Cars</a:t>
            </a:r>
            <a:br>
              <a:rPr lang="en" sz="4800" b="1" dirty="0"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C5C30"/>
                </a:solidFill>
                <a:latin typeface="Montserrat" panose="00000500000000000000" pitchFamily="2" charset="0"/>
              </a:rPr>
              <a:t>www.webuyusedcars.co.uk</a:t>
            </a:r>
            <a:endParaRPr sz="4800" dirty="0">
              <a:solidFill>
                <a:srgbClr val="FC5C30"/>
              </a:solidFill>
              <a:latin typeface="Montserrat" panose="00000500000000000000" pitchFamily="2" charset="0"/>
            </a:endParaRPr>
          </a:p>
        </p:txBody>
      </p:sp>
      <p:sp>
        <p:nvSpPr>
          <p:cNvPr id="1216" name="Google Shape;1216;p38"/>
          <p:cNvSpPr txBox="1">
            <a:spLocks noGrp="1"/>
          </p:cNvSpPr>
          <p:nvPr>
            <p:ph type="subTitle" idx="1"/>
          </p:nvPr>
        </p:nvSpPr>
        <p:spPr>
          <a:xfrm>
            <a:off x="1284000" y="3245724"/>
            <a:ext cx="6576000" cy="141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Perusahaan yang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bergerak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bidang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jual-beli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mobil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bekas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sebagai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perantara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cara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memfasilitasi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transaksi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antara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penjual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pembeli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melalui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platform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khusus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Setelah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beroperasi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beberapa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negara,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perusahaan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memutuskan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melakukan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ekspansi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ke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Inggris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Raya. </a:t>
            </a:r>
            <a:endParaRPr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217" name="Google Shape;1217;p38"/>
          <p:cNvGrpSpPr/>
          <p:nvPr/>
        </p:nvGrpSpPr>
        <p:grpSpPr>
          <a:xfrm rot="-359200">
            <a:off x="2683319" y="735649"/>
            <a:ext cx="345538" cy="1040563"/>
            <a:chOff x="3871459" y="1524906"/>
            <a:chExt cx="919351" cy="3204630"/>
          </a:xfrm>
        </p:grpSpPr>
        <p:sp>
          <p:nvSpPr>
            <p:cNvPr id="1218" name="Google Shape;1218;p38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A2E3F">
                <a:alpha val="43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970190" y="2277085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-652512" y="0"/>
            <a:ext cx="3522863" cy="1770095"/>
            <a:chOff x="1997175" y="3512155"/>
            <a:chExt cx="1978025" cy="993765"/>
          </a:xfrm>
        </p:grpSpPr>
        <p:sp>
          <p:nvSpPr>
            <p:cNvPr id="1227" name="Google Shape;1227;p38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41DF61A8-7A28-12AA-AEF7-FC87B10D9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418ECE-AF1E-A9AF-7D45-724812DC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58012"/>
              </p:ext>
            </p:extLst>
          </p:nvPr>
        </p:nvGraphicFramePr>
        <p:xfrm>
          <a:off x="378036" y="1374364"/>
          <a:ext cx="8387928" cy="25319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52190517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164380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2202156">
                  <a:extLst>
                    <a:ext uri="{9D8B030D-6E8A-4147-A177-3AD203B41FA5}">
                      <a16:colId xmlns:a16="http://schemas.microsoft.com/office/drawing/2014/main" val="1345721717"/>
                    </a:ext>
                  </a:extLst>
                </a:gridCol>
                <a:gridCol w="2342649">
                  <a:extLst>
                    <a:ext uri="{9D8B030D-6E8A-4147-A177-3AD203B41FA5}">
                      <a16:colId xmlns:a16="http://schemas.microsoft.com/office/drawing/2014/main" val="1099040258"/>
                    </a:ext>
                  </a:extLst>
                </a:gridCol>
              </a:tblGrid>
              <a:tr h="291651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Stackholder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Problem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What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Why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How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816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Tim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 err="1">
                          <a:latin typeface="Montserrat" panose="00000500000000000000" pitchFamily="2" charset="0"/>
                        </a:rPr>
                        <a:t>Riset</a:t>
                      </a: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 err="1">
                          <a:latin typeface="Montserrat" panose="00000500000000000000" pitchFamily="2" charset="0"/>
                        </a:rPr>
                        <a:t>Pengembangan</a:t>
                      </a:r>
                      <a:endParaRPr lang="en-ID" sz="900" b="1" dirty="0"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900" b="1" dirty="0"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 err="1">
                          <a:latin typeface="Montserrat" panose="00000500000000000000" pitchFamily="2" charset="0"/>
                        </a:rPr>
                        <a:t>Webuy</a:t>
                      </a: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Used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Karakteristik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Mobil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Apa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saja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karakteristik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Raya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rentang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harganya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dapat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memahami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gambaran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listing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di sana?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Tidak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memahami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karakteristik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Raya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menimbulkan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tantangan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bagi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Perusahaan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memahami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tempat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ekspansi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itu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sendiri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.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latin typeface="Montserrat" panose="00000500000000000000" pitchFamily="2" charset="0"/>
                        </a:rPr>
                        <a:t>Melakukan 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e</a:t>
                      </a:r>
                      <a:r>
                        <a:rPr lang="id-ID" sz="900" b="1" dirty="0">
                          <a:latin typeface="Montserrat" panose="00000500000000000000" pitchFamily="2" charset="0"/>
                        </a:rPr>
                        <a:t>ksplorasi 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d</a:t>
                      </a:r>
                      <a:r>
                        <a:rPr lang="id-ID" sz="900" b="1" dirty="0">
                          <a:latin typeface="Montserrat" panose="00000500000000000000" pitchFamily="2" charset="0"/>
                        </a:rPr>
                        <a:t>ata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analisis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 mendalam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 kategori harga mobil untuk memberikan wawasan kepada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stakeholder.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81662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Penjual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Mobil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Prediksi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Harga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Bagaimana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kita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dapat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memprediksi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rentang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jual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terbaik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penjual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secara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lebih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efisien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memanfaatkan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data listing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Raya?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memperoleh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estimasi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penjual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harus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menunggu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tim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Webuy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Used Cars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memeriksa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informasi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telah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diisi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mengenai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hendak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dijual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. 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Proses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ini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memakan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waktu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dan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menambah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beban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kerja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sehingga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kurang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efisien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Membuat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model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prediktif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menggunakan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teknik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regresi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evaluasi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metrik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MAPE </a:t>
                      </a:r>
                      <a:r>
                        <a:rPr lang="en-US" sz="9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 </a:t>
                      </a:r>
                      <a:r>
                        <a:rPr lang="en-US" sz="9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bawah</a:t>
                      </a:r>
                      <a:r>
                        <a:rPr lang="en-US" sz="9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12%.</a:t>
                      </a:r>
                      <a:endParaRPr lang="en-US" sz="9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</a:tbl>
          </a:graphicData>
        </a:graphic>
      </p:graphicFrame>
      <p:sp>
        <p:nvSpPr>
          <p:cNvPr id="5" name="Google Shape;804;p34">
            <a:extLst>
              <a:ext uri="{FF2B5EF4-FFF2-40B4-BE49-F238E27FC236}">
                <a16:creationId xmlns:a16="http://schemas.microsoft.com/office/drawing/2014/main" id="{A529FBF3-9556-CFEF-6B77-65E5B70FE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The Problems</a:t>
            </a:r>
            <a:endParaRPr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B0C783DA-8E92-CBF5-337F-76D39304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C7A4FF24-50D4-982F-B05F-548FB6E58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Data Understanding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9C9D12CF-D847-29FB-19DC-FE388CBF6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1656" y="1017724"/>
            <a:ext cx="3782979" cy="344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Data </a:t>
            </a:r>
            <a:r>
              <a:rPr lang="en-ID" dirty="0" err="1">
                <a:latin typeface="Montserrat" panose="00000500000000000000" pitchFamily="2" charset="0"/>
              </a:rPr>
              <a:t>berisi</a:t>
            </a:r>
            <a:r>
              <a:rPr lang="en-ID" dirty="0">
                <a:latin typeface="Montserrat" panose="00000500000000000000" pitchFamily="2" charset="0"/>
              </a:rPr>
              <a:t> daftar </a:t>
            </a:r>
            <a:r>
              <a:rPr lang="en-ID" dirty="0" err="1">
                <a:latin typeface="Montserrat" panose="00000500000000000000" pitchFamily="2" charset="0"/>
              </a:rPr>
              <a:t>mobil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bekas</a:t>
            </a:r>
            <a:r>
              <a:rPr lang="en-ID" dirty="0">
                <a:latin typeface="Montserrat" panose="00000500000000000000" pitchFamily="2" charset="0"/>
              </a:rPr>
              <a:t> yang </a:t>
            </a:r>
            <a:r>
              <a:rPr lang="en-ID" dirty="0" err="1">
                <a:latin typeface="Montserrat" panose="00000500000000000000" pitchFamily="2" charset="0"/>
              </a:rPr>
              <a:t>dijual</a:t>
            </a:r>
            <a:r>
              <a:rPr lang="en-ID" dirty="0">
                <a:latin typeface="Montserrat" panose="00000500000000000000" pitchFamily="2" charset="0"/>
              </a:rPr>
              <a:t> di  </a:t>
            </a:r>
            <a:r>
              <a:rPr lang="en-ID" dirty="0" err="1">
                <a:latin typeface="Montserrat" panose="00000500000000000000" pitchFamily="2" charset="0"/>
              </a:rPr>
              <a:t>Inggris</a:t>
            </a:r>
            <a:r>
              <a:rPr lang="en-ID" dirty="0">
                <a:latin typeface="Montserrat" panose="00000500000000000000" pitchFamily="2" charset="0"/>
              </a:rPr>
              <a:t> Raya. 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Data </a:t>
            </a:r>
            <a:r>
              <a:rPr lang="en-ID" dirty="0" err="1">
                <a:latin typeface="Montserrat" panose="00000500000000000000" pitchFamily="2" charset="0"/>
              </a:rPr>
              <a:t>diperoleh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dengan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cara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b="1" i="1" dirty="0">
                <a:latin typeface="Montserrat" panose="00000500000000000000" pitchFamily="2" charset="0"/>
              </a:rPr>
              <a:t>web-scraping</a:t>
            </a:r>
            <a:r>
              <a:rPr lang="en-ID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Data </a:t>
            </a:r>
            <a:r>
              <a:rPr lang="en-ID" dirty="0" err="1">
                <a:latin typeface="Montserrat" panose="00000500000000000000" pitchFamily="2" charset="0"/>
              </a:rPr>
              <a:t>dipublikasi</a:t>
            </a:r>
            <a:r>
              <a:rPr lang="en-ID" dirty="0">
                <a:latin typeface="Montserrat" panose="00000500000000000000" pitchFamily="2" charset="0"/>
              </a:rPr>
              <a:t> pada </a:t>
            </a:r>
            <a:r>
              <a:rPr lang="en-ID" dirty="0" err="1">
                <a:latin typeface="Montserrat" panose="00000500000000000000" pitchFamily="2" charset="0"/>
              </a:rPr>
              <a:t>tahun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b="1" dirty="0">
                <a:latin typeface="Montserrat" panose="00000500000000000000" pitchFamily="2" charset="0"/>
              </a:rPr>
              <a:t>2020</a:t>
            </a:r>
            <a:r>
              <a:rPr lang="en-ID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 err="1">
                <a:latin typeface="Montserrat" panose="00000500000000000000" pitchFamily="2" charset="0"/>
              </a:rPr>
              <a:t>Terdapat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sebanyak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b="1" dirty="0">
                <a:latin typeface="Montserrat" panose="00000500000000000000" pitchFamily="2" charset="0"/>
              </a:rPr>
              <a:t>99.187 data </a:t>
            </a:r>
            <a:r>
              <a:rPr lang="en-ID" b="1" dirty="0" err="1">
                <a:latin typeface="Montserrat" panose="00000500000000000000" pitchFamily="2" charset="0"/>
              </a:rPr>
              <a:t>mobil</a:t>
            </a:r>
            <a:r>
              <a:rPr lang="en-ID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Link Dataset: </a:t>
            </a:r>
            <a:r>
              <a:rPr lang="en-ID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https://www.kaggle.com/datasets/adityadesai13/used-car-dataset-ford-and-mercedes/data</a:t>
            </a:r>
            <a:endParaRPr lang="en-ID" dirty="0">
              <a:solidFill>
                <a:schemeClr val="tx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6429AD-62ED-8A8C-604A-17EBC9980B13}"/>
              </a:ext>
            </a:extLst>
          </p:cNvPr>
          <p:cNvGraphicFramePr>
            <a:graphicFrameLocks noGrp="1"/>
          </p:cNvGraphicFramePr>
          <p:nvPr/>
        </p:nvGraphicFramePr>
        <p:xfrm>
          <a:off x="720000" y="974258"/>
          <a:ext cx="4094555" cy="29594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3643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2890912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Column Name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Brand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Merek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Nama model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Tahun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produksi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Harga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Transmisi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Jarak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tempuh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sudah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tercapi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Jenis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bahan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bakar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8607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Harga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pajak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976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>
                          <a:latin typeface="Montserrat" panose="00000500000000000000" pitchFamily="2" charset="0"/>
                        </a:rPr>
                        <a:t>Rata-rata jarak tempuh per unit energi yang dikonsumsi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90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Ukuran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mesin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CC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5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4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7AF530EC-7DB8-8341-4BAB-7DFBCE332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568B96E9-D95D-7102-98A4-6479C588C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56E40227-7A77-3E6A-F15C-A4ACDD149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1656" y="1017724"/>
            <a:ext cx="3782979" cy="344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sekitar</a:t>
            </a:r>
            <a:r>
              <a:rPr lang="en-ID" sz="1100" dirty="0">
                <a:latin typeface="Montserrat" panose="00000500000000000000" pitchFamily="2" charset="0"/>
              </a:rPr>
              <a:t> 1.5% data </a:t>
            </a:r>
            <a:r>
              <a:rPr lang="en-ID" sz="1100" dirty="0" err="1">
                <a:latin typeface="Montserrat" panose="00000500000000000000" pitchFamily="2" charset="0"/>
              </a:rPr>
              <a:t>duplikat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dari</a:t>
            </a:r>
            <a:r>
              <a:rPr lang="en-ID" sz="1100" dirty="0">
                <a:latin typeface="Montserrat" panose="00000500000000000000" pitchFamily="2" charset="0"/>
              </a:rPr>
              <a:t> total baris. </a:t>
            </a:r>
            <a:r>
              <a:rPr lang="en-ID" sz="1100" b="1" dirty="0">
                <a:latin typeface="Montserrat" panose="00000500000000000000" pitchFamily="2" charset="0"/>
              </a:rPr>
              <a:t>Data </a:t>
            </a:r>
            <a:r>
              <a:rPr lang="en-ID" sz="1100" b="1" dirty="0" err="1">
                <a:latin typeface="Montserrat" panose="00000500000000000000" pitchFamily="2" charset="0"/>
              </a:rPr>
              <a:t>duplikat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akan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dihapus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data </a:t>
            </a:r>
            <a:r>
              <a:rPr lang="en-ID" sz="1100" b="1" dirty="0" err="1">
                <a:latin typeface="Montserrat" panose="00000500000000000000" pitchFamily="2" charset="0"/>
              </a:rPr>
              <a:t>bernilai</a:t>
            </a:r>
            <a:r>
              <a:rPr lang="en-ID" sz="1100" b="1" dirty="0">
                <a:latin typeface="Montserrat" panose="00000500000000000000" pitchFamily="2" charset="0"/>
              </a:rPr>
              <a:t> 0 </a:t>
            </a:r>
            <a:r>
              <a:rPr lang="en-ID" sz="1100" dirty="0">
                <a:latin typeface="Montserrat" panose="00000500000000000000" pitchFamily="2" charset="0"/>
              </a:rPr>
              <a:t>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Tax</a:t>
            </a:r>
            <a:r>
              <a:rPr lang="en-ID" sz="1100" dirty="0">
                <a:latin typeface="Montserrat" panose="00000500000000000000" pitchFamily="2" charset="0"/>
              </a:rPr>
              <a:t> dan </a:t>
            </a:r>
            <a:r>
              <a:rPr lang="en-ID" sz="1100" b="1" dirty="0">
                <a:latin typeface="Montserrat" panose="00000500000000000000" pitchFamily="2" charset="0"/>
              </a:rPr>
              <a:t>Engine Size</a:t>
            </a:r>
            <a:r>
              <a:rPr lang="en-ID" sz="1100" dirty="0">
                <a:latin typeface="Montserrat" panose="00000500000000000000" pitchFamily="2" charset="0"/>
              </a:rPr>
              <a:t>. Data </a:t>
            </a:r>
            <a:r>
              <a:rPr lang="en-ID" sz="1100" dirty="0" err="1">
                <a:latin typeface="Montserrat" panose="00000500000000000000" pitchFamily="2" charset="0"/>
              </a:rPr>
              <a:t>tersebut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dipelajari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lebih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lanjut</a:t>
            </a:r>
            <a:r>
              <a:rPr lang="en-ID" sz="1100" dirty="0">
                <a:latin typeface="Montserrat" panose="00000500000000000000" pitchFamily="2" charset="0"/>
              </a:rPr>
              <a:t>. 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anomali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dirty="0">
                <a:latin typeface="Montserrat" panose="00000500000000000000" pitchFamily="2" charset="0"/>
              </a:rPr>
              <a:t>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Year</a:t>
            </a:r>
            <a:r>
              <a:rPr lang="en-ID" sz="1100" dirty="0">
                <a:latin typeface="Montserrat" panose="00000500000000000000" pitchFamily="2" charset="0"/>
              </a:rPr>
              <a:t> dan </a:t>
            </a:r>
            <a:r>
              <a:rPr lang="en-ID" sz="1100" b="1" dirty="0">
                <a:latin typeface="Montserrat" panose="00000500000000000000" pitchFamily="2" charset="0"/>
              </a:rPr>
              <a:t>Mpg</a:t>
            </a:r>
            <a:r>
              <a:rPr lang="en-ID" sz="1100" dirty="0">
                <a:latin typeface="Montserrat" panose="00000500000000000000" pitchFamily="2" charset="0"/>
              </a:rPr>
              <a:t>. </a:t>
            </a: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nilai</a:t>
            </a:r>
            <a:r>
              <a:rPr lang="en-ID" sz="1100" dirty="0">
                <a:latin typeface="Montserrat" panose="00000500000000000000" pitchFamily="2" charset="0"/>
              </a:rPr>
              <a:t> 1970 dan 2060 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Year, </a:t>
            </a:r>
            <a:r>
              <a:rPr lang="en-ID" sz="1100" dirty="0" err="1">
                <a:latin typeface="Montserrat" panose="00000500000000000000" pitchFamily="2" charset="0"/>
              </a:rPr>
              <a:t>sementara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nilai</a:t>
            </a:r>
            <a:r>
              <a:rPr lang="en-ID" sz="1100" dirty="0">
                <a:latin typeface="Montserrat" panose="00000500000000000000" pitchFamily="2" charset="0"/>
              </a:rPr>
              <a:t> yang </a:t>
            </a:r>
            <a:r>
              <a:rPr lang="en-ID" sz="1100" dirty="0" err="1">
                <a:latin typeface="Montserrat" panose="00000500000000000000" pitchFamily="2" charset="0"/>
              </a:rPr>
              <a:t>terlalu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kecil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seperti</a:t>
            </a:r>
            <a:r>
              <a:rPr lang="en-ID" sz="1100" dirty="0">
                <a:latin typeface="Montserrat" panose="00000500000000000000" pitchFamily="2" charset="0"/>
              </a:rPr>
              <a:t> 0.3 dan 1.1 di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Mpg. Data </a:t>
            </a:r>
            <a:r>
              <a:rPr lang="en-ID" sz="1100" dirty="0" err="1">
                <a:latin typeface="Montserrat" panose="00000500000000000000" pitchFamily="2" charset="0"/>
              </a:rPr>
              <a:t>tersebut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dipelajari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lebih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lanjut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 data </a:t>
            </a:r>
            <a:r>
              <a:rPr lang="en-ID" sz="1100" dirty="0" err="1">
                <a:latin typeface="Montserrat" panose="00000500000000000000" pitchFamily="2" charset="0"/>
              </a:rPr>
              <a:t>dengan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kategori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Other</a:t>
            </a:r>
            <a:r>
              <a:rPr lang="en-ID" sz="1100" dirty="0">
                <a:latin typeface="Montserrat" panose="00000500000000000000" pitchFamily="2" charset="0"/>
              </a:rPr>
              <a:t> 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Transmission</a:t>
            </a:r>
            <a:r>
              <a:rPr lang="en-ID" sz="1100" dirty="0">
                <a:latin typeface="Montserrat" panose="00000500000000000000" pitchFamily="2" charset="0"/>
              </a:rPr>
              <a:t> dan </a:t>
            </a:r>
            <a:r>
              <a:rPr lang="en-ID" sz="1100" b="1" dirty="0">
                <a:latin typeface="Montserrat" panose="00000500000000000000" pitchFamily="2" charset="0"/>
              </a:rPr>
              <a:t>Fuel Type</a:t>
            </a:r>
            <a:r>
              <a:rPr lang="en-ID" sz="1100" dirty="0">
                <a:latin typeface="Montserrat" panose="00000500000000000000" pitchFamily="2" charset="0"/>
              </a:rPr>
              <a:t>. Data </a:t>
            </a:r>
            <a:r>
              <a:rPr lang="en-ID" sz="1100" dirty="0" err="1">
                <a:latin typeface="Montserrat" panose="00000500000000000000" pitchFamily="2" charset="0"/>
              </a:rPr>
              <a:t>tersebut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dipelajari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lebih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lanjut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6E21BB-1490-8A82-131B-8F5644EE2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4472"/>
              </p:ext>
            </p:extLst>
          </p:nvPr>
        </p:nvGraphicFramePr>
        <p:xfrm>
          <a:off x="720003" y="727444"/>
          <a:ext cx="3796315" cy="37243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5693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3290138841"/>
                    </a:ext>
                  </a:extLst>
                </a:gridCol>
                <a:gridCol w="902937">
                  <a:extLst>
                    <a:ext uri="{9D8B030D-6E8A-4147-A177-3AD203B41FA5}">
                      <a16:colId xmlns:a16="http://schemas.microsoft.com/office/drawing/2014/main" val="3942257675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Column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Duplicate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Zero Value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Sample Unique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Brand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Audi, BMW,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1 Series, 2 Series,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1970, 2060,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590, 700,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tserrat" panose="00000500000000000000" pitchFamily="2" charset="0"/>
                        </a:rPr>
                        <a:t>Manual, Semi-Auto, Automatic, Other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1000, 4401,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Petrol, Diesel, Other, Hybrid, Electric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8607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6.294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0, 110,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976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0.3,  1.1,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90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273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0.0, 0.6,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5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4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86505014-F732-8DF3-E571-FF773146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F93CA3F5-4ABC-72DA-28DC-2D208E0D6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Data Cleaning Summary</a:t>
            </a:r>
            <a:endParaRPr b="1" dirty="0">
              <a:latin typeface="Montserrat" panose="00000500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3F8543-14ED-F24A-D3B3-FA8BBC6BF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4961"/>
              </p:ext>
            </p:extLst>
          </p:nvPr>
        </p:nvGraphicFramePr>
        <p:xfrm>
          <a:off x="370552" y="799001"/>
          <a:ext cx="8402895" cy="4002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633233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70650907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149880749"/>
                    </a:ext>
                  </a:extLst>
                </a:gridCol>
                <a:gridCol w="4085392">
                  <a:extLst>
                    <a:ext uri="{9D8B030D-6E8A-4147-A177-3AD203B41FA5}">
                      <a16:colId xmlns:a16="http://schemas.microsoft.com/office/drawing/2014/main" val="328097038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8543880"/>
                    </a:ext>
                  </a:extLst>
                </a:gridCol>
              </a:tblGrid>
              <a:tr h="28212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Column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Value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Amount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Action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New Value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Year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2060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3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Dirubah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Kami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merubah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hasil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1" dirty="0" err="1">
                          <a:latin typeface="Montserrat" panose="00000500000000000000" pitchFamily="2" charset="0"/>
                        </a:rPr>
                        <a:t>croos</a:t>
                      </a:r>
                      <a:r>
                        <a:rPr lang="en-ID" sz="1000" b="0" i="1" dirty="0">
                          <a:latin typeface="Montserrat" panose="00000500000000000000" pitchFamily="2" charset="0"/>
                        </a:rPr>
                        <a:t>-check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data yang kami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miliki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serta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mempelajari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model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tersebut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dari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Autotrade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dan 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Wikipedia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.</a:t>
                      </a:r>
                      <a:endParaRPr lang="en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2012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74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Montserrat" panose="00000500000000000000" pitchFamily="2" charset="0"/>
                        </a:rPr>
                        <a:t>1970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2015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80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Montserrat" panose="00000500000000000000" pitchFamily="2" charset="0"/>
                        </a:rPr>
                        <a:t>1970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2017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7069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Other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9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Dirubah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situs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Spinny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transmisi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Automatic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memiliki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banyak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jenis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. Oleh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itu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kami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mengasumsikan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bahwa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kategori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Other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termasuk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salah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satu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jenis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transmisi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Automatic.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Automatic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Other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246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Dipertahankan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situs 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West Way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umumnya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terdapat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berjenis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bahan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bakar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LPG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atau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Biofuels di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Raya.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0.0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231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Dihapus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1" dirty="0">
                          <a:latin typeface="Montserrat" panose="00000500000000000000" pitchFamily="2" charset="0"/>
                        </a:rPr>
                        <a:t>domain-knowledge 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kami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menghapus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nilai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Engine Size 0 yang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bukan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Electric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Electric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akan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memiliki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nilai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0 pada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kolom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Engine Size.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6.247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Dipertahankan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situs </a:t>
                      </a:r>
                      <a:r>
                        <a:rPr lang="en-US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GOVUK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bebas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pajak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diberikan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kepada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emisi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rendah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atau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kaum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disabilitas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.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87918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Mpg &lt; 10.0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33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Dihapus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Informasi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rata-rata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konsumsi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bahan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bakar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berdaraskan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kategori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kendaraan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menunjukan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, Mpg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dibawah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10.0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terbilang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abnormal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pribadi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87F62194-2699-A6FD-A721-12D367DB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FE47269B-A871-1492-58F3-CA3189091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Adding New Columns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7934BF2E-B740-6E56-19DC-638B22277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87994" y="1017724"/>
            <a:ext cx="3782979" cy="344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latin typeface="Montserrat" panose="00000500000000000000" pitchFamily="2" charset="0"/>
              </a:rPr>
              <a:t>Fuel Efficiency </a:t>
            </a:r>
            <a:r>
              <a:rPr lang="en-ID" sz="1100" dirty="0" err="1">
                <a:latin typeface="Montserrat" panose="00000500000000000000" pitchFamily="2" charset="0"/>
              </a:rPr>
              <a:t>mengkategorikan</a:t>
            </a:r>
            <a:r>
              <a:rPr lang="en-ID" sz="1100" dirty="0">
                <a:latin typeface="Montserrat" panose="00000500000000000000" pitchFamily="2" charset="0"/>
              </a:rPr>
              <a:t> Mpg </a:t>
            </a:r>
            <a:r>
              <a:rPr lang="en-ID" sz="1100" dirty="0" err="1">
                <a:latin typeface="Montserrat" panose="00000500000000000000" pitchFamily="2" charset="0"/>
              </a:rPr>
              <a:t>kedalam</a:t>
            </a:r>
            <a:r>
              <a:rPr lang="en-ID" sz="1100" dirty="0">
                <a:latin typeface="Montserrat" panose="00000500000000000000" pitchFamily="2" charset="0"/>
              </a:rPr>
              <a:t> 4 </a:t>
            </a:r>
            <a:r>
              <a:rPr lang="en-ID" sz="1100" dirty="0" err="1">
                <a:latin typeface="Montserrat" panose="00000500000000000000" pitchFamily="2" charset="0"/>
              </a:rPr>
              <a:t>jenis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berdasarkan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informasi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dari</a:t>
            </a:r>
            <a:r>
              <a:rPr lang="en-ID" sz="1100" dirty="0">
                <a:latin typeface="Montserrat" panose="00000500000000000000" pitchFamily="2" charset="0"/>
              </a:rPr>
              <a:t> situs </a:t>
            </a:r>
            <a:r>
              <a:rPr lang="en-ID" sz="11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Cinch</a:t>
            </a:r>
            <a:r>
              <a:rPr lang="en-ID" sz="1100" dirty="0">
                <a:latin typeface="Montserrat" panose="00000500000000000000" pitchFamily="2" charset="0"/>
              </a:rPr>
              <a:t>:</a:t>
            </a:r>
          </a:p>
          <a:p>
            <a:pPr marL="628650" lvl="1" indent="-171450">
              <a:spcBef>
                <a:spcPts val="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Excellent</a:t>
            </a:r>
            <a:r>
              <a:rPr lang="en-ID" sz="1100" dirty="0">
                <a:latin typeface="Montserrat" panose="00000500000000000000" pitchFamily="2" charset="0"/>
              </a:rPr>
              <a:t>: Mpg &gt; 60.0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Good</a:t>
            </a:r>
            <a:r>
              <a:rPr lang="en-ID" sz="1100" dirty="0">
                <a:latin typeface="Montserrat" panose="00000500000000000000" pitchFamily="2" charset="0"/>
              </a:rPr>
              <a:t>: Mpg &lt; 60.0 &amp; Mpg &gt;= 50.0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Fair</a:t>
            </a:r>
            <a:r>
              <a:rPr lang="en-ID" sz="1100" dirty="0">
                <a:latin typeface="Montserrat" panose="00000500000000000000" pitchFamily="2" charset="0"/>
              </a:rPr>
              <a:t>: Mpg &lt; 50.0 &amp; Mpg &gt;= 25.0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Poor</a:t>
            </a:r>
            <a:r>
              <a:rPr lang="en-ID" sz="1100" dirty="0">
                <a:latin typeface="Montserrat" panose="00000500000000000000" pitchFamily="2" charset="0"/>
              </a:rPr>
              <a:t>: Mpg &gt; 25.0</a:t>
            </a:r>
          </a:p>
          <a:p>
            <a:pPr marL="171450" indent="-171450" algn="l">
              <a:spcBef>
                <a:spcPts val="1000"/>
              </a:spcBef>
              <a:spcAft>
                <a:spcPts val="1000"/>
              </a:spcAft>
            </a:pPr>
            <a:r>
              <a:rPr lang="en-ID" sz="1100" b="1" dirty="0">
                <a:latin typeface="Montserrat" panose="00000500000000000000" pitchFamily="2" charset="0"/>
              </a:rPr>
              <a:t>Price Category </a:t>
            </a:r>
            <a:r>
              <a:rPr lang="en-ID" sz="1100" dirty="0" err="1">
                <a:latin typeface="Montserrat" panose="00000500000000000000" pitchFamily="2" charset="0"/>
              </a:rPr>
              <a:t>mengkategorikan</a:t>
            </a:r>
            <a:r>
              <a:rPr lang="en-ID" sz="1100" dirty="0">
                <a:latin typeface="Montserrat" panose="00000500000000000000" pitchFamily="2" charset="0"/>
              </a:rPr>
              <a:t> Price </a:t>
            </a:r>
            <a:r>
              <a:rPr lang="en-ID" sz="1100" dirty="0" err="1">
                <a:latin typeface="Montserrat" panose="00000500000000000000" pitchFamily="2" charset="0"/>
              </a:rPr>
              <a:t>kedalam</a:t>
            </a:r>
            <a:r>
              <a:rPr lang="en-ID" sz="1100" dirty="0">
                <a:latin typeface="Montserrat" panose="00000500000000000000" pitchFamily="2" charset="0"/>
              </a:rPr>
              <a:t> 3 </a:t>
            </a:r>
            <a:r>
              <a:rPr lang="en-ID" sz="1100" dirty="0" err="1">
                <a:latin typeface="Montserrat" panose="00000500000000000000" pitchFamily="2" charset="0"/>
              </a:rPr>
              <a:t>jenis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berdasarkan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nilai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kuartil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Price:</a:t>
            </a:r>
          </a:p>
          <a:p>
            <a:pPr marL="628650" lvl="1" indent="-171450">
              <a:spcBef>
                <a:spcPts val="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Premium</a:t>
            </a:r>
            <a:r>
              <a:rPr lang="en-ID" sz="1100" dirty="0">
                <a:latin typeface="Montserrat" panose="00000500000000000000" pitchFamily="2" charset="0"/>
              </a:rPr>
              <a:t>: Price &gt; 20.750 (Q1)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Standard</a:t>
            </a:r>
            <a:r>
              <a:rPr lang="en-ID" sz="1100" dirty="0">
                <a:latin typeface="Montserrat" panose="00000500000000000000" pitchFamily="2" charset="0"/>
              </a:rPr>
              <a:t>: Price &lt; 20.750 &amp; Price &gt;= 9.999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Budget</a:t>
            </a:r>
            <a:r>
              <a:rPr lang="en-ID" sz="1100" dirty="0">
                <a:latin typeface="Montserrat" panose="00000500000000000000" pitchFamily="2" charset="0"/>
              </a:rPr>
              <a:t>: Price &lt; 9.999 (Q3)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EFBCD-B36A-AAD3-76D1-CEA951AE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3799"/>
              </p:ext>
            </p:extLst>
          </p:nvPr>
        </p:nvGraphicFramePr>
        <p:xfrm>
          <a:off x="720000" y="1220930"/>
          <a:ext cx="3281364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801636070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3718859792"/>
                    </a:ext>
                  </a:extLst>
                </a:gridCol>
                <a:gridCol w="320993">
                  <a:extLst>
                    <a:ext uri="{9D8B030D-6E8A-4147-A177-3AD203B41FA5}">
                      <a16:colId xmlns:a16="http://schemas.microsoft.com/office/drawing/2014/main" val="1868036719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Efficiency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2017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55.4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Good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A6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64.2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Excellent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55.4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Good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9694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15275"/>
                  </a:ext>
                </a:extLst>
              </a:tr>
            </a:tbl>
          </a:graphicData>
        </a:graphic>
      </p:graphicFrame>
      <p:sp>
        <p:nvSpPr>
          <p:cNvPr id="3" name="Google Shape;714;p30">
            <a:extLst>
              <a:ext uri="{FF2B5EF4-FFF2-40B4-BE49-F238E27FC236}">
                <a16:creationId xmlns:a16="http://schemas.microsoft.com/office/drawing/2014/main" id="{1E6E1D61-E6C1-A0BB-B257-F63A71AB03AA}"/>
              </a:ext>
            </a:extLst>
          </p:cNvPr>
          <p:cNvSpPr txBox="1">
            <a:spLocks/>
          </p:cNvSpPr>
          <p:nvPr/>
        </p:nvSpPr>
        <p:spPr>
          <a:xfrm>
            <a:off x="573027" y="848179"/>
            <a:ext cx="3782979" cy="37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spcAft>
                <a:spcPts val="100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Fuel Efficiency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ECFC70-E69F-3267-3848-4326FD77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50959"/>
              </p:ext>
            </p:extLst>
          </p:nvPr>
        </p:nvGraphicFramePr>
        <p:xfrm>
          <a:off x="720000" y="2832196"/>
          <a:ext cx="3324227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2801636070"/>
                    </a:ext>
                  </a:extLst>
                </a:gridCol>
                <a:gridCol w="1184593">
                  <a:extLst>
                    <a:ext uri="{9D8B030D-6E8A-4147-A177-3AD203B41FA5}">
                      <a16:colId xmlns:a16="http://schemas.microsoft.com/office/drawing/2014/main" val="3718859792"/>
                    </a:ext>
                  </a:extLst>
                </a:gridCol>
                <a:gridCol w="320993">
                  <a:extLst>
                    <a:ext uri="{9D8B030D-6E8A-4147-A177-3AD203B41FA5}">
                      <a16:colId xmlns:a16="http://schemas.microsoft.com/office/drawing/2014/main" val="1868036719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 Category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2017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125000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Standard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A6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16500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Standard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11000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Standard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9694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46579"/>
                  </a:ext>
                </a:extLst>
              </a:tr>
            </a:tbl>
          </a:graphicData>
        </a:graphic>
      </p:graphicFrame>
      <p:sp>
        <p:nvSpPr>
          <p:cNvPr id="5" name="Google Shape;714;p30">
            <a:extLst>
              <a:ext uri="{FF2B5EF4-FFF2-40B4-BE49-F238E27FC236}">
                <a16:creationId xmlns:a16="http://schemas.microsoft.com/office/drawing/2014/main" id="{50C05B0E-CC79-C642-7970-AF22CC1B400F}"/>
              </a:ext>
            </a:extLst>
          </p:cNvPr>
          <p:cNvSpPr txBox="1">
            <a:spLocks/>
          </p:cNvSpPr>
          <p:nvPr/>
        </p:nvSpPr>
        <p:spPr>
          <a:xfrm>
            <a:off x="573027" y="2459445"/>
            <a:ext cx="3782979" cy="37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spcAft>
                <a:spcPts val="100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Price Category</a:t>
            </a:r>
          </a:p>
        </p:txBody>
      </p:sp>
    </p:spTree>
    <p:extLst>
      <p:ext uri="{BB962C8B-B14F-4D97-AF65-F5344CB8AC3E}">
        <p14:creationId xmlns:p14="http://schemas.microsoft.com/office/powerpoint/2010/main" val="1322764575"/>
      </p:ext>
    </p:extLst>
  </p:cSld>
  <p:clrMapOvr>
    <a:masterClrMapping/>
  </p:clrMapOvr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3538</Words>
  <Application>Microsoft Office PowerPoint</Application>
  <PresentationFormat>On-screen Show (16:9)</PresentationFormat>
  <Paragraphs>632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Montserrat</vt:lpstr>
      <vt:lpstr>Nunito Light</vt:lpstr>
      <vt:lpstr>Arial</vt:lpstr>
      <vt:lpstr>Bebas Neue</vt:lpstr>
      <vt:lpstr>Black Han Sans</vt:lpstr>
      <vt:lpstr>Consolas</vt:lpstr>
      <vt:lpstr>Open Sans</vt:lpstr>
      <vt:lpstr>Car Dealership Business Plan by Slidesgo</vt:lpstr>
      <vt:lpstr>Predicting Used Cars Price in UK</vt:lpstr>
      <vt:lpstr>Table of Contents</vt:lpstr>
      <vt:lpstr>PowerPoint Presentation</vt:lpstr>
      <vt:lpstr>Webuy Used Cars www.webuyusedcars.co.uk</vt:lpstr>
      <vt:lpstr>The Problems</vt:lpstr>
      <vt:lpstr>Data Understanding</vt:lpstr>
      <vt:lpstr>PowerPoint Presentation</vt:lpstr>
      <vt:lpstr>Data Cleaning Summary</vt:lpstr>
      <vt:lpstr>Adding New Columns</vt:lpstr>
      <vt:lpstr>Karakteristik Mobil Bekas Berdasarkan Kategori Harga</vt:lpstr>
      <vt:lpstr>Jumlah Mobil berdasarkan Tahun Produksi dan Kategori Harga</vt:lpstr>
      <vt:lpstr>Persentase Mobil berdasarkan Merek dan Kategori Harga</vt:lpstr>
      <vt:lpstr>Persentase Mobil berdasarkan Model dan Kategori Harga</vt:lpstr>
      <vt:lpstr>Persentase Mobil berdasarkan Transmisi dan Kategori Harga</vt:lpstr>
      <vt:lpstr>Jumlah Mobil berdasarkan Jenis Bahan Bakar dan Kategori Harga</vt:lpstr>
      <vt:lpstr>Jumlah Mobil berdasarkan Tenaga Mesin dan Kategori Harga</vt:lpstr>
      <vt:lpstr>Jumlah Mobil berdasarkan Efisiensi Bahan Bakar dan Kategori Harga</vt:lpstr>
      <vt:lpstr>Summary</vt:lpstr>
      <vt:lpstr>Memprediksi Harga Mobil Bekas</vt:lpstr>
      <vt:lpstr>Outliers &amp; Multicollinearity</vt:lpstr>
      <vt:lpstr>Features Engineering</vt:lpstr>
      <vt:lpstr>Model Benchmarking</vt:lpstr>
      <vt:lpstr>PowerPoint Presentation</vt:lpstr>
      <vt:lpstr>Random Forrest Regressor</vt:lpstr>
      <vt:lpstr>PowerPoint Presentation</vt:lpstr>
      <vt:lpstr>Hyperparameter Tuning Result</vt:lpstr>
      <vt:lpstr>Actual VS Prediction Price</vt:lpstr>
      <vt:lpstr>Residual Plot</vt:lpstr>
      <vt:lpstr>Residual Distribution by Range</vt:lpstr>
      <vt:lpstr>Feature Importance</vt:lpstr>
      <vt:lpstr>PowerPoint Presentation</vt:lpstr>
      <vt:lpstr>PowerPoint Presentation</vt:lpstr>
      <vt:lpstr>PowerPoint Presentation</vt:lpstr>
      <vt:lpstr>Conclusion</vt:lpstr>
      <vt:lpstr>Conclusion</vt:lpstr>
      <vt:lpstr>Conclusion-Model Implementation</vt:lpstr>
      <vt:lpstr>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 in UK</dc:title>
  <dc:creator>ASUS</dc:creator>
  <cp:lastModifiedBy>rafidghadah damarta</cp:lastModifiedBy>
  <cp:revision>106</cp:revision>
  <dcterms:modified xsi:type="dcterms:W3CDTF">2024-03-07T03:38:50Z</dcterms:modified>
</cp:coreProperties>
</file>