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22"/>
  </p:notesMasterIdLst>
  <p:sldIdLst>
    <p:sldId id="285" r:id="rId2"/>
    <p:sldId id="289" r:id="rId3"/>
    <p:sldId id="296" r:id="rId4"/>
    <p:sldId id="298" r:id="rId5"/>
    <p:sldId id="259" r:id="rId6"/>
    <p:sldId id="260" r:id="rId7"/>
    <p:sldId id="261" r:id="rId8"/>
    <p:sldId id="262" r:id="rId9"/>
    <p:sldId id="276" r:id="rId10"/>
    <p:sldId id="272" r:id="rId11"/>
    <p:sldId id="263" r:id="rId12"/>
    <p:sldId id="256" r:id="rId13"/>
    <p:sldId id="265" r:id="rId14"/>
    <p:sldId id="266" r:id="rId15"/>
    <p:sldId id="286" r:id="rId16"/>
    <p:sldId id="270" r:id="rId17"/>
    <p:sldId id="294" r:id="rId18"/>
    <p:sldId id="287" r:id="rId19"/>
    <p:sldId id="295" r:id="rId20"/>
    <p:sldId id="288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hirae" initials="Z" lastIdx="2" clrIdx="0">
    <p:extLst>
      <p:ext uri="{19B8F6BF-5375-455C-9EA6-DF929625EA0E}">
        <p15:presenceInfo xmlns:p15="http://schemas.microsoft.com/office/powerpoint/2012/main" userId="Zahira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9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E4798D-AD21-4140-8064-C30C19D1B11E}" type="datetimeFigureOut">
              <a:rPr lang="fr-FR" smtClean="0"/>
              <a:t>19/06/2020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1AC7C6-1290-4F91-9AA8-E65A2727CA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6986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AC7C6-1290-4F91-9AA8-E65A2727CAC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7066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9484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5253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3339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266913" y="2655800"/>
            <a:ext cx="77432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9783375" y="6173432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/>
          <p:nvPr/>
        </p:nvSpPr>
        <p:spPr>
          <a:xfrm>
            <a:off x="10386991" y="5576535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/>
          <p:nvPr/>
        </p:nvSpPr>
        <p:spPr>
          <a:xfrm>
            <a:off x="11857671" y="4444464"/>
            <a:ext cx="768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/>
          <p:nvPr/>
        </p:nvSpPr>
        <p:spPr>
          <a:xfrm>
            <a:off x="11695069" y="6565033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" name="Google Shape;15;p2"/>
          <p:cNvSpPr/>
          <p:nvPr/>
        </p:nvSpPr>
        <p:spPr>
          <a:xfrm>
            <a:off x="3181688" y="677512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" name="Google Shape;16;p2"/>
          <p:cNvSpPr/>
          <p:nvPr/>
        </p:nvSpPr>
        <p:spPr>
          <a:xfrm>
            <a:off x="639280" y="3605307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Google Shape;17;p2"/>
          <p:cNvSpPr/>
          <p:nvPr/>
        </p:nvSpPr>
        <p:spPr>
          <a:xfrm>
            <a:off x="348720" y="857463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" name="Google Shape;18;p2"/>
          <p:cNvSpPr/>
          <p:nvPr/>
        </p:nvSpPr>
        <p:spPr>
          <a:xfrm>
            <a:off x="676313" y="1441151"/>
            <a:ext cx="256800" cy="256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Google Shape;19;p2"/>
          <p:cNvSpPr/>
          <p:nvPr/>
        </p:nvSpPr>
        <p:spPr>
          <a:xfrm>
            <a:off x="11085359" y="4833763"/>
            <a:ext cx="192400" cy="192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2"/>
          <p:cNvSpPr/>
          <p:nvPr/>
        </p:nvSpPr>
        <p:spPr>
          <a:xfrm>
            <a:off x="11843811" y="5582348"/>
            <a:ext cx="192400" cy="192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" name="Google Shape;21;p2"/>
          <p:cNvSpPr/>
          <p:nvPr/>
        </p:nvSpPr>
        <p:spPr>
          <a:xfrm>
            <a:off x="211084" y="2128745"/>
            <a:ext cx="768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" name="Google Shape;22;p2"/>
          <p:cNvSpPr/>
          <p:nvPr/>
        </p:nvSpPr>
        <p:spPr>
          <a:xfrm>
            <a:off x="1861977" y="301904"/>
            <a:ext cx="256800" cy="256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" name="Google Shape;23;p2"/>
          <p:cNvSpPr/>
          <p:nvPr/>
        </p:nvSpPr>
        <p:spPr>
          <a:xfrm>
            <a:off x="823323" y="2667459"/>
            <a:ext cx="768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2"/>
          <p:cNvSpPr/>
          <p:nvPr/>
        </p:nvSpPr>
        <p:spPr>
          <a:xfrm>
            <a:off x="4567031" y="517173"/>
            <a:ext cx="768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" name="Google Shape;25;p2"/>
          <p:cNvSpPr/>
          <p:nvPr/>
        </p:nvSpPr>
        <p:spPr>
          <a:xfrm>
            <a:off x="10685372" y="6090061"/>
            <a:ext cx="256800" cy="256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550505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2061367" y="2339725"/>
            <a:ext cx="77768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2061367" y="4015348"/>
            <a:ext cx="77768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3173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l="19" r="19"/>
          <a:stretch/>
        </p:blipFill>
        <p:spPr>
          <a:xfrm rot="10800000" flipH="1">
            <a:off x="7936" y="0"/>
            <a:ext cx="1218746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1620400" y="2298200"/>
            <a:ext cx="89512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609585" algn="ctr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sz="4800" i="1"/>
            </a:lvl1pPr>
            <a:lvl2pPr marL="1219170" lvl="1" indent="-60958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sz="4800" i="1"/>
            </a:lvl2pPr>
            <a:lvl3pPr marL="1828754" lvl="2" indent="-60958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sz="4800" i="1"/>
            </a:lvl3pPr>
            <a:lvl4pPr marL="2438339" lvl="3" indent="-609585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4800" i="1"/>
            </a:lvl4pPr>
            <a:lvl5pPr marL="3047924" lvl="4" indent="-609585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4800" i="1"/>
            </a:lvl5pPr>
            <a:lvl6pPr marL="3657509" lvl="5" indent="-609585" algn="ctr" rtl="0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4800" i="1"/>
            </a:lvl6pPr>
            <a:lvl7pPr marL="4267093" lvl="6" indent="-609585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4800" i="1"/>
            </a:lvl7pPr>
            <a:lvl8pPr marL="4876678" lvl="7" indent="-609585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4800" i="1"/>
            </a:lvl8pPr>
            <a:lvl9pPr marL="5486263" lvl="8" indent="-60958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4800" i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grpSp>
        <p:nvGrpSpPr>
          <p:cNvPr id="32" name="Google Shape;32;p4"/>
          <p:cNvGrpSpPr/>
          <p:nvPr/>
        </p:nvGrpSpPr>
        <p:grpSpPr>
          <a:xfrm>
            <a:off x="5119529" y="1043892"/>
            <a:ext cx="1952764" cy="1123609"/>
            <a:chOff x="3593400" y="1729675"/>
            <a:chExt cx="1957200" cy="112361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0" b="1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sz="80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5000681" y="520396"/>
            <a:ext cx="709600" cy="7140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5817203" y="581500"/>
            <a:ext cx="278800" cy="492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Google Shape;38;p4"/>
          <p:cNvCxnSpPr/>
          <p:nvPr/>
        </p:nvCxnSpPr>
        <p:spPr>
          <a:xfrm rot="10800000" flipH="1">
            <a:off x="6272680" y="469240"/>
            <a:ext cx="462800" cy="632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-116" y="6333125"/>
            <a:ext cx="121920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fld id="{0F1EDB50-C63C-4CC0-BA57-C604E2EA28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7174671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1048200" y="1682267"/>
            <a:ext cx="10095600" cy="47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◎"/>
              <a:defRPr sz="3200"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3200"/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3200"/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3200"/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3200"/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3200"/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32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F1EDB50-C63C-4CC0-BA57-C604E2EA28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6391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1048183" y="1600200"/>
            <a:ext cx="49004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◎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6243545" y="1600200"/>
            <a:ext cx="49004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◎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F1EDB50-C63C-4CC0-BA57-C604E2EA28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2032718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1048200" y="1600200"/>
            <a:ext cx="32264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◎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2"/>
          </p:nvPr>
        </p:nvSpPr>
        <p:spPr>
          <a:xfrm>
            <a:off x="4439989" y="1600200"/>
            <a:ext cx="32264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◎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3"/>
          </p:nvPr>
        </p:nvSpPr>
        <p:spPr>
          <a:xfrm>
            <a:off x="7831779" y="1600200"/>
            <a:ext cx="32264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◎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F1EDB50-C63C-4CC0-BA57-C604E2EA28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4391448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F1EDB50-C63C-4CC0-BA57-C604E2EA28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9960621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609600" y="5407124"/>
            <a:ext cx="10972800" cy="4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1800"/>
              <a:buNone/>
              <a:defRPr sz="24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-123" y="6333125"/>
            <a:ext cx="121920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fld id="{0F1EDB50-C63C-4CC0-BA57-C604E2EA28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0231158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F1EDB50-C63C-4CC0-BA57-C604E2EA28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9348496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48200" y="1682267"/>
            <a:ext cx="10095600" cy="47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F1EDB50-C63C-4CC0-BA57-C604E2EA28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232559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</p:sldLayoutIdLst>
  <p:transition>
    <p:fade thruBlk="1"/>
  </p:transition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22673" y="2287068"/>
            <a:ext cx="8863079" cy="2283864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ctr">
              <a:lnSpc>
                <a:spcPct val="150000"/>
              </a:lnSpc>
            </a:pPr>
            <a:r>
              <a:rPr lang="fr-FR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Ingénierie des Systèmes Informatiques et logiciels</a:t>
            </a:r>
            <a:br>
              <a:rPr lang="fr-FR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Agent conversationnel par apprentissage supervisé et par renforcement</a:t>
            </a:r>
            <a:endParaRPr sz="32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44A983D-9737-4D93-A547-36844B62A8B8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17" t="14013" r="13043" b="31210"/>
          <a:stretch/>
        </p:blipFill>
        <p:spPr bwMode="auto">
          <a:xfrm>
            <a:off x="3656189" y="331420"/>
            <a:ext cx="4879622" cy="152733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003F0A6-E72A-435A-B6CE-8CF116BC14DF}"/>
              </a:ext>
            </a:extLst>
          </p:cNvPr>
          <p:cNvSpPr/>
          <p:nvPr/>
        </p:nvSpPr>
        <p:spPr>
          <a:xfrm>
            <a:off x="2449690" y="4999248"/>
            <a:ext cx="7654021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8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Réalisé par : El </a:t>
            </a:r>
            <a:r>
              <a:rPr lang="fr-FR" sz="186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mahdaouy</a:t>
            </a:r>
            <a:r>
              <a:rPr lang="fr-FR" sz="18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6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Zahira</a:t>
            </a:r>
            <a:r>
              <a:rPr lang="fr-FR" sz="18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Encadré par : </a:t>
            </a:r>
            <a:r>
              <a:rPr lang="fr-FR" sz="1867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Pr. Azidine Guezzaz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3402A2-110A-4AA9-90E2-1F810EBE63FE}"/>
              </a:ext>
            </a:extLst>
          </p:cNvPr>
          <p:cNvSpPr/>
          <p:nvPr/>
        </p:nvSpPr>
        <p:spPr>
          <a:xfrm>
            <a:off x="5438608" y="5906360"/>
            <a:ext cx="1314784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67" dirty="0"/>
              <a:t>2019/2020</a:t>
            </a:r>
            <a:endParaRPr lang="fr-FR" sz="1867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8199A1-E0A6-40CE-843E-19C558157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3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4DC9D1B-95C1-4456-9B31-D062C156FC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1EDB50-C63C-4CC0-BA57-C604E2EA2831}" type="slidenum">
              <a:rPr lang="fr-FR" smtClean="0"/>
              <a:t>10</a:t>
            </a:fld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C56CE8-5179-4AB2-89BF-49A4F56A310C}"/>
              </a:ext>
            </a:extLst>
          </p:cNvPr>
          <p:cNvSpPr/>
          <p:nvPr/>
        </p:nvSpPr>
        <p:spPr>
          <a:xfrm>
            <a:off x="838200" y="1690688"/>
            <a:ext cx="10902243" cy="11560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1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PyTorch (Janvier 2016) est une bibliothèque open source permettant aux développeurs de créer des modèles de machine learning et plus particulièrement de deep learning.</a:t>
            </a:r>
          </a:p>
          <a:p>
            <a:pPr algn="just">
              <a:lnSpc>
                <a:spcPct val="150000"/>
              </a:lnSpc>
            </a:pPr>
            <a:r>
              <a:rPr lang="fr-FR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 base de PyTorch est  </a:t>
            </a:r>
            <a:r>
              <a:rPr lang="fr-FR" sz="1600" u="sng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Tenseurs </a:t>
            </a:r>
            <a:r>
              <a:rPr lang="fr-FR" sz="1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qui est 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type de données spécialement conçu afin de déclarer des tableaux multidimensionnels.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2608FA6-5E0D-4F4A-B9AE-6AD69D4D3C5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17424" y="3119279"/>
            <a:ext cx="6854630" cy="256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899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85FCBE-B17E-41B8-9AAE-604B991A1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245" y="891823"/>
            <a:ext cx="10515600" cy="930728"/>
          </a:xfrm>
        </p:spPr>
        <p:txBody>
          <a:bodyPr/>
          <a:lstStyle/>
          <a:p>
            <a:pPr algn="ctr"/>
            <a:r>
              <a:rPr lang="fr-FR" sz="3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Cahier de charge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A2927FE-CA49-43D0-A3FC-C10ADACF8E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1EDB50-C63C-4CC0-BA57-C604E2EA2831}" type="slidenum">
              <a:rPr lang="fr-FR" smtClean="0"/>
              <a:t>11</a:t>
            </a:fld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19F345-72BE-4FD1-BDF0-E78AD1D7F095}"/>
              </a:ext>
            </a:extLst>
          </p:cNvPr>
          <p:cNvSpPr/>
          <p:nvPr/>
        </p:nvSpPr>
        <p:spPr>
          <a:xfrm>
            <a:off x="2139244" y="2274106"/>
            <a:ext cx="7913511" cy="1525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fr-FR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Création d’un agent conversationnel </a:t>
            </a:r>
            <a:r>
              <a:rPr lang="fr-FR" sz="16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intelligent</a:t>
            </a:r>
            <a:r>
              <a:rPr lang="fr-FR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avec l’apprentissage par renforcement et qui se base sur un système existant qui implémente l’apprentissage supervisé.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fr-FR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L’agent doit contrôler ses actions, il ne doit pas attendre qu’une tierce personne lui donne l’autorisation </a:t>
            </a:r>
            <a:r>
              <a:rPr lang="fr-FR" sz="16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 réagir.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392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2207600" y="2655800"/>
            <a:ext cx="7776800" cy="154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fr-F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Conception avec le langage UML</a:t>
            </a:r>
            <a:endParaRPr sz="4400" dirty="0"/>
          </a:p>
        </p:txBody>
      </p:sp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31036D89-E105-4406-8EC1-C84EC85F32B4}"/>
              </a:ext>
            </a:extLst>
          </p:cNvPr>
          <p:cNvSpPr txBox="1">
            <a:spLocks/>
          </p:cNvSpPr>
          <p:nvPr/>
        </p:nvSpPr>
        <p:spPr>
          <a:xfrm>
            <a:off x="11352601" y="6333200"/>
            <a:ext cx="731600" cy="5248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dirty="0"/>
              <a:t>  </a:t>
            </a:r>
            <a:r>
              <a:rPr lang="fr-FR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15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FCC7FC-2679-4221-AB3B-DEBFF28F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200" y="175155"/>
            <a:ext cx="10095600" cy="936800"/>
          </a:xfrm>
        </p:spPr>
        <p:txBody>
          <a:bodyPr/>
          <a:lstStyle/>
          <a:p>
            <a:pPr algn="ctr"/>
            <a:r>
              <a:rPr lang="fr-FR" sz="3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Diagramme de cas d’utilisation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F86B1D1-2AF6-4063-9FE7-7A177F8100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1EDB50-C63C-4CC0-BA57-C604E2EA2831}" type="slidenum">
              <a:rPr lang="fr-FR" smtClean="0"/>
              <a:t>13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2F8C829-653D-4DFA-9D4F-F4BAAE5C8265}"/>
              </a:ext>
            </a:extLst>
          </p:cNvPr>
          <p:cNvPicPr/>
          <p:nvPr/>
        </p:nvPicPr>
        <p:blipFill rotWithShape="1">
          <a:blip r:embed="rId2"/>
          <a:srcRect l="1443" t="5163" r="1602" b="3622"/>
          <a:stretch/>
        </p:blipFill>
        <p:spPr bwMode="auto">
          <a:xfrm>
            <a:off x="2451100" y="1224420"/>
            <a:ext cx="7289800" cy="461193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05747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B425FF-C4D7-4FCA-807B-65505683E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200" y="146139"/>
            <a:ext cx="10095600" cy="936800"/>
          </a:xfrm>
        </p:spPr>
        <p:txBody>
          <a:bodyPr/>
          <a:lstStyle/>
          <a:p>
            <a:pPr algn="ctr"/>
            <a:r>
              <a:rPr lang="fr-FR" sz="3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Diagramme de classe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E739855-BB39-45EC-92D8-B209963AC2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1EDB50-C63C-4CC0-BA57-C604E2EA2831}" type="slidenum">
              <a:rPr lang="fr-FR" smtClean="0"/>
              <a:t>14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637A0FE-0A8F-4094-A192-2717E2DB5E4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06391" y="1197769"/>
            <a:ext cx="6979476" cy="486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293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892033" y="2655800"/>
            <a:ext cx="7776800" cy="154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Réalisation </a:t>
            </a:r>
            <a:endParaRPr lang="fr-FR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61476FB9-7D92-4D50-ABC1-D43252173568}"/>
              </a:ext>
            </a:extLst>
          </p:cNvPr>
          <p:cNvSpPr txBox="1">
            <a:spLocks/>
          </p:cNvSpPr>
          <p:nvPr/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</a:t>
            </a:r>
            <a:fld id="{0F1EDB50-C63C-4CC0-BA57-C604E2EA2831}" type="slidenum">
              <a:rPr lang="fr-FR" b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pPr/>
              <a:t>15</a:t>
            </a:fld>
            <a:endParaRPr lang="fr-FR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669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346BE0-4DDF-45CF-A005-BB8D2F11B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200" y="221955"/>
            <a:ext cx="10095600" cy="936800"/>
          </a:xfrm>
        </p:spPr>
        <p:txBody>
          <a:bodyPr/>
          <a:lstStyle/>
          <a:p>
            <a:pPr algn="ctr"/>
            <a:r>
              <a:rPr lang="fr-FR" sz="3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Etude de modèle existant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DBD488B-5C88-42A1-8F98-5C6F399106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1EDB50-C63C-4CC0-BA57-C604E2EA2831}" type="slidenum">
              <a:rPr lang="fr-FR" smtClean="0"/>
              <a:t>16</a:t>
            </a:fld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B29903-7B56-43EC-B953-C186BAEE7079}"/>
              </a:ext>
            </a:extLst>
          </p:cNvPr>
          <p:cNvSpPr/>
          <p:nvPr/>
        </p:nvSpPr>
        <p:spPr>
          <a:xfrm>
            <a:off x="957889" y="1346535"/>
            <a:ext cx="10484555" cy="786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16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L’étude porte sur l’apport d’un réseau de neurones récurrent (RNN) bidirectionnel encodeur/décodeur avec un mécanisme d’attention. </a:t>
            </a:r>
            <a:endParaRPr lang="fr-F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972D5DA-027E-4C20-B74C-1113C30AB63F}"/>
              </a:ext>
            </a:extLst>
          </p:cNvPr>
          <p:cNvPicPr/>
          <p:nvPr/>
        </p:nvPicPr>
        <p:blipFill rotWithShape="1">
          <a:blip r:embed="rId2"/>
          <a:srcRect l="2821" r="5531"/>
          <a:stretch/>
        </p:blipFill>
        <p:spPr>
          <a:xfrm>
            <a:off x="2681111" y="2321069"/>
            <a:ext cx="6829778" cy="295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309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B3D306-F86A-4971-8D1C-986517654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245" y="56465"/>
            <a:ext cx="10095600" cy="936800"/>
          </a:xfrm>
        </p:spPr>
        <p:txBody>
          <a:bodyPr/>
          <a:lstStyle/>
          <a:p>
            <a:r>
              <a:rPr lang="fr-F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Amélioration avec l’apprentissage par renforcement</a:t>
            </a:r>
            <a:endParaRPr lang="fr-FR" sz="360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4FBC011-3265-4773-932B-DE2CF278F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4778" y="993265"/>
            <a:ext cx="10182578" cy="1152639"/>
          </a:xfrm>
        </p:spPr>
        <p:txBody>
          <a:bodyPr/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Simuler le processus de deux agents virtuels, bas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sur le modèle existant,</a:t>
            </a:r>
            <a:r>
              <a:rPr lang="fr-FR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parlant à tour de rôle, à travers lequel nous pouvons explorer l'espace état-action et apprendre une politique qui mène à la récompense optimale attendue.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F5ECE72-1A7C-4D1A-BBE1-163CDCAC396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1EDB50-C63C-4CC0-BA57-C604E2EA2831}" type="slidenum">
              <a:rPr lang="fr-FR" smtClean="0"/>
              <a:t>17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80C6FF7-7AD5-4B08-9B15-A75D68AD4D19}"/>
              </a:ext>
            </a:extLst>
          </p:cNvPr>
          <p:cNvPicPr/>
          <p:nvPr/>
        </p:nvPicPr>
        <p:blipFill rotWithShape="1">
          <a:blip r:embed="rId2"/>
          <a:srcRect l="3466" t="4627" b="2479"/>
          <a:stretch/>
        </p:blipFill>
        <p:spPr bwMode="auto">
          <a:xfrm>
            <a:off x="1670756" y="1942772"/>
            <a:ext cx="8534400" cy="43903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40610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2061367" y="2531636"/>
            <a:ext cx="7776800" cy="154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fr-F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Démonstration</a:t>
            </a:r>
            <a:endParaRPr sz="4400" dirty="0"/>
          </a:p>
        </p:txBody>
      </p:sp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C7806975-95F5-4304-8DBA-41DB68C7FC3F}"/>
              </a:ext>
            </a:extLst>
          </p:cNvPr>
          <p:cNvSpPr txBox="1">
            <a:spLocks/>
          </p:cNvSpPr>
          <p:nvPr/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</a:t>
            </a:r>
            <a:fld id="{0F1EDB50-C63C-4CC0-BA57-C604E2EA2831}" type="slidenum">
              <a:rPr lang="fr-FR" b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pPr/>
              <a:t>18</a:t>
            </a:fld>
            <a:endParaRPr lang="fr-FR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388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2FED81-A32A-4E4B-8B2C-8EEECCA0F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33" y="1133316"/>
            <a:ext cx="10095600" cy="936800"/>
          </a:xfrm>
        </p:spPr>
        <p:txBody>
          <a:bodyPr/>
          <a:lstStyle/>
          <a:p>
            <a:pPr algn="ctr"/>
            <a:r>
              <a:rPr lang="fr-FR" sz="3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fr-FR" sz="3600" b="0" dirty="0"/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0C55799E-913E-4DD0-9363-1C18AEE47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26316" y="2562735"/>
            <a:ext cx="7739367" cy="246082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Augmenter le nombre des itération d’entrainement.</a:t>
            </a:r>
          </a:p>
          <a:p>
            <a:pPr>
              <a:lnSpc>
                <a:spcPct val="150000"/>
              </a:lnSpc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Augmenter la quantité de données dans la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d </a:t>
            </a:r>
            <a:r>
              <a:rPr lang="fr-F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’apprentissage.</a:t>
            </a:r>
            <a:endParaRPr lang="fr-F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Augmenter le nombre des conversations entre les deux agents.</a:t>
            </a:r>
          </a:p>
          <a:p>
            <a:pPr>
              <a:lnSpc>
                <a:spcPct val="150000"/>
              </a:lnSpc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Implémenter plus de fonctions </a:t>
            </a:r>
            <a:r>
              <a:rPr lang="fr-FR" sz="1800">
                <a:latin typeface="Times New Roman" panose="02020603050405020304" pitchFamily="18" charset="0"/>
                <a:cs typeface="Times New Roman" panose="02020603050405020304" pitchFamily="18" charset="0"/>
              </a:rPr>
              <a:t>de récompense.</a:t>
            </a:r>
            <a:endParaRPr lang="fr-F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F7B23074-87B4-41A2-83AF-BCF0479630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1EDB50-C63C-4CC0-BA57-C604E2EA2831}" type="slidenum">
              <a:rPr lang="fr-FR" smtClean="0"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0305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07FCCC-B6EC-4EA7-8D8E-09A9489B7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  <a:endParaRPr lang="fr-FR" sz="360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AD5CE14-3FDC-42DD-9E6B-3398B63FC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30422" y="1934649"/>
            <a:ext cx="7429756" cy="2750240"/>
          </a:xfrm>
        </p:spPr>
        <p:txBody>
          <a:bodyPr/>
          <a:lstStyle/>
          <a:p>
            <a:r>
              <a:rPr lang="fr-F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utilisées</a:t>
            </a:r>
            <a:endParaRPr lang="fr-F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fr-F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Cahier de charge</a:t>
            </a:r>
          </a:p>
          <a:p>
            <a:pPr algn="just">
              <a:lnSpc>
                <a:spcPct val="150000"/>
              </a:lnSpc>
            </a:pPr>
            <a:r>
              <a:rPr lang="fr-F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Conception</a:t>
            </a:r>
          </a:p>
          <a:p>
            <a:pPr algn="just">
              <a:lnSpc>
                <a:spcPct val="150000"/>
              </a:lnSpc>
            </a:pP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Réalisation </a:t>
            </a:r>
            <a:endParaRPr lang="fr-F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fr-F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F4FB794-D409-4500-ABE8-07910A35FC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1EDB50-C63C-4CC0-BA57-C604E2EA283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3074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9A0976-7FE5-47B1-BB07-5AA7DD346E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Merci de votre attention</a:t>
            </a:r>
            <a:endParaRPr lang="fr-FR" b="1" dirty="0"/>
          </a:p>
          <a:p>
            <a:endParaRPr lang="fr-FR" dirty="0"/>
          </a:p>
        </p:txBody>
      </p:sp>
      <p:sp>
        <p:nvSpPr>
          <p:cNvPr id="343" name="Google Shape;343;p3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9554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2EC73B-D334-44FB-B96C-76C4C474D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311" y="263791"/>
            <a:ext cx="10095600" cy="936800"/>
          </a:xfrm>
        </p:spPr>
        <p:txBody>
          <a:bodyPr/>
          <a:lstStyle/>
          <a:p>
            <a:pPr algn="ctr"/>
            <a:r>
              <a:rPr lang="fr-FR" sz="3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fr-FR" sz="3600" b="0" dirty="0"/>
          </a:p>
        </p:txBody>
      </p:sp>
      <p:sp>
        <p:nvSpPr>
          <p:cNvPr id="11" name="Google Shape;92;p14">
            <a:extLst>
              <a:ext uri="{FF2B5EF4-FFF2-40B4-BE49-F238E27FC236}">
                <a16:creationId xmlns:a16="http://schemas.microsoft.com/office/drawing/2014/main" id="{EF4C1AEA-947E-42F7-BC47-6F2BF8D39BD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 rot="10800000" flipV="1">
            <a:off x="11384651" y="6310489"/>
            <a:ext cx="548700" cy="4515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</a:t>
            </a:r>
            <a:endParaRPr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EC2F512-57FB-4374-9A7F-A25BB4C89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3910" y="1670584"/>
            <a:ext cx="6118402" cy="429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219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176F1A-CA0E-4499-B4B0-0A3C189A67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9989" y="2655800"/>
            <a:ext cx="7776800" cy="1546400"/>
          </a:xfrm>
        </p:spPr>
        <p:txBody>
          <a:bodyPr/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</a:t>
            </a:r>
            <a:r>
              <a:rPr lang="fr-F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utilisées</a:t>
            </a:r>
            <a:br>
              <a:rPr lang="fr-FR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96A47FD-CA05-49A8-A3C8-4336B7F810E8}"/>
              </a:ext>
            </a:extLst>
          </p:cNvPr>
          <p:cNvSpPr txBox="1">
            <a:spLocks/>
          </p:cNvSpPr>
          <p:nvPr/>
        </p:nvSpPr>
        <p:spPr>
          <a:xfrm>
            <a:off x="11555800" y="6457312"/>
            <a:ext cx="636200" cy="30473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F1EDB50-C63C-4CC0-BA57-C604E2EA2831}" type="slidenum">
              <a:rPr lang="fr-FR" b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pPr/>
              <a:t>4</a:t>
            </a:fld>
            <a:endParaRPr lang="fr-FR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401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942DAA-4D88-41C8-A8F5-3E03D4190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245" y="239510"/>
            <a:ext cx="10515600" cy="878093"/>
          </a:xfrm>
        </p:spPr>
        <p:txBody>
          <a:bodyPr/>
          <a:lstStyle/>
          <a:p>
            <a:pPr algn="ctr"/>
            <a:r>
              <a:rPr lang="fr-FR" sz="3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Apprentissage supervisé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12B5F58-A7FC-4425-8380-1B1EE0F7E90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1EDB50-C63C-4CC0-BA57-C604E2EA2831}" type="slidenum">
              <a:rPr lang="fr-FR" smtClean="0"/>
              <a:t>5</a:t>
            </a:fld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C2AF29-1F65-4B7D-A36B-6B03CDF080D7}"/>
              </a:ext>
            </a:extLst>
          </p:cNvPr>
          <p:cNvSpPr/>
          <p:nvPr/>
        </p:nvSpPr>
        <p:spPr>
          <a:xfrm>
            <a:off x="620889" y="1337184"/>
            <a:ext cx="11198578" cy="700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dirty="0">
                <a:solidFill>
                  <a:srgbClr val="7070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machine peut apprendre à faire une certaine tâche en étudiant des </a:t>
            </a:r>
            <a:r>
              <a:rPr lang="fr-FR" b="1" dirty="0">
                <a:solidFill>
                  <a:srgbClr val="7070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exemples</a:t>
            </a:r>
            <a:r>
              <a:rPr lang="fr-FR" dirty="0">
                <a:solidFill>
                  <a:srgbClr val="7070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de cette tâche. Par exemple, elle peut apprendre à reconnaître une photo de chien après qu’on lui ait montré des millions de photos de chiens. 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7EF408F-B7D4-49D3-A69F-7156E081E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006" y="2233550"/>
            <a:ext cx="6479988" cy="409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888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AAA5FC-634B-4468-9F36-8DA383A78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200" y="282221"/>
            <a:ext cx="10095600" cy="684917"/>
          </a:xfrm>
        </p:spPr>
        <p:txBody>
          <a:bodyPr/>
          <a:lstStyle/>
          <a:p>
            <a:pPr algn="ctr"/>
            <a:r>
              <a:rPr lang="fr-FR" sz="3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Apprentissage par renforcement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464EC06-8440-444F-B235-2269AE598C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1EDB50-C63C-4CC0-BA57-C604E2EA2831}" type="slidenum">
              <a:rPr lang="fr-FR" smtClean="0"/>
              <a:t>6</a:t>
            </a:fld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B3518D-12DF-430B-81BE-205C5357088A}"/>
              </a:ext>
            </a:extLst>
          </p:cNvPr>
          <p:cNvSpPr/>
          <p:nvPr/>
        </p:nvSpPr>
        <p:spPr>
          <a:xfrm>
            <a:off x="1355756" y="1227237"/>
            <a:ext cx="9480488" cy="1525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C’est apprendre à agir par essai et erreur. 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vise à construire des agents capables de prendre des décisions autonomes 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Ces décisions modifient son environnement qui lui transmet un signal de récompense lui indiquant en retour si l’action était bonne ou mauvaise au regard d’un objectif à atteindre.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7079323-EEC6-4FBF-A543-783C460D8DB4}"/>
              </a:ext>
            </a:extLst>
          </p:cNvPr>
          <p:cNvPicPr/>
          <p:nvPr/>
        </p:nvPicPr>
        <p:blipFill rotWithShape="1">
          <a:blip r:embed="rId2"/>
          <a:srcRect b="5030"/>
          <a:stretch/>
        </p:blipFill>
        <p:spPr bwMode="auto">
          <a:xfrm>
            <a:off x="2344385" y="2957633"/>
            <a:ext cx="6709303" cy="310918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05700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F4D306-C46B-4866-9CB5-86633D9BD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45" y="191155"/>
            <a:ext cx="10095600" cy="936800"/>
          </a:xfrm>
        </p:spPr>
        <p:txBody>
          <a:bodyPr/>
          <a:lstStyle/>
          <a:p>
            <a:pPr algn="ctr"/>
            <a:r>
              <a:rPr lang="fr-FR" sz="3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Réseau de neurones artificiels</a:t>
            </a:r>
            <a:r>
              <a:rPr lang="fr-FR" sz="3600" b="1" dirty="0">
                <a:solidFill>
                  <a:schemeClr val="accent1"/>
                </a:solidFill>
              </a:rPr>
              <a:t> </a:t>
            </a:r>
            <a:endParaRPr lang="fr-FR" sz="3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61AEC58-F873-4C32-9EDF-02B6AA2AC5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1EDB50-C63C-4CC0-BA57-C604E2EA2831}" type="slidenum">
              <a:rPr lang="fr-FR" smtClean="0"/>
              <a:t>7</a:t>
            </a:fld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FF2AFC-9255-4336-8036-E5DEC2369547}"/>
              </a:ext>
            </a:extLst>
          </p:cNvPr>
          <p:cNvSpPr/>
          <p:nvPr/>
        </p:nvSpPr>
        <p:spPr>
          <a:xfrm>
            <a:off x="1318526" y="1323070"/>
            <a:ext cx="9814070" cy="417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 méthode de construction de modèle qui permet à l’ordinateur d’apprendre à partir de nouvelles données.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DEBAEB9-F0F2-4904-BC86-ABA94C18B784}"/>
              </a:ext>
            </a:extLst>
          </p:cNvPr>
          <p:cNvPicPr/>
          <p:nvPr/>
        </p:nvPicPr>
        <p:blipFill rotWithShape="1">
          <a:blip r:embed="rId2"/>
          <a:srcRect t="2338"/>
          <a:stretch/>
        </p:blipFill>
        <p:spPr bwMode="auto">
          <a:xfrm>
            <a:off x="6502405" y="2627667"/>
            <a:ext cx="4901837" cy="269855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04CCBD4-10F1-4323-84EB-116B3C0C0D21}"/>
              </a:ext>
            </a:extLst>
          </p:cNvPr>
          <p:cNvSpPr/>
          <p:nvPr/>
        </p:nvSpPr>
        <p:spPr>
          <a:xfrm>
            <a:off x="7944072" y="5668164"/>
            <a:ext cx="2018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Réseau de neurones</a:t>
            </a:r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74C2B1A-32B3-4401-AF6A-0F48AAE3F1CD}"/>
              </a:ext>
            </a:extLst>
          </p:cNvPr>
          <p:cNvPicPr/>
          <p:nvPr/>
        </p:nvPicPr>
        <p:blipFill rotWithShape="1">
          <a:blip r:embed="rId3"/>
          <a:srcRect l="10297" t="5246" r="8179" b="5574"/>
          <a:stretch/>
        </p:blipFill>
        <p:spPr bwMode="auto">
          <a:xfrm>
            <a:off x="1467554" y="2627667"/>
            <a:ext cx="4222043" cy="269855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018FB7F-D4BF-420D-BF9C-690D3C34EE7A}"/>
              </a:ext>
            </a:extLst>
          </p:cNvPr>
          <p:cNvSpPr/>
          <p:nvPr/>
        </p:nvSpPr>
        <p:spPr>
          <a:xfrm>
            <a:off x="1944926" y="5668164"/>
            <a:ext cx="32673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Le fonctionnement d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’un </a:t>
            </a:r>
            <a:r>
              <a:rPr lang="fr-FR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neurone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artificiel</a:t>
            </a:r>
            <a:endParaRPr lang="fr-FR" dirty="0"/>
          </a:p>
          <a:p>
            <a:r>
              <a:rPr lang="fr-FR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6378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CEE441-24CA-4A89-B06D-B64397D38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333" y="200005"/>
            <a:ext cx="10095600" cy="936800"/>
          </a:xfrm>
        </p:spPr>
        <p:txBody>
          <a:bodyPr/>
          <a:lstStyle/>
          <a:p>
            <a:pPr algn="ctr"/>
            <a:r>
              <a:rPr lang="fr-FR" sz="3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Réseau de neurones récurrentes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CD7CFA6-5F0A-437C-9321-4D0E59E503E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1EDB50-C63C-4CC0-BA57-C604E2EA2831}" type="slidenum">
              <a:rPr lang="fr-FR" smtClean="0"/>
              <a:t>8</a:t>
            </a:fld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736C63-4CA3-43AC-A54E-B52D29D40376}"/>
              </a:ext>
            </a:extLst>
          </p:cNvPr>
          <p:cNvSpPr/>
          <p:nvPr/>
        </p:nvSpPr>
        <p:spPr>
          <a:xfrm>
            <a:off x="1014333" y="1273000"/>
            <a:ext cx="10995378" cy="878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Réseau de neurones récurrentes </a:t>
            </a:r>
            <a:r>
              <a:rPr lang="fr-FR" dirty="0">
                <a:latin typeface="Times New Roman" panose="02020603050405020304" pitchFamily="18" charset="0"/>
                <a:ea typeface="Calibri" panose="020F0502020204030204" pitchFamily="34" charset="0"/>
              </a:rPr>
              <a:t>est une copie multiple du même réseau qui reçoit des entrées à des moments différents ainsi que son état caché précédent. 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FD7831E-2C8D-4619-B6BB-161226BBA50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28622" y="3663808"/>
            <a:ext cx="6118578" cy="222313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1DDFD29-C92E-46A4-9796-C9040037E5A6}"/>
              </a:ext>
            </a:extLst>
          </p:cNvPr>
          <p:cNvPicPr/>
          <p:nvPr/>
        </p:nvPicPr>
        <p:blipFill rotWithShape="1">
          <a:blip r:embed="rId3"/>
          <a:srcRect l="4036" r="3656"/>
          <a:stretch/>
        </p:blipFill>
        <p:spPr>
          <a:xfrm>
            <a:off x="3124199" y="1995824"/>
            <a:ext cx="5486401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861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6C9453-EA1E-47FF-B8F8-109957D90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3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Modèle séquence à séquence (seq2seq)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80B06A0-CD04-4423-B31E-11C60496DD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1EDB50-C63C-4CC0-BA57-C604E2EA2831}" type="slidenum">
              <a:rPr lang="fr-FR" smtClean="0"/>
              <a:t>9</a:t>
            </a:fld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944779-994F-4DD4-AEA7-735EFD03C70A}"/>
              </a:ext>
            </a:extLst>
          </p:cNvPr>
          <p:cNvSpPr/>
          <p:nvPr/>
        </p:nvSpPr>
        <p:spPr>
          <a:xfrm>
            <a:off x="1021558" y="1687495"/>
            <a:ext cx="10284177" cy="786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Un modèle séquence à séquence est implémenté en utilisant deux réseaux de neurones récurrents, un premier réseau est un encodeur et le second est un décodeur.</a:t>
            </a:r>
            <a:endParaRPr lang="fr-FR" sz="16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EF6CBAE-E011-4F25-AAFD-FD4503F0FA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35"/>
          <a:stretch/>
        </p:blipFill>
        <p:spPr>
          <a:xfrm>
            <a:off x="1281951" y="2573866"/>
            <a:ext cx="9470054" cy="302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863866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Cordelia · SlidesCarnival</Template>
  <TotalTime>5595</TotalTime>
  <Words>479</Words>
  <Application>Microsoft Office PowerPoint</Application>
  <PresentationFormat>Grand écran</PresentationFormat>
  <Paragraphs>67</Paragraphs>
  <Slides>20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7" baseType="lpstr">
      <vt:lpstr>Arial</vt:lpstr>
      <vt:lpstr>Calibri</vt:lpstr>
      <vt:lpstr>Roboto Slab</vt:lpstr>
      <vt:lpstr>Source Sans Pro</vt:lpstr>
      <vt:lpstr>Times New Roman</vt:lpstr>
      <vt:lpstr>Wingdings</vt:lpstr>
      <vt:lpstr>Cordelia template</vt:lpstr>
      <vt:lpstr>Ingénierie des Systèmes Informatiques et logiciels  Agent conversationnel par apprentissage supervisé et par renforcement</vt:lpstr>
      <vt:lpstr>Plan</vt:lpstr>
      <vt:lpstr>Introduction</vt:lpstr>
      <vt:lpstr>Technologies utilisées </vt:lpstr>
      <vt:lpstr>Apprentissage supervisé</vt:lpstr>
      <vt:lpstr>Apprentissage par renforcement</vt:lpstr>
      <vt:lpstr>Réseau de neurones artificiels </vt:lpstr>
      <vt:lpstr>Réseau de neurones récurrentes</vt:lpstr>
      <vt:lpstr>Modèle séquence à séquence (seq2seq)</vt:lpstr>
      <vt:lpstr>PyTorch</vt:lpstr>
      <vt:lpstr>Cahier de charge</vt:lpstr>
      <vt:lpstr>Conception avec le langage UML</vt:lpstr>
      <vt:lpstr>Diagramme de cas d’utilisation</vt:lpstr>
      <vt:lpstr>Diagramme de classe</vt:lpstr>
      <vt:lpstr>Réalisation </vt:lpstr>
      <vt:lpstr>Etude de modèle existant</vt:lpstr>
      <vt:lpstr>Amélioration avec l’apprentissage par renforcement</vt:lpstr>
      <vt:lpstr>Démonstration</vt:lpstr>
      <vt:lpstr>Conclusion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Ingénierie des Systèmes Informatiques et logiciels Agent conversationnel par apprentissage supervisé et par renforcement</dc:title>
  <dc:creator>Zahirae</dc:creator>
  <cp:lastModifiedBy>Zahirae</cp:lastModifiedBy>
  <cp:revision>575</cp:revision>
  <dcterms:created xsi:type="dcterms:W3CDTF">2020-06-03T17:22:47Z</dcterms:created>
  <dcterms:modified xsi:type="dcterms:W3CDTF">2020-06-19T08:24:19Z</dcterms:modified>
</cp:coreProperties>
</file>