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1"/>
    <p:restoredTop sz="95768"/>
  </p:normalViewPr>
  <p:slideViewPr>
    <p:cSldViewPr snapToGrid="0" snapToObjects="1">
      <p:cViewPr varScale="1">
        <p:scale>
          <a:sx n="106" d="100"/>
          <a:sy n="106" d="100"/>
        </p:scale>
        <p:origin x="18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8B667-828C-444C-9ECC-E14041C6E54B}" type="datetimeFigureOut">
              <a:rPr kumimoji="1" lang="zh-CN" altLang="en-US" smtClean="0"/>
              <a:t>17/1/4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3878F-F7E7-0B4E-9DA0-AB67ACF042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5483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3878F-F7E7-0B4E-9DA0-AB67ACF042B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227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1/4/17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1/4/17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36305" y="1023867"/>
            <a:ext cx="4455695" cy="3349641"/>
          </a:xfrm>
        </p:spPr>
        <p:txBody>
          <a:bodyPr/>
          <a:lstStyle/>
          <a:p>
            <a:r>
              <a:rPr kumimoji="1" lang="en-US" altLang="zh-CN" dirty="0" smtClean="0"/>
              <a:t>jQuery</a:t>
            </a:r>
            <a:r>
              <a:rPr kumimoji="1" lang="zh-CN" altLang="en-US" dirty="0" smtClean="0"/>
              <a:t>选择器简介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                                                    </a:t>
            </a:r>
            <a:r>
              <a:rPr kumimoji="1" lang="en-US" altLang="zh-CN" dirty="0" err="1" smtClean="0"/>
              <a:t>sunck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56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主要内容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jQuery</a:t>
            </a:r>
            <a:r>
              <a:rPr kumimoji="1" lang="zh-CN" altLang="en-US" dirty="0" smtClean="0"/>
              <a:t>选择器是什么？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jQuery</a:t>
            </a:r>
            <a:r>
              <a:rPr kumimoji="1" lang="zh-CN" altLang="en-US" dirty="0" smtClean="0"/>
              <a:t>选择器的优势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jQuery</a:t>
            </a:r>
            <a:r>
              <a:rPr kumimoji="1" lang="zh-CN" altLang="en-US" dirty="0" smtClean="0"/>
              <a:t>选择器分类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8305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jQuery</a:t>
            </a:r>
            <a:r>
              <a:rPr kumimoji="1" lang="zh-CN" altLang="en-US" dirty="0" smtClean="0"/>
              <a:t>选择器是什么？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jQuery</a:t>
            </a:r>
            <a:r>
              <a:rPr kumimoji="1" lang="zh-CN" altLang="en-US" dirty="0" smtClean="0"/>
              <a:t>选择器是</a:t>
            </a:r>
            <a:r>
              <a:rPr kumimoji="1" lang="en-US" altLang="zh-CN" dirty="0" smtClean="0"/>
              <a:t>jQuery</a:t>
            </a:r>
            <a:r>
              <a:rPr kumimoji="1" lang="zh-CN" altLang="en-US" dirty="0" smtClean="0"/>
              <a:t>库中非常重要的部分之一。它支持网页开发者所熟知的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语法，能够轻松快速地对页面进行设置。</a:t>
            </a:r>
            <a:r>
              <a:rPr kumimoji="1" lang="en-US" altLang="zh-CN" dirty="0" smtClean="0"/>
              <a:t>jQuery</a:t>
            </a:r>
            <a:r>
              <a:rPr kumimoji="1" lang="zh-CN" altLang="en-US" dirty="0" smtClean="0"/>
              <a:t>选择器是打开高效开发</a:t>
            </a:r>
            <a:r>
              <a:rPr kumimoji="1" lang="en-US" altLang="zh-CN" dirty="0" smtClean="0"/>
              <a:t>jQuery</a:t>
            </a:r>
            <a:r>
              <a:rPr kumimoji="1" lang="zh-CN" altLang="en-US" dirty="0" smtClean="0"/>
              <a:t>之门的钥匙。</a:t>
            </a:r>
          </a:p>
          <a:p>
            <a:r>
              <a:rPr kumimoji="1" lang="en-US" altLang="zh-CN" dirty="0" smtClean="0"/>
              <a:t>jQuery</a:t>
            </a:r>
            <a:r>
              <a:rPr kumimoji="1" lang="zh-CN" altLang="en-US" dirty="0" smtClean="0"/>
              <a:t>选择器的语法格式为：</a:t>
            </a:r>
            <a:r>
              <a:rPr kumimoji="1" lang="en-US" altLang="zh-CN" dirty="0" smtClean="0"/>
              <a:t>$(selector).</a:t>
            </a:r>
            <a:r>
              <a:rPr kumimoji="1" lang="en-US" altLang="zh-CN" dirty="0" err="1" smtClean="0"/>
              <a:t>methodName</a:t>
            </a:r>
            <a:r>
              <a:rPr kumimoji="1" lang="en-US" altLang="zh-CN" dirty="0" smtClean="0"/>
              <a:t>();</a:t>
            </a:r>
            <a:endParaRPr kumimoji="1" lang="zh-CN" altLang="en-US" dirty="0" smtClean="0"/>
          </a:p>
          <a:p>
            <a:r>
              <a:rPr kumimoji="1" lang="en-US" altLang="zh-CN" dirty="0" smtClean="0"/>
              <a:t>Selector</a:t>
            </a:r>
            <a:r>
              <a:rPr kumimoji="1" lang="zh-CN" altLang="en-US" dirty="0" smtClean="0"/>
              <a:t>是一个字符串表达式，用于识别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中的元素，然后使用</a:t>
            </a:r>
            <a:r>
              <a:rPr kumimoji="1" lang="en-US" altLang="zh-CN" dirty="0" smtClean="0"/>
              <a:t>jQuery</a:t>
            </a:r>
            <a:r>
              <a:rPr kumimoji="1" lang="zh-CN" altLang="en-US" dirty="0" smtClean="0"/>
              <a:t>提供的方法集合加以设置</a:t>
            </a:r>
          </a:p>
          <a:p>
            <a:r>
              <a:rPr kumimoji="1" lang="zh-CN" altLang="en-US" dirty="0" smtClean="0"/>
              <a:t>多个</a:t>
            </a:r>
            <a:r>
              <a:rPr kumimoji="1" lang="en-US" altLang="zh-CN" dirty="0" smtClean="0"/>
              <a:t>jQuery</a:t>
            </a:r>
            <a:r>
              <a:rPr kumimoji="1" lang="zh-CN" altLang="en-US" dirty="0" smtClean="0"/>
              <a:t>操作可以以链的形式串起来，语法如下</a:t>
            </a:r>
          </a:p>
          <a:p>
            <a:r>
              <a:rPr kumimoji="1" lang="en-US" altLang="zh-CN" dirty="0" smtClean="0"/>
              <a:t>$(selector).method1().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Method2().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Method3();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825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jQuery</a:t>
            </a:r>
            <a:r>
              <a:rPr kumimoji="1" lang="zh-CN" altLang="en-US" dirty="0" smtClean="0"/>
              <a:t>选择器的优势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zh-CN" altLang="en-US" dirty="0" smtClean="0"/>
              <a:t>代码更简单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、支持</a:t>
            </a:r>
            <a:r>
              <a:rPr kumimoji="1" lang="en-US" altLang="zh-CN" dirty="0" smtClean="0"/>
              <a:t>CSS1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CSS3</a:t>
            </a:r>
            <a:r>
              <a:rPr kumimoji="1" lang="zh-CN" altLang="en-US" dirty="0" smtClean="0"/>
              <a:t>选择器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、完善的检测机制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87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2800" dirty="0" smtClean="0"/>
              <a:t>代码更简单</a:t>
            </a:r>
            <a:endParaRPr kumimoji="1"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402000"/>
                </a:solidFill>
                <a:latin typeface="宋体" charset="0"/>
                <a:ea typeface="宋体" charset="0"/>
              </a:rPr>
              <a:t>    在</a:t>
            </a:r>
            <a:r>
              <a:rPr lang="en-US" altLang="zh-CN" dirty="0">
                <a:solidFill>
                  <a:srgbClr val="402000"/>
                </a:solidFill>
                <a:latin typeface="宋体" charset="0"/>
                <a:ea typeface="宋体" charset="0"/>
              </a:rPr>
              <a:t>jQuery</a:t>
            </a:r>
            <a:r>
              <a:rPr lang="zh-CN" altLang="en-US" dirty="0">
                <a:solidFill>
                  <a:srgbClr val="402000"/>
                </a:solidFill>
                <a:latin typeface="宋体" charset="0"/>
                <a:ea typeface="宋体" charset="0"/>
              </a:rPr>
              <a:t>库中封装了大量可以直接通过选择器调用的方法或函数，使我们仅使用简单的几行代码就可以实现比较复杂的功能。</a:t>
            </a:r>
          </a:p>
          <a:p>
            <a:r>
              <a:rPr lang="zh-CN" altLang="en-US" dirty="0" smtClean="0">
                <a:solidFill>
                  <a:srgbClr val="402000"/>
                </a:solidFill>
                <a:latin typeface="宋体" charset="0"/>
                <a:ea typeface="宋体" charset="0"/>
              </a:rPr>
              <a:t>    例如</a:t>
            </a:r>
            <a:r>
              <a:rPr lang="zh-CN" altLang="en-US" dirty="0">
                <a:solidFill>
                  <a:srgbClr val="402000"/>
                </a:solidFill>
                <a:latin typeface="宋体" charset="0"/>
                <a:ea typeface="宋体" charset="0"/>
              </a:rPr>
              <a:t>：可以使用</a:t>
            </a:r>
            <a:r>
              <a:rPr lang="en-US" altLang="zh-CN" dirty="0">
                <a:solidFill>
                  <a:srgbClr val="402000"/>
                </a:solidFill>
                <a:latin typeface="宋体" charset="0"/>
                <a:ea typeface="宋体" charset="0"/>
              </a:rPr>
              <a:t>$('#id')</a:t>
            </a:r>
            <a:r>
              <a:rPr lang="zh-CN" altLang="en-US" dirty="0">
                <a:solidFill>
                  <a:srgbClr val="402000"/>
                </a:solidFill>
                <a:latin typeface="宋体" charset="0"/>
                <a:ea typeface="宋体" charset="0"/>
              </a:rPr>
              <a:t>代替</a:t>
            </a:r>
            <a:r>
              <a:rPr lang="en-US" altLang="zh-CN" dirty="0">
                <a:solidFill>
                  <a:srgbClr val="402000"/>
                </a:solidFill>
                <a:latin typeface="宋体" charset="0"/>
                <a:ea typeface="宋体" charset="0"/>
              </a:rPr>
              <a:t>JavaScript</a:t>
            </a:r>
            <a:r>
              <a:rPr lang="zh-CN" altLang="en-US" dirty="0">
                <a:solidFill>
                  <a:srgbClr val="402000"/>
                </a:solidFill>
                <a:latin typeface="宋体" charset="0"/>
                <a:ea typeface="宋体" charset="0"/>
              </a:rPr>
              <a:t>代码中的</a:t>
            </a:r>
            <a:r>
              <a:rPr lang="en-US" altLang="zh-CN" dirty="0" err="1">
                <a:solidFill>
                  <a:srgbClr val="402000"/>
                </a:solidFill>
                <a:latin typeface="宋体" charset="0"/>
                <a:ea typeface="宋体" charset="0"/>
              </a:rPr>
              <a:t>document.getElementById</a:t>
            </a:r>
            <a:r>
              <a:rPr lang="en-US" altLang="zh-CN" dirty="0">
                <a:solidFill>
                  <a:srgbClr val="402000"/>
                </a:solidFill>
                <a:latin typeface="宋体" charset="0"/>
                <a:ea typeface="宋体" charset="0"/>
              </a:rPr>
              <a:t>()</a:t>
            </a:r>
            <a:r>
              <a:rPr lang="zh-CN" altLang="en-US" dirty="0">
                <a:solidFill>
                  <a:srgbClr val="402000"/>
                </a:solidFill>
                <a:latin typeface="宋体" charset="0"/>
                <a:ea typeface="宋体" charset="0"/>
              </a:rPr>
              <a:t>函数，即通过</a:t>
            </a:r>
            <a:r>
              <a:rPr lang="en-US" altLang="zh-CN" dirty="0">
                <a:solidFill>
                  <a:srgbClr val="402000"/>
                </a:solidFill>
                <a:latin typeface="宋体" charset="0"/>
                <a:ea typeface="宋体" charset="0"/>
              </a:rPr>
              <a:t>id</a:t>
            </a:r>
            <a:r>
              <a:rPr lang="zh-CN" altLang="en-US" dirty="0">
                <a:solidFill>
                  <a:srgbClr val="402000"/>
                </a:solidFill>
                <a:latin typeface="宋体" charset="0"/>
                <a:ea typeface="宋体" charset="0"/>
              </a:rPr>
              <a:t>来获取元素；使用</a:t>
            </a:r>
            <a:r>
              <a:rPr lang="en-US" altLang="zh-CN" dirty="0">
                <a:solidFill>
                  <a:srgbClr val="402000"/>
                </a:solidFill>
                <a:latin typeface="宋体" charset="0"/>
                <a:ea typeface="宋体" charset="0"/>
              </a:rPr>
              <a:t>$('</a:t>
            </a:r>
            <a:r>
              <a:rPr lang="en-US" altLang="zh-CN" dirty="0" err="1">
                <a:solidFill>
                  <a:srgbClr val="402000"/>
                </a:solidFill>
                <a:latin typeface="宋体" charset="0"/>
                <a:ea typeface="宋体" charset="0"/>
              </a:rPr>
              <a:t>tagName</a:t>
            </a:r>
            <a:r>
              <a:rPr lang="en-US" altLang="zh-CN" dirty="0">
                <a:solidFill>
                  <a:srgbClr val="402000"/>
                </a:solidFill>
                <a:latin typeface="宋体" charset="0"/>
                <a:ea typeface="宋体" charset="0"/>
              </a:rPr>
              <a:t>')</a:t>
            </a:r>
            <a:r>
              <a:rPr lang="zh-CN" altLang="en-US" dirty="0">
                <a:solidFill>
                  <a:srgbClr val="402000"/>
                </a:solidFill>
                <a:latin typeface="宋体" charset="0"/>
                <a:ea typeface="宋体" charset="0"/>
              </a:rPr>
              <a:t>代替</a:t>
            </a:r>
            <a:r>
              <a:rPr lang="en-US" altLang="zh-CN" dirty="0">
                <a:solidFill>
                  <a:srgbClr val="402000"/>
                </a:solidFill>
                <a:latin typeface="宋体" charset="0"/>
                <a:ea typeface="宋体" charset="0"/>
              </a:rPr>
              <a:t>JavaScript</a:t>
            </a:r>
            <a:r>
              <a:rPr lang="zh-CN" altLang="en-US" dirty="0">
                <a:solidFill>
                  <a:srgbClr val="402000"/>
                </a:solidFill>
                <a:latin typeface="宋体" charset="0"/>
                <a:ea typeface="宋体" charset="0"/>
              </a:rPr>
              <a:t>代码中的</a:t>
            </a:r>
            <a:r>
              <a:rPr lang="en-US" altLang="zh-CN" dirty="0" err="1">
                <a:solidFill>
                  <a:srgbClr val="402000"/>
                </a:solidFill>
                <a:latin typeface="宋体" charset="0"/>
                <a:ea typeface="宋体" charset="0"/>
              </a:rPr>
              <a:t>document.getElementsByTagName</a:t>
            </a:r>
            <a:r>
              <a:rPr lang="en-US" altLang="zh-CN" dirty="0">
                <a:solidFill>
                  <a:srgbClr val="402000"/>
                </a:solidFill>
                <a:latin typeface="宋体" charset="0"/>
                <a:ea typeface="宋体" charset="0"/>
              </a:rPr>
              <a:t>()</a:t>
            </a:r>
            <a:r>
              <a:rPr lang="zh-CN" altLang="en-US" dirty="0">
                <a:solidFill>
                  <a:srgbClr val="402000"/>
                </a:solidFill>
                <a:latin typeface="宋体" charset="0"/>
                <a:ea typeface="宋体" charset="0"/>
              </a:rPr>
              <a:t>函数，即通过标签名称获取</a:t>
            </a:r>
            <a:r>
              <a:rPr lang="en-US" altLang="zh-CN" dirty="0">
                <a:solidFill>
                  <a:srgbClr val="402000"/>
                </a:solidFill>
                <a:latin typeface="宋体" charset="0"/>
                <a:ea typeface="宋体" charset="0"/>
              </a:rPr>
              <a:t>HTML</a:t>
            </a:r>
            <a:r>
              <a:rPr lang="zh-CN" altLang="en-US" dirty="0">
                <a:solidFill>
                  <a:srgbClr val="402000"/>
                </a:solidFill>
                <a:latin typeface="宋体" charset="0"/>
                <a:ea typeface="宋体" charset="0"/>
              </a:rPr>
              <a:t>元素等。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222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2800" dirty="0"/>
              <a:t>支持</a:t>
            </a:r>
            <a:r>
              <a:rPr kumimoji="1" lang="en-US" altLang="zh-CN" sz="2800" dirty="0"/>
              <a:t>CSS1</a:t>
            </a:r>
            <a:r>
              <a:rPr kumimoji="1" lang="zh-CN" altLang="en-US" sz="2800" dirty="0"/>
              <a:t>到</a:t>
            </a:r>
            <a:r>
              <a:rPr kumimoji="1" lang="en-US" altLang="zh-CN" sz="2800" dirty="0"/>
              <a:t>CSS3</a:t>
            </a:r>
            <a:r>
              <a:rPr kumimoji="1" lang="zh-CN" altLang="en-US" sz="2800" dirty="0" smtClean="0"/>
              <a:t>选择器</a:t>
            </a:r>
            <a:endParaRPr kumimoji="1"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402000"/>
                </a:solidFill>
                <a:latin typeface="宋体" charset="0"/>
                <a:ea typeface="宋体" charset="0"/>
              </a:rPr>
              <a:t>    </a:t>
            </a:r>
            <a:r>
              <a:rPr lang="en-US" altLang="zh-CN" dirty="0" smtClean="0">
                <a:solidFill>
                  <a:srgbClr val="402000"/>
                </a:solidFill>
                <a:latin typeface="宋体" charset="0"/>
                <a:ea typeface="宋体" charset="0"/>
              </a:rPr>
              <a:t>jQuery</a:t>
            </a:r>
            <a:r>
              <a:rPr lang="zh-CN" altLang="en-US" dirty="0">
                <a:solidFill>
                  <a:srgbClr val="402000"/>
                </a:solidFill>
                <a:latin typeface="宋体" charset="0"/>
                <a:ea typeface="宋体" charset="0"/>
              </a:rPr>
              <a:t>选择器支持</a:t>
            </a:r>
            <a:r>
              <a:rPr lang="en-US" altLang="zh-CN" dirty="0">
                <a:solidFill>
                  <a:srgbClr val="402000"/>
                </a:solidFill>
                <a:latin typeface="宋体" charset="0"/>
                <a:ea typeface="宋体" charset="0"/>
              </a:rPr>
              <a:t>CSS1</a:t>
            </a:r>
            <a:r>
              <a:rPr lang="zh-CN" altLang="en-US" dirty="0">
                <a:solidFill>
                  <a:srgbClr val="402000"/>
                </a:solidFill>
                <a:latin typeface="宋体" charset="0"/>
                <a:ea typeface="宋体" charset="0"/>
              </a:rPr>
              <a:t>、</a:t>
            </a:r>
            <a:r>
              <a:rPr lang="en-US" altLang="zh-CN" dirty="0">
                <a:solidFill>
                  <a:srgbClr val="402000"/>
                </a:solidFill>
                <a:latin typeface="宋体" charset="0"/>
                <a:ea typeface="宋体" charset="0"/>
              </a:rPr>
              <a:t>CSS2</a:t>
            </a:r>
            <a:r>
              <a:rPr lang="zh-CN" altLang="en-US" dirty="0">
                <a:solidFill>
                  <a:srgbClr val="402000"/>
                </a:solidFill>
                <a:latin typeface="宋体" charset="0"/>
                <a:ea typeface="宋体" charset="0"/>
              </a:rPr>
              <a:t>的全部和</a:t>
            </a:r>
            <a:r>
              <a:rPr lang="en-US" altLang="zh-CN" dirty="0">
                <a:solidFill>
                  <a:srgbClr val="402000"/>
                </a:solidFill>
                <a:latin typeface="宋体" charset="0"/>
                <a:ea typeface="宋体" charset="0"/>
              </a:rPr>
              <a:t>CSS3</a:t>
            </a:r>
            <a:r>
              <a:rPr lang="zh-CN" altLang="en-US" dirty="0">
                <a:solidFill>
                  <a:srgbClr val="402000"/>
                </a:solidFill>
                <a:latin typeface="宋体" charset="0"/>
                <a:ea typeface="宋体" charset="0"/>
              </a:rPr>
              <a:t>几乎所有的选择器，以及</a:t>
            </a:r>
            <a:r>
              <a:rPr lang="en-US" altLang="zh-CN" dirty="0">
                <a:solidFill>
                  <a:srgbClr val="402000"/>
                </a:solidFill>
                <a:latin typeface="宋体" charset="0"/>
                <a:ea typeface="宋体" charset="0"/>
              </a:rPr>
              <a:t>jQuery</a:t>
            </a:r>
            <a:r>
              <a:rPr lang="zh-CN" altLang="en-US" dirty="0">
                <a:solidFill>
                  <a:srgbClr val="402000"/>
                </a:solidFill>
                <a:latin typeface="宋体" charset="0"/>
                <a:ea typeface="宋体" charset="0"/>
              </a:rPr>
              <a:t>独创的高级且复杂的选择器，因此有一定</a:t>
            </a:r>
            <a:r>
              <a:rPr lang="en-US" altLang="zh-CN" dirty="0">
                <a:solidFill>
                  <a:srgbClr val="402000"/>
                </a:solidFill>
                <a:latin typeface="宋体" charset="0"/>
                <a:ea typeface="宋体" charset="0"/>
              </a:rPr>
              <a:t>CSS</a:t>
            </a:r>
            <a:r>
              <a:rPr lang="zh-CN" altLang="en-US" dirty="0">
                <a:solidFill>
                  <a:srgbClr val="402000"/>
                </a:solidFill>
                <a:latin typeface="宋体" charset="0"/>
                <a:ea typeface="宋体" charset="0"/>
              </a:rPr>
              <a:t>经验的开发人员可以很容易的切入到</a:t>
            </a:r>
            <a:r>
              <a:rPr lang="en-US" altLang="zh-CN" dirty="0">
                <a:solidFill>
                  <a:srgbClr val="402000"/>
                </a:solidFill>
                <a:latin typeface="宋体" charset="0"/>
                <a:ea typeface="宋体" charset="0"/>
              </a:rPr>
              <a:t>jQuery</a:t>
            </a:r>
            <a:r>
              <a:rPr lang="zh-CN" altLang="en-US" dirty="0">
                <a:solidFill>
                  <a:srgbClr val="402000"/>
                </a:solidFill>
                <a:latin typeface="宋体" charset="0"/>
                <a:ea typeface="宋体" charset="0"/>
              </a:rPr>
              <a:t>的学习中来。</a:t>
            </a:r>
          </a:p>
          <a:p>
            <a:r>
              <a:rPr lang="zh-CN" altLang="en-US" dirty="0" smtClean="0">
                <a:solidFill>
                  <a:srgbClr val="402000"/>
                </a:solidFill>
                <a:latin typeface="宋体" charset="0"/>
                <a:ea typeface="宋体" charset="0"/>
              </a:rPr>
              <a:t>    一般</a:t>
            </a:r>
            <a:r>
              <a:rPr lang="zh-CN" altLang="en-US" dirty="0">
                <a:solidFill>
                  <a:srgbClr val="402000"/>
                </a:solidFill>
                <a:latin typeface="宋体" charset="0"/>
                <a:ea typeface="宋体" charset="0"/>
              </a:rPr>
              <a:t>来说，使用</a:t>
            </a:r>
            <a:r>
              <a:rPr lang="en-US" altLang="zh-CN" dirty="0">
                <a:solidFill>
                  <a:srgbClr val="402000"/>
                </a:solidFill>
                <a:latin typeface="宋体" charset="0"/>
                <a:ea typeface="宋体" charset="0"/>
              </a:rPr>
              <a:t>CSS</a:t>
            </a:r>
            <a:r>
              <a:rPr lang="zh-CN" altLang="en-US" dirty="0">
                <a:solidFill>
                  <a:srgbClr val="402000"/>
                </a:solidFill>
                <a:latin typeface="宋体" charset="0"/>
                <a:ea typeface="宋体" charset="0"/>
              </a:rPr>
              <a:t>选择器时，开发人员需要考虑主流的浏览器是否支持某些选择器。但在</a:t>
            </a:r>
            <a:r>
              <a:rPr lang="en-US" altLang="zh-CN" dirty="0">
                <a:solidFill>
                  <a:srgbClr val="402000"/>
                </a:solidFill>
                <a:latin typeface="宋体" charset="0"/>
                <a:ea typeface="宋体" charset="0"/>
              </a:rPr>
              <a:t>jQuery</a:t>
            </a:r>
            <a:r>
              <a:rPr lang="zh-CN" altLang="en-US" dirty="0">
                <a:solidFill>
                  <a:srgbClr val="402000"/>
                </a:solidFill>
                <a:latin typeface="宋体" charset="0"/>
                <a:ea typeface="宋体" charset="0"/>
              </a:rPr>
              <a:t>中，开发人员则可以放心地使用</a:t>
            </a:r>
            <a:r>
              <a:rPr lang="en-US" altLang="zh-CN" dirty="0">
                <a:solidFill>
                  <a:srgbClr val="402000"/>
                </a:solidFill>
                <a:latin typeface="宋体" charset="0"/>
                <a:ea typeface="宋体" charset="0"/>
              </a:rPr>
              <a:t>jQuery</a:t>
            </a:r>
            <a:r>
              <a:rPr lang="zh-CN" altLang="en-US" dirty="0">
                <a:solidFill>
                  <a:srgbClr val="402000"/>
                </a:solidFill>
                <a:latin typeface="宋体" charset="0"/>
                <a:ea typeface="宋体" charset="0"/>
              </a:rPr>
              <a:t>选择器，无需考虑浏览器是否支持这些选择器，这极大的方便了开发者。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58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2800" dirty="0"/>
              <a:t>完善的检测机制</a:t>
            </a:r>
            <a:endParaRPr kumimoji="1"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402000"/>
                </a:solidFill>
                <a:latin typeface="宋体" charset="0"/>
                <a:ea typeface="宋体" charset="0"/>
              </a:rPr>
              <a:t>    在</a:t>
            </a:r>
            <a:r>
              <a:rPr lang="zh-CN" altLang="en-US" dirty="0">
                <a:solidFill>
                  <a:srgbClr val="402000"/>
                </a:solidFill>
                <a:latin typeface="宋体" charset="0"/>
                <a:ea typeface="宋体" charset="0"/>
              </a:rPr>
              <a:t>传统的</a:t>
            </a:r>
            <a:r>
              <a:rPr lang="en-US" altLang="zh-CN" dirty="0">
                <a:solidFill>
                  <a:srgbClr val="402000"/>
                </a:solidFill>
                <a:latin typeface="宋体" charset="0"/>
                <a:ea typeface="宋体" charset="0"/>
              </a:rPr>
              <a:t>JavaScript</a:t>
            </a:r>
            <a:r>
              <a:rPr lang="zh-CN" altLang="en-US" dirty="0">
                <a:solidFill>
                  <a:srgbClr val="402000"/>
                </a:solidFill>
                <a:latin typeface="宋体" charset="0"/>
                <a:ea typeface="宋体" charset="0"/>
              </a:rPr>
              <a:t>代码中，给页面中的元素设定某个事务时必须先找到该元素，然后赋予相应的事件或属性；如果该元素在页面中不存在或已被删除，那么浏览器会提示运行出错之后的信息，这会影响后边代码的执行。因此，为避免显示这样的出错信息，通常要先检测该元素是否存在，如果存在，再执行它的属性或事件代码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5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jQuery</a:t>
            </a:r>
            <a:r>
              <a:rPr kumimoji="1" lang="zh-CN" altLang="en-US" dirty="0"/>
              <a:t>选择器</a:t>
            </a:r>
            <a:r>
              <a:rPr kumimoji="1" lang="zh-CN" altLang="en-US" dirty="0" smtClean="0"/>
              <a:t>分类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5925238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27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7" id="{9B55E993-63C4-4E9B-9466-30BCDDC6903B}" vid="{C2EC3228-ECB7-4E58-8F51-112F019FC71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轻羽</Template>
  <TotalTime>29</TotalTime>
  <Words>439</Words>
  <Application>Microsoft Macintosh PowerPoint</Application>
  <PresentationFormat>宽屏</PresentationFormat>
  <Paragraphs>26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Century Schoolbook</vt:lpstr>
      <vt:lpstr>Corbel</vt:lpstr>
      <vt:lpstr>等线</vt:lpstr>
      <vt:lpstr>华文楷体</vt:lpstr>
      <vt:lpstr>宋体</vt:lpstr>
      <vt:lpstr>Calibri</vt:lpstr>
      <vt:lpstr>TF10001027</vt:lpstr>
      <vt:lpstr>jQuery选择器简介</vt:lpstr>
      <vt:lpstr>主要内容</vt:lpstr>
      <vt:lpstr>jQuery选择器是什么？</vt:lpstr>
      <vt:lpstr>jQuery选择器的优势</vt:lpstr>
      <vt:lpstr>代码更简单</vt:lpstr>
      <vt:lpstr>支持CSS1到CSS3选择器</vt:lpstr>
      <vt:lpstr>完善的检测机制</vt:lpstr>
      <vt:lpstr>jQuery选择器分类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10</cp:revision>
  <dcterms:created xsi:type="dcterms:W3CDTF">2017-01-04T08:49:26Z</dcterms:created>
  <dcterms:modified xsi:type="dcterms:W3CDTF">2017-01-04T09:19:57Z</dcterms:modified>
</cp:coreProperties>
</file>