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73" r:id="rId5"/>
    <p:sldId id="272" r:id="rId6"/>
    <p:sldId id="307" r:id="rId7"/>
    <p:sldId id="306" r:id="rId8"/>
    <p:sldId id="274" r:id="rId9"/>
    <p:sldId id="275" r:id="rId10"/>
    <p:sldId id="308" r:id="rId11"/>
    <p:sldId id="276" r:id="rId12"/>
    <p:sldId id="283" r:id="rId13"/>
    <p:sldId id="278" r:id="rId14"/>
    <p:sldId id="280" r:id="rId15"/>
    <p:sldId id="286" r:id="rId16"/>
    <p:sldId id="289" r:id="rId17"/>
    <p:sldId id="294" r:id="rId18"/>
    <p:sldId id="296" r:id="rId19"/>
    <p:sldId id="299" r:id="rId20"/>
    <p:sldId id="300" r:id="rId21"/>
    <p:sldId id="303" r:id="rId22"/>
    <p:sldId id="270" r:id="rId23"/>
    <p:sldId id="259" r:id="rId24"/>
    <p:sldId id="267" r:id="rId25"/>
  </p:sldIdLst>
  <p:sldSz cx="12192000" cy="6858000"/>
  <p:notesSz cx="6761163" cy="99425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Orta Stil 4 - Vurgu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80872" autoAdjust="0"/>
  </p:normalViewPr>
  <p:slideViewPr>
    <p:cSldViewPr snapToGrid="0">
      <p:cViewPr varScale="1">
        <p:scale>
          <a:sx n="51" d="100"/>
          <a:sy n="51" d="100"/>
        </p:scale>
        <p:origin x="10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DBD1E1-DD1E-4A3C-9234-7C5CB6D8C007}" type="doc">
      <dgm:prSet loTypeId="urn:microsoft.com/office/officeart/2009/layout/CircleArrowProcess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8B9A39C2-5FD7-4704-8936-983628A7E440}">
      <dgm:prSet phldrT="[Metin]" custT="1"/>
      <dgm:spPr/>
      <dgm:t>
        <a:bodyPr/>
        <a:lstStyle/>
        <a:p>
          <a:r>
            <a:rPr lang="tr-TR" sz="2000" smtClean="0"/>
            <a:t>…</a:t>
          </a:r>
          <a:endParaRPr lang="tr-TR" sz="2000"/>
        </a:p>
      </dgm:t>
    </dgm:pt>
    <dgm:pt modelId="{18BDFF27-216B-4078-98F8-049BA8DFBE21}" type="parTrans" cxnId="{FDFAF09D-4BDE-47FD-9CAD-9B6FB626E651}">
      <dgm:prSet/>
      <dgm:spPr/>
      <dgm:t>
        <a:bodyPr/>
        <a:lstStyle/>
        <a:p>
          <a:endParaRPr lang="tr-TR"/>
        </a:p>
      </dgm:t>
    </dgm:pt>
    <dgm:pt modelId="{3C3C67C8-1DAC-459B-A613-E9B506907A34}" type="sibTrans" cxnId="{FDFAF09D-4BDE-47FD-9CAD-9B6FB626E651}">
      <dgm:prSet/>
      <dgm:spPr/>
      <dgm:t>
        <a:bodyPr/>
        <a:lstStyle/>
        <a:p>
          <a:endParaRPr lang="tr-TR"/>
        </a:p>
      </dgm:t>
    </dgm:pt>
    <dgm:pt modelId="{CE4A1BFE-E4B7-469F-9B58-519A933379DA}">
      <dgm:prSet phldrT="[Metin]" custT="1"/>
      <dgm:spPr/>
      <dgm:t>
        <a:bodyPr/>
        <a:lstStyle/>
        <a:p>
          <a:r>
            <a:rPr lang="tr-TR" sz="2200" b="1" smtClean="0"/>
            <a:t>Kalıtım</a:t>
          </a:r>
          <a:endParaRPr lang="tr-TR" sz="2200" b="1"/>
        </a:p>
      </dgm:t>
    </dgm:pt>
    <dgm:pt modelId="{965989D5-674A-4906-8081-B2C16F82F6C8}" type="parTrans" cxnId="{84C92475-101F-4228-9DDE-A79B1115CBDF}">
      <dgm:prSet/>
      <dgm:spPr/>
      <dgm:t>
        <a:bodyPr/>
        <a:lstStyle/>
        <a:p>
          <a:endParaRPr lang="tr-TR"/>
        </a:p>
      </dgm:t>
    </dgm:pt>
    <dgm:pt modelId="{24F67201-F4C6-411F-BAFD-F1E02152B56A}" type="sibTrans" cxnId="{84C92475-101F-4228-9DDE-A79B1115CBDF}">
      <dgm:prSet/>
      <dgm:spPr/>
      <dgm:t>
        <a:bodyPr/>
        <a:lstStyle/>
        <a:p>
          <a:endParaRPr lang="tr-TR"/>
        </a:p>
      </dgm:t>
    </dgm:pt>
    <dgm:pt modelId="{0CC9F4BE-2A4A-47FE-AEE3-01DA5B22113E}">
      <dgm:prSet phldrT="[Metin]"/>
      <dgm:spPr/>
      <dgm:t>
        <a:bodyPr/>
        <a:lstStyle/>
        <a:p>
          <a:r>
            <a:rPr lang="tr-TR" smtClean="0"/>
            <a:t>…</a:t>
          </a:r>
          <a:endParaRPr lang="tr-TR"/>
        </a:p>
      </dgm:t>
    </dgm:pt>
    <dgm:pt modelId="{2909F3E8-91CE-4BA4-B021-531DC4BF1615}" type="parTrans" cxnId="{8F3331C5-EB94-4A3A-BA8E-D28ABD638775}">
      <dgm:prSet/>
      <dgm:spPr/>
      <dgm:t>
        <a:bodyPr/>
        <a:lstStyle/>
        <a:p>
          <a:endParaRPr lang="tr-TR"/>
        </a:p>
      </dgm:t>
    </dgm:pt>
    <dgm:pt modelId="{B1136C46-3874-4AD6-94B9-39F28B93F9F9}" type="sibTrans" cxnId="{8F3331C5-EB94-4A3A-BA8E-D28ABD638775}">
      <dgm:prSet/>
      <dgm:spPr/>
      <dgm:t>
        <a:bodyPr/>
        <a:lstStyle/>
        <a:p>
          <a:endParaRPr lang="tr-TR"/>
        </a:p>
      </dgm:t>
    </dgm:pt>
    <dgm:pt modelId="{A01137C1-3A19-4E00-BB53-8419A62D3423}" type="pres">
      <dgm:prSet presAssocID="{CDDBD1E1-DD1E-4A3C-9234-7C5CB6D8C007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tr-TR"/>
        </a:p>
      </dgm:t>
    </dgm:pt>
    <dgm:pt modelId="{2A18388E-7CE1-41D6-A5C5-CD7E45994A39}" type="pres">
      <dgm:prSet presAssocID="{8B9A39C2-5FD7-4704-8936-983628A7E440}" presName="Accent1" presStyleCnt="0"/>
      <dgm:spPr/>
    </dgm:pt>
    <dgm:pt modelId="{C27237E3-B7B2-4DD3-8C16-F16A370FB956}" type="pres">
      <dgm:prSet presAssocID="{8B9A39C2-5FD7-4704-8936-983628A7E440}" presName="Accent" presStyleLbl="node1" presStyleIdx="0" presStyleCnt="3"/>
      <dgm:spPr/>
    </dgm:pt>
    <dgm:pt modelId="{494FFB90-92C0-404A-8627-9E1258D3B40F}" type="pres">
      <dgm:prSet presAssocID="{8B9A39C2-5FD7-4704-8936-983628A7E440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6548DA3F-662B-40D6-BD44-76D3BDF52116}" type="pres">
      <dgm:prSet presAssocID="{CE4A1BFE-E4B7-469F-9B58-519A933379DA}" presName="Accent2" presStyleCnt="0"/>
      <dgm:spPr/>
    </dgm:pt>
    <dgm:pt modelId="{EA3C9A26-C307-4CD4-8E79-797962D89CAD}" type="pres">
      <dgm:prSet presAssocID="{CE4A1BFE-E4B7-469F-9B58-519A933379DA}" presName="Accent" presStyleLbl="node1" presStyleIdx="1" presStyleCnt="3"/>
      <dgm:spPr/>
    </dgm:pt>
    <dgm:pt modelId="{EAD06CFD-6676-4C6C-B32D-1B1EC92D6629}" type="pres">
      <dgm:prSet presAssocID="{CE4A1BFE-E4B7-469F-9B58-519A933379DA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48EB4314-1AE6-4686-88CB-42273B18A2D3}" type="pres">
      <dgm:prSet presAssocID="{0CC9F4BE-2A4A-47FE-AEE3-01DA5B22113E}" presName="Accent3" presStyleCnt="0"/>
      <dgm:spPr/>
    </dgm:pt>
    <dgm:pt modelId="{FCE28223-4C97-4D15-B692-BE1F9C98D744}" type="pres">
      <dgm:prSet presAssocID="{0CC9F4BE-2A4A-47FE-AEE3-01DA5B22113E}" presName="Accent" presStyleLbl="node1" presStyleIdx="2" presStyleCnt="3"/>
      <dgm:spPr/>
    </dgm:pt>
    <dgm:pt modelId="{5822A233-B625-48CE-831F-ABAC659A1B19}" type="pres">
      <dgm:prSet presAssocID="{0CC9F4BE-2A4A-47FE-AEE3-01DA5B22113E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B2B019DA-841A-405A-B676-3CC65592D346}" type="presOf" srcId="{CE4A1BFE-E4B7-469F-9B58-519A933379DA}" destId="{EAD06CFD-6676-4C6C-B32D-1B1EC92D6629}" srcOrd="0" destOrd="0" presId="urn:microsoft.com/office/officeart/2009/layout/CircleArrowProcess"/>
    <dgm:cxn modelId="{8D4D797C-F698-4B64-9DA1-1A45EA874717}" type="presOf" srcId="{CDDBD1E1-DD1E-4A3C-9234-7C5CB6D8C007}" destId="{A01137C1-3A19-4E00-BB53-8419A62D3423}" srcOrd="0" destOrd="0" presId="urn:microsoft.com/office/officeart/2009/layout/CircleArrowProcess"/>
    <dgm:cxn modelId="{84C92475-101F-4228-9DDE-A79B1115CBDF}" srcId="{CDDBD1E1-DD1E-4A3C-9234-7C5CB6D8C007}" destId="{CE4A1BFE-E4B7-469F-9B58-519A933379DA}" srcOrd="1" destOrd="0" parTransId="{965989D5-674A-4906-8081-B2C16F82F6C8}" sibTransId="{24F67201-F4C6-411F-BAFD-F1E02152B56A}"/>
    <dgm:cxn modelId="{8F3331C5-EB94-4A3A-BA8E-D28ABD638775}" srcId="{CDDBD1E1-DD1E-4A3C-9234-7C5CB6D8C007}" destId="{0CC9F4BE-2A4A-47FE-AEE3-01DA5B22113E}" srcOrd="2" destOrd="0" parTransId="{2909F3E8-91CE-4BA4-B021-531DC4BF1615}" sibTransId="{B1136C46-3874-4AD6-94B9-39F28B93F9F9}"/>
    <dgm:cxn modelId="{FDFAF09D-4BDE-47FD-9CAD-9B6FB626E651}" srcId="{CDDBD1E1-DD1E-4A3C-9234-7C5CB6D8C007}" destId="{8B9A39C2-5FD7-4704-8936-983628A7E440}" srcOrd="0" destOrd="0" parTransId="{18BDFF27-216B-4078-98F8-049BA8DFBE21}" sibTransId="{3C3C67C8-1DAC-459B-A613-E9B506907A34}"/>
    <dgm:cxn modelId="{4F44CFF7-9E7D-4CFD-9CCF-E922BF66FC47}" type="presOf" srcId="{0CC9F4BE-2A4A-47FE-AEE3-01DA5B22113E}" destId="{5822A233-B625-48CE-831F-ABAC659A1B19}" srcOrd="0" destOrd="0" presId="urn:microsoft.com/office/officeart/2009/layout/CircleArrowProcess"/>
    <dgm:cxn modelId="{2ED67324-5385-4706-880D-1B970B1B2932}" type="presOf" srcId="{8B9A39C2-5FD7-4704-8936-983628A7E440}" destId="{494FFB90-92C0-404A-8627-9E1258D3B40F}" srcOrd="0" destOrd="0" presId="urn:microsoft.com/office/officeart/2009/layout/CircleArrowProcess"/>
    <dgm:cxn modelId="{1144EBAE-D90D-4E8A-B7BB-24EC0318DF0C}" type="presParOf" srcId="{A01137C1-3A19-4E00-BB53-8419A62D3423}" destId="{2A18388E-7CE1-41D6-A5C5-CD7E45994A39}" srcOrd="0" destOrd="0" presId="urn:microsoft.com/office/officeart/2009/layout/CircleArrowProcess"/>
    <dgm:cxn modelId="{8AD58963-6A68-47D3-AA4A-B7AC7E51E351}" type="presParOf" srcId="{2A18388E-7CE1-41D6-A5C5-CD7E45994A39}" destId="{C27237E3-B7B2-4DD3-8C16-F16A370FB956}" srcOrd="0" destOrd="0" presId="urn:microsoft.com/office/officeart/2009/layout/CircleArrowProcess"/>
    <dgm:cxn modelId="{85776CAB-5709-4D50-8A9F-F13C1AD47E55}" type="presParOf" srcId="{A01137C1-3A19-4E00-BB53-8419A62D3423}" destId="{494FFB90-92C0-404A-8627-9E1258D3B40F}" srcOrd="1" destOrd="0" presId="urn:microsoft.com/office/officeart/2009/layout/CircleArrowProcess"/>
    <dgm:cxn modelId="{B9D9A3E3-62DD-419C-A59B-C8092031A96B}" type="presParOf" srcId="{A01137C1-3A19-4E00-BB53-8419A62D3423}" destId="{6548DA3F-662B-40D6-BD44-76D3BDF52116}" srcOrd="2" destOrd="0" presId="urn:microsoft.com/office/officeart/2009/layout/CircleArrowProcess"/>
    <dgm:cxn modelId="{5F9AA683-81DC-4EC3-B4C2-567FB66BA0CE}" type="presParOf" srcId="{6548DA3F-662B-40D6-BD44-76D3BDF52116}" destId="{EA3C9A26-C307-4CD4-8E79-797962D89CAD}" srcOrd="0" destOrd="0" presId="urn:microsoft.com/office/officeart/2009/layout/CircleArrowProcess"/>
    <dgm:cxn modelId="{8D452325-3CA4-43DF-A90E-55CBD2343EC3}" type="presParOf" srcId="{A01137C1-3A19-4E00-BB53-8419A62D3423}" destId="{EAD06CFD-6676-4C6C-B32D-1B1EC92D6629}" srcOrd="3" destOrd="0" presId="urn:microsoft.com/office/officeart/2009/layout/CircleArrowProcess"/>
    <dgm:cxn modelId="{40F95E7C-F829-4E7E-AD0B-E0BA080A4F8E}" type="presParOf" srcId="{A01137C1-3A19-4E00-BB53-8419A62D3423}" destId="{48EB4314-1AE6-4686-88CB-42273B18A2D3}" srcOrd="4" destOrd="0" presId="urn:microsoft.com/office/officeart/2009/layout/CircleArrowProcess"/>
    <dgm:cxn modelId="{07AFFA9F-E746-4D16-8AB8-BAD7A5255214}" type="presParOf" srcId="{48EB4314-1AE6-4686-88CB-42273B18A2D3}" destId="{FCE28223-4C97-4D15-B692-BE1F9C98D744}" srcOrd="0" destOrd="0" presId="urn:microsoft.com/office/officeart/2009/layout/CircleArrowProcess"/>
    <dgm:cxn modelId="{790EA764-F2DD-4CBE-9B46-D5971FB2AB30}" type="presParOf" srcId="{A01137C1-3A19-4E00-BB53-8419A62D3423}" destId="{5822A233-B625-48CE-831F-ABAC659A1B19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237E3-B7B2-4DD3-8C16-F16A370FB956}">
      <dsp:nvSpPr>
        <dsp:cNvPr id="0" name=""/>
        <dsp:cNvSpPr/>
      </dsp:nvSpPr>
      <dsp:spPr>
        <a:xfrm>
          <a:off x="1834001" y="0"/>
          <a:ext cx="2045229" cy="204554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4FFB90-92C0-404A-8627-9E1258D3B40F}">
      <dsp:nvSpPr>
        <dsp:cNvPr id="0" name=""/>
        <dsp:cNvSpPr/>
      </dsp:nvSpPr>
      <dsp:spPr>
        <a:xfrm>
          <a:off x="2286064" y="738502"/>
          <a:ext cx="1136494" cy="568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smtClean="0"/>
            <a:t>…</a:t>
          </a:r>
          <a:endParaRPr lang="tr-TR" sz="2000" kern="1200"/>
        </a:p>
      </dsp:txBody>
      <dsp:txXfrm>
        <a:off x="2286064" y="738502"/>
        <a:ext cx="1136494" cy="568111"/>
      </dsp:txXfrm>
    </dsp:sp>
    <dsp:sp modelId="{EA3C9A26-C307-4CD4-8E79-797962D89CAD}">
      <dsp:nvSpPr>
        <dsp:cNvPr id="0" name=""/>
        <dsp:cNvSpPr/>
      </dsp:nvSpPr>
      <dsp:spPr>
        <a:xfrm>
          <a:off x="1265946" y="1175314"/>
          <a:ext cx="2045229" cy="204554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D06CFD-6676-4C6C-B32D-1B1EC92D6629}">
      <dsp:nvSpPr>
        <dsp:cNvPr id="0" name=""/>
        <dsp:cNvSpPr/>
      </dsp:nvSpPr>
      <dsp:spPr>
        <a:xfrm>
          <a:off x="1720313" y="1920615"/>
          <a:ext cx="1136494" cy="568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200" b="1" kern="1200" smtClean="0"/>
            <a:t>Kalıtım</a:t>
          </a:r>
          <a:endParaRPr lang="tr-TR" sz="2200" b="1" kern="1200"/>
        </a:p>
      </dsp:txBody>
      <dsp:txXfrm>
        <a:off x="1720313" y="1920615"/>
        <a:ext cx="1136494" cy="568111"/>
      </dsp:txXfrm>
    </dsp:sp>
    <dsp:sp modelId="{FCE28223-4C97-4D15-B692-BE1F9C98D744}">
      <dsp:nvSpPr>
        <dsp:cNvPr id="0" name=""/>
        <dsp:cNvSpPr/>
      </dsp:nvSpPr>
      <dsp:spPr>
        <a:xfrm>
          <a:off x="1979568" y="2491276"/>
          <a:ext cx="1757168" cy="175787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22A233-B625-48CE-831F-ABAC659A1B19}">
      <dsp:nvSpPr>
        <dsp:cNvPr id="0" name=""/>
        <dsp:cNvSpPr/>
      </dsp:nvSpPr>
      <dsp:spPr>
        <a:xfrm>
          <a:off x="2288752" y="3104428"/>
          <a:ext cx="1136494" cy="568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smtClean="0"/>
            <a:t>…</a:t>
          </a:r>
          <a:endParaRPr lang="tr-TR" sz="3700" kern="1200"/>
        </a:p>
      </dsp:txBody>
      <dsp:txXfrm>
        <a:off x="2288752" y="3104428"/>
        <a:ext cx="1136494" cy="568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29761" y="1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86442-BB4E-4A92-B9AE-565A6BD10733}" type="datetimeFigureOut">
              <a:rPr lang="tr-TR" smtClean="0"/>
              <a:t>1.06.2021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884FA-F7E9-4B99-84BB-33F8315A97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6109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29761" y="1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76117" y="4784834"/>
            <a:ext cx="5408930" cy="39148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89DC-2DD7-4BC4-870C-18A93307BF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0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89DC-2DD7-4BC4-870C-18A93307BF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34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89DC-2DD7-4BC4-870C-18A93307BF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06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89DC-2DD7-4BC4-870C-18A93307BF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46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89DC-2DD7-4BC4-870C-18A93307BF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9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89DC-2DD7-4BC4-870C-18A93307BF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77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89DC-2DD7-4BC4-870C-18A93307BF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35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89DC-2DD7-4BC4-870C-18A93307BF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28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89DC-2DD7-4BC4-870C-18A93307BF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53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baseline="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89DC-2DD7-4BC4-870C-18A93307BF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06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89DC-2DD7-4BC4-870C-18A93307BF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1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89DC-2DD7-4BC4-870C-18A93307BF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99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89DC-2DD7-4BC4-870C-18A93307BF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18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89DC-2DD7-4BC4-870C-18A93307BF3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1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89DC-2DD7-4BC4-870C-18A93307BF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72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89DC-2DD7-4BC4-870C-18A93307BF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330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89DC-2DD7-4BC4-870C-18A93307BF3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96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89DC-2DD7-4BC4-870C-18A93307BF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12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89DC-2DD7-4BC4-870C-18A93307BF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20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tr-TR" noProof="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89DC-2DD7-4BC4-870C-18A93307BF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19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89DC-2DD7-4BC4-870C-18A93307BF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86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89DC-2DD7-4BC4-870C-18A93307BF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05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89DC-2DD7-4BC4-870C-18A93307BF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75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89DC-2DD7-4BC4-870C-18A93307BF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37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openxmlformats.org/officeDocument/2006/relationships/hyperlink" Target="http://youtube.com/bmdersler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youtube.com/channel/UCIdYgV-XFjv9q0IHtzUTtQw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://youtube.com/bmdersler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youtube.com/channel/UCIdYgV-XFjv9q0IHtzUTtQw" TargetMode="Externa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player.biz.tr/46768428-Kalitim-inheritance.html" TargetMode="External"/><Relationship Id="rId7" Type="http://schemas.openxmlformats.org/officeDocument/2006/relationships/hyperlink" Target="http://youtube.com/bmdersler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youtube.com/channel/UCIdYgV-XFjv9q0IHtzUTtQw" TargetMode="External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=""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70664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9" y="2210378"/>
            <a:ext cx="10450398" cy="888718"/>
          </a:xfrm>
        </p:spPr>
        <p:txBody>
          <a:bodyPr>
            <a:normAutofit/>
          </a:bodyPr>
          <a:lstStyle/>
          <a:p>
            <a:pPr algn="ctr"/>
            <a:r>
              <a:rPr lang="tr-TR" sz="3600" b="1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C#da</a:t>
            </a:r>
            <a:r>
              <a:rPr lang="tr-TR" sz="3600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Kalıtım (</a:t>
            </a:r>
            <a:r>
              <a:rPr lang="tr-TR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</a:t>
            </a:r>
            <a:r>
              <a:rPr lang="tr-TR" sz="3600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nheritance)</a:t>
            </a:r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Alt Başlık 2">
            <a:extLst>
              <a:ext uri="{FF2B5EF4-FFF2-40B4-BE49-F238E27FC236}">
                <a16:creationId xmlns=""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049926" y="4712102"/>
            <a:ext cx="5870829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 smtClean="0">
                <a:solidFill>
                  <a:schemeClr val="tx1"/>
                </a:solidFill>
              </a:rPr>
              <a:t>Seyit </a:t>
            </a:r>
            <a:r>
              <a:rPr lang="tr-TR" b="1" dirty="0">
                <a:solidFill>
                  <a:schemeClr val="tx1"/>
                </a:solidFill>
              </a:rPr>
              <a:t>AKPANCAR 2011404093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</a:t>
            </a:r>
            <a:r>
              <a:rPr lang="tr-TR" dirty="0" smtClean="0">
                <a:solidFill>
                  <a:schemeClr val="tx1"/>
                </a:solidFill>
              </a:rPr>
              <a:t>01/06/2021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Sürüm                         : </a:t>
            </a:r>
            <a:r>
              <a:rPr lang="tr-TR" dirty="0" smtClean="0">
                <a:solidFill>
                  <a:schemeClr val="tx1"/>
                </a:solidFill>
              </a:rPr>
              <a:t>v2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=""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951722" y="179000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=""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 t="3201" b="3201"/>
          <a:stretch/>
        </p:blipFill>
        <p:spPr bwMode="auto">
          <a:xfrm>
            <a:off x="1866004" y="4326316"/>
            <a:ext cx="3731713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Alt Başlık 2">
            <a:extLst>
              <a:ext uri="{FF2B5EF4-FFF2-40B4-BE49-F238E27FC236}">
                <a16:creationId xmlns=""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854741" y="96532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>
              <a:ln/>
              <a:solidFill>
                <a:schemeClr val="accent3"/>
              </a:solidFill>
            </a:endParaRPr>
          </a:p>
        </p:txBody>
      </p:sp>
      <p:pic>
        <p:nvPicPr>
          <p:cNvPr id="5" name="Resim 4">
            <a:hlinkClick r:id="rId5"/>
            <a:extLst>
              <a:ext uri="{FF2B5EF4-FFF2-40B4-BE49-F238E27FC236}">
                <a16:creationId xmlns=""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778" y="-55368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=""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399582" y="1366436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7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Object Oriented Programming: A curated set of resources">
            <a:extLst>
              <a:ext uri="{FF2B5EF4-FFF2-40B4-BE49-F238E27FC236}">
                <a16:creationId xmlns="" xmlns:a16="http://schemas.microsoft.com/office/drawing/2014/main" id="{A2F27DDA-67C0-41CC-BD3F-EBB74DA68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Erişim </a:t>
            </a:r>
            <a:r>
              <a:rPr lang="tr-TR" dirty="0" smtClean="0"/>
              <a:t>Belirleyiciler - Örnek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802" y="2944936"/>
            <a:ext cx="4185708" cy="2560933"/>
          </a:xfrm>
          <a:prstGeom prst="rect">
            <a:avLst/>
          </a:prstGeom>
        </p:spPr>
      </p:pic>
      <p:sp>
        <p:nvSpPr>
          <p:cNvPr id="6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 txBox="1">
            <a:spLocks/>
          </p:cNvSpPr>
          <p:nvPr/>
        </p:nvSpPr>
        <p:spPr>
          <a:xfrm>
            <a:off x="1664382" y="1664046"/>
            <a:ext cx="9926256" cy="46658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mtClean="0"/>
              <a:t>Kalıtım ile Öğrenci Bilgi Sistemi organizasyonu;</a:t>
            </a:r>
            <a:endParaRPr lang="en-US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4930" y="1905000"/>
            <a:ext cx="3860532" cy="4820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43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Yapıcı </a:t>
            </a:r>
            <a:r>
              <a:rPr lang="tr-TR" dirty="0" smtClean="0"/>
              <a:t>Metotlar </a:t>
            </a:r>
            <a:r>
              <a:rPr lang="tr-TR" dirty="0"/>
              <a:t>ve </a:t>
            </a:r>
            <a:r>
              <a:rPr lang="tr-TR" dirty="0" smtClean="0"/>
              <a:t>Kalıtım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2452026"/>
            <a:ext cx="5166607" cy="3441071"/>
          </a:xfrm>
        </p:spPr>
        <p:txBody>
          <a:bodyPr>
            <a:noAutofit/>
          </a:bodyPr>
          <a:lstStyle/>
          <a:p>
            <a:pPr algn="just"/>
            <a:r>
              <a:rPr lang="tr-TR" dirty="0" smtClean="0"/>
              <a:t>Hem türetilen ana sınıfın hem de türetilme sonucunda oluşturulan yavru sınıfın yapıcı metotları olabilir.</a:t>
            </a:r>
          </a:p>
          <a:p>
            <a:pPr algn="just"/>
            <a:r>
              <a:rPr lang="tr-TR" dirty="0" smtClean="0"/>
              <a:t>Bu durumda yavru sınıf türünden bir nesne oluşturulduğunda önce ana sınıfın, sonra da yavru sınıfın yapıcı metodu çalıştırılır.</a:t>
            </a:r>
          </a:p>
          <a:p>
            <a:pPr algn="just"/>
            <a:r>
              <a:rPr lang="tr-TR" dirty="0" smtClean="0"/>
              <a:t>B sınıfı türünden bir nesne oluşturduğumuzda önce A, sonrada B sınıfının yapıcı metotları çalıştırılır.</a:t>
            </a:r>
          </a:p>
          <a:p>
            <a:pPr algn="just"/>
            <a:r>
              <a:rPr lang="tr-TR" dirty="0" smtClean="0"/>
              <a:t>Yani gidişat anadan yavruya doğrudur.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190" y="1744300"/>
            <a:ext cx="4800334" cy="4856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806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Çoklu </a:t>
            </a:r>
            <a:r>
              <a:rPr lang="tr-TR" dirty="0" smtClean="0"/>
              <a:t>– Tekrarlı Türetmeler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 txBox="1">
            <a:spLocks/>
          </p:cNvSpPr>
          <p:nvPr/>
        </p:nvSpPr>
        <p:spPr>
          <a:xfrm>
            <a:off x="972867" y="2743200"/>
            <a:ext cx="6228034" cy="3539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 smtClean="0"/>
              <a:t>Sınıflar tıpkı nine, anne, çocuk yapısında olduğu gibi art arda türetilebilir.</a:t>
            </a:r>
          </a:p>
          <a:p>
            <a:pPr algn="just"/>
            <a:r>
              <a:rPr lang="tr-TR" dirty="0" smtClean="0"/>
              <a:t>Örneğin; B sınıfı A sınıfından türetilip C sınıfı da B sınıfından türetilebilir.</a:t>
            </a: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918" y="1355921"/>
            <a:ext cx="3495676" cy="5126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608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i="1" dirty="0" err="1"/>
              <a:t>base</a:t>
            </a:r>
            <a:r>
              <a:rPr lang="tr-TR" dirty="0"/>
              <a:t> </a:t>
            </a:r>
            <a:r>
              <a:rPr lang="tr-TR" dirty="0" smtClean="0"/>
              <a:t>Anahtar Sözcüğü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2761673"/>
            <a:ext cx="4709407" cy="3572014"/>
          </a:xfrm>
        </p:spPr>
        <p:txBody>
          <a:bodyPr>
            <a:noAutofit/>
          </a:bodyPr>
          <a:lstStyle/>
          <a:p>
            <a:pPr algn="just"/>
            <a:r>
              <a:rPr lang="tr-TR" dirty="0" smtClean="0"/>
              <a:t>Yapıcı metotlar aşırı yüklenmişse türemiş sınıfın yapıcı metotları çağrılırken belli değerlerle temel sınıfında yapıcı metodunun çağrılması mümkündür ve bu işlem </a:t>
            </a:r>
            <a:r>
              <a:rPr lang="tr-TR" b="1" dirty="0" err="1" smtClean="0"/>
              <a:t>base</a:t>
            </a:r>
            <a:r>
              <a:rPr lang="tr-TR" dirty="0" smtClean="0"/>
              <a:t> anahtar sözcüğü ile yapılır.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900" y="1622858"/>
            <a:ext cx="5918981" cy="4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338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İsim Saklama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766" y="2268613"/>
            <a:ext cx="6144801" cy="3302847"/>
          </a:xfrm>
        </p:spPr>
        <p:txBody>
          <a:bodyPr>
            <a:noAutofit/>
          </a:bodyPr>
          <a:lstStyle/>
          <a:p>
            <a:pPr algn="just"/>
            <a:r>
              <a:rPr lang="tr-TR" dirty="0" smtClean="0"/>
              <a:t>Türemiş sınıfta bazen temel sınıftaki üye elemanla aynı isimli bir eleman tanımlanmış olabilir.</a:t>
            </a:r>
          </a:p>
          <a:p>
            <a:pPr algn="just"/>
            <a:r>
              <a:rPr lang="tr-TR" dirty="0" smtClean="0"/>
              <a:t>Bu durumda temel sınıftaki elemana normal yollarda erişmek mümkün değildir çünkü türeyen sınıftaki eleman temel sınıftaki elemanı gizlemiştir.</a:t>
            </a:r>
          </a:p>
          <a:p>
            <a:pPr algn="just"/>
            <a:r>
              <a:rPr lang="tr-TR" dirty="0" smtClean="0"/>
              <a:t>Temel sınıftaki elemana erişmek için yine </a:t>
            </a:r>
            <a:r>
              <a:rPr lang="tr-TR" b="1" dirty="0" err="1" smtClean="0"/>
              <a:t>base</a:t>
            </a:r>
            <a:r>
              <a:rPr lang="tr-TR" dirty="0" smtClean="0"/>
              <a:t> anahtar sözcüğünden faydalanılır.</a:t>
            </a:r>
          </a:p>
          <a:p>
            <a:pPr algn="just"/>
            <a:r>
              <a:rPr lang="tr-TR" b="1" dirty="0" err="1" smtClean="0"/>
              <a:t>base</a:t>
            </a:r>
            <a:r>
              <a:rPr lang="tr-TR" dirty="0" smtClean="0"/>
              <a:t> ile hem özelliklere hem de metotlara erişilebilir.</a:t>
            </a:r>
          </a:p>
          <a:p>
            <a:pPr marL="0" indent="0" algn="just">
              <a:buNone/>
            </a:pP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790" y="1264555"/>
            <a:ext cx="3902644" cy="4857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150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Sanal </a:t>
            </a:r>
            <a:r>
              <a:rPr lang="tr-TR" dirty="0" smtClean="0"/>
              <a:t>Metotlar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388" y="2464736"/>
            <a:ext cx="10598725" cy="2439773"/>
          </a:xfrm>
        </p:spPr>
        <p:txBody>
          <a:bodyPr>
            <a:noAutofit/>
          </a:bodyPr>
          <a:lstStyle/>
          <a:p>
            <a:pPr algn="just"/>
            <a:r>
              <a:rPr lang="tr-TR" dirty="0" smtClean="0"/>
              <a:t>Sanal metotlar ana sınıf içinde bildirilmiş ve yavru sınıf içinde tekrar bildirilen metotlardır.</a:t>
            </a:r>
          </a:p>
          <a:p>
            <a:pPr algn="just"/>
            <a:r>
              <a:rPr lang="tr-TR" dirty="0" smtClean="0"/>
              <a:t>İsim saklamaya benzemesine rağmen kullanımda farklıdır.</a:t>
            </a:r>
          </a:p>
          <a:p>
            <a:pPr algn="just"/>
            <a:r>
              <a:rPr lang="tr-TR" dirty="0" smtClean="0"/>
              <a:t>Bazı anahtar sözcükler eklenerek bunun klasik bir isim saklama işleminden farklı olması sağlanır.</a:t>
            </a:r>
          </a:p>
          <a:p>
            <a:pPr algn="just"/>
            <a:r>
              <a:rPr lang="tr-TR" dirty="0" smtClean="0"/>
              <a:t>Sanal metotlar </a:t>
            </a:r>
            <a:r>
              <a:rPr lang="tr-TR" dirty="0" err="1" smtClean="0"/>
              <a:t>virtual</a:t>
            </a:r>
            <a:r>
              <a:rPr lang="tr-TR" dirty="0" smtClean="0"/>
              <a:t> anahtarı ile kullanılır. Bu anahtar sözcük, metot başına yazılır. Türeyen sınıfta, temel sınıftaki </a:t>
            </a:r>
            <a:r>
              <a:rPr lang="tr-TR" b="1" dirty="0" err="1" smtClean="0"/>
              <a:t>virtual</a:t>
            </a:r>
            <a:r>
              <a:rPr lang="tr-TR" dirty="0" smtClean="0"/>
              <a:t> metotları devre dışı bırakmak için ise </a:t>
            </a:r>
            <a:r>
              <a:rPr lang="tr-TR" b="1" dirty="0" err="1" smtClean="0"/>
              <a:t>override</a:t>
            </a:r>
            <a:r>
              <a:rPr lang="tr-TR" dirty="0" smtClean="0"/>
              <a:t> anahtarı kullanılır.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6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Sanal M</a:t>
            </a:r>
            <a:r>
              <a:rPr lang="tr-TR" dirty="0" smtClean="0"/>
              <a:t>etotlar – Örnek 1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888" y="6412818"/>
            <a:ext cx="3443103" cy="445182"/>
          </a:xfrm>
        </p:spPr>
        <p:txBody>
          <a:bodyPr>
            <a:noAutofit/>
          </a:bodyPr>
          <a:lstStyle/>
          <a:p>
            <a:pPr algn="just"/>
            <a:r>
              <a:rPr lang="tr-TR" sz="1600" dirty="0" smtClean="0"/>
              <a:t>P</a:t>
            </a:r>
            <a:r>
              <a:rPr lang="en-US" sz="1600" dirty="0" err="1" smtClean="0"/>
              <a:t>rogram</a:t>
            </a:r>
            <a:r>
              <a:rPr lang="en-US" sz="1600" dirty="0" smtClean="0"/>
              <a:t> </a:t>
            </a:r>
            <a:r>
              <a:rPr lang="en-US" sz="1600" dirty="0" err="1"/>
              <a:t>ekrana</a:t>
            </a:r>
            <a:r>
              <a:rPr lang="en-US" sz="1600" dirty="0"/>
              <a:t> A </a:t>
            </a:r>
            <a:r>
              <a:rPr lang="en-US" sz="1600" dirty="0" err="1"/>
              <a:t>sınıfı</a:t>
            </a:r>
            <a:r>
              <a:rPr lang="en-US" sz="1600" dirty="0"/>
              <a:t> </a:t>
            </a:r>
            <a:r>
              <a:rPr lang="en-US" sz="1600" dirty="0" err="1"/>
              <a:t>yazar</a:t>
            </a:r>
            <a:r>
              <a:rPr lang="en-US" sz="1600" dirty="0"/>
              <a:t>.</a:t>
            </a:r>
          </a:p>
          <a:p>
            <a:pPr algn="just"/>
            <a:endParaRPr lang="en-US" sz="16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 txBox="1">
            <a:spLocks/>
          </p:cNvSpPr>
          <p:nvPr/>
        </p:nvSpPr>
        <p:spPr>
          <a:xfrm>
            <a:off x="7755233" y="6412816"/>
            <a:ext cx="3411478" cy="4451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600" dirty="0"/>
              <a:t>P</a:t>
            </a:r>
            <a:r>
              <a:rPr lang="en-US" sz="1600" dirty="0" err="1" smtClean="0"/>
              <a:t>rogram</a:t>
            </a:r>
            <a:r>
              <a:rPr lang="en-US" sz="1600" dirty="0" smtClean="0"/>
              <a:t> </a:t>
            </a:r>
            <a:r>
              <a:rPr lang="en-US" sz="1600" dirty="0" err="1" smtClean="0"/>
              <a:t>ekrana</a:t>
            </a:r>
            <a:r>
              <a:rPr lang="en-US" sz="1600" dirty="0" smtClean="0"/>
              <a:t> </a:t>
            </a:r>
            <a:r>
              <a:rPr lang="tr-TR" sz="1600" dirty="0" smtClean="0"/>
              <a:t>B</a:t>
            </a:r>
            <a:r>
              <a:rPr lang="en-US" sz="1600" dirty="0" smtClean="0"/>
              <a:t> </a:t>
            </a:r>
            <a:r>
              <a:rPr lang="en-US" sz="1600" dirty="0" err="1" smtClean="0"/>
              <a:t>sınıfı</a:t>
            </a:r>
            <a:r>
              <a:rPr lang="en-US" sz="1600" dirty="0" smtClean="0"/>
              <a:t> </a:t>
            </a:r>
            <a:r>
              <a:rPr lang="en-US" sz="1600" dirty="0" err="1" smtClean="0"/>
              <a:t>yazar</a:t>
            </a:r>
            <a:r>
              <a:rPr lang="en-US" sz="1600" dirty="0" smtClean="0"/>
              <a:t>.</a:t>
            </a:r>
          </a:p>
          <a:p>
            <a:pPr algn="just"/>
            <a:endParaRPr lang="en-US" sz="1600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213" y="1263133"/>
            <a:ext cx="3892007" cy="5149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204" y="1263132"/>
            <a:ext cx="3807028" cy="5149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147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/>
              <a:t>Sanal </a:t>
            </a:r>
            <a:r>
              <a:rPr lang="tr-TR" smtClean="0"/>
              <a:t>Metotlar – Örnek 2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598725" cy="4589387"/>
          </a:xfrm>
        </p:spPr>
        <p:txBody>
          <a:bodyPr>
            <a:noAutofit/>
          </a:bodyPr>
          <a:lstStyle/>
          <a:p>
            <a:pPr algn="just"/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370" y="1264555"/>
            <a:ext cx="3095625" cy="5494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397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Özet </a:t>
            </a:r>
            <a:r>
              <a:rPr lang="tr-TR" dirty="0" smtClean="0"/>
              <a:t>Sınıflar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555" y="2532321"/>
            <a:ext cx="6219231" cy="2688265"/>
          </a:xfrm>
        </p:spPr>
        <p:txBody>
          <a:bodyPr>
            <a:noAutofit/>
          </a:bodyPr>
          <a:lstStyle/>
          <a:p>
            <a:pPr algn="just"/>
            <a:r>
              <a:rPr lang="tr-TR" dirty="0" smtClean="0"/>
              <a:t>Bazen bir ana sınıfın tek başına bir işlevi olmayabilir.</a:t>
            </a:r>
          </a:p>
          <a:p>
            <a:pPr algn="just"/>
            <a:r>
              <a:rPr lang="tr-TR" dirty="0" smtClean="0"/>
              <a:t>Ana sınıfın tek görevi yavru sınıflara ait bazı ortak üye elemanları barındırmak olabilir ve ana sınıf türünden nesne oluşturulmasını engellemek isteyebiliriz.</a:t>
            </a:r>
          </a:p>
          <a:p>
            <a:pPr algn="just"/>
            <a:r>
              <a:rPr lang="tr-TR" dirty="0" smtClean="0"/>
              <a:t>İşte bu gibi durumlarda ana sınıf özet sınıf olarak bildirilir. Özet sınıfları bildirmek için </a:t>
            </a:r>
            <a:r>
              <a:rPr lang="tr-TR" b="1" dirty="0" err="1" smtClean="0"/>
              <a:t>abstract</a:t>
            </a:r>
            <a:r>
              <a:rPr lang="tr-TR" dirty="0" smtClean="0"/>
              <a:t> anahtar sözcüğü kullanılır.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249" y="1499744"/>
            <a:ext cx="3009900" cy="4200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696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Özet M</a:t>
            </a:r>
            <a:r>
              <a:rPr lang="tr-TR" dirty="0" smtClean="0"/>
              <a:t>etotlar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2171700"/>
            <a:ext cx="10598725" cy="4161987"/>
          </a:xfrm>
        </p:spPr>
        <p:txBody>
          <a:bodyPr>
            <a:noAutofit/>
          </a:bodyPr>
          <a:lstStyle/>
          <a:p>
            <a:pPr algn="just"/>
            <a:r>
              <a:rPr lang="tr-TR" dirty="0" smtClean="0"/>
              <a:t>Normal metot oluşturma satırının başına bir de </a:t>
            </a:r>
            <a:r>
              <a:rPr lang="tr-TR" b="1" dirty="0" err="1" smtClean="0"/>
              <a:t>abstract</a:t>
            </a:r>
            <a:r>
              <a:rPr lang="tr-TR" dirty="0" smtClean="0"/>
              <a:t> anahtar sözcüğü eklenmektedir. </a:t>
            </a:r>
            <a:r>
              <a:rPr lang="tr-TR" u="sng" dirty="0" smtClean="0"/>
              <a:t>Metodun bloğu yok</a:t>
            </a:r>
            <a:r>
              <a:rPr lang="tr-TR" dirty="0" smtClean="0"/>
              <a:t>, dolayısıyla da satır ; işareti ile sonlandırılır. Özet metotlar;</a:t>
            </a:r>
          </a:p>
          <a:p>
            <a:pPr algn="just"/>
            <a:r>
              <a:rPr lang="tr-TR" dirty="0" smtClean="0"/>
              <a:t>Özet metotlar yalnızca </a:t>
            </a:r>
            <a:r>
              <a:rPr lang="tr-TR" u="sng" dirty="0" smtClean="0"/>
              <a:t>özet sınıfların</a:t>
            </a:r>
            <a:r>
              <a:rPr lang="tr-TR" dirty="0" smtClean="0"/>
              <a:t> içinde bildirilebilir.</a:t>
            </a:r>
          </a:p>
          <a:p>
            <a:pPr algn="just"/>
            <a:r>
              <a:rPr lang="tr-TR" dirty="0" smtClean="0"/>
              <a:t>Ana sınıfın içinde bildirilen özet metodu mutlaka, o sınıftan türeyen yavru sınıflar içinde </a:t>
            </a:r>
            <a:r>
              <a:rPr lang="tr-TR" b="1" dirty="0" err="1" smtClean="0"/>
              <a:t>override</a:t>
            </a:r>
            <a:r>
              <a:rPr lang="tr-TR" dirty="0" smtClean="0"/>
              <a:t> etmeliyiz.</a:t>
            </a:r>
          </a:p>
          <a:p>
            <a:pPr algn="just"/>
            <a:r>
              <a:rPr lang="tr-TR" dirty="0" smtClean="0"/>
              <a:t>Özet metotlar içsel olarak zaten sanal oldukları için tekrar </a:t>
            </a:r>
            <a:r>
              <a:rPr lang="tr-TR" b="1" dirty="0" err="1" smtClean="0"/>
              <a:t>virtual</a:t>
            </a:r>
            <a:r>
              <a:rPr lang="tr-TR" dirty="0" smtClean="0"/>
              <a:t> olarak bildirmek hatalıdır.</a:t>
            </a:r>
          </a:p>
          <a:p>
            <a:pPr algn="just"/>
            <a:r>
              <a:rPr lang="tr-TR" dirty="0" smtClean="0"/>
              <a:t>Elbette ki özet bir sınıf özet olmayan metot içerebilir.</a:t>
            </a:r>
          </a:p>
          <a:p>
            <a:pPr algn="just"/>
            <a:r>
              <a:rPr lang="tr-TR" dirty="0" smtClean="0"/>
              <a:t>Özet metotlar </a:t>
            </a:r>
            <a:r>
              <a:rPr lang="tr-TR" dirty="0" err="1" smtClean="0"/>
              <a:t>private</a:t>
            </a:r>
            <a:r>
              <a:rPr lang="tr-TR" dirty="0" smtClean="0"/>
              <a:t> olarak bildirilemez. Ya </a:t>
            </a:r>
            <a:r>
              <a:rPr lang="tr-TR" b="1" dirty="0" err="1" smtClean="0"/>
              <a:t>public</a:t>
            </a:r>
            <a:r>
              <a:rPr lang="tr-TR" dirty="0" smtClean="0"/>
              <a:t> ya da </a:t>
            </a:r>
            <a:r>
              <a:rPr lang="tr-TR" b="1" dirty="0" err="1" smtClean="0"/>
              <a:t>protected</a:t>
            </a:r>
            <a:r>
              <a:rPr lang="tr-TR" dirty="0" smtClean="0"/>
              <a:t> olmalıdırlar.</a:t>
            </a:r>
          </a:p>
          <a:p>
            <a:pPr algn="just"/>
            <a:r>
              <a:rPr lang="tr-TR" u="sng" dirty="0" err="1" smtClean="0"/>
              <a:t>static</a:t>
            </a:r>
            <a:r>
              <a:rPr lang="tr-TR" u="sng" dirty="0" smtClean="0"/>
              <a:t> metotlar</a:t>
            </a:r>
            <a:r>
              <a:rPr lang="tr-TR" dirty="0" smtClean="0"/>
              <a:t> özet olarak bildirilemez. Aynı şekilde özet metot bildiriminde </a:t>
            </a:r>
            <a:r>
              <a:rPr lang="tr-TR" b="1" dirty="0" err="1" smtClean="0"/>
              <a:t>virtual</a:t>
            </a:r>
            <a:r>
              <a:rPr lang="tr-TR" dirty="0" smtClean="0"/>
              <a:t> ve </a:t>
            </a:r>
            <a:r>
              <a:rPr lang="tr-TR" b="1" dirty="0" err="1" smtClean="0"/>
              <a:t>override</a:t>
            </a:r>
            <a:r>
              <a:rPr lang="tr-TR" dirty="0" smtClean="0"/>
              <a:t> anahtar sözcükleri kullanılamaz.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862" y="1625600"/>
            <a:ext cx="4163919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4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İçindekiler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6992"/>
            <a:ext cx="8915400" cy="5310512"/>
          </a:xfrm>
        </p:spPr>
        <p:txBody>
          <a:bodyPr>
            <a:noAutofit/>
          </a:bodyPr>
          <a:lstStyle/>
          <a:p>
            <a:r>
              <a:rPr lang="tr-TR" dirty="0" smtClean="0"/>
              <a:t>Kalıtım</a:t>
            </a:r>
            <a:endParaRPr lang="tr-TR" dirty="0"/>
          </a:p>
          <a:p>
            <a:r>
              <a:rPr lang="tr-TR" dirty="0" err="1" smtClean="0"/>
              <a:t>C#da</a:t>
            </a:r>
            <a:r>
              <a:rPr lang="tr-TR" dirty="0" smtClean="0"/>
              <a:t> </a:t>
            </a:r>
            <a:r>
              <a:rPr lang="tr-TR" dirty="0"/>
              <a:t>Kalıtım</a:t>
            </a:r>
          </a:p>
          <a:p>
            <a:r>
              <a:rPr lang="tr-TR" dirty="0"/>
              <a:t>Erişim Belirleyiciler</a:t>
            </a:r>
          </a:p>
          <a:p>
            <a:r>
              <a:rPr lang="tr-TR" dirty="0" smtClean="0"/>
              <a:t>Yapıcı </a:t>
            </a:r>
            <a:r>
              <a:rPr lang="tr-TR" dirty="0"/>
              <a:t>Metotlar ve Kalıtım</a:t>
            </a:r>
          </a:p>
          <a:p>
            <a:r>
              <a:rPr lang="tr-TR" dirty="0"/>
              <a:t>Çoklu – Tekrarlı Türetmeler</a:t>
            </a:r>
          </a:p>
          <a:p>
            <a:r>
              <a:rPr lang="tr-TR" dirty="0" err="1"/>
              <a:t>base</a:t>
            </a:r>
            <a:r>
              <a:rPr lang="tr-TR" dirty="0"/>
              <a:t> Anahtar Sözcüğü</a:t>
            </a:r>
          </a:p>
          <a:p>
            <a:r>
              <a:rPr lang="tr-TR" dirty="0"/>
              <a:t>İsim Saklama</a:t>
            </a:r>
          </a:p>
          <a:p>
            <a:r>
              <a:rPr lang="tr-TR" dirty="0"/>
              <a:t>Sanal Metotlar</a:t>
            </a:r>
          </a:p>
          <a:p>
            <a:r>
              <a:rPr lang="tr-TR" dirty="0" smtClean="0"/>
              <a:t>Özet </a:t>
            </a:r>
            <a:r>
              <a:rPr lang="tr-TR" dirty="0"/>
              <a:t>Sınıflar</a:t>
            </a:r>
          </a:p>
          <a:p>
            <a:r>
              <a:rPr lang="tr-TR" dirty="0"/>
              <a:t>Özet Metotlar</a:t>
            </a:r>
          </a:p>
          <a:p>
            <a:r>
              <a:rPr lang="tr-TR" dirty="0" err="1"/>
              <a:t>sealed</a:t>
            </a:r>
            <a:r>
              <a:rPr lang="tr-TR" dirty="0"/>
              <a:t> Anahtar </a:t>
            </a:r>
            <a:r>
              <a:rPr lang="tr-TR" dirty="0" smtClean="0"/>
              <a:t>Sözcüğü</a:t>
            </a:r>
          </a:p>
          <a:p>
            <a:r>
              <a:rPr lang="tr-TR" dirty="0" smtClean="0"/>
              <a:t>Sonuç</a:t>
            </a:r>
          </a:p>
          <a:p>
            <a:r>
              <a:rPr lang="tr-TR" dirty="0" smtClean="0"/>
              <a:t>Kaynaklar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="" xmlns:a16="http://schemas.microsoft.com/office/drawing/2014/main" id="{9E6DEBDC-868E-48C5-8316-305D8ACC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7699271" y="1969317"/>
            <a:ext cx="2983684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5"/>
            <a:extLst>
              <a:ext uri="{FF2B5EF4-FFF2-40B4-BE49-F238E27FC236}">
                <a16:creationId xmlns=""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="" xmlns:a16="http://schemas.microsoft.com/office/drawing/2014/main" id="{119B20A2-A534-4B18-BCEA-DDD3194F8470}"/>
              </a:ext>
            </a:extLst>
          </p:cNvPr>
          <p:cNvSpPr/>
          <p:nvPr/>
        </p:nvSpPr>
        <p:spPr>
          <a:xfrm>
            <a:off x="9572776" y="6543161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7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/>
              <a:t>Özet Ö</a:t>
            </a:r>
            <a:r>
              <a:rPr lang="tr-TR" smtClean="0"/>
              <a:t>zellikler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1" y="1574425"/>
            <a:ext cx="5689859" cy="4589387"/>
          </a:xfrm>
        </p:spPr>
        <p:txBody>
          <a:bodyPr>
            <a:noAutofit/>
          </a:bodyPr>
          <a:lstStyle/>
          <a:p>
            <a:pPr algn="just"/>
            <a:r>
              <a:rPr lang="tr-TR" dirty="0" smtClean="0"/>
              <a:t>Özet özellikler, özet metotların taşıdığı bütün özellikleri taşırlar. Bunlara ek olarak şunları sayabiliriz:</a:t>
            </a:r>
          </a:p>
          <a:p>
            <a:pPr algn="just"/>
            <a:r>
              <a:rPr lang="tr-TR" dirty="0" smtClean="0"/>
              <a:t>Yalnızca kod gerçekleştirimi yapılmamış özellikler </a:t>
            </a:r>
            <a:r>
              <a:rPr lang="tr-TR" b="1" dirty="0" smtClean="0"/>
              <a:t>(sahte özellikler) </a:t>
            </a:r>
            <a:r>
              <a:rPr lang="tr-TR" dirty="0" smtClean="0"/>
              <a:t>özet olarak bildirilebilir.</a:t>
            </a:r>
          </a:p>
          <a:p>
            <a:pPr algn="just"/>
            <a:r>
              <a:rPr lang="tr-TR" dirty="0" smtClean="0"/>
              <a:t>Ana sınıftaki özet sahte özelliği </a:t>
            </a:r>
            <a:r>
              <a:rPr lang="tr-TR" b="1" dirty="0" err="1" smtClean="0"/>
              <a:t>override</a:t>
            </a:r>
            <a:r>
              <a:rPr lang="tr-TR" dirty="0" smtClean="0"/>
              <a:t> eden yavru sınıftaki özelliğin </a:t>
            </a:r>
            <a:r>
              <a:rPr lang="tr-TR" b="1" dirty="0" smtClean="0"/>
              <a:t>set-</a:t>
            </a:r>
            <a:r>
              <a:rPr lang="tr-TR" b="1" dirty="0" err="1" smtClean="0"/>
              <a:t>get</a:t>
            </a:r>
            <a:r>
              <a:rPr lang="tr-TR" dirty="0" smtClean="0"/>
              <a:t> durumu ana sınıftaki özet özellikle aynı olmalıdır. Yani eğer özet özellikte sadece </a:t>
            </a:r>
            <a:r>
              <a:rPr lang="tr-TR" b="1" dirty="0" err="1" smtClean="0"/>
              <a:t>get</a:t>
            </a:r>
            <a:r>
              <a:rPr lang="tr-TR" dirty="0" smtClean="0"/>
              <a:t> bloğu varsa bu özelliği </a:t>
            </a:r>
            <a:r>
              <a:rPr lang="tr-TR" dirty="0" err="1" smtClean="0"/>
              <a:t>override</a:t>
            </a:r>
            <a:r>
              <a:rPr lang="tr-TR" dirty="0" smtClean="0"/>
              <a:t> eden özelliğin de sadece </a:t>
            </a:r>
            <a:r>
              <a:rPr lang="tr-TR" b="1" dirty="0" err="1" smtClean="0"/>
              <a:t>get</a:t>
            </a:r>
            <a:r>
              <a:rPr lang="tr-TR" dirty="0" smtClean="0"/>
              <a:t> bloğu olmalıdır. </a:t>
            </a:r>
          </a:p>
          <a:p>
            <a:pPr algn="just"/>
            <a:r>
              <a:rPr lang="tr-TR" dirty="0" smtClean="0"/>
              <a:t>Aynı durum </a:t>
            </a:r>
            <a:r>
              <a:rPr lang="tr-TR" b="1" dirty="0" smtClean="0"/>
              <a:t>set</a:t>
            </a:r>
            <a:r>
              <a:rPr lang="tr-TR" dirty="0" smtClean="0"/>
              <a:t> bloğu için de geçerlidir. Benzer şekilde özet özellikte hem </a:t>
            </a:r>
            <a:r>
              <a:rPr lang="tr-TR" b="1" dirty="0" smtClean="0"/>
              <a:t>set</a:t>
            </a:r>
            <a:r>
              <a:rPr lang="tr-TR" dirty="0" smtClean="0"/>
              <a:t> hem de </a:t>
            </a:r>
            <a:r>
              <a:rPr lang="tr-TR" b="1" dirty="0" err="1" smtClean="0"/>
              <a:t>get</a:t>
            </a:r>
            <a:r>
              <a:rPr lang="tr-TR" dirty="0" smtClean="0"/>
              <a:t> varsa </a:t>
            </a:r>
            <a:r>
              <a:rPr lang="tr-TR" b="1" dirty="0" err="1" smtClean="0"/>
              <a:t>override</a:t>
            </a:r>
            <a:r>
              <a:rPr lang="tr-TR" dirty="0" smtClean="0"/>
              <a:t> özellikte de bu ikisi olmalıdır.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768" y="1152907"/>
            <a:ext cx="4718782" cy="5432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590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err="1"/>
              <a:t>sealed</a:t>
            </a:r>
            <a:r>
              <a:rPr lang="tr-TR" dirty="0"/>
              <a:t> A</a:t>
            </a:r>
            <a:r>
              <a:rPr lang="tr-TR" dirty="0" smtClean="0"/>
              <a:t>nahtar Sözcüğü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598725" cy="4589387"/>
          </a:xfrm>
        </p:spPr>
        <p:txBody>
          <a:bodyPr>
            <a:noAutofit/>
          </a:bodyPr>
          <a:lstStyle/>
          <a:p>
            <a:pPr algn="just"/>
            <a:r>
              <a:rPr lang="tr-TR" dirty="0" smtClean="0"/>
              <a:t>Bazen bir sınıftan türetilme </a:t>
            </a:r>
            <a:r>
              <a:rPr lang="tr-TR" u="sng" dirty="0" smtClean="0"/>
              <a:t>yapılamamasını</a:t>
            </a:r>
            <a:r>
              <a:rPr lang="tr-TR" dirty="0" smtClean="0"/>
              <a:t> istenilebilir. İşte bu gibi durumlarda </a:t>
            </a:r>
            <a:r>
              <a:rPr lang="tr-TR" b="1" dirty="0" err="1" smtClean="0"/>
              <a:t>sealed</a:t>
            </a:r>
            <a:r>
              <a:rPr lang="tr-TR" dirty="0" smtClean="0"/>
              <a:t> anahtar sözcüğünü kullanılır.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798762"/>
            <a:ext cx="2937116" cy="150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7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İçerik Yer Tutucusu 2">
            <a:extLst>
              <a:ext uri="{FF2B5EF4-FFF2-40B4-BE49-F238E27FC236}">
                <a16:creationId xmlns=""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190" y="1905000"/>
            <a:ext cx="10086553" cy="4826414"/>
          </a:xfrm>
        </p:spPr>
        <p:txBody>
          <a:bodyPr vert="horz" lIns="91440" tIns="45720" rIns="91440" bIns="45720" rtlCol="0">
            <a:noAutofit/>
          </a:bodyPr>
          <a:lstStyle/>
          <a:p>
            <a:pPr algn="just"/>
            <a:r>
              <a:rPr lang="tr-TR" dirty="0" smtClean="0"/>
              <a:t>Nesne Yönelimli Programlama, 1960’lı yılların sonunda ortaya çıkan, temel olarak gerçek hayattaki ilişkisel modellerin yazılım dünyasına adapte edilmiş halidir.</a:t>
            </a:r>
          </a:p>
          <a:p>
            <a:pPr algn="just"/>
            <a:r>
              <a:rPr lang="tr-TR" dirty="0" smtClean="0"/>
              <a:t>Kalıtım, Nesne Yönelimli Programlamanın </a:t>
            </a:r>
            <a:r>
              <a:rPr lang="tr-TR" dirty="0" err="1" smtClean="0"/>
              <a:t>kapsülleme</a:t>
            </a:r>
            <a:r>
              <a:rPr lang="tr-TR" dirty="0" smtClean="0"/>
              <a:t> ve çok biçimlilik ile birlikte 3 ana ilkesinden bir tanesidir.</a:t>
            </a:r>
          </a:p>
          <a:p>
            <a:pPr algn="just"/>
            <a:r>
              <a:rPr lang="tr-TR" dirty="0"/>
              <a:t>Kalıtım yolu ile sınıflar birbirinden türetilebilir. Bir sınıf diğer bir sınıftan türediği zaman, türediği sınıfın bütün özelliklerini içerir. Bunun yanında kendine has özellikler de </a:t>
            </a:r>
            <a:r>
              <a:rPr lang="tr-TR" dirty="0" smtClean="0"/>
              <a:t>barındırabilirler.</a:t>
            </a:r>
            <a:endParaRPr lang="tr-TR" dirty="0"/>
          </a:p>
          <a:p>
            <a:pPr algn="just"/>
            <a:r>
              <a:rPr lang="tr-TR" dirty="0" smtClean="0"/>
              <a:t>Kalıtım, programcının programını yazarken yazılımı daha sistematikleştirerek </a:t>
            </a:r>
            <a:r>
              <a:rPr lang="tr-TR" dirty="0" err="1" smtClean="0"/>
              <a:t>anlaşılabilirliği</a:t>
            </a:r>
            <a:r>
              <a:rPr lang="tr-TR" dirty="0" smtClean="0"/>
              <a:t> kolaylaştırır.</a:t>
            </a:r>
          </a:p>
        </p:txBody>
      </p:sp>
    </p:spTree>
    <p:extLst>
      <p:ext uri="{BB962C8B-B14F-4D97-AF65-F5344CB8AC3E}">
        <p14:creationId xmlns:p14="http://schemas.microsoft.com/office/powerpoint/2010/main" val="269758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Kaynaklar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307" y="1403491"/>
            <a:ext cx="9516139" cy="4678325"/>
          </a:xfrm>
        </p:spPr>
        <p:txBody>
          <a:bodyPr>
            <a:noAutofit/>
          </a:bodyPr>
          <a:lstStyle/>
          <a:p>
            <a:r>
              <a:rPr lang="tr-TR" dirty="0" smtClean="0"/>
              <a:t>Eken, C.C. 2017. Kocaeli Üniversitesi, Teknik Eğitim Fakültesi</a:t>
            </a:r>
            <a:r>
              <a:rPr lang="tr-TR" dirty="0"/>
              <a:t>, Bilgisayar Programlama Dili </a:t>
            </a:r>
            <a:r>
              <a:rPr lang="tr-TR" dirty="0" smtClean="0"/>
              <a:t>I Ders Notları</a:t>
            </a:r>
            <a:r>
              <a:rPr lang="tr-TR" dirty="0"/>
              <a:t>, (</a:t>
            </a:r>
            <a:r>
              <a:rPr lang="tr-TR" dirty="0">
                <a:hlinkClick r:id="rId3"/>
              </a:rPr>
              <a:t>https://docplayer.biz.tr/46768428-Kalitim-inheritance.html</a:t>
            </a:r>
            <a:r>
              <a:rPr lang="tr-TR" dirty="0" smtClean="0"/>
              <a:t>).</a:t>
            </a:r>
          </a:p>
          <a:p>
            <a:r>
              <a:rPr lang="tr-TR" dirty="0" err="1" smtClean="0"/>
              <a:t>Aslantürk</a:t>
            </a:r>
            <a:r>
              <a:rPr lang="tr-TR" dirty="0" smtClean="0"/>
              <a:t>, </a:t>
            </a:r>
            <a:r>
              <a:rPr lang="tr-TR" dirty="0"/>
              <a:t>O</a:t>
            </a:r>
            <a:r>
              <a:rPr lang="tr-TR" dirty="0" smtClean="0"/>
              <a:t>. 2011. </a:t>
            </a:r>
            <a:r>
              <a:rPr lang="tr-TR" dirty="0"/>
              <a:t>Java ile Nesneye Yönelik </a:t>
            </a:r>
            <a:r>
              <a:rPr lang="tr-TR" dirty="0" smtClean="0"/>
              <a:t>Programlama. Hacettepe Üniversitesi, </a:t>
            </a:r>
            <a:r>
              <a:rPr lang="tr-TR" dirty="0" err="1" smtClean="0"/>
              <a:t>Introduction</a:t>
            </a:r>
            <a:r>
              <a:rPr lang="tr-TR" dirty="0" smtClean="0"/>
              <a:t> </a:t>
            </a:r>
            <a:r>
              <a:rPr lang="tr-TR" dirty="0" err="1"/>
              <a:t>to</a:t>
            </a:r>
            <a:r>
              <a:rPr lang="tr-TR" dirty="0"/>
              <a:t> Programming </a:t>
            </a:r>
            <a:r>
              <a:rPr lang="tr-TR" dirty="0" smtClean="0"/>
              <a:t>II Ders Notu, 203s.</a:t>
            </a:r>
          </a:p>
          <a:p>
            <a:r>
              <a:rPr lang="tr-TR" dirty="0" smtClean="0"/>
              <a:t>Kurt, B. 2003. Kalıtım. </a:t>
            </a:r>
            <a:r>
              <a:rPr lang="tr-TR" dirty="0"/>
              <a:t>İstanbul Teknik Üniversitesi, Bilgisayar Mühendisliği Bölümü Nesneye Dayalı Programlama </a:t>
            </a:r>
            <a:r>
              <a:rPr lang="tr-TR" dirty="0" smtClean="0"/>
              <a:t>Dersi Ders Notu, 20s.</a:t>
            </a:r>
          </a:p>
          <a:p>
            <a:r>
              <a:rPr lang="tr-TR" dirty="0" smtClean="0"/>
              <a:t>Tezcan, Ü. 2009. Adım </a:t>
            </a:r>
            <a:r>
              <a:rPr lang="tr-TR" dirty="0"/>
              <a:t>Adım Microsoft C# 2008, Arkadaş Yayınevi, </a:t>
            </a:r>
            <a:r>
              <a:rPr lang="tr-TR" dirty="0" smtClean="0"/>
              <a:t>Ankara.</a:t>
            </a:r>
            <a:endParaRPr lang="tr-TR" dirty="0"/>
          </a:p>
          <a:p>
            <a:r>
              <a:rPr lang="tr-TR" dirty="0" smtClean="0"/>
              <a:t>M.E.B. </a:t>
            </a:r>
            <a:r>
              <a:rPr lang="tr-TR" dirty="0"/>
              <a:t>2012. </a:t>
            </a:r>
            <a:r>
              <a:rPr lang="tr-TR" dirty="0" smtClean="0"/>
              <a:t>Nesne Tabanlı Programlamada Kalıtım ve </a:t>
            </a:r>
            <a:r>
              <a:rPr lang="tr-TR" dirty="0" err="1" smtClean="0"/>
              <a:t>Arayüzler</a:t>
            </a:r>
            <a:r>
              <a:rPr lang="tr-TR" dirty="0"/>
              <a:t>, </a:t>
            </a:r>
            <a:r>
              <a:rPr lang="tr-TR" dirty="0" smtClean="0"/>
              <a:t>Bilişim Teknolojileri Ders Notu, 47s.</a:t>
            </a:r>
          </a:p>
          <a:p>
            <a:r>
              <a:rPr lang="tr-TR" dirty="0" smtClean="0"/>
              <a:t>Karaçay, A., Karaçay, T. 2008. Kalıtım (</a:t>
            </a:r>
            <a:r>
              <a:rPr lang="tr-TR" dirty="0" err="1" smtClean="0"/>
              <a:t>inheritance</a:t>
            </a:r>
            <a:r>
              <a:rPr lang="tr-TR" dirty="0"/>
              <a:t>), Programlama Bilmeyenler </a:t>
            </a:r>
            <a:r>
              <a:rPr lang="tr-TR" dirty="0" smtClean="0"/>
              <a:t>İçin C</a:t>
            </a:r>
            <a:r>
              <a:rPr lang="tr-TR" dirty="0"/>
              <a:t># ile Nesne Programlama, Seçkin </a:t>
            </a:r>
            <a:r>
              <a:rPr lang="tr-TR" dirty="0" smtClean="0"/>
              <a:t>Yayıncılık, 352s.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="" xmlns:a16="http://schemas.microsoft.com/office/drawing/2014/main" id="{B9692603-E4BF-4B67-BABB-587E14DDD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hlinkClick r:id="rId5"/>
            <a:extLst>
              <a:ext uri="{FF2B5EF4-FFF2-40B4-BE49-F238E27FC236}">
                <a16:creationId xmlns="" xmlns:a16="http://schemas.microsoft.com/office/drawing/2014/main" id="{E615FC51-021C-4530-9CCB-7B39F7838C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4742" y="4953001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="" xmlns:a16="http://schemas.microsoft.com/office/drawing/2014/main" id="{04E655F6-73B9-4FAB-871E-DBA2FF42B388}"/>
              </a:ext>
            </a:extLst>
          </p:cNvPr>
          <p:cNvSpPr/>
          <p:nvPr/>
        </p:nvSpPr>
        <p:spPr>
          <a:xfrm>
            <a:off x="9297466" y="6375757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7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=""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89562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3232513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Alt Başlık 2">
            <a:extLst>
              <a:ext uri="{FF2B5EF4-FFF2-40B4-BE49-F238E27FC236}">
                <a16:creationId xmlns=""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5947794" y="4529540"/>
            <a:ext cx="5897460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 smtClean="0">
                <a:solidFill>
                  <a:schemeClr val="tx1"/>
                </a:solidFill>
              </a:rPr>
              <a:t>Seyit </a:t>
            </a:r>
            <a:r>
              <a:rPr lang="tr-TR" b="1" dirty="0">
                <a:solidFill>
                  <a:schemeClr val="tx1"/>
                </a:solidFill>
              </a:rPr>
              <a:t>AKPANCAR </a:t>
            </a:r>
            <a:r>
              <a:rPr lang="tr-TR" b="1" dirty="0" smtClean="0">
                <a:solidFill>
                  <a:schemeClr val="tx1"/>
                </a:solidFill>
              </a:rPr>
              <a:t>2011404093</a:t>
            </a:r>
            <a:r>
              <a:rPr lang="tr-TR" b="1" dirty="0">
                <a:solidFill>
                  <a:schemeClr val="tx1"/>
                </a:solidFill>
              </a:rPr>
              <a:t/>
            </a: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: </a:t>
            </a:r>
            <a:r>
              <a:rPr lang="tr-TR" dirty="0" smtClean="0">
                <a:solidFill>
                  <a:schemeClr val="tx1"/>
                </a:solidFill>
              </a:rPr>
              <a:t>sakpancar@gmail.com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Tarih                            </a:t>
            </a:r>
            <a:r>
              <a:rPr lang="tr-TR" dirty="0" smtClean="0">
                <a:solidFill>
                  <a:schemeClr val="tx1"/>
                </a:solidFill>
              </a:rPr>
              <a:t>: </a:t>
            </a:r>
            <a:r>
              <a:rPr lang="tr-TR" dirty="0" smtClean="0">
                <a:solidFill>
                  <a:schemeClr val="tx1"/>
                </a:solidFill>
              </a:rPr>
              <a:t>01/06/2021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Sürüm                         : </a:t>
            </a:r>
            <a:r>
              <a:rPr lang="tr-TR" dirty="0" smtClean="0">
                <a:solidFill>
                  <a:schemeClr val="tx1"/>
                </a:solidFill>
              </a:rPr>
              <a:t>v2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=""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842154" y="24593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lt Başlık 2">
            <a:extLst>
              <a:ext uri="{FF2B5EF4-FFF2-40B4-BE49-F238E27FC236}">
                <a16:creationId xmlns=""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745173" y="103740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>
              <a:ln/>
              <a:solidFill>
                <a:schemeClr val="accent3"/>
              </a:solidFill>
            </a:endParaRPr>
          </a:p>
        </p:txBody>
      </p:sp>
      <p:pic>
        <p:nvPicPr>
          <p:cNvPr id="12" name="Resim 11">
            <a:hlinkClick r:id="rId4"/>
            <a:extLst>
              <a:ext uri="{FF2B5EF4-FFF2-40B4-BE49-F238E27FC236}">
                <a16:creationId xmlns="" xmlns:a16="http://schemas.microsoft.com/office/drawing/2014/main" id="{6BDD6285-D7B4-4236-9241-3C7798F7D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877" y="-28029"/>
            <a:ext cx="1778435" cy="1633526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="" xmlns:a16="http://schemas.microsoft.com/office/drawing/2014/main" id="{9CA692D3-0526-46AB-B8B6-5B201CEEFBC0}"/>
              </a:ext>
            </a:extLst>
          </p:cNvPr>
          <p:cNvSpPr/>
          <p:nvPr/>
        </p:nvSpPr>
        <p:spPr>
          <a:xfrm>
            <a:off x="490929" y="1405544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/>
              </a:rPr>
              <a:t>http://youtube.com/bmdersleri</a:t>
            </a:r>
            <a:endParaRPr lang="tr-TR" sz="1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2" descr="Object Oriented Programming: A curated set of resources">
            <a:extLst>
              <a:ext uri="{FF2B5EF4-FFF2-40B4-BE49-F238E27FC236}">
                <a16:creationId xmlns="" xmlns:a16="http://schemas.microsoft.com/office/drawing/2014/main" id="{A7580241-F7E6-4A4F-B885-D5520F181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Kalıtım (</a:t>
            </a:r>
            <a:r>
              <a:rPr lang="tr-TR" dirty="0" err="1"/>
              <a:t>Inheritance</a:t>
            </a:r>
            <a:r>
              <a:rPr lang="tr-TR" dirty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72" y="2365086"/>
            <a:ext cx="8095655" cy="1963634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Kalıtım nesne yönelimli programlamanın en önemli özelliğidir.</a:t>
            </a:r>
          </a:p>
          <a:p>
            <a:pPr algn="just"/>
            <a:r>
              <a:rPr lang="tr-TR" dirty="0" smtClean="0"/>
              <a:t>Kalıtım yolu ile sınıflar birbirinden türetilir.</a:t>
            </a:r>
          </a:p>
          <a:p>
            <a:pPr algn="just"/>
            <a:r>
              <a:rPr lang="tr-TR" dirty="0" smtClean="0"/>
              <a:t>Türeyen sınıflar türedikleri sınıfın özelliklerini kalıtım yoluyla devralırlar ve kendisi de yeni özellikler tanımlayabilir.</a:t>
            </a:r>
          </a:p>
          <a:p>
            <a:pPr algn="just"/>
            <a:r>
              <a:rPr lang="tr-TR" dirty="0" smtClean="0"/>
              <a:t>Türetme ile sınıflar arasında hiyerarşik bir yapı kurulabilir.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Diyagram 4"/>
          <p:cNvGraphicFramePr/>
          <p:nvPr>
            <p:extLst>
              <p:ext uri="{D42A27DB-BD31-4B8C-83A1-F6EECF244321}">
                <p14:modId xmlns:p14="http://schemas.microsoft.com/office/powerpoint/2010/main" val="1274152369"/>
              </p:ext>
            </p:extLst>
          </p:nvPr>
        </p:nvGraphicFramePr>
        <p:xfrm>
          <a:off x="8138835" y="1152907"/>
          <a:ext cx="5145177" cy="4249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Kalıtım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807705" cy="4589387"/>
          </a:xfrm>
        </p:spPr>
        <p:txBody>
          <a:bodyPr>
            <a:noAutofit/>
          </a:bodyPr>
          <a:lstStyle/>
          <a:p>
            <a:pPr algn="just"/>
            <a:r>
              <a:rPr lang="tr-TR" dirty="0" smtClean="0"/>
              <a:t>Örnek olarak dünya üzerinde yaşayan canlı sınıflarını ele alalım. Bu sınıflardan bir tanesi de hayvanlardır. Kedi, Köpek, Kuş, Balık gibi bir çok hayvan türünden bahsedilebilir.</a:t>
            </a:r>
          </a:p>
          <a:p>
            <a:pPr algn="just"/>
            <a:r>
              <a:rPr lang="tr-TR" dirty="0" smtClean="0"/>
              <a:t>Her türün kendine ait değişik özellikleri vardır. Dolayısıyla her biri için değişik sınıfların tasarlanması gerekir.</a:t>
            </a:r>
          </a:p>
          <a:p>
            <a:pPr algn="just"/>
            <a:r>
              <a:rPr lang="tr-TR" dirty="0" smtClean="0"/>
              <a:t>Fakat ortak bir takım özelliklerinin olması da kaçınılmazdır ve her biri için bağımsız sınıflar tasarlandığında bu benzerlikler her birisi için tekrarlanmak durumunda kalınacaktır.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783" y="3876901"/>
            <a:ext cx="6029023" cy="2331308"/>
          </a:xfrm>
          <a:prstGeom prst="rect">
            <a:avLst/>
          </a:prstGeom>
        </p:spPr>
      </p:pic>
      <p:sp>
        <p:nvSpPr>
          <p:cNvPr id="6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 txBox="1">
            <a:spLocks/>
          </p:cNvSpPr>
          <p:nvPr/>
        </p:nvSpPr>
        <p:spPr>
          <a:xfrm>
            <a:off x="1095971" y="3855311"/>
            <a:ext cx="4266862" cy="46658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 smtClean="0"/>
              <a:t>Bu yüzden önce tüm hayvanlar için bir sınıf oluşturulup diğer kedi, köpek gibi sınıflar bu sınıfın devamı gibi tasarlanabilir.</a:t>
            </a:r>
          </a:p>
          <a:p>
            <a:pPr algn="just"/>
            <a:r>
              <a:rPr lang="tr-TR" dirty="0" smtClean="0"/>
              <a:t>İşte temelde bir sınıf tanımlanıp diğer sınıfları bu sınıftan türeterek özelleştirmeye </a:t>
            </a:r>
            <a:r>
              <a:rPr lang="tr-TR" u="sng" dirty="0" smtClean="0"/>
              <a:t>kalıtım yoluyla türetme </a:t>
            </a:r>
            <a:r>
              <a:rPr lang="tr-TR" dirty="0" smtClean="0"/>
              <a:t>adı verilir.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1876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Kalıtım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453" y="2638277"/>
            <a:ext cx="7361029" cy="2958315"/>
          </a:xfrm>
          <a:prstGeom prst="rect">
            <a:avLst/>
          </a:prstGeom>
        </p:spPr>
      </p:pic>
      <p:sp>
        <p:nvSpPr>
          <p:cNvPr id="5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 txBox="1">
            <a:spLocks/>
          </p:cNvSpPr>
          <p:nvPr/>
        </p:nvSpPr>
        <p:spPr>
          <a:xfrm>
            <a:off x="1664382" y="1664046"/>
            <a:ext cx="9926256" cy="46658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 smtClean="0"/>
              <a:t>Öğrenci Bilgi Sistemi organizasyonu;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4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Kalıtım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12" y="2281199"/>
            <a:ext cx="7111395" cy="4350950"/>
          </a:xfrm>
          <a:prstGeom prst="rect">
            <a:avLst/>
          </a:prstGeom>
        </p:spPr>
      </p:pic>
      <p:sp>
        <p:nvSpPr>
          <p:cNvPr id="6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 txBox="1">
            <a:spLocks/>
          </p:cNvSpPr>
          <p:nvPr/>
        </p:nvSpPr>
        <p:spPr>
          <a:xfrm>
            <a:off x="1664382" y="1664046"/>
            <a:ext cx="9926256" cy="46658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 smtClean="0"/>
              <a:t>Kalıtım ile Öğrenci Bilgi Sistemi organizasyonu;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25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Kalıtım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4589387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.Net kütüphanesindeki birçok sınıf birbirlerinden türetilmiştir. Örneğin temel veri türleri dediğimiz </a:t>
            </a:r>
            <a:r>
              <a:rPr lang="tr-TR" dirty="0" err="1" smtClean="0"/>
              <a:t>byte</a:t>
            </a:r>
            <a:r>
              <a:rPr lang="tr-TR" dirty="0" smtClean="0"/>
              <a:t>, </a:t>
            </a:r>
            <a:r>
              <a:rPr lang="tr-TR" dirty="0" err="1" smtClean="0"/>
              <a:t>int</a:t>
            </a:r>
            <a:r>
              <a:rPr lang="tr-TR" dirty="0" smtClean="0"/>
              <a:t>, </a:t>
            </a:r>
            <a:r>
              <a:rPr lang="tr-TR" dirty="0" err="1" smtClean="0"/>
              <a:t>uint</a:t>
            </a:r>
            <a:r>
              <a:rPr lang="tr-TR" dirty="0" smtClean="0"/>
              <a:t>, </a:t>
            </a:r>
            <a:r>
              <a:rPr lang="tr-TR" dirty="0" err="1" smtClean="0"/>
              <a:t>short</a:t>
            </a:r>
            <a:r>
              <a:rPr lang="tr-TR" dirty="0" smtClean="0"/>
              <a:t>, </a:t>
            </a:r>
            <a:r>
              <a:rPr lang="tr-TR" dirty="0" err="1" smtClean="0"/>
              <a:t>float</a:t>
            </a:r>
            <a:r>
              <a:rPr lang="tr-TR" dirty="0" smtClean="0"/>
              <a:t> ve </a:t>
            </a:r>
            <a:r>
              <a:rPr lang="tr-TR" dirty="0" err="1" smtClean="0"/>
              <a:t>bezerlerinin</a:t>
            </a:r>
            <a:r>
              <a:rPr lang="tr-TR" dirty="0" smtClean="0"/>
              <a:t> tamamı </a:t>
            </a:r>
            <a:r>
              <a:rPr lang="tr-TR" dirty="0" err="1" smtClean="0"/>
              <a:t>object</a:t>
            </a:r>
            <a:r>
              <a:rPr lang="tr-TR" dirty="0" smtClean="0"/>
              <a:t> sınıfından türetilmiştir.</a:t>
            </a:r>
          </a:p>
          <a:p>
            <a:pPr algn="just"/>
            <a:r>
              <a:rPr lang="tr-TR" dirty="0" smtClean="0"/>
              <a:t>Bu sayede normalde </a:t>
            </a:r>
            <a:r>
              <a:rPr lang="tr-TR" dirty="0" err="1" smtClean="0"/>
              <a:t>object</a:t>
            </a:r>
            <a:r>
              <a:rPr lang="tr-TR" dirty="0" smtClean="0"/>
              <a:t> sınıfında bulunan </a:t>
            </a:r>
            <a:r>
              <a:rPr lang="tr-TR" dirty="0" err="1" smtClean="0"/>
              <a:t>ToString</a:t>
            </a:r>
            <a:r>
              <a:rPr lang="tr-TR" dirty="0" smtClean="0"/>
              <a:t>() metodunu bu yapı türünden nesnelerde de kullanabilir.</a:t>
            </a:r>
          </a:p>
          <a:p>
            <a:pPr marL="0" indent="0" algn="just">
              <a:buNone/>
            </a:pP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419" y="3260772"/>
            <a:ext cx="5630697" cy="335196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943" y="3391799"/>
            <a:ext cx="2698947" cy="3220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3512" y="4427048"/>
            <a:ext cx="2682953" cy="954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8241" y="5618277"/>
            <a:ext cx="2973494" cy="994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009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C#da</a:t>
            </a:r>
            <a:r>
              <a:rPr lang="tr-TR" dirty="0" smtClean="0"/>
              <a:t> Kalıtım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598725" cy="458938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tr-TR" dirty="0" smtClean="0"/>
          </a:p>
          <a:p>
            <a:pPr algn="just"/>
            <a:endParaRPr lang="tr-TR" dirty="0" smtClean="0"/>
          </a:p>
          <a:p>
            <a:pPr algn="just"/>
            <a:endParaRPr lang="tr-TR" dirty="0" smtClean="0"/>
          </a:p>
          <a:p>
            <a:pPr algn="just"/>
            <a:endParaRPr lang="tr-TR" dirty="0" smtClean="0"/>
          </a:p>
          <a:p>
            <a:pPr algn="just"/>
            <a:endParaRPr lang="tr-TR" dirty="0" smtClean="0"/>
          </a:p>
          <a:p>
            <a:pPr algn="just"/>
            <a:endParaRPr lang="tr-TR" dirty="0" smtClean="0"/>
          </a:p>
          <a:p>
            <a:pPr marL="0" indent="0" algn="just">
              <a:buNone/>
            </a:pPr>
            <a:endParaRPr lang="tr-TR" dirty="0" smtClean="0"/>
          </a:p>
          <a:p>
            <a:pPr marL="0" indent="0" algn="just">
              <a:buNone/>
            </a:pPr>
            <a:endParaRPr lang="tr-TR" dirty="0" smtClean="0"/>
          </a:p>
          <a:p>
            <a:pPr algn="just"/>
            <a:r>
              <a:rPr lang="tr-TR" dirty="0" smtClean="0"/>
              <a:t>Burada B sınıfı A sınıfından türetilmiştir ve artık B sınıfı A sınıfındaki bütün üye elemanları da içerir.</a:t>
            </a:r>
          </a:p>
          <a:p>
            <a:pPr algn="just"/>
            <a:r>
              <a:rPr lang="tr-TR" dirty="0" smtClean="0"/>
              <a:t>Türetme işleminden sonra türetilen sınıf temel sınıfın bütün özelliklerine sahip olur.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708275"/>
            <a:ext cx="3533775" cy="733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468" y="2165350"/>
            <a:ext cx="1143000" cy="2190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423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Erişim </a:t>
            </a:r>
            <a:r>
              <a:rPr lang="tr-TR" dirty="0" smtClean="0"/>
              <a:t>Belirleyiciler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598725" cy="4589387"/>
          </a:xfrm>
        </p:spPr>
        <p:txBody>
          <a:bodyPr>
            <a:noAutofit/>
          </a:bodyPr>
          <a:lstStyle/>
          <a:p>
            <a:pPr algn="just"/>
            <a:r>
              <a:rPr lang="tr-TR" dirty="0" smtClean="0"/>
              <a:t>Tüm tipler ve tip üyeleri birer erişilebilirlik seviyesine sahiptirler.</a:t>
            </a:r>
          </a:p>
          <a:p>
            <a:pPr algn="just"/>
            <a:r>
              <a:rPr lang="tr-TR" dirty="0" smtClean="0"/>
              <a:t>Bu erişilebilirlik seviyeleri, ilgili tiplerin ya da üyelerin aynı </a:t>
            </a:r>
            <a:r>
              <a:rPr lang="tr-TR" dirty="0" err="1" smtClean="0"/>
              <a:t>assembly</a:t>
            </a:r>
            <a:r>
              <a:rPr lang="tr-TR" dirty="0" smtClean="0"/>
              <a:t> ya da farklı bir </a:t>
            </a:r>
            <a:r>
              <a:rPr lang="tr-TR" dirty="0" err="1" smtClean="0"/>
              <a:t>assembly</a:t>
            </a:r>
            <a:r>
              <a:rPr lang="tr-TR" dirty="0" smtClean="0"/>
              <a:t> içerisindeki kod bloklarından kullanılabilip kullanılamayacağını belirler.</a:t>
            </a:r>
          </a:p>
          <a:p>
            <a:pPr algn="just"/>
            <a:r>
              <a:rPr lang="tr-TR" dirty="0" smtClean="0"/>
              <a:t>C# dilinde 4 adet erişim belirleyici ve 5 adet erişim modeli vardır.</a:t>
            </a:r>
          </a:p>
          <a:p>
            <a:pPr algn="just"/>
            <a:r>
              <a:rPr lang="tr-TR" dirty="0" smtClean="0"/>
              <a:t>Tiplere ya da üyelere erişilebilirlik şu anahtar kelimeler ile belirlenir: </a:t>
            </a:r>
            <a:r>
              <a:rPr lang="tr-TR" b="1" dirty="0" err="1" smtClean="0"/>
              <a:t>public</a:t>
            </a:r>
            <a:r>
              <a:rPr lang="tr-TR" b="1" dirty="0" smtClean="0"/>
              <a:t> , </a:t>
            </a:r>
            <a:r>
              <a:rPr lang="tr-TR" b="1" dirty="0" err="1" smtClean="0"/>
              <a:t>private</a:t>
            </a:r>
            <a:r>
              <a:rPr lang="tr-TR" b="1" dirty="0" smtClean="0"/>
              <a:t> , </a:t>
            </a:r>
            <a:r>
              <a:rPr lang="tr-TR" b="1" dirty="0" err="1" smtClean="0"/>
              <a:t>protected</a:t>
            </a:r>
            <a:r>
              <a:rPr lang="tr-TR" b="1" dirty="0" smtClean="0"/>
              <a:t> , </a:t>
            </a:r>
            <a:r>
              <a:rPr lang="tr-TR" b="1" dirty="0" err="1" smtClean="0"/>
              <a:t>internal</a:t>
            </a:r>
            <a:r>
              <a:rPr lang="tr-TR" b="1" dirty="0" smtClean="0"/>
              <a:t>, </a:t>
            </a:r>
            <a:r>
              <a:rPr lang="tr-TR" b="1" dirty="0" err="1" smtClean="0"/>
              <a:t>protected</a:t>
            </a:r>
            <a:r>
              <a:rPr lang="tr-TR" b="1" dirty="0" smtClean="0"/>
              <a:t> </a:t>
            </a:r>
            <a:r>
              <a:rPr lang="tr-TR" b="1" dirty="0" err="1" smtClean="0"/>
              <a:t>internal</a:t>
            </a:r>
            <a:endParaRPr lang="tr-TR" b="1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019171"/>
              </p:ext>
            </p:extLst>
          </p:nvPr>
        </p:nvGraphicFramePr>
        <p:xfrm>
          <a:off x="2592925" y="4489868"/>
          <a:ext cx="7475095" cy="165608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{8A107856-5554-42FB-B03E-39F5DBC370BA}</a:tableStyleId>
              </a:tblPr>
              <a:tblGrid>
                <a:gridCol w="2744069"/>
                <a:gridCol w="1319931"/>
                <a:gridCol w="1791017"/>
                <a:gridCol w="1620078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Erişim</a:t>
                      </a:r>
                      <a:endParaRPr lang="tr-TR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err="1" smtClean="0"/>
                        <a:t>Public</a:t>
                      </a:r>
                      <a:endParaRPr lang="tr-TR" b="1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err="1" smtClean="0"/>
                        <a:t>Protected</a:t>
                      </a:r>
                      <a:endParaRPr lang="tr-TR" b="1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err="1" smtClean="0"/>
                        <a:t>Private</a:t>
                      </a:r>
                      <a:endParaRPr lang="tr-TR" b="1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Kendi</a:t>
                      </a:r>
                      <a:r>
                        <a:rPr lang="tr-TR" baseline="0" dirty="0" smtClean="0"/>
                        <a:t> Sınıfından Erişim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smtClean="0">
                          <a:sym typeface="Wingdings" panose="05000000000000000000" pitchFamily="2" charset="2"/>
                        </a:rPr>
                        <a:t></a:t>
                      </a:r>
                      <a:endParaRPr lang="tr-TR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smtClean="0">
                          <a:sym typeface="Wingdings" panose="05000000000000000000" pitchFamily="2" charset="2"/>
                        </a:rPr>
                        <a:t></a:t>
                      </a:r>
                      <a:endParaRPr lang="tr-TR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smtClean="0">
                          <a:sym typeface="Wingdings" panose="05000000000000000000" pitchFamily="2" charset="2"/>
                        </a:rPr>
                        <a:t></a:t>
                      </a:r>
                      <a:endParaRPr lang="tr-TR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smtClean="0"/>
                        <a:t>Türetilmiş Sınıftan Erişim</a:t>
                      </a:r>
                      <a:endParaRPr lang="tr-TR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smtClean="0">
                          <a:sym typeface="Wingdings" panose="05000000000000000000" pitchFamily="2" charset="2"/>
                        </a:rPr>
                        <a:t></a:t>
                      </a:r>
                      <a:endParaRPr lang="tr-TR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smtClean="0">
                          <a:sym typeface="Wingdings" panose="05000000000000000000" pitchFamily="2" charset="2"/>
                        </a:rPr>
                        <a:t></a:t>
                      </a:r>
                      <a:endParaRPr lang="tr-TR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sz="2400" smtClean="0">
                          <a:sym typeface="Wingdings 2" panose="05020102010507070707" pitchFamily="18" charset="2"/>
                        </a:rPr>
                        <a:t></a:t>
                      </a:r>
                      <a:endParaRPr lang="tr-TR" sz="240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tabLst>
                          <a:tab pos="88900" algn="l"/>
                        </a:tabLst>
                      </a:pPr>
                      <a:r>
                        <a:rPr lang="tr-TR" sz="1800" kern="1200" smtClean="0"/>
                        <a:t>Sınıf Dışından Erişim</a:t>
                      </a:r>
                      <a:endParaRPr lang="tr-TR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anchor="ctr"/>
                </a:tc>
                <a:tc>
                  <a:txBody>
                    <a:bodyPr/>
                    <a:lstStyle/>
                    <a:p>
                      <a:r>
                        <a:rPr lang="tr-TR" smtClean="0">
                          <a:sym typeface="Wingdings" panose="05000000000000000000" pitchFamily="2" charset="2"/>
                        </a:rPr>
                        <a:t></a:t>
                      </a:r>
                      <a:endParaRPr lang="tr-TR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sz="2400" smtClean="0">
                          <a:sym typeface="Wingdings 2" panose="05020102010507070707" pitchFamily="18" charset="2"/>
                        </a:rPr>
                        <a:t></a:t>
                      </a:r>
                      <a:endParaRPr lang="tr-TR" sz="24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sz="2400" smtClean="0">
                          <a:sym typeface="Wingdings 2" panose="05020102010507070707" pitchFamily="18" charset="2"/>
                        </a:rPr>
                        <a:t></a:t>
                      </a:r>
                      <a:endParaRPr lang="tr-TR" sz="2400" smtClean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42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1915</TotalTime>
  <Words>1163</Words>
  <Application>Microsoft Office PowerPoint</Application>
  <PresentationFormat>Geniş ekran</PresentationFormat>
  <Paragraphs>188</Paragraphs>
  <Slides>24</Slides>
  <Notes>24</Notes>
  <HiddenSlides>1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Wingdings</vt:lpstr>
      <vt:lpstr>Wingdings 2</vt:lpstr>
      <vt:lpstr>Wingdings 3</vt:lpstr>
      <vt:lpstr>Duman</vt:lpstr>
      <vt:lpstr>C#da Kalıtım (Inheritance)</vt:lpstr>
      <vt:lpstr>İçindekiler</vt:lpstr>
      <vt:lpstr>Kalıtım (Inheritance) </vt:lpstr>
      <vt:lpstr>Kalıtım </vt:lpstr>
      <vt:lpstr>Kalıtım </vt:lpstr>
      <vt:lpstr>Kalıtım </vt:lpstr>
      <vt:lpstr>Kalıtım </vt:lpstr>
      <vt:lpstr>C#da Kalıtım </vt:lpstr>
      <vt:lpstr>Erişim Belirleyiciler</vt:lpstr>
      <vt:lpstr>Erişim Belirleyiciler - Örnek </vt:lpstr>
      <vt:lpstr>Yapıcı Metotlar ve Kalıtım</vt:lpstr>
      <vt:lpstr>Çoklu – Tekrarlı Türetmeler</vt:lpstr>
      <vt:lpstr>base Anahtar Sözcüğü</vt:lpstr>
      <vt:lpstr>İsim Saklama</vt:lpstr>
      <vt:lpstr>Sanal Metotlar</vt:lpstr>
      <vt:lpstr>Sanal Metotlar – Örnek 1</vt:lpstr>
      <vt:lpstr>Sanal Metotlar – Örnek 2</vt:lpstr>
      <vt:lpstr>Özet Sınıflar</vt:lpstr>
      <vt:lpstr>Özet Metotlar</vt:lpstr>
      <vt:lpstr>Özet Özellikler</vt:lpstr>
      <vt:lpstr>sealed Anahtar Sözcüğü</vt:lpstr>
      <vt:lpstr>Sonuç</vt:lpstr>
      <vt:lpstr>Kaynaklar</vt:lpstr>
      <vt:lpstr>İlginiz için teşekkürler…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Emir</cp:lastModifiedBy>
  <cp:revision>117</cp:revision>
  <cp:lastPrinted>2021-04-18T19:44:41Z</cp:lastPrinted>
  <dcterms:created xsi:type="dcterms:W3CDTF">2020-04-15T07:57:29Z</dcterms:created>
  <dcterms:modified xsi:type="dcterms:W3CDTF">2021-05-31T22:00:06Z</dcterms:modified>
</cp:coreProperties>
</file>