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72" r:id="rId5"/>
    <p:sldId id="261" r:id="rId6"/>
    <p:sldId id="271" r:id="rId7"/>
    <p:sldId id="262" r:id="rId8"/>
    <p:sldId id="264" r:id="rId9"/>
    <p:sldId id="263" r:id="rId10"/>
    <p:sldId id="265" r:id="rId11"/>
    <p:sldId id="266" r:id="rId12"/>
    <p:sldId id="268" r:id="rId13"/>
    <p:sldId id="269" r:id="rId14"/>
    <p:sldId id="270" r:id="rId15"/>
    <p:sldId id="259"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922684-7ED1-4004-87A4-57828DABDF40}" v="8" dt="2021-04-11T16:51:29.739"/>
    <p1510:client id="{46A1D1D0-935B-4474-A487-E3B9742796C6}" v="23" dt="2021-06-08T06:37:56.828"/>
    <p1510:client id="{5CE8243A-59A8-4215-8DE0-FD47F0D1AF05}" v="4101" dt="2021-04-11T16:26:58.170"/>
    <p1510:client id="{7034C133-4277-41A7-B553-F926C6D2B0D8}" v="681" dt="2021-04-10T20:38:52.724"/>
    <p1510:client id="{C328717E-A8A0-4528-A462-3108F5ABD090}" v="1040" dt="2021-06-08T10:00:15.803"/>
    <p1510:client id="{C4D9CD09-61CC-4FAE-82CB-6ACFE14F5F0B}" v="1082" dt="2021-04-10T20:25:08.400"/>
    <p1510:client id="{D55B1E6A-9000-4B02-BFBC-D5352772BE9A}" v="3160" dt="2021-04-10T18:58:43.986"/>
    <p1510:client id="{E5DAC4D5-DF8C-4F2F-A2AE-58F8F7C25B4C}" v="96" dt="2021-04-11T16:36:52.506"/>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0" d="100"/>
          <a:sy n="110" d="100"/>
        </p:scale>
        <p:origin x="59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6/9/2021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a:p>
        </p:txBody>
      </p:sp>
      <p:sp>
        <p:nvSpPr>
          <p:cNvPr id="4" name="Date Placeholder 3"/>
          <p:cNvSpPr>
            <a:spLocks noGrp="1"/>
          </p:cNvSpPr>
          <p:nvPr>
            <p:ph type="dt" sz="half" idx="10"/>
          </p:nvPr>
        </p:nvSpPr>
        <p:spPr/>
        <p:txBody>
          <a:bodyPr/>
          <a:lstStyle/>
          <a:p>
            <a:fld id="{11569B82-D436-4971-9035-AF4560DC1D64}" type="datetime1">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4E48B82A-782D-40A2-9162-8D3CB9B4A046}" type="datetime1">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3054518E-DA6C-4A77-B837-1DD00265882E}" type="datetime1">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AFE29EDF-218D-4E2C-9A13-DE1F873BD9F5}" type="datetime1">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E0504325-DA4E-4610-964B-A327D29A7E33}" type="datetime1">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A9B5BB0C-DBB9-423D-8E78-55EFB52B628C}" type="datetime1">
              <a:rPr lang="en-US" smtClean="0"/>
              <a:t>6/9/2021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Date Placeholder 2"/>
          <p:cNvSpPr>
            <a:spLocks noGrp="1"/>
          </p:cNvSpPr>
          <p:nvPr>
            <p:ph type="dt" sz="half" idx="10"/>
          </p:nvPr>
        </p:nvSpPr>
        <p:spPr/>
        <p:txBody>
          <a:bodyPr/>
          <a:lstStyle/>
          <a:p>
            <a:fld id="{6ADB6DB6-B633-4BFA-A3DC-C220FBB73565}" type="datetime1">
              <a:rPr lang="en-US" smtClean="0"/>
              <a:t>6/9/2021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6/9/2021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6/9/2021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Inner_class" TargetMode="External"/><Relationship Id="rId7" Type="http://schemas.openxmlformats.org/officeDocument/2006/relationships/hyperlink" Target="http://youtube.com/bmdersleri" TargetMode="External"/><Relationship Id="rId2" Type="http://schemas.openxmlformats.org/officeDocument/2006/relationships/hyperlink" Target="https://www.geeksforgeeks.org/inner-class-java/"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youtube.com/channel/UCIdYgV-XFjv9q0IHtzUTtQw" TargetMode="External"/><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065219" y="2210378"/>
            <a:ext cx="10450398" cy="888718"/>
          </a:xfrm>
        </p:spPr>
        <p:txBody>
          <a:bodyPr>
            <a:normAutofit/>
          </a:bodyPr>
          <a:lstStyle/>
          <a:p>
            <a:pPr algn="ctr"/>
            <a:r>
              <a:rPr lang="tr-TR" sz="3600" b="1">
                <a:ln w="9525">
                  <a:solidFill>
                    <a:schemeClr val="bg1"/>
                  </a:solidFill>
                  <a:prstDash val="solid"/>
                </a:ln>
                <a:solidFill>
                  <a:schemeClr val="tx1"/>
                </a:solidFill>
                <a:effectLst>
                  <a:outerShdw blurRad="12700" dist="38100" dir="2700000" algn="tl" rotWithShape="0">
                    <a:schemeClr val="bg1">
                      <a:lumMod val="50000"/>
                    </a:schemeClr>
                  </a:outerShdw>
                </a:effectLst>
              </a:rPr>
              <a:t>Java'da Dahili Sınıflar ve Kullanımı</a:t>
            </a:r>
            <a:endParaRPr lang="tr-TR" sz="3600" b="1">
              <a:solidFill>
                <a:schemeClr val="tx1"/>
              </a:solidFill>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421677" y="471210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Kadir </a:t>
            </a:r>
            <a:r>
              <a:rPr lang="tr-TR" b="1" dirty="0" err="1">
                <a:solidFill>
                  <a:schemeClr val="tx1"/>
                </a:solidFill>
              </a:rPr>
              <a:t>Türkben</a:t>
            </a:r>
            <a:r>
              <a:rPr lang="tr-TR" b="1" dirty="0">
                <a:solidFill>
                  <a:schemeClr val="tx1"/>
                </a:solidFill>
              </a:rPr>
              <a:t> 1811404027</a:t>
            </a:r>
          </a:p>
          <a:p>
            <a:r>
              <a:rPr lang="tr-TR" dirty="0">
                <a:solidFill>
                  <a:schemeClr val="tx1"/>
                </a:solidFill>
              </a:rPr>
              <a:t>Tarih                            : 8/06/2021</a:t>
            </a:r>
          </a:p>
          <a:p>
            <a:r>
              <a:rPr lang="tr-TR" dirty="0">
                <a:solidFill>
                  <a:schemeClr val="tx1"/>
                </a:solidFill>
              </a:rPr>
              <a:t>Sürüm                         : v2</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C97840F-45F2-4B61-ACA8-042E075CB659}"/>
              </a:ext>
            </a:extLst>
          </p:cNvPr>
          <p:cNvPicPr>
            <a:picLocks noChangeAspect="1" noChangeArrowheads="1"/>
          </p:cNvPicPr>
          <p:nvPr/>
        </p:nvPicPr>
        <p:blipFill>
          <a:blip r:embed="rId3"/>
          <a:srcRect t="3201" b="3201"/>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a:ln/>
                <a:solidFill>
                  <a:schemeClr val="accent3"/>
                </a:solidFill>
              </a:rPr>
              <a:t>Nesneye Dayalı Programlama Dersi</a:t>
            </a:r>
            <a:endParaRPr lang="en-US" b="1">
              <a:ln/>
              <a:solidFill>
                <a:schemeClr val="accent3"/>
              </a:solidFill>
            </a:endParaRPr>
          </a:p>
        </p:txBody>
      </p:sp>
      <p:pic>
        <p:nvPicPr>
          <p:cNvPr id="5" name="Resim 4">
            <a:hlinkClick r:id="rId4"/>
            <a:extLst>
              <a:ext uri="{FF2B5EF4-FFF2-40B4-BE49-F238E27FC236}">
                <a16:creationId xmlns:a16="http://schemas.microsoft.com/office/drawing/2014/main"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a:ln w="0"/>
              <a:effectLst>
                <a:outerShdw blurRad="38100" dist="19050" dir="2700000" algn="tl" rotWithShape="0">
                  <a:schemeClr val="dk1">
                    <a:alpha val="40000"/>
                  </a:schemeClr>
                </a:outerShdw>
              </a:effectLst>
            </a:endParaRPr>
          </a:p>
        </p:txBody>
      </p:sp>
      <p:pic>
        <p:nvPicPr>
          <p:cNvPr id="1026" name="Picture 2" descr="Object Oriented Programming: A curated set of resources">
            <a:extLst>
              <a:ext uri="{FF2B5EF4-FFF2-40B4-BE49-F238E27FC236}">
                <a16:creationId xmlns:a16="http://schemas.microsoft.com/office/drawing/2014/main" id="{A2F27DDA-67C0-41CC-BD3F-EBB74DA685A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a:ea typeface="+mj-lt"/>
                <a:cs typeface="+mj-lt"/>
              </a:rPr>
              <a:t>2-Yerel Sınıflar (Local Classes)</a:t>
            </a:r>
            <a:r>
              <a:rPr lang="tr-TR"/>
              <a:t>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46929"/>
            <a:ext cx="9655408" cy="2046111"/>
          </a:xfrm>
        </p:spPr>
        <p:txBody>
          <a:bodyPr vert="horz" lIns="91440" tIns="45720" rIns="91440" bIns="45720" rtlCol="0" anchor="t">
            <a:normAutofit/>
          </a:bodyPr>
          <a:lstStyle/>
          <a:p>
            <a:pPr algn="just"/>
            <a:r>
              <a:rPr lang="en-US"/>
              <a:t>Yerel sınıflar metot içerisinide tanımalanan sınıflardır. Dahili üye sınıfların bildiğimiz üzere kendilerini çevreleyen üst sınıfları vardı. Yerel sınıflarda ise kendilerini çevreleyen metotları vardır. Bu sınıflara sadece metot içerisinden erişim söz konusudur. Yerel sınıflar başka sınıflardan türetilebilir veya arayüzlere (interface) erişebilir. Yerel sınıflar, erişim belirleyiciye sahip olamazlar (Friendly hariç) . Yerel sınıfların constructorı olabilir. Son olarak yerel sınıflar statik olarak tanımlananmazlar. </a:t>
            </a:r>
            <a:endParaRPr lang="en-US" b="1"/>
          </a:p>
        </p:txBody>
      </p:sp>
      <p:pic>
        <p:nvPicPr>
          <p:cNvPr id="3" name="Resim 4" descr="metin içeren bir resim&#10;&#10;Açıklama otomatik olarak oluşturuldu">
            <a:extLst>
              <a:ext uri="{FF2B5EF4-FFF2-40B4-BE49-F238E27FC236}">
                <a16:creationId xmlns:a16="http://schemas.microsoft.com/office/drawing/2014/main" id="{C4AE5625-7F95-4524-9AA4-279BD1D80F49}"/>
              </a:ext>
            </a:extLst>
          </p:cNvPr>
          <p:cNvPicPr>
            <a:picLocks noChangeAspect="1"/>
          </p:cNvPicPr>
          <p:nvPr/>
        </p:nvPicPr>
        <p:blipFill>
          <a:blip r:embed="rId2"/>
          <a:stretch>
            <a:fillRect/>
          </a:stretch>
        </p:blipFill>
        <p:spPr>
          <a:xfrm>
            <a:off x="4464204" y="3651470"/>
            <a:ext cx="3560956" cy="2119841"/>
          </a:xfrm>
          <a:prstGeom prst="rect">
            <a:avLst/>
          </a:prstGeom>
        </p:spPr>
      </p:pic>
    </p:spTree>
    <p:extLst>
      <p:ext uri="{BB962C8B-B14F-4D97-AF65-F5344CB8AC3E}">
        <p14:creationId xmlns:p14="http://schemas.microsoft.com/office/powerpoint/2010/main" val="3150035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37169" y="512598"/>
            <a:ext cx="8911687" cy="1280890"/>
          </a:xfrm>
        </p:spPr>
        <p:txBody>
          <a:bodyPr>
            <a:normAutofit/>
          </a:bodyPr>
          <a:lstStyle/>
          <a:p>
            <a:r>
              <a:rPr lang="tr-TR"/>
              <a:t>3- İsimsiz Sınıflar (Anonymous Classes)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35270" y="1151783"/>
            <a:ext cx="9655408" cy="4778598"/>
          </a:xfrm>
        </p:spPr>
        <p:txBody>
          <a:bodyPr vert="horz" lIns="91440" tIns="45720" rIns="91440" bIns="45720" rtlCol="0" anchor="t">
            <a:normAutofit/>
          </a:bodyPr>
          <a:lstStyle/>
          <a:p>
            <a:pPr algn="just"/>
            <a:r>
              <a:rPr lang="en-US" sz="1600"/>
              <a:t>İsimsiz sınıflar, isim kullanılmadan tanımlanan sınıflardır.</a:t>
            </a:r>
            <a:r>
              <a:rPr lang="en-US" sz="1600">
                <a:ea typeface="+mn-lt"/>
                <a:cs typeface="+mn-lt"/>
              </a:rPr>
              <a:t> İsimsiz sınıfların herhangi bir tanımlaması yapılmaz. Yani class anahtar sözcüğü ile tanımlanma yapılmadan kullanılırlar.</a:t>
            </a:r>
            <a:r>
              <a:rPr lang="en-US" sz="1600"/>
              <a:t> İsimsiz sınıflarda kalıtım yapabiliriz. İsimsiz sınıflar isme sahip olmadıkları için constructorları yoktur. </a:t>
            </a:r>
            <a:r>
              <a:rPr lang="en-US" sz="1600">
                <a:ea typeface="+mn-lt"/>
                <a:cs typeface="+mn-lt"/>
              </a:rPr>
              <a:t>Diğer dâhili sınıf çeşitlerinde olduğu gibi, isimsiz sınıflar direk extends ve implements anahtar kelimelerini kullanarak, diğer </a:t>
            </a:r>
            <a:r>
              <a:rPr lang="en-US" sz="1600" err="1">
                <a:ea typeface="+mn-lt"/>
                <a:cs typeface="+mn-lt"/>
              </a:rPr>
              <a:t>sınıflardan</a:t>
            </a:r>
            <a:r>
              <a:rPr lang="en-US" sz="1600">
                <a:ea typeface="+mn-lt"/>
                <a:cs typeface="+mn-lt"/>
              </a:rPr>
              <a:t> </a:t>
            </a:r>
            <a:r>
              <a:rPr lang="en-US" sz="1600" err="1">
                <a:ea typeface="+mn-lt"/>
                <a:cs typeface="+mn-lt"/>
              </a:rPr>
              <a:t>türetilemez</a:t>
            </a:r>
            <a:r>
              <a:rPr lang="en-US" sz="1600">
                <a:ea typeface="+mn-lt"/>
                <a:cs typeface="+mn-lt"/>
              </a:rPr>
              <a:t> </a:t>
            </a:r>
            <a:r>
              <a:rPr lang="en-US" sz="1600" err="1">
                <a:ea typeface="+mn-lt"/>
                <a:cs typeface="+mn-lt"/>
              </a:rPr>
              <a:t>ve</a:t>
            </a:r>
            <a:r>
              <a:rPr lang="en-US" sz="1600">
                <a:ea typeface="+mn-lt"/>
                <a:cs typeface="+mn-lt"/>
              </a:rPr>
              <a:t> </a:t>
            </a:r>
            <a:r>
              <a:rPr lang="en-US" sz="1600" err="1">
                <a:ea typeface="+mn-lt"/>
                <a:cs typeface="+mn-lt"/>
              </a:rPr>
              <a:t>arayüzlere</a:t>
            </a:r>
            <a:r>
              <a:rPr lang="en-US" sz="1600">
                <a:ea typeface="+mn-lt"/>
                <a:cs typeface="+mn-lt"/>
              </a:rPr>
              <a:t> </a:t>
            </a:r>
            <a:r>
              <a:rPr lang="en-US" sz="1600" err="1">
                <a:ea typeface="+mn-lt"/>
                <a:cs typeface="+mn-lt"/>
              </a:rPr>
              <a:t>erişemez</a:t>
            </a:r>
            <a:r>
              <a:rPr lang="en-US" sz="1600">
                <a:ea typeface="+mn-lt"/>
                <a:cs typeface="+mn-lt"/>
              </a:rPr>
              <a:t>. Bir </a:t>
            </a:r>
            <a:r>
              <a:rPr lang="en-US" sz="1600" err="1">
                <a:ea typeface="+mn-lt"/>
                <a:cs typeface="+mn-lt"/>
              </a:rPr>
              <a:t>sınıftan</a:t>
            </a:r>
            <a:r>
              <a:rPr lang="en-US" sz="1600">
                <a:ea typeface="+mn-lt"/>
                <a:cs typeface="+mn-lt"/>
              </a:rPr>
              <a:t> </a:t>
            </a:r>
            <a:r>
              <a:rPr lang="en-US" sz="1600" err="1">
                <a:ea typeface="+mn-lt"/>
                <a:cs typeface="+mn-lt"/>
              </a:rPr>
              <a:t>nesne</a:t>
            </a:r>
            <a:r>
              <a:rPr lang="en-US" sz="1600">
                <a:ea typeface="+mn-lt"/>
                <a:cs typeface="+mn-lt"/>
              </a:rPr>
              <a:t> </a:t>
            </a:r>
            <a:r>
              <a:rPr lang="en-US" sz="1600" err="1">
                <a:ea typeface="+mn-lt"/>
                <a:cs typeface="+mn-lt"/>
              </a:rPr>
              <a:t>yaratırken</a:t>
            </a:r>
            <a:r>
              <a:rPr lang="en-US" sz="1600">
                <a:ea typeface="+mn-lt"/>
                <a:cs typeface="+mn-lt"/>
              </a:rPr>
              <a:t> </a:t>
            </a:r>
            <a:r>
              <a:rPr lang="en-US" sz="1600" err="1">
                <a:ea typeface="+mn-lt"/>
                <a:cs typeface="+mn-lt"/>
              </a:rPr>
              <a:t>bu</a:t>
            </a:r>
            <a:r>
              <a:rPr lang="en-US" sz="1600">
                <a:ea typeface="+mn-lt"/>
                <a:cs typeface="+mn-lt"/>
              </a:rPr>
              <a:t> </a:t>
            </a:r>
            <a:r>
              <a:rPr lang="en-US" sz="1600" err="1">
                <a:ea typeface="+mn-lt"/>
                <a:cs typeface="+mn-lt"/>
              </a:rPr>
              <a:t>nesnenin</a:t>
            </a:r>
            <a:r>
              <a:rPr lang="en-US" sz="1600">
                <a:ea typeface="+mn-lt"/>
                <a:cs typeface="+mn-lt"/>
              </a:rPr>
              <a:t> </a:t>
            </a:r>
            <a:r>
              <a:rPr lang="en-US" sz="1600" err="1">
                <a:ea typeface="+mn-lt"/>
                <a:cs typeface="+mn-lt"/>
              </a:rPr>
              <a:t>bir</a:t>
            </a:r>
            <a:r>
              <a:rPr lang="en-US" sz="1600">
                <a:ea typeface="+mn-lt"/>
                <a:cs typeface="+mn-lt"/>
              </a:rPr>
              <a:t> </a:t>
            </a:r>
            <a:r>
              <a:rPr lang="en-US" sz="1600" err="1">
                <a:ea typeface="+mn-lt"/>
                <a:cs typeface="+mn-lt"/>
              </a:rPr>
              <a:t>veya</a:t>
            </a:r>
            <a:r>
              <a:rPr lang="en-US" sz="1600">
                <a:ea typeface="+mn-lt"/>
                <a:cs typeface="+mn-lt"/>
              </a:rPr>
              <a:t> </a:t>
            </a:r>
            <a:r>
              <a:rPr lang="en-US" sz="1600" err="1">
                <a:ea typeface="+mn-lt"/>
                <a:cs typeface="+mn-lt"/>
              </a:rPr>
              <a:t>birden</a:t>
            </a:r>
            <a:r>
              <a:rPr lang="en-US" sz="1600">
                <a:ea typeface="+mn-lt"/>
                <a:cs typeface="+mn-lt"/>
              </a:rPr>
              <a:t> </a:t>
            </a:r>
            <a:r>
              <a:rPr lang="en-US" sz="1600" err="1">
                <a:ea typeface="+mn-lt"/>
                <a:cs typeface="+mn-lt"/>
              </a:rPr>
              <a:t>fazla</a:t>
            </a:r>
            <a:r>
              <a:rPr lang="en-US" sz="1600">
                <a:ea typeface="+mn-lt"/>
                <a:cs typeface="+mn-lt"/>
              </a:rPr>
              <a:t> </a:t>
            </a:r>
            <a:r>
              <a:rPr lang="en-US" sz="1600" err="1">
                <a:ea typeface="+mn-lt"/>
                <a:cs typeface="+mn-lt"/>
              </a:rPr>
              <a:t>metodunu</a:t>
            </a:r>
            <a:r>
              <a:rPr lang="en-US" sz="1600">
                <a:ea typeface="+mn-lt"/>
                <a:cs typeface="+mn-lt"/>
              </a:rPr>
              <a:t> override </a:t>
            </a:r>
            <a:r>
              <a:rPr lang="en-US" sz="1600" err="1">
                <a:ea typeface="+mn-lt"/>
                <a:cs typeface="+mn-lt"/>
              </a:rPr>
              <a:t>etmek</a:t>
            </a:r>
            <a:r>
              <a:rPr lang="en-US" sz="1600">
                <a:ea typeface="+mn-lt"/>
                <a:cs typeface="+mn-lt"/>
              </a:rPr>
              <a:t> </a:t>
            </a:r>
            <a:r>
              <a:rPr lang="en-US" sz="1600" err="1">
                <a:ea typeface="+mn-lt"/>
                <a:cs typeface="+mn-lt"/>
              </a:rPr>
              <a:t>isteyebiliriz</a:t>
            </a:r>
            <a:r>
              <a:rPr lang="en-US" sz="1600">
                <a:ea typeface="+mn-lt"/>
                <a:cs typeface="+mn-lt"/>
              </a:rPr>
              <a:t>. </a:t>
            </a:r>
            <a:r>
              <a:rPr lang="en-US" sz="1600" err="1">
                <a:ea typeface="+mn-lt"/>
                <a:cs typeface="+mn-lt"/>
              </a:rPr>
              <a:t>Sadece</a:t>
            </a:r>
            <a:r>
              <a:rPr lang="en-US" sz="1600">
                <a:ea typeface="+mn-lt"/>
                <a:cs typeface="+mn-lt"/>
              </a:rPr>
              <a:t> </a:t>
            </a:r>
            <a:r>
              <a:rPr lang="en-US" sz="1600" err="1">
                <a:ea typeface="+mn-lt"/>
                <a:cs typeface="+mn-lt"/>
              </a:rPr>
              <a:t>yaratacağımız</a:t>
            </a:r>
            <a:r>
              <a:rPr lang="en-US" sz="1600">
                <a:ea typeface="+mn-lt"/>
                <a:cs typeface="+mn-lt"/>
              </a:rPr>
              <a:t> </a:t>
            </a:r>
            <a:r>
              <a:rPr lang="en-US" sz="1600" err="1">
                <a:ea typeface="+mn-lt"/>
                <a:cs typeface="+mn-lt"/>
              </a:rPr>
              <a:t>bu</a:t>
            </a:r>
            <a:r>
              <a:rPr lang="en-US" sz="1600">
                <a:ea typeface="+mn-lt"/>
                <a:cs typeface="+mn-lt"/>
              </a:rPr>
              <a:t> </a:t>
            </a:r>
            <a:r>
              <a:rPr lang="en-US" sz="1600" err="1">
                <a:ea typeface="+mn-lt"/>
                <a:cs typeface="+mn-lt"/>
              </a:rPr>
              <a:t>nesnede</a:t>
            </a:r>
            <a:r>
              <a:rPr lang="en-US" sz="1600">
                <a:ea typeface="+mn-lt"/>
                <a:cs typeface="+mn-lt"/>
              </a:rPr>
              <a:t> </a:t>
            </a:r>
            <a:r>
              <a:rPr lang="en-US" sz="1600" err="1">
                <a:ea typeface="+mn-lt"/>
                <a:cs typeface="+mn-lt"/>
              </a:rPr>
              <a:t>bu</a:t>
            </a:r>
            <a:r>
              <a:rPr lang="en-US" sz="1600">
                <a:ea typeface="+mn-lt"/>
                <a:cs typeface="+mn-lt"/>
              </a:rPr>
              <a:t> </a:t>
            </a:r>
            <a:r>
              <a:rPr lang="en-US" sz="1600" err="1">
                <a:ea typeface="+mn-lt"/>
                <a:cs typeface="+mn-lt"/>
              </a:rPr>
              <a:t>metotların</a:t>
            </a:r>
            <a:r>
              <a:rPr lang="en-US" sz="1600">
                <a:ea typeface="+mn-lt"/>
                <a:cs typeface="+mn-lt"/>
              </a:rPr>
              <a:t> override </a:t>
            </a:r>
            <a:r>
              <a:rPr lang="en-US" sz="1600" err="1">
                <a:ea typeface="+mn-lt"/>
                <a:cs typeface="+mn-lt"/>
              </a:rPr>
              <a:t>edilmesini</a:t>
            </a:r>
            <a:r>
              <a:rPr lang="en-US" sz="1600">
                <a:ea typeface="+mn-lt"/>
                <a:cs typeface="+mn-lt"/>
              </a:rPr>
              <a:t> </a:t>
            </a:r>
            <a:r>
              <a:rPr lang="en-US" sz="1600" err="1">
                <a:ea typeface="+mn-lt"/>
                <a:cs typeface="+mn-lt"/>
              </a:rPr>
              <a:t>isteyebiliriz</a:t>
            </a:r>
            <a:r>
              <a:rPr lang="en-US" sz="1600">
                <a:ea typeface="+mn-lt"/>
                <a:cs typeface="+mn-lt"/>
              </a:rPr>
              <a:t>. Bu </a:t>
            </a:r>
            <a:r>
              <a:rPr lang="en-US" sz="1600" err="1">
                <a:ea typeface="+mn-lt"/>
                <a:cs typeface="+mn-lt"/>
              </a:rPr>
              <a:t>durumlarda</a:t>
            </a:r>
            <a:r>
              <a:rPr lang="en-US" sz="1600">
                <a:ea typeface="+mn-lt"/>
                <a:cs typeface="+mn-lt"/>
              </a:rPr>
              <a:t> </a:t>
            </a:r>
            <a:r>
              <a:rPr lang="en-US" sz="1600" err="1">
                <a:ea typeface="+mn-lt"/>
                <a:cs typeface="+mn-lt"/>
              </a:rPr>
              <a:t>isimsiz</a:t>
            </a:r>
            <a:r>
              <a:rPr lang="en-US" sz="1600">
                <a:ea typeface="+mn-lt"/>
                <a:cs typeface="+mn-lt"/>
              </a:rPr>
              <a:t> </a:t>
            </a:r>
            <a:r>
              <a:rPr lang="en-US" sz="1600" err="1">
                <a:ea typeface="+mn-lt"/>
                <a:cs typeface="+mn-lt"/>
              </a:rPr>
              <a:t>sınıfları</a:t>
            </a:r>
            <a:r>
              <a:rPr lang="en-US" sz="1600">
                <a:ea typeface="+mn-lt"/>
                <a:cs typeface="+mn-lt"/>
              </a:rPr>
              <a:t> </a:t>
            </a:r>
            <a:r>
              <a:rPr lang="en-US" sz="1600" err="1">
                <a:ea typeface="+mn-lt"/>
                <a:cs typeface="+mn-lt"/>
              </a:rPr>
              <a:t>kullanılırız</a:t>
            </a:r>
            <a:r>
              <a:rPr lang="en-US" sz="1600">
                <a:ea typeface="+mn-lt"/>
                <a:cs typeface="+mn-lt"/>
              </a:rPr>
              <a:t>.</a:t>
            </a:r>
            <a:r>
              <a:rPr lang="en-US" sz="1600"/>
              <a:t> </a:t>
            </a:r>
            <a:r>
              <a:rPr lang="en-US" sz="1600" err="1"/>
              <a:t>İsimsiz</a:t>
            </a:r>
            <a:r>
              <a:rPr lang="en-US" sz="1600"/>
              <a:t> </a:t>
            </a:r>
            <a:r>
              <a:rPr lang="en-US" sz="1600" err="1"/>
              <a:t>sınıfların</a:t>
            </a:r>
            <a:r>
              <a:rPr lang="en-US" sz="1600"/>
              <a:t> </a:t>
            </a:r>
            <a:r>
              <a:rPr lang="en-US" sz="1600" err="1"/>
              <a:t>sonunda</a:t>
            </a:r>
            <a:r>
              <a:rPr lang="en-US" sz="1600"/>
              <a:t> </a:t>
            </a:r>
            <a:r>
              <a:rPr lang="en-US" sz="1600" err="1"/>
              <a:t>süslü</a:t>
            </a:r>
            <a:r>
              <a:rPr lang="en-US" sz="1600"/>
              <a:t> </a:t>
            </a:r>
            <a:r>
              <a:rPr lang="en-US" sz="1600" err="1"/>
              <a:t>parantezi</a:t>
            </a:r>
            <a:r>
              <a:rPr lang="en-US" sz="1600"/>
              <a:t> </a:t>
            </a:r>
            <a:r>
              <a:rPr lang="en-US" sz="1600" err="1"/>
              <a:t>kapattıktan</a:t>
            </a:r>
            <a:r>
              <a:rPr lang="en-US" sz="1600"/>
              <a:t> sonra ";" kullanılması gerekiyor. </a:t>
            </a:r>
          </a:p>
          <a:p>
            <a:pPr algn="just"/>
            <a:endParaRPr lang="en-US"/>
          </a:p>
        </p:txBody>
      </p:sp>
      <p:pic>
        <p:nvPicPr>
          <p:cNvPr id="3" name="Resim 4" descr="metin içeren bir resim&#10;&#10;Açıklama otomatik olarak oluşturuldu">
            <a:extLst>
              <a:ext uri="{FF2B5EF4-FFF2-40B4-BE49-F238E27FC236}">
                <a16:creationId xmlns:a16="http://schemas.microsoft.com/office/drawing/2014/main" id="{66BA7913-3619-48AC-9623-D9B2CCD4C62A}"/>
              </a:ext>
            </a:extLst>
          </p:cNvPr>
          <p:cNvPicPr>
            <a:picLocks noChangeAspect="1"/>
          </p:cNvPicPr>
          <p:nvPr/>
        </p:nvPicPr>
        <p:blipFill>
          <a:blip r:embed="rId2"/>
          <a:stretch>
            <a:fillRect/>
          </a:stretch>
        </p:blipFill>
        <p:spPr>
          <a:xfrm>
            <a:off x="4723526" y="3392286"/>
            <a:ext cx="2994102" cy="3466350"/>
          </a:xfrm>
          <a:prstGeom prst="rect">
            <a:avLst/>
          </a:prstGeom>
        </p:spPr>
      </p:pic>
    </p:spTree>
    <p:extLst>
      <p:ext uri="{BB962C8B-B14F-4D97-AF65-F5344CB8AC3E}">
        <p14:creationId xmlns:p14="http://schemas.microsoft.com/office/powerpoint/2010/main" val="527634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a:t>Uygulama Örneği -1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a:p>
        </p:txBody>
      </p:sp>
      <p:sp>
        <p:nvSpPr>
          <p:cNvPr id="6" name="Metin kutusu 5">
            <a:extLst>
              <a:ext uri="{FF2B5EF4-FFF2-40B4-BE49-F238E27FC236}">
                <a16:creationId xmlns:a16="http://schemas.microsoft.com/office/drawing/2014/main" id="{2419FED9-895A-4881-9E06-EE9CAEEA0CF2}"/>
              </a:ext>
            </a:extLst>
          </p:cNvPr>
          <p:cNvSpPr txBox="1"/>
          <p:nvPr/>
        </p:nvSpPr>
        <p:spPr>
          <a:xfrm>
            <a:off x="2187388" y="1586753"/>
            <a:ext cx="93143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a:t>Sayının çift mi tek mi olduğunu bulma örneği</a:t>
            </a:r>
          </a:p>
        </p:txBody>
      </p:sp>
      <p:pic>
        <p:nvPicPr>
          <p:cNvPr id="7" name="Resim 7" descr="metin içeren bir resim&#10;&#10;Açıklama otomatik olarak oluşturuldu">
            <a:extLst>
              <a:ext uri="{FF2B5EF4-FFF2-40B4-BE49-F238E27FC236}">
                <a16:creationId xmlns:a16="http://schemas.microsoft.com/office/drawing/2014/main" id="{761E51EF-FDDD-47E2-BCEF-BFEAF1EE703F}"/>
              </a:ext>
            </a:extLst>
          </p:cNvPr>
          <p:cNvPicPr>
            <a:picLocks noChangeAspect="1"/>
          </p:cNvPicPr>
          <p:nvPr/>
        </p:nvPicPr>
        <p:blipFill>
          <a:blip r:embed="rId2"/>
          <a:stretch>
            <a:fillRect/>
          </a:stretch>
        </p:blipFill>
        <p:spPr>
          <a:xfrm>
            <a:off x="1425388" y="2262860"/>
            <a:ext cx="4177552" cy="3157032"/>
          </a:xfrm>
          <a:prstGeom prst="rect">
            <a:avLst/>
          </a:prstGeom>
        </p:spPr>
      </p:pic>
      <p:pic>
        <p:nvPicPr>
          <p:cNvPr id="8" name="Resim 8" descr="metin içeren bir resim&#10;&#10;Açıklama otomatik olarak oluşturuldu">
            <a:extLst>
              <a:ext uri="{FF2B5EF4-FFF2-40B4-BE49-F238E27FC236}">
                <a16:creationId xmlns:a16="http://schemas.microsoft.com/office/drawing/2014/main" id="{F2CF16C7-BD1F-496B-BEAC-893B19A15205}"/>
              </a:ext>
            </a:extLst>
          </p:cNvPr>
          <p:cNvPicPr>
            <a:picLocks noChangeAspect="1"/>
          </p:cNvPicPr>
          <p:nvPr/>
        </p:nvPicPr>
        <p:blipFill>
          <a:blip r:embed="rId3"/>
          <a:stretch>
            <a:fillRect/>
          </a:stretch>
        </p:blipFill>
        <p:spPr>
          <a:xfrm>
            <a:off x="6212541" y="2266064"/>
            <a:ext cx="4177552" cy="3168552"/>
          </a:xfrm>
          <a:prstGeom prst="rect">
            <a:avLst/>
          </a:prstGeom>
        </p:spPr>
      </p:pic>
    </p:spTree>
    <p:extLst>
      <p:ext uri="{BB962C8B-B14F-4D97-AF65-F5344CB8AC3E}">
        <p14:creationId xmlns:p14="http://schemas.microsoft.com/office/powerpoint/2010/main" val="1816773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803047" y="512598"/>
            <a:ext cx="8911687" cy="1280890"/>
          </a:xfrm>
        </p:spPr>
        <p:txBody>
          <a:bodyPr>
            <a:normAutofit/>
          </a:bodyPr>
          <a:lstStyle/>
          <a:p>
            <a:r>
              <a:rPr lang="tr-TR"/>
              <a:t>Uygulama Örneği -2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a:p>
        </p:txBody>
      </p:sp>
      <p:pic>
        <p:nvPicPr>
          <p:cNvPr id="5" name="Resim 5" descr="metin içeren bir resim&#10;&#10;Açıklama otomatik olarak oluşturuldu">
            <a:extLst>
              <a:ext uri="{FF2B5EF4-FFF2-40B4-BE49-F238E27FC236}">
                <a16:creationId xmlns:a16="http://schemas.microsoft.com/office/drawing/2014/main" id="{C31E0D53-E62C-4C31-BC6A-7FB28D998873}"/>
              </a:ext>
            </a:extLst>
          </p:cNvPr>
          <p:cNvPicPr>
            <a:picLocks noChangeAspect="1"/>
          </p:cNvPicPr>
          <p:nvPr/>
        </p:nvPicPr>
        <p:blipFill>
          <a:blip r:embed="rId2"/>
          <a:stretch>
            <a:fillRect/>
          </a:stretch>
        </p:blipFill>
        <p:spPr>
          <a:xfrm>
            <a:off x="3984813" y="1476918"/>
            <a:ext cx="4239321" cy="5379621"/>
          </a:xfrm>
          <a:prstGeom prst="rect">
            <a:avLst/>
          </a:prstGeom>
        </p:spPr>
      </p:pic>
      <p:sp>
        <p:nvSpPr>
          <p:cNvPr id="6" name="Metin kutusu 5">
            <a:extLst>
              <a:ext uri="{FF2B5EF4-FFF2-40B4-BE49-F238E27FC236}">
                <a16:creationId xmlns:a16="http://schemas.microsoft.com/office/drawing/2014/main" id="{AC801C20-C6EB-41D7-8D78-4176CF5F7B85}"/>
              </a:ext>
            </a:extLst>
          </p:cNvPr>
          <p:cNvSpPr txBox="1"/>
          <p:nvPr/>
        </p:nvSpPr>
        <p:spPr>
          <a:xfrm>
            <a:off x="1862254" y="1156010"/>
            <a:ext cx="97312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a:t>Faktoriyel Hesaplama ve Dizideki en büyük sayıyı bulma Örneği</a:t>
            </a:r>
          </a:p>
        </p:txBody>
      </p:sp>
    </p:spTree>
    <p:extLst>
      <p:ext uri="{BB962C8B-B14F-4D97-AF65-F5344CB8AC3E}">
        <p14:creationId xmlns:p14="http://schemas.microsoft.com/office/powerpoint/2010/main" val="65530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a:t>Sonuç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20190" y="1367149"/>
            <a:ext cx="10086553" cy="5364265"/>
          </a:xfrm>
        </p:spPr>
        <p:txBody>
          <a:bodyPr vert="horz" lIns="91440" tIns="45720" rIns="91440" bIns="45720" rtlCol="0" anchor="t">
            <a:normAutofit/>
          </a:bodyPr>
          <a:lstStyle/>
          <a:p>
            <a:pPr algn="just"/>
            <a:r>
              <a:rPr lang="en-US"/>
              <a:t>Sınıf soyut bir veri tipidir. Nesne ise sınıftan türeyen bir varlıkdır.</a:t>
            </a:r>
          </a:p>
          <a:p>
            <a:pPr algn="just"/>
            <a:r>
              <a:rPr lang="en-US"/>
              <a:t>Java programlama dilinde çoklu kalıtım desteği yoktur. Bu yüzden javaçoklu kalıtım desteğinden faydalanabilmek için arayüz ve dahili sınıfları kullanılır.</a:t>
            </a:r>
          </a:p>
          <a:p>
            <a:pPr algn="just"/>
            <a:r>
              <a:rPr lang="en-US"/>
              <a:t>Dahili sınıf özelliği sayesinde iç içe sınıflar tanımlanabiliyor.</a:t>
            </a:r>
          </a:p>
          <a:p>
            <a:pPr algn="just"/>
            <a:r>
              <a:rPr lang="en-US"/>
              <a:t>Dahili sınıflar, dahili üye sınıfı , yerel sınıf ve isimsiz sınıf olarak 3 gruba ayrılmaktadır.</a:t>
            </a:r>
          </a:p>
          <a:p>
            <a:pPr algn="just"/>
            <a:r>
              <a:rPr lang="en-US"/>
              <a:t>Başka bir sınıfın içerisinde tanımlanan sınıfa dahili üye sınıfı denir. Dahili üye sınıfı 2' ye ayrılır : Static Dahili Üye Sınıfı ve Static Olmayan Dahili Üye Sınıfı.</a:t>
            </a:r>
          </a:p>
          <a:p>
            <a:pPr algn="just"/>
            <a:r>
              <a:rPr lang="en-US"/>
              <a:t>Static dahili üye sınıfına ait nesne oluşturmak için çevreleyici sınıfa ait nesne oluşturmak zorunda değiliz. Static olmayan dahili üye sınıfında tam tersi geçerlidir.</a:t>
            </a:r>
          </a:p>
          <a:p>
            <a:pPr algn="just"/>
            <a:r>
              <a:rPr lang="en-US"/>
              <a:t>Yerel sınıflar metot içerisinde tanımlanan sınıflardır. </a:t>
            </a:r>
          </a:p>
          <a:p>
            <a:pPr algn="just"/>
            <a:r>
              <a:rPr lang="en-US"/>
              <a:t>İsimsiz sınıfların adından da belli olduğu üzere isim tanımalamadan oluşturulan sınıflardır.</a:t>
            </a:r>
          </a:p>
          <a:p>
            <a:pPr algn="just"/>
            <a:endParaRPr lang="en-US"/>
          </a:p>
          <a:p>
            <a:pPr algn="just"/>
            <a:endParaRPr lang="en-US"/>
          </a:p>
          <a:p>
            <a:pPr algn="just"/>
            <a:endParaRPr lang="en-US"/>
          </a:p>
          <a:p>
            <a:pPr algn="just"/>
            <a:endParaRPr lang="en-US"/>
          </a:p>
          <a:p>
            <a:pPr algn="just"/>
            <a:endParaRPr lang="en-US"/>
          </a:p>
          <a:p>
            <a:pPr algn="just"/>
            <a:endParaRPr lang="en-US"/>
          </a:p>
          <a:p>
            <a:pPr algn="just"/>
            <a:endParaRPr lang="en-US"/>
          </a:p>
          <a:p>
            <a:pPr algn="just"/>
            <a:endParaRPr lang="en-US"/>
          </a:p>
          <a:p>
            <a:pPr algn="just"/>
            <a:endParaRPr lang="en-US"/>
          </a:p>
          <a:p>
            <a:pPr marL="0" indent="0" algn="just">
              <a:buNone/>
            </a:pPr>
            <a:endParaRPr lang="en-US"/>
          </a:p>
        </p:txBody>
      </p:sp>
    </p:spTree>
    <p:extLst>
      <p:ext uri="{BB962C8B-B14F-4D97-AF65-F5344CB8AC3E}">
        <p14:creationId xmlns:p14="http://schemas.microsoft.com/office/powerpoint/2010/main" val="2697588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a:t>Kaynaklar</a:t>
            </a:r>
            <a:endParaRPr lang="en-US"/>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vert="horz" lIns="91440" tIns="45720" rIns="91440" bIns="45720" rtlCol="0" anchor="t">
            <a:normAutofit/>
          </a:bodyPr>
          <a:lstStyle/>
          <a:p>
            <a:r>
              <a:rPr lang="tr-TR">
                <a:ea typeface="+mn-lt"/>
                <a:cs typeface="+mn-lt"/>
              </a:rPr>
              <a:t>https://javaplanet.wordpress.com/2017/04/04/javada-ic-ice-gecmis-siniflar-nested-classes/comment-page-1/</a:t>
            </a:r>
          </a:p>
          <a:p>
            <a:r>
              <a:rPr lang="tr-TR">
                <a:ea typeface="+mn-lt"/>
                <a:cs typeface="+mn-lt"/>
              </a:rPr>
              <a:t>https://www.w3schools.com/java/java_inner_classes.asp</a:t>
            </a:r>
          </a:p>
          <a:p>
            <a:r>
              <a:rPr lang="tr-TR">
                <a:ea typeface="+mn-lt"/>
                <a:cs typeface="+mn-lt"/>
              </a:rPr>
              <a:t>https://www.tutorialspoint.com/java/java_innerclasses.htm</a:t>
            </a:r>
          </a:p>
          <a:p>
            <a:r>
              <a:rPr lang="tr-TR">
                <a:ea typeface="+mn-lt"/>
                <a:cs typeface="+mn-lt"/>
              </a:rPr>
              <a:t>https://docs.oracle.com/javase/tutorial/java/javaOO/nested.html</a:t>
            </a:r>
          </a:p>
          <a:p>
            <a:r>
              <a:rPr lang="tr-TR">
                <a:ea typeface="+mn-lt"/>
                <a:cs typeface="+mn-lt"/>
                <a:hlinkClick r:id="rId2"/>
              </a:rPr>
              <a:t>https://www.geeksforgeeks.org/inner-class-java/</a:t>
            </a:r>
          </a:p>
          <a:p>
            <a:r>
              <a:rPr lang="tr-TR">
                <a:ea typeface="+mn-lt"/>
                <a:cs typeface="+mn-lt"/>
                <a:hlinkClick r:id="rId3"/>
              </a:rPr>
              <a:t>https://en.wikipedia.org/wiki/Inner_class</a:t>
            </a:r>
            <a:endParaRPr lang="tr-TR"/>
          </a:p>
          <a:p>
            <a:r>
              <a:rPr lang="tr-TR">
                <a:ea typeface="+mn-lt"/>
                <a:cs typeface="+mn-lt"/>
              </a:rPr>
              <a:t>https://www.bilgisayarmuhendisleri.com/sayfa.aspx?s=39</a:t>
            </a:r>
            <a:endParaRPr lang="tr-TR"/>
          </a:p>
          <a:p>
            <a:endParaRPr lang="en-US"/>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5"/>
            <a:extLst>
              <a:ext uri="{FF2B5EF4-FFF2-40B4-BE49-F238E27FC236}">
                <a16:creationId xmlns:a16="http://schemas.microsoft.com/office/drawing/2014/main" id="{E615FC51-021C-4530-9CCB-7B39F7838C2C}"/>
              </a:ext>
            </a:extLst>
          </p:cNvPr>
          <p:cNvPicPr>
            <a:picLocks noChangeAspect="1"/>
          </p:cNvPicPr>
          <p:nvPr/>
        </p:nvPicPr>
        <p:blipFill>
          <a:blip r:embed="rId6"/>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a:ln w="0"/>
                <a:effectLst>
                  <a:outerShdw blurRad="38100" dist="19050" dir="2700000" algn="tl" rotWithShape="0">
                    <a:schemeClr val="dk1">
                      <a:alpha val="40000"/>
                    </a:schemeClr>
                  </a:outerShdw>
                </a:effectLst>
                <a:hlinkClick r:id="rId7">
                  <a:extLst>
                    <a:ext uri="{A12FA001-AC4F-418D-AE19-62706E023703}">
                      <ahyp:hlinkClr xmlns:ahyp="http://schemas.microsoft.com/office/drawing/2018/hyperlinkcolor" val="tx"/>
                    </a:ext>
                  </a:extLst>
                </a:hlinkClick>
              </a:rPr>
              <a:t>http://youtube.com/bmdersleri</a:t>
            </a:r>
            <a:endParaRPr lang="tr-TR" sz="1200" b="0" cap="none" spc="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dirty="0" smtClean="0"/>
              <a:pPr/>
              <a:t>16</a:t>
            </a:fld>
            <a:endParaRPr lang="en-US"/>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346176" y="4529540"/>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a:solidFill>
                  <a:schemeClr val="tx1"/>
                </a:solidFill>
              </a:rPr>
              <a:t>Kadir Türkben 1811404027</a:t>
            </a:r>
            <a:br>
              <a:rPr lang="tr-TR" b="1" dirty="0"/>
            </a:br>
            <a:r>
              <a:rPr lang="tr-TR" dirty="0">
                <a:solidFill>
                  <a:schemeClr val="tx1"/>
                </a:solidFill>
              </a:rPr>
              <a:t>E-posta                       : kadirt92@hotmail.com</a:t>
            </a:r>
          </a:p>
          <a:p>
            <a:r>
              <a:rPr lang="tr-TR" dirty="0">
                <a:solidFill>
                  <a:schemeClr val="tx1"/>
                </a:solidFill>
              </a:rPr>
              <a:t>Tarih                            : 8/06/2021</a:t>
            </a:r>
          </a:p>
          <a:p>
            <a:r>
              <a:rPr lang="tr-TR" dirty="0">
                <a:solidFill>
                  <a:schemeClr val="tx1"/>
                </a:solidFill>
              </a:rPr>
              <a:t>Sürüm                         : v2</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a:ln/>
                <a:solidFill>
                  <a:schemeClr val="accent3"/>
                </a:solidFill>
              </a:rPr>
              <a:t>Nesneye Dayalı Programlama Dersi</a:t>
            </a:r>
            <a:endParaRPr lang="en-US" b="1">
              <a:ln/>
              <a:solidFill>
                <a:schemeClr val="accent3"/>
              </a:solidFill>
            </a:endParaRPr>
          </a:p>
        </p:txBody>
      </p:sp>
      <p:pic>
        <p:nvPicPr>
          <p:cNvPr id="12" name="Resim 11">
            <a:hlinkClick r:id="rId3"/>
            <a:extLst>
              <a:ext uri="{FF2B5EF4-FFF2-40B4-BE49-F238E27FC236}">
                <a16:creationId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a:ln w="0"/>
              <a:solidFill>
                <a:schemeClr val="tx1"/>
              </a:solidFill>
              <a:effectLst>
                <a:outerShdw blurRad="38100" dist="19050" dir="2700000" algn="tl" rotWithShape="0">
                  <a:schemeClr val="dk1">
                    <a:alpha val="40000"/>
                  </a:schemeClr>
                </a:outerShdw>
              </a:effectLst>
            </a:endParaRPr>
          </a:p>
        </p:txBody>
      </p:sp>
      <p:pic>
        <p:nvPicPr>
          <p:cNvPr id="11" name="Picture 2" descr="Object Oriented Programming: A curated set of resources">
            <a:extLst>
              <a:ext uri="{FF2B5EF4-FFF2-40B4-BE49-F238E27FC236}">
                <a16:creationId xmlns:a16="http://schemas.microsoft.com/office/drawing/2014/main" id="{A7580241-F7E6-4A4F-B885-D5520F18163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75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a:t>İçindekiler</a:t>
            </a:r>
            <a:endParaRPr lang="en-US"/>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vert="horz" lIns="91440" tIns="45720" rIns="91440" bIns="45720" rtlCol="0" anchor="t">
            <a:normAutofit lnSpcReduction="10000"/>
          </a:bodyPr>
          <a:lstStyle/>
          <a:p>
            <a:r>
              <a:rPr lang="tr-TR"/>
              <a:t>Sınıf ve Nesne Kavramı Nedir ?</a:t>
            </a:r>
          </a:p>
          <a:p>
            <a:r>
              <a:rPr lang="tr-TR"/>
              <a:t>Java'da Arayüz(Interface) Kavramı Nedir?</a:t>
            </a:r>
            <a:endParaRPr lang="tr-TR" dirty="0"/>
          </a:p>
          <a:p>
            <a:r>
              <a:rPr lang="tr-TR"/>
              <a:t>Java'da Dahili Sınıflar (Inner Classes) Nedir? </a:t>
            </a:r>
          </a:p>
          <a:p>
            <a:r>
              <a:rPr lang="tr-TR"/>
              <a:t>1- Dahili Üye Sınıfı</a:t>
            </a:r>
          </a:p>
          <a:p>
            <a:r>
              <a:rPr lang="tr-TR"/>
              <a:t>2- Yerel Sınıflar (Local Classes)</a:t>
            </a:r>
          </a:p>
          <a:p>
            <a:r>
              <a:rPr lang="tr-TR"/>
              <a:t>3- İsimsiz Sınıflar (Anonymous Classes)</a:t>
            </a:r>
          </a:p>
          <a:p>
            <a:r>
              <a:rPr lang="tr-TR"/>
              <a:t>Uygulama Örneği -1</a:t>
            </a:r>
          </a:p>
          <a:p>
            <a:r>
              <a:rPr lang="tr-TR"/>
              <a:t>Uygulama Örneği -2</a:t>
            </a:r>
          </a:p>
          <a:p>
            <a:r>
              <a:rPr lang="tr-TR"/>
              <a:t>Sonuç</a:t>
            </a:r>
          </a:p>
          <a:p>
            <a:r>
              <a:rPr lang="tr-TR"/>
              <a:t>Kaynaklar</a:t>
            </a:r>
          </a:p>
          <a:p>
            <a:endParaRPr lang="tr-TR"/>
          </a:p>
          <a:p>
            <a:endParaRPr lang="en-US"/>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srcRect/>
          <a:stretch/>
        </p:blipFill>
        <p:spPr bwMode="auto">
          <a:xfrm>
            <a:off x="7905459" y="1978282"/>
            <a:ext cx="2983684"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a:t>Sınıf ve Nesne Kavramı Nedir ?</a:t>
            </a:r>
            <a:br>
              <a:rPr lang="en-US"/>
            </a:br>
            <a:endParaRPr lang="en-US"/>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6977675" cy="4589387"/>
          </a:xfrm>
        </p:spPr>
        <p:txBody>
          <a:bodyPr vert="horz" lIns="91440" tIns="45720" rIns="91440" bIns="45720" rtlCol="0" anchor="t">
            <a:normAutofit/>
          </a:bodyPr>
          <a:lstStyle/>
          <a:p>
            <a:pPr algn="just"/>
            <a:r>
              <a:rPr lang="en-US" sz="1600"/>
              <a:t>Sınıf(class) soyut bir veri tipidir. Nesne(object) ise sınıfın somutlaşıp varlık bulmuş halidir.</a:t>
            </a:r>
          </a:p>
          <a:p>
            <a:pPr algn="just"/>
            <a:r>
              <a:rPr lang="en-US" sz="1600"/>
              <a:t>Sınıf kavramını basit bir şekilde tanımlamak istersek doğadaki cins isimler ile ilişkilendirebiliriz. Bir cins kendi başına bir nesne olmamakla birlikte belirl bir türdeki nesnelerin ortak özellikleridir.</a:t>
            </a:r>
          </a:p>
          <a:p>
            <a:pPr algn="just"/>
            <a:r>
              <a:rPr lang="en-US" sz="1600"/>
              <a:t>Örnek olarak araç bir cins ismidir. Fakat kamyon, motorsiklet, otobüs belirli birer varlıklar olup araç sınıfının nesneleridir. </a:t>
            </a:r>
          </a:p>
          <a:p>
            <a:pPr algn="just"/>
            <a:r>
              <a:rPr lang="en-US" sz="1600"/>
              <a:t>Sınıflar alt ve üst sınıflar olarak ayrılabilirler. Alt sınıflar üst sınıfların özelliklerini almakla beraber kendilerine has özellikler de barındırabilirler.</a:t>
            </a:r>
          </a:p>
          <a:p>
            <a:pPr algn="just"/>
            <a:r>
              <a:rPr lang="en-US" sz="1600"/>
              <a:t>Bu basit tanımlamalarla birlikte java sınıflarının nitelikleri değişkenlerle, davranışlarını ise metodlar ile belirleriz. Kısacası sınıfımızın özelliklerini oluşturmuş oluruz. </a:t>
            </a:r>
          </a:p>
          <a:p>
            <a:pPr algn="just"/>
            <a:endParaRPr lang="en-US"/>
          </a:p>
          <a:p>
            <a:pPr marL="0" indent="0">
              <a:buNone/>
            </a:pPr>
            <a:endParaRPr lang="en-US"/>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a:p>
        </p:txBody>
      </p:sp>
      <p:pic>
        <p:nvPicPr>
          <p:cNvPr id="5" name="Resim 5">
            <a:extLst>
              <a:ext uri="{FF2B5EF4-FFF2-40B4-BE49-F238E27FC236}">
                <a16:creationId xmlns:a16="http://schemas.microsoft.com/office/drawing/2014/main" id="{9C4E231F-F703-444D-80B6-540E373A058B}"/>
              </a:ext>
            </a:extLst>
          </p:cNvPr>
          <p:cNvPicPr>
            <a:picLocks noChangeAspect="1"/>
          </p:cNvPicPr>
          <p:nvPr/>
        </p:nvPicPr>
        <p:blipFill>
          <a:blip r:embed="rId2"/>
          <a:stretch>
            <a:fillRect/>
          </a:stretch>
        </p:blipFill>
        <p:spPr>
          <a:xfrm>
            <a:off x="8372051" y="2783012"/>
            <a:ext cx="3406588" cy="1747428"/>
          </a:xfrm>
          <a:prstGeom prst="rect">
            <a:avLst/>
          </a:prstGeom>
        </p:spPr>
      </p:pic>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fontScale="90000"/>
          </a:bodyPr>
          <a:lstStyle/>
          <a:p>
            <a:r>
              <a:rPr lang="en-US" dirty="0" err="1"/>
              <a:t>Java'da</a:t>
            </a:r>
            <a:r>
              <a:rPr lang="en-US" dirty="0"/>
              <a:t> </a:t>
            </a:r>
            <a:r>
              <a:rPr lang="en-US" dirty="0" err="1"/>
              <a:t>Arayüz</a:t>
            </a:r>
            <a:r>
              <a:rPr lang="en-US" dirty="0"/>
              <a:t>(Interface) </a:t>
            </a:r>
            <a:r>
              <a:rPr lang="en-US" dirty="0" err="1"/>
              <a:t>Kavramı</a:t>
            </a:r>
            <a:r>
              <a:rPr lang="en-US" dirty="0"/>
              <a:t> </a:t>
            </a:r>
            <a:r>
              <a:rPr lang="en-US" dirty="0" err="1"/>
              <a:t>Nedir</a:t>
            </a:r>
            <a:r>
              <a:rPr lang="en-US" dirty="0"/>
              <a:t>?</a:t>
            </a:r>
            <a:br>
              <a:rPr lang="en-US" dirty="0"/>
            </a:br>
            <a:endParaRPr lang="en-US"/>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142216" cy="4589387"/>
          </a:xfrm>
        </p:spPr>
        <p:txBody>
          <a:bodyPr vert="horz" lIns="91440" tIns="45720" rIns="91440" bIns="45720" rtlCol="0" anchor="t">
            <a:normAutofit/>
          </a:bodyPr>
          <a:lstStyle/>
          <a:p>
            <a:pPr algn="just"/>
            <a:r>
              <a:rPr lang="en-US" dirty="0"/>
              <a:t>Java </a:t>
            </a:r>
            <a:r>
              <a:rPr lang="en-US" dirty="0" err="1"/>
              <a:t>programlama</a:t>
            </a:r>
            <a:r>
              <a:rPr lang="en-US" dirty="0"/>
              <a:t> </a:t>
            </a:r>
            <a:r>
              <a:rPr lang="en-US" dirty="0" err="1"/>
              <a:t>dili</a:t>
            </a:r>
            <a:r>
              <a:rPr lang="en-US" dirty="0"/>
              <a:t> </a:t>
            </a:r>
            <a:r>
              <a:rPr lang="en-US" dirty="0" err="1"/>
              <a:t>diğer</a:t>
            </a:r>
            <a:r>
              <a:rPr lang="en-US" dirty="0"/>
              <a:t> </a:t>
            </a:r>
            <a:r>
              <a:rPr lang="en-US" dirty="0" err="1"/>
              <a:t>programlama</a:t>
            </a:r>
            <a:r>
              <a:rPr lang="en-US" dirty="0"/>
              <a:t> </a:t>
            </a:r>
            <a:r>
              <a:rPr lang="en-US" dirty="0" err="1"/>
              <a:t>dillerine</a:t>
            </a:r>
            <a:r>
              <a:rPr lang="en-US" dirty="0"/>
              <a:t> </a:t>
            </a:r>
            <a:r>
              <a:rPr lang="en-US" dirty="0" err="1"/>
              <a:t>nazaran</a:t>
            </a:r>
            <a:r>
              <a:rPr lang="en-US" dirty="0"/>
              <a:t> </a:t>
            </a:r>
            <a:r>
              <a:rPr lang="en-US" dirty="0" err="1"/>
              <a:t>çoklu</a:t>
            </a:r>
            <a:r>
              <a:rPr lang="en-US" dirty="0"/>
              <a:t> </a:t>
            </a:r>
            <a:r>
              <a:rPr lang="en-US" dirty="0" err="1"/>
              <a:t>kalıtım</a:t>
            </a:r>
            <a:r>
              <a:rPr lang="en-US" dirty="0"/>
              <a:t> (multiple inheritance) </a:t>
            </a:r>
            <a:r>
              <a:rPr lang="en-US" dirty="0" err="1"/>
              <a:t>bulundurmaz</a:t>
            </a:r>
            <a:r>
              <a:rPr lang="en-US" dirty="0"/>
              <a:t>. Bunun </a:t>
            </a:r>
            <a:r>
              <a:rPr lang="en-US" dirty="0" err="1"/>
              <a:t>yerine</a:t>
            </a:r>
            <a:r>
              <a:rPr lang="en-US" dirty="0"/>
              <a:t> </a:t>
            </a:r>
            <a:r>
              <a:rPr lang="en-US" dirty="0" err="1"/>
              <a:t>çoklu</a:t>
            </a:r>
            <a:r>
              <a:rPr lang="en-US" dirty="0"/>
              <a:t> </a:t>
            </a:r>
            <a:r>
              <a:rPr lang="en-US" dirty="0" err="1"/>
              <a:t>kalıtım</a:t>
            </a:r>
            <a:r>
              <a:rPr lang="en-US" dirty="0"/>
              <a:t> </a:t>
            </a:r>
            <a:r>
              <a:rPr lang="en-US" dirty="0" err="1"/>
              <a:t>desteğinden</a:t>
            </a:r>
            <a:r>
              <a:rPr lang="en-US" dirty="0"/>
              <a:t> </a:t>
            </a:r>
            <a:r>
              <a:rPr lang="en-US" dirty="0" err="1"/>
              <a:t>faydalanabilmek</a:t>
            </a:r>
            <a:r>
              <a:rPr lang="en-US" dirty="0"/>
              <a:t> </a:t>
            </a:r>
            <a:r>
              <a:rPr lang="en-US" dirty="0" err="1"/>
              <a:t>için</a:t>
            </a:r>
            <a:r>
              <a:rPr lang="en-US" dirty="0"/>
              <a:t> </a:t>
            </a:r>
            <a:r>
              <a:rPr lang="en-US" dirty="0" err="1"/>
              <a:t>Arayüz</a:t>
            </a:r>
            <a:r>
              <a:rPr lang="en-US" dirty="0"/>
              <a:t> (Interface) </a:t>
            </a:r>
            <a:r>
              <a:rPr lang="en-US" dirty="0" err="1"/>
              <a:t>ve</a:t>
            </a:r>
            <a:r>
              <a:rPr lang="en-US" dirty="0"/>
              <a:t> </a:t>
            </a:r>
            <a:r>
              <a:rPr lang="en-US" dirty="0" err="1"/>
              <a:t>Dahili</a:t>
            </a:r>
            <a:r>
              <a:rPr lang="en-US" dirty="0"/>
              <a:t> </a:t>
            </a:r>
            <a:r>
              <a:rPr lang="en-US" dirty="0" err="1"/>
              <a:t>Sınıfları</a:t>
            </a:r>
            <a:r>
              <a:rPr lang="en-US" dirty="0"/>
              <a:t> (Inner Classes) </a:t>
            </a:r>
            <a:r>
              <a:rPr lang="en-US" dirty="0" err="1"/>
              <a:t>kullanır</a:t>
            </a:r>
            <a:r>
              <a:rPr lang="en-US" dirty="0"/>
              <a:t>.</a:t>
            </a:r>
            <a:endParaRPr lang="en-US" sz="1600" dirty="0"/>
          </a:p>
          <a:p>
            <a:pPr algn="just"/>
            <a:r>
              <a:rPr lang="en-US" dirty="0"/>
              <a:t>Java' da </a:t>
            </a:r>
            <a:r>
              <a:rPr lang="en-US" dirty="0" err="1"/>
              <a:t>Arayüz</a:t>
            </a:r>
            <a:r>
              <a:rPr lang="en-US" dirty="0"/>
              <a:t> (Interface) </a:t>
            </a:r>
            <a:r>
              <a:rPr lang="en-US" dirty="0" err="1"/>
              <a:t>bir</a:t>
            </a:r>
            <a:r>
              <a:rPr lang="en-US" dirty="0"/>
              <a:t> </a:t>
            </a:r>
            <a:r>
              <a:rPr lang="en-US" dirty="0" err="1"/>
              <a:t>sınıfta</a:t>
            </a:r>
            <a:r>
              <a:rPr lang="en-US" dirty="0"/>
              <a:t> </a:t>
            </a:r>
            <a:r>
              <a:rPr lang="en-US" dirty="0" err="1"/>
              <a:t>olması</a:t>
            </a:r>
            <a:r>
              <a:rPr lang="en-US" dirty="0"/>
              <a:t> </a:t>
            </a:r>
            <a:r>
              <a:rPr lang="en-US" dirty="0" err="1"/>
              <a:t>gereken</a:t>
            </a:r>
            <a:r>
              <a:rPr lang="en-US" dirty="0"/>
              <a:t> </a:t>
            </a:r>
            <a:r>
              <a:rPr lang="en-US" dirty="0" err="1"/>
              <a:t>özellikleri</a:t>
            </a:r>
            <a:r>
              <a:rPr lang="en-US" dirty="0"/>
              <a:t> </a:t>
            </a:r>
            <a:r>
              <a:rPr lang="en-US" dirty="0" err="1"/>
              <a:t>ve</a:t>
            </a:r>
            <a:r>
              <a:rPr lang="en-US" dirty="0"/>
              <a:t> </a:t>
            </a:r>
            <a:r>
              <a:rPr lang="en-US" dirty="0" err="1"/>
              <a:t>metodları</a:t>
            </a:r>
            <a:r>
              <a:rPr lang="en-US" dirty="0"/>
              <a:t> </a:t>
            </a:r>
            <a:r>
              <a:rPr lang="en-US" dirty="0" err="1"/>
              <a:t>tanımlayan</a:t>
            </a:r>
            <a:r>
              <a:rPr lang="en-US" dirty="0"/>
              <a:t> </a:t>
            </a:r>
            <a:r>
              <a:rPr lang="en-US" dirty="0" err="1"/>
              <a:t>yapıdır</a:t>
            </a:r>
            <a:r>
              <a:rPr lang="en-US" dirty="0"/>
              <a:t>.</a:t>
            </a:r>
          </a:p>
          <a:p>
            <a:pPr algn="just"/>
            <a:r>
              <a:rPr lang="en-US" dirty="0" err="1"/>
              <a:t>Kendisi</a:t>
            </a:r>
            <a:r>
              <a:rPr lang="en-US" dirty="0"/>
              <a:t> Normal </a:t>
            </a:r>
            <a:r>
              <a:rPr lang="en-US" dirty="0" err="1"/>
              <a:t>bir</a:t>
            </a:r>
            <a:r>
              <a:rPr lang="en-US" dirty="0"/>
              <a:t> </a:t>
            </a:r>
            <a:r>
              <a:rPr lang="en-US" dirty="0" err="1"/>
              <a:t>sınıf</a:t>
            </a:r>
            <a:r>
              <a:rPr lang="en-US" dirty="0"/>
              <a:t> </a:t>
            </a:r>
            <a:r>
              <a:rPr lang="en-US" dirty="0" err="1"/>
              <a:t>değildir</a:t>
            </a:r>
            <a:r>
              <a:rPr lang="en-US" dirty="0"/>
              <a:t>. </a:t>
            </a:r>
            <a:r>
              <a:rPr lang="en-US" dirty="0" err="1"/>
              <a:t>Sadece</a:t>
            </a:r>
            <a:r>
              <a:rPr lang="en-US" dirty="0"/>
              <a:t> </a:t>
            </a:r>
            <a:r>
              <a:rPr lang="en-US" dirty="0" err="1"/>
              <a:t>neyin</a:t>
            </a:r>
            <a:r>
              <a:rPr lang="en-US" dirty="0"/>
              <a:t> </a:t>
            </a:r>
            <a:r>
              <a:rPr lang="en-US" dirty="0" err="1"/>
              <a:t>yapılacağını</a:t>
            </a:r>
            <a:r>
              <a:rPr lang="en-US" dirty="0"/>
              <a:t> </a:t>
            </a:r>
            <a:r>
              <a:rPr lang="en-US" dirty="0" err="1"/>
              <a:t>göstermektedir</a:t>
            </a:r>
            <a:r>
              <a:rPr lang="en-US" dirty="0"/>
              <a:t>. </a:t>
            </a:r>
            <a:r>
              <a:rPr lang="en-US" dirty="0" err="1"/>
              <a:t>Ancak</a:t>
            </a:r>
            <a:r>
              <a:rPr lang="en-US" dirty="0"/>
              <a:t> </a:t>
            </a:r>
            <a:r>
              <a:rPr lang="en-US" dirty="0" err="1"/>
              <a:t>nasıl</a:t>
            </a:r>
            <a:r>
              <a:rPr lang="en-US" dirty="0"/>
              <a:t> </a:t>
            </a:r>
            <a:r>
              <a:rPr lang="en-US" dirty="0" err="1"/>
              <a:t>yapılacağını</a:t>
            </a:r>
            <a:r>
              <a:rPr lang="en-US" dirty="0"/>
              <a:t> </a:t>
            </a:r>
            <a:r>
              <a:rPr lang="en-US" dirty="0" err="1"/>
              <a:t>göstermemektedir</a:t>
            </a:r>
            <a:r>
              <a:rPr lang="en-US" dirty="0"/>
              <a:t>.</a:t>
            </a:r>
          </a:p>
          <a:p>
            <a:pPr algn="just"/>
            <a:r>
              <a:rPr lang="en-US" dirty="0" err="1"/>
              <a:t>Arayüzler</a:t>
            </a:r>
            <a:r>
              <a:rPr lang="en-US" dirty="0"/>
              <a:t> </a:t>
            </a:r>
            <a:r>
              <a:rPr lang="en-US" dirty="0" err="1"/>
              <a:t>değişkenler</a:t>
            </a:r>
            <a:r>
              <a:rPr lang="en-US" dirty="0"/>
              <a:t> </a:t>
            </a:r>
            <a:r>
              <a:rPr lang="en-US" dirty="0" err="1"/>
              <a:t>ve</a:t>
            </a:r>
            <a:r>
              <a:rPr lang="en-US" dirty="0"/>
              <a:t> </a:t>
            </a:r>
            <a:r>
              <a:rPr lang="en-US" dirty="0" err="1"/>
              <a:t>gövdesiz</a:t>
            </a:r>
            <a:r>
              <a:rPr lang="en-US" dirty="0"/>
              <a:t> </a:t>
            </a:r>
            <a:r>
              <a:rPr lang="en-US" dirty="0" err="1"/>
              <a:t>metodlardan</a:t>
            </a:r>
            <a:r>
              <a:rPr lang="en-US" dirty="0"/>
              <a:t> </a:t>
            </a:r>
            <a:r>
              <a:rPr lang="en-US" dirty="0" err="1"/>
              <a:t>oluşurlar</a:t>
            </a:r>
            <a:r>
              <a:rPr lang="en-US" dirty="0"/>
              <a:t>.</a:t>
            </a:r>
          </a:p>
          <a:p>
            <a:pPr algn="just"/>
            <a:r>
              <a:rPr lang="en-US" dirty="0" err="1"/>
              <a:t>Arayüzlerin</a:t>
            </a:r>
            <a:r>
              <a:rPr lang="en-US" dirty="0"/>
              <a:t> </a:t>
            </a:r>
            <a:r>
              <a:rPr lang="en-US" dirty="0" err="1"/>
              <a:t>kullanılmasındaki</a:t>
            </a:r>
            <a:r>
              <a:rPr lang="en-US" dirty="0"/>
              <a:t> </a:t>
            </a:r>
            <a:r>
              <a:rPr lang="en-US" dirty="0" err="1"/>
              <a:t>amaç</a:t>
            </a:r>
            <a:r>
              <a:rPr lang="en-US" dirty="0"/>
              <a:t> </a:t>
            </a:r>
            <a:r>
              <a:rPr lang="en-US" dirty="0" err="1"/>
              <a:t>farklı</a:t>
            </a:r>
            <a:r>
              <a:rPr lang="en-US" dirty="0"/>
              <a:t> </a:t>
            </a:r>
            <a:r>
              <a:rPr lang="en-US" dirty="0" err="1"/>
              <a:t>sınıfların</a:t>
            </a:r>
            <a:r>
              <a:rPr lang="en-US" dirty="0"/>
              <a:t>, </a:t>
            </a:r>
            <a:r>
              <a:rPr lang="en-US" dirty="0" err="1"/>
              <a:t>yapış</a:t>
            </a:r>
            <a:r>
              <a:rPr lang="en-US" dirty="0"/>
              <a:t> </a:t>
            </a:r>
            <a:r>
              <a:rPr lang="en-US" dirty="0" err="1"/>
              <a:t>şekilleri</a:t>
            </a:r>
            <a:r>
              <a:rPr lang="en-US" dirty="0"/>
              <a:t> </a:t>
            </a:r>
            <a:r>
              <a:rPr lang="en-US" dirty="0" err="1"/>
              <a:t>farklı</a:t>
            </a:r>
            <a:r>
              <a:rPr lang="en-US" dirty="0"/>
              <a:t> </a:t>
            </a:r>
            <a:r>
              <a:rPr lang="en-US" dirty="0" err="1"/>
              <a:t>dahi</a:t>
            </a:r>
            <a:r>
              <a:rPr lang="en-US" dirty="0"/>
              <a:t> </a:t>
            </a:r>
            <a:r>
              <a:rPr lang="en-US" dirty="0" err="1"/>
              <a:t>olsa</a:t>
            </a:r>
            <a:r>
              <a:rPr lang="en-US" dirty="0"/>
              <a:t> </a:t>
            </a:r>
            <a:r>
              <a:rPr lang="en-US" dirty="0" err="1"/>
              <a:t>aynı</a:t>
            </a:r>
            <a:r>
              <a:rPr lang="en-US" dirty="0"/>
              <a:t> </a:t>
            </a:r>
            <a:r>
              <a:rPr lang="en-US" dirty="0" err="1"/>
              <a:t>işlevleri</a:t>
            </a:r>
            <a:r>
              <a:rPr lang="en-US" dirty="0"/>
              <a:t> </a:t>
            </a:r>
            <a:r>
              <a:rPr lang="en-US" dirty="0" err="1"/>
              <a:t>yerine</a:t>
            </a:r>
            <a:r>
              <a:rPr lang="en-US" dirty="0"/>
              <a:t> </a:t>
            </a:r>
            <a:r>
              <a:rPr lang="en-US" dirty="0" err="1"/>
              <a:t>getirmelerini</a:t>
            </a:r>
            <a:r>
              <a:rPr lang="en-US" dirty="0"/>
              <a:t> </a:t>
            </a:r>
            <a:r>
              <a:rPr lang="en-US" dirty="0" err="1"/>
              <a:t>sağlamaktır</a:t>
            </a:r>
            <a:r>
              <a:rPr lang="en-US" dirty="0"/>
              <a:t>.</a:t>
            </a:r>
          </a:p>
          <a:p>
            <a:pPr algn="just"/>
            <a:endParaRPr lang="en-US"/>
          </a:p>
          <a:p>
            <a:pPr marL="0" indent="0">
              <a:buNone/>
            </a:pPr>
            <a:endParaRPr lang="en-US"/>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a:p>
        </p:txBody>
      </p:sp>
    </p:spTree>
    <p:extLst>
      <p:ext uri="{BB962C8B-B14F-4D97-AF65-F5344CB8AC3E}">
        <p14:creationId xmlns:p14="http://schemas.microsoft.com/office/powerpoint/2010/main" val="2629467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723349" y="624110"/>
            <a:ext cx="9897804" cy="1280890"/>
          </a:xfrm>
        </p:spPr>
        <p:txBody>
          <a:bodyPr>
            <a:normAutofit/>
          </a:bodyPr>
          <a:lstStyle/>
          <a:p>
            <a:r>
              <a:rPr lang="tr-TR"/>
              <a:t>Java'da Dahili Sınıflar (Inner Classes) Nedir? </a:t>
            </a:r>
            <a:endParaRPr lang="en-US"/>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78041" y="1520182"/>
            <a:ext cx="10408642" cy="4589387"/>
          </a:xfrm>
        </p:spPr>
        <p:txBody>
          <a:bodyPr vert="horz" lIns="91440" tIns="45720" rIns="91440" bIns="45720" rtlCol="0" anchor="t">
            <a:normAutofit/>
          </a:bodyPr>
          <a:lstStyle/>
          <a:p>
            <a:pPr marL="0" indent="0" algn="just">
              <a:buNone/>
            </a:pPr>
            <a:endParaRPr lang="en-US" dirty="0"/>
          </a:p>
          <a:p>
            <a:pPr algn="just">
              <a:lnSpc>
                <a:spcPct val="150000"/>
              </a:lnSpc>
            </a:pPr>
            <a:r>
              <a:rPr lang="en-US" dirty="0" err="1"/>
              <a:t>Dahili</a:t>
            </a:r>
            <a:r>
              <a:rPr lang="en-US" dirty="0"/>
              <a:t> </a:t>
            </a:r>
            <a:r>
              <a:rPr lang="en-US" dirty="0" err="1"/>
              <a:t>sınıflar</a:t>
            </a:r>
            <a:r>
              <a:rPr lang="en-US" dirty="0"/>
              <a:t>, java </a:t>
            </a:r>
            <a:r>
              <a:rPr lang="en-US" dirty="0" err="1"/>
              <a:t>programlama</a:t>
            </a:r>
            <a:r>
              <a:rPr lang="en-US" dirty="0"/>
              <a:t> </a:t>
            </a:r>
            <a:r>
              <a:rPr lang="en-US" dirty="0" err="1"/>
              <a:t>diline</a:t>
            </a:r>
            <a:r>
              <a:rPr lang="en-US" dirty="0"/>
              <a:t> </a:t>
            </a:r>
            <a:r>
              <a:rPr lang="en-US" dirty="0" err="1"/>
              <a:t>jdk</a:t>
            </a:r>
            <a:r>
              <a:rPr lang="en-US" dirty="0"/>
              <a:t> 1.1 </a:t>
            </a:r>
            <a:r>
              <a:rPr lang="en-US" dirty="0" err="1"/>
              <a:t>ile</a:t>
            </a:r>
            <a:r>
              <a:rPr lang="en-US" dirty="0"/>
              <a:t> </a:t>
            </a:r>
            <a:r>
              <a:rPr lang="en-US" dirty="0" err="1"/>
              <a:t>sonradan</a:t>
            </a:r>
            <a:r>
              <a:rPr lang="en-US" dirty="0"/>
              <a:t> </a:t>
            </a:r>
            <a:r>
              <a:rPr lang="en-US" dirty="0" err="1"/>
              <a:t>eklenmiş</a:t>
            </a:r>
            <a:r>
              <a:rPr lang="en-US" dirty="0"/>
              <a:t> </a:t>
            </a:r>
            <a:r>
              <a:rPr lang="en-US" dirty="0" err="1"/>
              <a:t>bir</a:t>
            </a:r>
            <a:r>
              <a:rPr lang="en-US" dirty="0"/>
              <a:t> </a:t>
            </a:r>
            <a:r>
              <a:rPr lang="en-US" dirty="0" err="1"/>
              <a:t>özelliktir</a:t>
            </a:r>
            <a:r>
              <a:rPr lang="en-US" dirty="0"/>
              <a:t>.</a:t>
            </a:r>
          </a:p>
          <a:p>
            <a:pPr algn="just">
              <a:lnSpc>
                <a:spcPct val="150000"/>
              </a:lnSpc>
            </a:pPr>
            <a:r>
              <a:rPr lang="en-US" err="1"/>
              <a:t>Eklenen</a:t>
            </a:r>
            <a:r>
              <a:rPr lang="en-US" dirty="0"/>
              <a:t> </a:t>
            </a:r>
            <a:r>
              <a:rPr lang="en-US" err="1"/>
              <a:t>bu</a:t>
            </a:r>
            <a:r>
              <a:rPr lang="en-US" dirty="0"/>
              <a:t> </a:t>
            </a:r>
            <a:r>
              <a:rPr lang="en-US" err="1"/>
              <a:t>özellik</a:t>
            </a:r>
            <a:r>
              <a:rPr lang="en-US" dirty="0"/>
              <a:t> </a:t>
            </a:r>
            <a:r>
              <a:rPr lang="en-US" err="1"/>
              <a:t>sayesinde</a:t>
            </a:r>
            <a:r>
              <a:rPr lang="en-US" dirty="0"/>
              <a:t> </a:t>
            </a:r>
            <a:r>
              <a:rPr lang="en-US" err="1"/>
              <a:t>bir</a:t>
            </a:r>
            <a:r>
              <a:rPr lang="en-US" dirty="0"/>
              <a:t> </a:t>
            </a:r>
            <a:r>
              <a:rPr lang="en-US" err="1"/>
              <a:t>sınıf</a:t>
            </a:r>
            <a:r>
              <a:rPr lang="en-US" dirty="0"/>
              <a:t> </a:t>
            </a:r>
            <a:r>
              <a:rPr lang="en-US" err="1"/>
              <a:t>içerisinde</a:t>
            </a:r>
            <a:r>
              <a:rPr lang="en-US" dirty="0"/>
              <a:t> </a:t>
            </a:r>
            <a:r>
              <a:rPr lang="en-US" err="1"/>
              <a:t>başka</a:t>
            </a:r>
            <a:r>
              <a:rPr lang="en-US" dirty="0"/>
              <a:t> </a:t>
            </a:r>
            <a:r>
              <a:rPr lang="en-US" err="1"/>
              <a:t>bir</a:t>
            </a:r>
            <a:r>
              <a:rPr lang="en-US" dirty="0"/>
              <a:t> </a:t>
            </a:r>
            <a:r>
              <a:rPr lang="en-US" err="1"/>
              <a:t>sınıf</a:t>
            </a:r>
            <a:r>
              <a:rPr lang="en-US" dirty="0"/>
              <a:t> </a:t>
            </a:r>
            <a:r>
              <a:rPr lang="en-US" err="1"/>
              <a:t>tanımlayabiliyoruz</a:t>
            </a:r>
            <a:r>
              <a:rPr lang="en-US" dirty="0"/>
              <a:t>. </a:t>
            </a:r>
            <a:r>
              <a:rPr lang="en-US" err="1"/>
              <a:t>Böylelikle</a:t>
            </a:r>
            <a:r>
              <a:rPr lang="en-US" dirty="0"/>
              <a:t> </a:t>
            </a:r>
            <a:r>
              <a:rPr lang="en-US" err="1"/>
              <a:t>bütün</a:t>
            </a:r>
            <a:r>
              <a:rPr lang="en-US" dirty="0"/>
              <a:t> </a:t>
            </a:r>
            <a:r>
              <a:rPr lang="en-US" err="1"/>
              <a:t>oluşturabilecek</a:t>
            </a:r>
            <a:r>
              <a:rPr lang="en-US" dirty="0"/>
              <a:t> </a:t>
            </a:r>
            <a:r>
              <a:rPr lang="en-US" err="1"/>
              <a:t>sınıfları</a:t>
            </a:r>
            <a:r>
              <a:rPr lang="en-US" dirty="0"/>
              <a:t> </a:t>
            </a:r>
            <a:r>
              <a:rPr lang="en-US" err="1"/>
              <a:t>bir</a:t>
            </a:r>
            <a:r>
              <a:rPr lang="en-US" dirty="0"/>
              <a:t> </a:t>
            </a:r>
            <a:r>
              <a:rPr lang="en-US" err="1"/>
              <a:t>çatı</a:t>
            </a:r>
            <a:r>
              <a:rPr lang="en-US" dirty="0"/>
              <a:t> </a:t>
            </a:r>
            <a:r>
              <a:rPr lang="en-US" err="1"/>
              <a:t>altında</a:t>
            </a:r>
            <a:r>
              <a:rPr lang="en-US" dirty="0"/>
              <a:t> </a:t>
            </a:r>
            <a:r>
              <a:rPr lang="en-US" err="1"/>
              <a:t>toplayabiliyoruz</a:t>
            </a:r>
            <a:r>
              <a:rPr lang="en-US" dirty="0"/>
              <a:t>.</a:t>
            </a:r>
          </a:p>
          <a:p>
            <a:pPr algn="just">
              <a:lnSpc>
                <a:spcPct val="150000"/>
              </a:lnSpc>
            </a:pPr>
            <a:r>
              <a:rPr lang="en-US" dirty="0"/>
              <a:t>Javada </a:t>
            </a:r>
            <a:r>
              <a:rPr lang="en-US" err="1"/>
              <a:t>iç</a:t>
            </a:r>
            <a:r>
              <a:rPr lang="en-US" dirty="0"/>
              <a:t> </a:t>
            </a:r>
            <a:r>
              <a:rPr lang="en-US" err="1"/>
              <a:t>içe</a:t>
            </a:r>
            <a:r>
              <a:rPr lang="en-US" dirty="0"/>
              <a:t> </a:t>
            </a:r>
            <a:r>
              <a:rPr lang="en-US" err="1"/>
              <a:t>sınıflar</a:t>
            </a:r>
            <a:r>
              <a:rPr lang="en-US" dirty="0"/>
              <a:t> </a:t>
            </a:r>
            <a:r>
              <a:rPr lang="en-US" err="1"/>
              <a:t>oluşturmanın</a:t>
            </a:r>
            <a:r>
              <a:rPr lang="en-US" dirty="0"/>
              <a:t> </a:t>
            </a:r>
            <a:r>
              <a:rPr lang="en-US" err="1"/>
              <a:t>mantığını</a:t>
            </a:r>
            <a:r>
              <a:rPr lang="en-US" dirty="0"/>
              <a:t> </a:t>
            </a:r>
            <a:r>
              <a:rPr lang="en-US" err="1"/>
              <a:t>şu</a:t>
            </a:r>
            <a:r>
              <a:rPr lang="en-US" dirty="0"/>
              <a:t> </a:t>
            </a:r>
            <a:r>
              <a:rPr lang="en-US" err="1"/>
              <a:t>şekilde</a:t>
            </a:r>
            <a:r>
              <a:rPr lang="en-US" dirty="0"/>
              <a:t> </a:t>
            </a:r>
            <a:r>
              <a:rPr lang="en-US" err="1"/>
              <a:t>açıklayabiliriz</a:t>
            </a:r>
            <a:r>
              <a:rPr lang="en-US" dirty="0"/>
              <a:t> : </a:t>
            </a:r>
          </a:p>
          <a:p>
            <a:pPr marL="0" indent="0">
              <a:lnSpc>
                <a:spcPct val="150000"/>
              </a:lnSpc>
              <a:buNone/>
            </a:pPr>
            <a:r>
              <a:rPr lang="en-US" dirty="0"/>
              <a:t>      - Kalıtım (Inheritance) konusundan bildiğimiz üzere ata bir sınıf oluşturulup bu sınıfın özelliklerini  oluşturduğumuz başka bir sınıf ile ilişkilendirip (miras alarak)  işlemler yapabiliyorduk. Dahili sınıflarda ise oluşturmak istediğimiz sınıf, halihazırda olan bir sınıfın özelliklerini kullanmakta ve bu sınıf olmadan işlevini gerçekleştirememektedir.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a:p>
        </p:txBody>
      </p:sp>
    </p:spTree>
    <p:extLst>
      <p:ext uri="{BB962C8B-B14F-4D97-AF65-F5344CB8AC3E}">
        <p14:creationId xmlns:p14="http://schemas.microsoft.com/office/powerpoint/2010/main" val="2325487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839890" y="624110"/>
            <a:ext cx="9924698" cy="1280890"/>
          </a:xfrm>
        </p:spPr>
        <p:txBody>
          <a:bodyPr>
            <a:normAutofit/>
          </a:bodyPr>
          <a:lstStyle/>
          <a:p>
            <a:r>
              <a:rPr lang="tr-TR">
                <a:ea typeface="+mj-lt"/>
                <a:cs typeface="+mj-lt"/>
              </a:rPr>
              <a:t>Java'da Dahili Sınıflar (Inner Classes) Nedir?</a:t>
            </a:r>
            <a:br>
              <a:rPr lang="tr-TR">
                <a:ea typeface="+mj-lt"/>
                <a:cs typeface="+mj-lt"/>
              </a:rPr>
            </a:br>
            <a:r>
              <a:rPr lang="tr-TR">
                <a:ea typeface="+mj-lt"/>
                <a:cs typeface="+mj-lt"/>
              </a:rPr>
              <a:t>(Devam) </a:t>
            </a:r>
            <a:endParaRPr lang="tr-T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862888" y="3671711"/>
            <a:ext cx="10408642" cy="3049678"/>
          </a:xfrm>
        </p:spPr>
        <p:txBody>
          <a:bodyPr vert="horz" lIns="91440" tIns="45720" rIns="91440" bIns="45720" rtlCol="0" anchor="t">
            <a:normAutofit/>
          </a:bodyPr>
          <a:lstStyle/>
          <a:p>
            <a:pPr algn="just"/>
            <a:r>
              <a:rPr lang="en-US"/>
              <a:t>Örneğin yukarıdaki görselde belirtiğim gibi elimizde bir ev  ve bu evin içersinde odalarımız olsun. Bu durumda odalar evin duvar zemin boya gibi özelliklerini aldığı için ve ev olmadan kendi başına bir işlev gösteremeyeceği için eve sınıf dersek odalar da bizim alt sınıflarımız olmuş bulunmaktadır.</a:t>
            </a:r>
          </a:p>
          <a:p>
            <a:pPr algn="just"/>
            <a:r>
              <a:rPr lang="en-US"/>
              <a:t>Dahili Sınıflar 3 gruba ayrılmaktadır :</a:t>
            </a:r>
          </a:p>
          <a:p>
            <a:pPr marL="0" indent="0" algn="just">
              <a:buNone/>
            </a:pPr>
            <a:r>
              <a:rPr lang="en-US"/>
              <a:t>     1- Dahili  Üye Sınıfı (Static olan / Static olmayan)</a:t>
            </a:r>
          </a:p>
          <a:p>
            <a:pPr marL="0" indent="0" algn="just">
              <a:buNone/>
            </a:pPr>
            <a:r>
              <a:rPr lang="en-US"/>
              <a:t>     2- Yerel Sınıflar (Local Classes)</a:t>
            </a:r>
          </a:p>
          <a:p>
            <a:pPr marL="0" indent="0" algn="just">
              <a:buNone/>
            </a:pPr>
            <a:r>
              <a:rPr lang="en-US"/>
              <a:t>     3- İsimsiz Sınıflar (Anonymous Classes) </a:t>
            </a:r>
          </a:p>
          <a:p>
            <a:pPr marL="0" indent="0">
              <a:buNone/>
            </a:pPr>
            <a:endParaRPr lang="en-US"/>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a:p>
        </p:txBody>
      </p:sp>
      <p:pic>
        <p:nvPicPr>
          <p:cNvPr id="6" name="Resim 6">
            <a:extLst>
              <a:ext uri="{FF2B5EF4-FFF2-40B4-BE49-F238E27FC236}">
                <a16:creationId xmlns:a16="http://schemas.microsoft.com/office/drawing/2014/main" id="{84522663-CFFF-498B-A1CF-8F1C1BDAB402}"/>
              </a:ext>
            </a:extLst>
          </p:cNvPr>
          <p:cNvPicPr>
            <a:picLocks noChangeAspect="1"/>
          </p:cNvPicPr>
          <p:nvPr/>
        </p:nvPicPr>
        <p:blipFill>
          <a:blip r:embed="rId2"/>
          <a:stretch>
            <a:fillRect/>
          </a:stretch>
        </p:blipFill>
        <p:spPr>
          <a:xfrm>
            <a:off x="4363516" y="1423730"/>
            <a:ext cx="3412273" cy="2206120"/>
          </a:xfrm>
          <a:prstGeom prst="rect">
            <a:avLst/>
          </a:prstGeom>
        </p:spPr>
      </p:pic>
    </p:spTree>
    <p:extLst>
      <p:ext uri="{BB962C8B-B14F-4D97-AF65-F5344CB8AC3E}">
        <p14:creationId xmlns:p14="http://schemas.microsoft.com/office/powerpoint/2010/main" val="1676439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a:t>1- Dahili Üye Sınıfı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1"/>
            <a:ext cx="10086552" cy="2260338"/>
          </a:xfrm>
        </p:spPr>
        <p:txBody>
          <a:bodyPr vert="horz" lIns="91440" tIns="45720" rIns="91440" bIns="45720" rtlCol="0" anchor="t">
            <a:normAutofit lnSpcReduction="10000"/>
          </a:bodyPr>
          <a:lstStyle/>
          <a:p>
            <a:pPr algn="just"/>
            <a:r>
              <a:rPr lang="en-US" err="1"/>
              <a:t>Başka</a:t>
            </a:r>
            <a:r>
              <a:rPr lang="en-US"/>
              <a:t> </a:t>
            </a:r>
            <a:r>
              <a:rPr lang="en-US" err="1"/>
              <a:t>bir</a:t>
            </a:r>
            <a:r>
              <a:rPr lang="en-US"/>
              <a:t> </a:t>
            </a:r>
            <a:r>
              <a:rPr lang="en-US" err="1"/>
              <a:t>sınıf</a:t>
            </a:r>
            <a:r>
              <a:rPr lang="en-US"/>
              <a:t> </a:t>
            </a:r>
            <a:r>
              <a:rPr lang="en-US" err="1"/>
              <a:t>içerisinde</a:t>
            </a:r>
            <a:r>
              <a:rPr lang="en-US"/>
              <a:t> </a:t>
            </a:r>
            <a:r>
              <a:rPr lang="en-US" err="1"/>
              <a:t>tanımalanan</a:t>
            </a:r>
            <a:r>
              <a:rPr lang="en-US"/>
              <a:t> </a:t>
            </a:r>
            <a:r>
              <a:rPr lang="en-US" err="1"/>
              <a:t>sınıfa</a:t>
            </a:r>
            <a:r>
              <a:rPr lang="en-US"/>
              <a:t> </a:t>
            </a:r>
            <a:r>
              <a:rPr lang="en-US" err="1"/>
              <a:t>dahili</a:t>
            </a:r>
            <a:r>
              <a:rPr lang="en-US"/>
              <a:t> </a:t>
            </a:r>
            <a:r>
              <a:rPr lang="en-US" err="1"/>
              <a:t>üye</a:t>
            </a:r>
            <a:r>
              <a:rPr lang="en-US"/>
              <a:t> </a:t>
            </a:r>
            <a:r>
              <a:rPr lang="en-US" err="1"/>
              <a:t>sınıfı</a:t>
            </a:r>
            <a:r>
              <a:rPr lang="en-US"/>
              <a:t> </a:t>
            </a:r>
            <a:r>
              <a:rPr lang="en-US" err="1"/>
              <a:t>denir</a:t>
            </a:r>
            <a:r>
              <a:rPr lang="en-US"/>
              <a:t>.</a:t>
            </a:r>
          </a:p>
          <a:p>
            <a:pPr algn="just"/>
            <a:r>
              <a:rPr lang="en-US"/>
              <a:t>Dahili üye sınıflara public, friendly, protected veya private erişim belirleyiciler atanabilir. Böylelikler dahili sınıflarımıza erişimi kısıtlamış ya da açmış oluruz. Burada dikkat etmemiz gereken şey ise dahili sınıf private erişim belirleyicisine sahip olsa dahi çevreleyici sınıf içerisinde tüm yordamlar tarafınca erişilebilir olur. Buradaki kısıtlama diğer sınıflar için geçerli olmaktadır.</a:t>
            </a:r>
          </a:p>
          <a:p>
            <a:pPr algn="just"/>
            <a:r>
              <a:rPr lang="en-US"/>
              <a:t>   </a:t>
            </a:r>
          </a:p>
        </p:txBody>
      </p:sp>
      <p:pic>
        <p:nvPicPr>
          <p:cNvPr id="3" name="Resim 4" descr="metin içeren bir resim&#10;&#10;Açıklama otomatik olarak oluşturuldu">
            <a:extLst>
              <a:ext uri="{FF2B5EF4-FFF2-40B4-BE49-F238E27FC236}">
                <a16:creationId xmlns:a16="http://schemas.microsoft.com/office/drawing/2014/main" id="{2318127B-D903-4D12-A9BD-C9EF1B3D7EFC}"/>
              </a:ext>
            </a:extLst>
          </p:cNvPr>
          <p:cNvPicPr>
            <a:picLocks noChangeAspect="1"/>
          </p:cNvPicPr>
          <p:nvPr/>
        </p:nvPicPr>
        <p:blipFill>
          <a:blip r:embed="rId2"/>
          <a:stretch>
            <a:fillRect/>
          </a:stretch>
        </p:blipFill>
        <p:spPr>
          <a:xfrm>
            <a:off x="3558988" y="3520821"/>
            <a:ext cx="4954858" cy="1871899"/>
          </a:xfrm>
          <a:prstGeom prst="rect">
            <a:avLst/>
          </a:prstGeom>
        </p:spPr>
      </p:pic>
    </p:spTree>
    <p:extLst>
      <p:ext uri="{BB962C8B-B14F-4D97-AF65-F5344CB8AC3E}">
        <p14:creationId xmlns:p14="http://schemas.microsoft.com/office/powerpoint/2010/main" val="1291746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512598"/>
            <a:ext cx="8911687" cy="1280890"/>
          </a:xfrm>
        </p:spPr>
        <p:txBody>
          <a:bodyPr>
            <a:normAutofit/>
          </a:bodyPr>
          <a:lstStyle/>
          <a:p>
            <a:r>
              <a:rPr lang="tr-TR"/>
              <a:t>1-Dahili Üye Sınıfı (Devam)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164041"/>
            <a:ext cx="10086552" cy="2260338"/>
          </a:xfrm>
        </p:spPr>
        <p:txBody>
          <a:bodyPr vert="horz" lIns="91440" tIns="45720" rIns="91440" bIns="45720" rtlCol="0" anchor="t">
            <a:normAutofit/>
          </a:bodyPr>
          <a:lstStyle/>
          <a:p>
            <a:pPr algn="just"/>
            <a:r>
              <a:rPr lang="en-US" b="1"/>
              <a:t>A- Static </a:t>
            </a:r>
            <a:r>
              <a:rPr lang="en-US" b="1" err="1"/>
              <a:t>Dahili</a:t>
            </a:r>
            <a:r>
              <a:rPr lang="en-US" b="1"/>
              <a:t> </a:t>
            </a:r>
            <a:r>
              <a:rPr lang="en-US" b="1" err="1"/>
              <a:t>Üye</a:t>
            </a:r>
            <a:r>
              <a:rPr lang="en-US" b="1"/>
              <a:t> </a:t>
            </a:r>
            <a:r>
              <a:rPr lang="en-US" b="1" err="1"/>
              <a:t>Sınıfı</a:t>
            </a:r>
            <a:r>
              <a:rPr lang="en-US" b="1"/>
              <a:t> : </a:t>
            </a:r>
            <a:r>
              <a:rPr lang="en-US"/>
              <a:t>Statik </a:t>
            </a:r>
            <a:r>
              <a:rPr lang="en-US" err="1"/>
              <a:t>dahili</a:t>
            </a:r>
            <a:r>
              <a:rPr lang="en-US"/>
              <a:t> </a:t>
            </a:r>
            <a:r>
              <a:rPr lang="en-US" err="1"/>
              <a:t>üye</a:t>
            </a:r>
            <a:r>
              <a:rPr lang="en-US"/>
              <a:t> </a:t>
            </a:r>
            <a:r>
              <a:rPr lang="en-US" err="1"/>
              <a:t>sınıfına</a:t>
            </a:r>
            <a:r>
              <a:rPr lang="en-US"/>
              <a:t> </a:t>
            </a:r>
            <a:r>
              <a:rPr lang="en-US" err="1"/>
              <a:t>ait</a:t>
            </a:r>
            <a:r>
              <a:rPr lang="en-US"/>
              <a:t> </a:t>
            </a:r>
            <a:r>
              <a:rPr lang="en-US" err="1"/>
              <a:t>nesne</a:t>
            </a:r>
            <a:r>
              <a:rPr lang="en-US"/>
              <a:t> </a:t>
            </a:r>
            <a:r>
              <a:rPr lang="en-US" err="1"/>
              <a:t>oluşturmak</a:t>
            </a:r>
            <a:r>
              <a:rPr lang="en-US"/>
              <a:t> </a:t>
            </a:r>
            <a:r>
              <a:rPr lang="en-US" err="1"/>
              <a:t>istediğimizde</a:t>
            </a:r>
            <a:r>
              <a:rPr lang="en-US"/>
              <a:t> </a:t>
            </a:r>
            <a:r>
              <a:rPr lang="en-US" err="1"/>
              <a:t>onu</a:t>
            </a:r>
            <a:r>
              <a:rPr lang="en-US"/>
              <a:t> </a:t>
            </a:r>
            <a:r>
              <a:rPr lang="en-US" err="1"/>
              <a:t>çevreleyen</a:t>
            </a:r>
            <a:r>
              <a:rPr lang="en-US"/>
              <a:t> </a:t>
            </a:r>
            <a:r>
              <a:rPr lang="en-US" err="1"/>
              <a:t>sınıfa</a:t>
            </a:r>
            <a:r>
              <a:rPr lang="en-US"/>
              <a:t> </a:t>
            </a:r>
            <a:r>
              <a:rPr lang="en-US" err="1"/>
              <a:t>ait</a:t>
            </a:r>
            <a:r>
              <a:rPr lang="en-US"/>
              <a:t> </a:t>
            </a:r>
            <a:r>
              <a:rPr lang="en-US" err="1"/>
              <a:t>nesne</a:t>
            </a:r>
            <a:r>
              <a:rPr lang="en-US"/>
              <a:t> </a:t>
            </a:r>
            <a:r>
              <a:rPr lang="en-US" err="1"/>
              <a:t>oluşturmak</a:t>
            </a:r>
            <a:r>
              <a:rPr lang="en-US"/>
              <a:t> </a:t>
            </a:r>
            <a:r>
              <a:rPr lang="en-US" err="1"/>
              <a:t>zorunda</a:t>
            </a:r>
            <a:r>
              <a:rPr lang="en-US"/>
              <a:t> </a:t>
            </a:r>
            <a:r>
              <a:rPr lang="en-US" err="1"/>
              <a:t>değiliz</a:t>
            </a:r>
            <a:r>
              <a:rPr lang="en-US"/>
              <a:t>. Static </a:t>
            </a:r>
            <a:r>
              <a:rPr lang="en-US" err="1"/>
              <a:t>Dahili</a:t>
            </a:r>
            <a:r>
              <a:rPr lang="en-US"/>
              <a:t> </a:t>
            </a:r>
            <a:r>
              <a:rPr lang="en-US" err="1"/>
              <a:t>üye</a:t>
            </a:r>
            <a:r>
              <a:rPr lang="en-US"/>
              <a:t> </a:t>
            </a:r>
            <a:r>
              <a:rPr lang="en-US" err="1"/>
              <a:t>sınıflar</a:t>
            </a:r>
            <a:r>
              <a:rPr lang="en-US"/>
              <a:t>, </a:t>
            </a:r>
            <a:r>
              <a:rPr lang="en-US" err="1"/>
              <a:t>kendilerini</a:t>
            </a:r>
            <a:r>
              <a:rPr lang="en-US"/>
              <a:t> </a:t>
            </a:r>
            <a:r>
              <a:rPr lang="en-US" err="1"/>
              <a:t>çevreleyen</a:t>
            </a:r>
            <a:r>
              <a:rPr lang="en-US"/>
              <a:t> </a:t>
            </a:r>
            <a:r>
              <a:rPr lang="en-US" err="1"/>
              <a:t>üst</a:t>
            </a:r>
            <a:r>
              <a:rPr lang="en-US"/>
              <a:t> </a:t>
            </a:r>
            <a:r>
              <a:rPr lang="en-US" err="1"/>
              <a:t>sınıflardaki</a:t>
            </a:r>
            <a:r>
              <a:rPr lang="en-US"/>
              <a:t> global </a:t>
            </a:r>
            <a:r>
              <a:rPr lang="en-US" err="1"/>
              <a:t>alanlara</a:t>
            </a:r>
            <a:r>
              <a:rPr lang="en-US"/>
              <a:t> </a:t>
            </a:r>
            <a:r>
              <a:rPr lang="en-US" err="1"/>
              <a:t>direk</a:t>
            </a:r>
            <a:r>
              <a:rPr lang="en-US"/>
              <a:t> </a:t>
            </a:r>
            <a:r>
              <a:rPr lang="en-US" err="1"/>
              <a:t>ulaşım</a:t>
            </a:r>
            <a:r>
              <a:rPr lang="en-US"/>
              <a:t> </a:t>
            </a:r>
            <a:r>
              <a:rPr lang="en-US" err="1"/>
              <a:t>şansını</a:t>
            </a:r>
            <a:r>
              <a:rPr lang="en-US"/>
              <a:t> </a:t>
            </a:r>
            <a:r>
              <a:rPr lang="en-US" err="1"/>
              <a:t>kaybederler</a:t>
            </a:r>
            <a:r>
              <a:rPr lang="en-US"/>
              <a:t>. Bunun </a:t>
            </a:r>
            <a:r>
              <a:rPr lang="en-US" err="1"/>
              <a:t>sebebi</a:t>
            </a:r>
            <a:r>
              <a:rPr lang="en-US"/>
              <a:t> </a:t>
            </a:r>
            <a:r>
              <a:rPr lang="en-US" err="1"/>
              <a:t>ise</a:t>
            </a:r>
            <a:r>
              <a:rPr lang="en-US"/>
              <a:t> </a:t>
            </a:r>
            <a:r>
              <a:rPr lang="en-US" err="1"/>
              <a:t>kendini</a:t>
            </a:r>
            <a:r>
              <a:rPr lang="en-US"/>
              <a:t> </a:t>
            </a:r>
            <a:r>
              <a:rPr lang="en-US" err="1"/>
              <a:t>çevreleyen</a:t>
            </a:r>
            <a:r>
              <a:rPr lang="en-US"/>
              <a:t> </a:t>
            </a:r>
            <a:r>
              <a:rPr lang="en-US" err="1"/>
              <a:t>sınıf</a:t>
            </a:r>
            <a:r>
              <a:rPr lang="en-US"/>
              <a:t> </a:t>
            </a:r>
            <a:r>
              <a:rPr lang="en-US" err="1"/>
              <a:t>ile</a:t>
            </a:r>
            <a:r>
              <a:rPr lang="en-US"/>
              <a:t> </a:t>
            </a:r>
            <a:r>
              <a:rPr lang="en-US" err="1"/>
              <a:t>olan</a:t>
            </a:r>
            <a:r>
              <a:rPr lang="en-US"/>
              <a:t> </a:t>
            </a:r>
            <a:r>
              <a:rPr lang="en-US" err="1"/>
              <a:t>bağını</a:t>
            </a:r>
            <a:r>
              <a:rPr lang="en-US"/>
              <a:t> </a:t>
            </a:r>
            <a:r>
              <a:rPr lang="en-US" err="1"/>
              <a:t>koparmasıdır</a:t>
            </a:r>
            <a:r>
              <a:rPr lang="en-US"/>
              <a:t>. </a:t>
            </a:r>
          </a:p>
          <a:p>
            <a:pPr marL="0" indent="0" algn="just">
              <a:buNone/>
            </a:pPr>
            <a:endParaRPr lang="en-US"/>
          </a:p>
        </p:txBody>
      </p:sp>
      <p:pic>
        <p:nvPicPr>
          <p:cNvPr id="5" name="Resim 6" descr="metin içeren bir resim&#10;&#10;Açıklama otomatik olarak oluşturuldu">
            <a:extLst>
              <a:ext uri="{FF2B5EF4-FFF2-40B4-BE49-F238E27FC236}">
                <a16:creationId xmlns:a16="http://schemas.microsoft.com/office/drawing/2014/main" id="{3663E179-3159-40D6-A96A-8920DFCA4782}"/>
              </a:ext>
            </a:extLst>
          </p:cNvPr>
          <p:cNvPicPr>
            <a:picLocks noChangeAspect="1"/>
          </p:cNvPicPr>
          <p:nvPr/>
        </p:nvPicPr>
        <p:blipFill>
          <a:blip r:embed="rId2"/>
          <a:stretch>
            <a:fillRect/>
          </a:stretch>
        </p:blipFill>
        <p:spPr>
          <a:xfrm>
            <a:off x="5164436" y="2389610"/>
            <a:ext cx="3328639" cy="3210847"/>
          </a:xfrm>
          <a:prstGeom prst="rect">
            <a:avLst/>
          </a:prstGeom>
        </p:spPr>
      </p:pic>
      <p:pic>
        <p:nvPicPr>
          <p:cNvPr id="7" name="Resim 8" descr="metin içeren bir resim&#10;&#10;Açıklama otomatik olarak oluşturuldu">
            <a:extLst>
              <a:ext uri="{FF2B5EF4-FFF2-40B4-BE49-F238E27FC236}">
                <a16:creationId xmlns:a16="http://schemas.microsoft.com/office/drawing/2014/main" id="{895DE132-9953-4BCF-AF33-BA9056579128}"/>
              </a:ext>
            </a:extLst>
          </p:cNvPr>
          <p:cNvPicPr>
            <a:picLocks noChangeAspect="1"/>
          </p:cNvPicPr>
          <p:nvPr/>
        </p:nvPicPr>
        <p:blipFill>
          <a:blip r:embed="rId3"/>
          <a:stretch>
            <a:fillRect/>
          </a:stretch>
        </p:blipFill>
        <p:spPr>
          <a:xfrm>
            <a:off x="8720254" y="2417211"/>
            <a:ext cx="3319346" cy="3213041"/>
          </a:xfrm>
          <a:prstGeom prst="rect">
            <a:avLst/>
          </a:prstGeom>
        </p:spPr>
      </p:pic>
      <p:pic>
        <p:nvPicPr>
          <p:cNvPr id="9" name="Resim 9" descr="metin içeren bir resim&#10;&#10;Açıklama otomatik olarak oluşturuldu">
            <a:extLst>
              <a:ext uri="{FF2B5EF4-FFF2-40B4-BE49-F238E27FC236}">
                <a16:creationId xmlns:a16="http://schemas.microsoft.com/office/drawing/2014/main" id="{757CA824-FF8C-495F-BB43-CFDB3761C7E9}"/>
              </a:ext>
            </a:extLst>
          </p:cNvPr>
          <p:cNvPicPr>
            <a:picLocks noChangeAspect="1"/>
          </p:cNvPicPr>
          <p:nvPr/>
        </p:nvPicPr>
        <p:blipFill>
          <a:blip r:embed="rId4"/>
          <a:stretch>
            <a:fillRect/>
          </a:stretch>
        </p:blipFill>
        <p:spPr>
          <a:xfrm>
            <a:off x="1444083" y="2417536"/>
            <a:ext cx="3486614" cy="3212392"/>
          </a:xfrm>
          <a:prstGeom prst="rect">
            <a:avLst/>
          </a:prstGeom>
        </p:spPr>
      </p:pic>
    </p:spTree>
    <p:extLst>
      <p:ext uri="{BB962C8B-B14F-4D97-AF65-F5344CB8AC3E}">
        <p14:creationId xmlns:p14="http://schemas.microsoft.com/office/powerpoint/2010/main" val="4014743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65047" y="512598"/>
            <a:ext cx="8911687" cy="1280890"/>
          </a:xfrm>
        </p:spPr>
        <p:txBody>
          <a:bodyPr>
            <a:normAutofit/>
          </a:bodyPr>
          <a:lstStyle/>
          <a:p>
            <a:r>
              <a:rPr lang="tr-TR">
                <a:ea typeface="+mj-lt"/>
                <a:cs typeface="+mj-lt"/>
              </a:rPr>
              <a:t>1-Dahili Üye Sınıfı (Devam)</a:t>
            </a:r>
            <a:endParaRPr lang="tr-T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45937" y="1201211"/>
            <a:ext cx="9652287" cy="5364265"/>
          </a:xfrm>
        </p:spPr>
        <p:txBody>
          <a:bodyPr vert="horz" lIns="91440" tIns="45720" rIns="91440" bIns="45720" rtlCol="0" anchor="t">
            <a:normAutofit/>
          </a:bodyPr>
          <a:lstStyle/>
          <a:p>
            <a:pPr algn="just"/>
            <a:r>
              <a:rPr lang="en-US" b="1"/>
              <a:t>B-  Static  </a:t>
            </a:r>
            <a:r>
              <a:rPr lang="en-US" b="1" err="1"/>
              <a:t>Olmayan</a:t>
            </a:r>
            <a:r>
              <a:rPr lang="en-US" b="1"/>
              <a:t>  </a:t>
            </a:r>
            <a:r>
              <a:rPr lang="en-US" b="1" err="1"/>
              <a:t>Dahili</a:t>
            </a:r>
            <a:r>
              <a:rPr lang="en-US" b="1"/>
              <a:t>  </a:t>
            </a:r>
            <a:r>
              <a:rPr lang="en-US" b="1" err="1"/>
              <a:t>Üye</a:t>
            </a:r>
            <a:r>
              <a:rPr lang="en-US" b="1"/>
              <a:t>  </a:t>
            </a:r>
            <a:r>
              <a:rPr lang="en-US" b="1" err="1"/>
              <a:t>Sınıfı</a:t>
            </a:r>
            <a:r>
              <a:rPr lang="en-US" b="1"/>
              <a:t> : </a:t>
            </a:r>
            <a:r>
              <a:rPr lang="en-US"/>
              <a:t>Static </a:t>
            </a:r>
            <a:r>
              <a:rPr lang="en-US" err="1"/>
              <a:t>dahili</a:t>
            </a:r>
            <a:r>
              <a:rPr lang="en-US"/>
              <a:t> </a:t>
            </a:r>
            <a:r>
              <a:rPr lang="en-US" err="1"/>
              <a:t>üye</a:t>
            </a:r>
            <a:r>
              <a:rPr lang="en-US"/>
              <a:t> </a:t>
            </a:r>
            <a:r>
              <a:rPr lang="en-US" err="1"/>
              <a:t>sınıfının</a:t>
            </a:r>
            <a:r>
              <a:rPr lang="en-US"/>
              <a:t> tam </a:t>
            </a:r>
            <a:r>
              <a:rPr lang="en-US" err="1"/>
              <a:t>tersi</a:t>
            </a:r>
            <a:r>
              <a:rPr lang="en-US"/>
              <a:t> </a:t>
            </a:r>
            <a:r>
              <a:rPr lang="en-US" err="1"/>
              <a:t>olarak</a:t>
            </a:r>
            <a:r>
              <a:rPr lang="en-US"/>
              <a:t> </a:t>
            </a:r>
            <a:r>
              <a:rPr lang="en-US" err="1"/>
              <a:t>dahili</a:t>
            </a:r>
            <a:r>
              <a:rPr lang="en-US"/>
              <a:t> </a:t>
            </a:r>
            <a:r>
              <a:rPr lang="en-US" err="1"/>
              <a:t>sınıfa</a:t>
            </a:r>
            <a:r>
              <a:rPr lang="en-US"/>
              <a:t> </a:t>
            </a:r>
            <a:r>
              <a:rPr lang="en-US" err="1"/>
              <a:t>ait</a:t>
            </a:r>
            <a:r>
              <a:rPr lang="en-US"/>
              <a:t> </a:t>
            </a:r>
            <a:r>
              <a:rPr lang="en-US" err="1"/>
              <a:t>nesne</a:t>
            </a:r>
            <a:r>
              <a:rPr lang="en-US"/>
              <a:t> </a:t>
            </a:r>
            <a:r>
              <a:rPr lang="en-US" err="1"/>
              <a:t>üretmek</a:t>
            </a:r>
            <a:r>
              <a:rPr lang="en-US"/>
              <a:t> </a:t>
            </a:r>
            <a:r>
              <a:rPr lang="en-US" err="1"/>
              <a:t>istediğimiz</a:t>
            </a:r>
            <a:r>
              <a:rPr lang="en-US"/>
              <a:t> zaman </a:t>
            </a:r>
            <a:r>
              <a:rPr lang="en-US" err="1"/>
              <a:t>öncelikle</a:t>
            </a:r>
            <a:r>
              <a:rPr lang="en-US"/>
              <a:t> </a:t>
            </a:r>
            <a:r>
              <a:rPr lang="en-US" err="1"/>
              <a:t>çevreleyen</a:t>
            </a:r>
            <a:r>
              <a:rPr lang="en-US"/>
              <a:t> </a:t>
            </a:r>
            <a:r>
              <a:rPr lang="en-US" err="1"/>
              <a:t>sınıfa</a:t>
            </a:r>
            <a:r>
              <a:rPr lang="en-US"/>
              <a:t> </a:t>
            </a:r>
            <a:r>
              <a:rPr lang="en-US" err="1"/>
              <a:t>ait</a:t>
            </a:r>
            <a:r>
              <a:rPr lang="en-US"/>
              <a:t> </a:t>
            </a:r>
            <a:r>
              <a:rPr lang="en-US" err="1"/>
              <a:t>bir</a:t>
            </a:r>
            <a:r>
              <a:rPr lang="en-US"/>
              <a:t> </a:t>
            </a:r>
            <a:r>
              <a:rPr lang="en-US" err="1"/>
              <a:t>nesne</a:t>
            </a:r>
            <a:r>
              <a:rPr lang="en-US"/>
              <a:t> </a:t>
            </a:r>
            <a:r>
              <a:rPr lang="en-US" err="1"/>
              <a:t>üretmemiz</a:t>
            </a:r>
            <a:r>
              <a:rPr lang="en-US"/>
              <a:t> </a:t>
            </a:r>
            <a:r>
              <a:rPr lang="en-US" err="1"/>
              <a:t>gerekiyor</a:t>
            </a:r>
            <a:r>
              <a:rPr lang="en-US"/>
              <a:t>. Bu </a:t>
            </a:r>
            <a:r>
              <a:rPr lang="en-US" err="1"/>
              <a:t>ürettiğimiz</a:t>
            </a:r>
            <a:r>
              <a:rPr lang="en-US"/>
              <a:t> </a:t>
            </a:r>
            <a:r>
              <a:rPr lang="en-US" err="1"/>
              <a:t>nesne</a:t>
            </a:r>
            <a:r>
              <a:rPr lang="en-US"/>
              <a:t> </a:t>
            </a:r>
            <a:r>
              <a:rPr lang="en-US" err="1"/>
              <a:t>aracalığıyla</a:t>
            </a:r>
            <a:r>
              <a:rPr lang="en-US"/>
              <a:t> </a:t>
            </a:r>
            <a:r>
              <a:rPr lang="en-US" err="1"/>
              <a:t>dahili</a:t>
            </a:r>
            <a:r>
              <a:rPr lang="en-US"/>
              <a:t> </a:t>
            </a:r>
            <a:r>
              <a:rPr lang="en-US" err="1"/>
              <a:t>üye</a:t>
            </a:r>
            <a:r>
              <a:rPr lang="en-US"/>
              <a:t> </a:t>
            </a:r>
            <a:r>
              <a:rPr lang="en-US" err="1"/>
              <a:t>sınıfı</a:t>
            </a:r>
            <a:r>
              <a:rPr lang="en-US"/>
              <a:t> </a:t>
            </a:r>
            <a:r>
              <a:rPr lang="en-US" err="1"/>
              <a:t>için</a:t>
            </a:r>
            <a:r>
              <a:rPr lang="en-US"/>
              <a:t> </a:t>
            </a:r>
            <a:r>
              <a:rPr lang="en-US" err="1"/>
              <a:t>nesne</a:t>
            </a:r>
            <a:r>
              <a:rPr lang="en-US"/>
              <a:t> </a:t>
            </a:r>
            <a:r>
              <a:rPr lang="en-US" err="1"/>
              <a:t>üretebiliyor</a:t>
            </a:r>
            <a:r>
              <a:rPr lang="en-US"/>
              <a:t> </a:t>
            </a:r>
            <a:r>
              <a:rPr lang="en-US" err="1"/>
              <a:t>olacağız</a:t>
            </a:r>
            <a:r>
              <a:rPr lang="en-US"/>
              <a:t>.</a:t>
            </a:r>
          </a:p>
        </p:txBody>
      </p:sp>
      <p:pic>
        <p:nvPicPr>
          <p:cNvPr id="6" name="Resim 6" descr="metin içeren bir resim&#10;&#10;Açıklama otomatik olarak oluşturuldu">
            <a:extLst>
              <a:ext uri="{FF2B5EF4-FFF2-40B4-BE49-F238E27FC236}">
                <a16:creationId xmlns:a16="http://schemas.microsoft.com/office/drawing/2014/main" id="{278B2E8F-13AC-4411-93B8-A4DDD9AF0FA3}"/>
              </a:ext>
            </a:extLst>
          </p:cNvPr>
          <p:cNvPicPr>
            <a:picLocks noChangeAspect="1"/>
          </p:cNvPicPr>
          <p:nvPr/>
        </p:nvPicPr>
        <p:blipFill>
          <a:blip r:embed="rId2"/>
          <a:stretch>
            <a:fillRect/>
          </a:stretch>
        </p:blipFill>
        <p:spPr>
          <a:xfrm>
            <a:off x="1852961" y="2384266"/>
            <a:ext cx="3728222" cy="4477685"/>
          </a:xfrm>
          <a:prstGeom prst="rect">
            <a:avLst/>
          </a:prstGeom>
        </p:spPr>
      </p:pic>
      <p:pic>
        <p:nvPicPr>
          <p:cNvPr id="3" name="Resim 4" descr="metin içeren bir resim&#10;&#10;Açıklama otomatik olarak oluşturuldu">
            <a:extLst>
              <a:ext uri="{FF2B5EF4-FFF2-40B4-BE49-F238E27FC236}">
                <a16:creationId xmlns:a16="http://schemas.microsoft.com/office/drawing/2014/main" id="{A340306A-95FC-4D84-BB57-05A0D4829D45}"/>
              </a:ext>
            </a:extLst>
          </p:cNvPr>
          <p:cNvPicPr>
            <a:picLocks noChangeAspect="1"/>
          </p:cNvPicPr>
          <p:nvPr/>
        </p:nvPicPr>
        <p:blipFill>
          <a:blip r:embed="rId3"/>
          <a:stretch>
            <a:fillRect/>
          </a:stretch>
        </p:blipFill>
        <p:spPr>
          <a:xfrm>
            <a:off x="7019692" y="2382577"/>
            <a:ext cx="3979127" cy="4462479"/>
          </a:xfrm>
          <a:prstGeom prst="rect">
            <a:avLst/>
          </a:prstGeom>
        </p:spPr>
      </p:pic>
    </p:spTree>
    <p:extLst>
      <p:ext uri="{BB962C8B-B14F-4D97-AF65-F5344CB8AC3E}">
        <p14:creationId xmlns:p14="http://schemas.microsoft.com/office/powerpoint/2010/main" val="530251165"/>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23</TotalTime>
  <Words>1227</Words>
  <Application>Microsoft Office PowerPoint</Application>
  <PresentationFormat>Geniş ekran</PresentationFormat>
  <Paragraphs>108</Paragraphs>
  <Slides>16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16</vt:i4>
      </vt:variant>
    </vt:vector>
  </HeadingPairs>
  <TitlesOfParts>
    <vt:vector size="21" baseType="lpstr">
      <vt:lpstr>Arial</vt:lpstr>
      <vt:lpstr>Calibri</vt:lpstr>
      <vt:lpstr>Century Gothic</vt:lpstr>
      <vt:lpstr>Wingdings 3</vt:lpstr>
      <vt:lpstr>Duman</vt:lpstr>
      <vt:lpstr>Java'da Dahili Sınıflar ve Kullanımı</vt:lpstr>
      <vt:lpstr>İçindekiler</vt:lpstr>
      <vt:lpstr>Sınıf ve Nesne Kavramı Nedir ? </vt:lpstr>
      <vt:lpstr>Java'da Arayüz(Interface) Kavramı Nedir? </vt:lpstr>
      <vt:lpstr>Java'da Dahili Sınıflar (Inner Classes) Nedir? </vt:lpstr>
      <vt:lpstr>Java'da Dahili Sınıflar (Inner Classes) Nedir? (Devam) </vt:lpstr>
      <vt:lpstr>1- Dahili Üye Sınıfı</vt:lpstr>
      <vt:lpstr>1-Dahili Üye Sınıfı (Devam)</vt:lpstr>
      <vt:lpstr>1-Dahili Üye Sınıfı (Devam)</vt:lpstr>
      <vt:lpstr>2-Yerel Sınıflar (Local Classes) </vt:lpstr>
      <vt:lpstr>3- İsimsiz Sınıflar (Anonymous Classes)  </vt:lpstr>
      <vt:lpstr>Uygulama Örneği -1 </vt:lpstr>
      <vt:lpstr>Uygulama Örneği -2 </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kadir sayr</cp:lastModifiedBy>
  <cp:revision>88</cp:revision>
  <dcterms:created xsi:type="dcterms:W3CDTF">2020-04-15T07:57:29Z</dcterms:created>
  <dcterms:modified xsi:type="dcterms:W3CDTF">2021-06-09T15:42:50Z</dcterms:modified>
</cp:coreProperties>
</file>