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24.png" ContentType="image/png"/>
  <Override PartName="/ppt/media/image4.png" ContentType="image/png"/>
  <Override PartName="/ppt/media/image27.png" ContentType="image/png"/>
  <Override PartName="/ppt/media/image5.jpeg" ContentType="image/jpeg"/>
  <Override PartName="/ppt/media/image26.jpeg" ContentType="image/jpe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png" ContentType="image/png"/>
  <Override PartName="/ppt/media/image3.png" ContentType="image/png"/>
  <Override PartName="/ppt/media/image2.png" ContentType="image/png"/>
  <Override PartName="/ppt/media/image25.png" ContentType="image/png"/>
  <Override PartName="/ppt/media/image1.jpeg" ContentType="image/jpeg"/>
  <Override PartName="/ppt/media/image10.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2.png" ContentType="image/png"/>
  <Override PartName="/ppt/media/image2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63"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564"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6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69"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570"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72"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57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74"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7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7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78"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80"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581"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83"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84"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85"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586"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88"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589"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590"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591"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592"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593"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27"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29"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630"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3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635"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636"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38"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63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640"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42"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64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644"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46"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647"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49"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650"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651"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652"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654"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655"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656"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657"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658"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659"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2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31"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33"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234"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240"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42"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44"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48"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50"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251"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54"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55"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256"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58"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259"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260"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261"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262"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263"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97"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299"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00"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0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05"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306"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08"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0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10"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12"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1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14"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16"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317"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19"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20"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21"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322"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24"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325"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326"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327"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328"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329"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63"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65"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66"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7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71"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372"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74"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7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76"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7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7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80"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82"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383"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85"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86"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87"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388"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390"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391"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392"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393"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394"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395"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2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29"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31"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432"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3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37"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438"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40"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44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442"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4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4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446"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48"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449"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5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5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453"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454"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56"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457"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458"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459"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460"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461"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95"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97"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498"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02"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03"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504"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06"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50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08"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1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1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12"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14"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515"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17"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18"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19"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520"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22"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523"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524"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525"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526"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527"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5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tr-TR" sz="4400" spc="-1" strike="noStrike">
              <a:latin typeface="Arial"/>
            </a:endParaRPr>
          </a:p>
        </p:txBody>
      </p:sp>
      <p:sp>
        <p:nvSpPr>
          <p:cNvPr id="561"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0" y="228600"/>
            <a:ext cx="2849040" cy="6636240"/>
            <a:chOff x="0" y="228600"/>
            <a:chExt cx="2849040" cy="6636240"/>
          </a:xfrm>
        </p:grpSpPr>
        <p:sp>
          <p:nvSpPr>
            <p:cNvPr id="1"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4040" cy="6850800"/>
            <a:chOff x="27360" y="0"/>
            <a:chExt cx="2354040" cy="6850800"/>
          </a:xfrm>
        </p:grpSpPr>
        <p:sp>
          <p:nvSpPr>
            <p:cNvPr id="14"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2040" cy="7761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594" name="Group 1"/>
          <p:cNvGrpSpPr/>
          <p:nvPr/>
        </p:nvGrpSpPr>
        <p:grpSpPr>
          <a:xfrm>
            <a:off x="0" y="228600"/>
            <a:ext cx="2849040" cy="6636240"/>
            <a:chOff x="0" y="228600"/>
            <a:chExt cx="2849040" cy="6636240"/>
          </a:xfrm>
        </p:grpSpPr>
        <p:sp>
          <p:nvSpPr>
            <p:cNvPr id="595"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596"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597"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598"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99"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00"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01"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602"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603"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604"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605"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606"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607" name="Group 14"/>
          <p:cNvGrpSpPr/>
          <p:nvPr/>
        </p:nvGrpSpPr>
        <p:grpSpPr>
          <a:xfrm>
            <a:off x="27360" y="0"/>
            <a:ext cx="2354040" cy="6850800"/>
            <a:chOff x="27360" y="0"/>
            <a:chExt cx="2354040" cy="6850800"/>
          </a:xfrm>
        </p:grpSpPr>
        <p:sp>
          <p:nvSpPr>
            <p:cNvPr id="608"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609"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610"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611"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612"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613"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614"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615"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616"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617"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618"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619"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620"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621"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622"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623"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66" name="Group 1"/>
          <p:cNvGrpSpPr/>
          <p:nvPr/>
        </p:nvGrpSpPr>
        <p:grpSpPr>
          <a:xfrm>
            <a:off x="0" y="228600"/>
            <a:ext cx="2849040" cy="6636240"/>
            <a:chOff x="0" y="228600"/>
            <a:chExt cx="2849040" cy="6636240"/>
          </a:xfrm>
        </p:grpSpPr>
        <p:sp>
          <p:nvSpPr>
            <p:cNvPr id="67"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8"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9"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0"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1"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2"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3"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4"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5"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6"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7"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8"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79" name="Group 14"/>
          <p:cNvGrpSpPr/>
          <p:nvPr/>
        </p:nvGrpSpPr>
        <p:grpSpPr>
          <a:xfrm>
            <a:off x="27360" y="0"/>
            <a:ext cx="2354040" cy="6850800"/>
            <a:chOff x="27360" y="0"/>
            <a:chExt cx="2354040" cy="6850800"/>
          </a:xfrm>
        </p:grpSpPr>
        <p:sp>
          <p:nvSpPr>
            <p:cNvPr id="80"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1"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2"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3"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4"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5"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6"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7"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8"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9"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0"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1"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2"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4"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9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132" name="Group 1"/>
          <p:cNvGrpSpPr/>
          <p:nvPr/>
        </p:nvGrpSpPr>
        <p:grpSpPr>
          <a:xfrm>
            <a:off x="0" y="228600"/>
            <a:ext cx="2849040" cy="6636240"/>
            <a:chOff x="0" y="228600"/>
            <a:chExt cx="2849040" cy="6636240"/>
          </a:xfrm>
        </p:grpSpPr>
        <p:sp>
          <p:nvSpPr>
            <p:cNvPr id="133"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4"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5"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6"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7"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8"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9"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0"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1"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2"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3"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4"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45" name="Group 14"/>
          <p:cNvGrpSpPr/>
          <p:nvPr/>
        </p:nvGrpSpPr>
        <p:grpSpPr>
          <a:xfrm>
            <a:off x="27360" y="0"/>
            <a:ext cx="2354040" cy="6850800"/>
            <a:chOff x="27360" y="0"/>
            <a:chExt cx="2354040" cy="6850800"/>
          </a:xfrm>
        </p:grpSpPr>
        <p:sp>
          <p:nvSpPr>
            <p:cNvPr id="146"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7"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8"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9"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0"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1"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2"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3"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4"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5"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6"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7"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58"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60"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161"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198" name="Group 1"/>
          <p:cNvGrpSpPr/>
          <p:nvPr/>
        </p:nvGrpSpPr>
        <p:grpSpPr>
          <a:xfrm>
            <a:off x="0" y="228600"/>
            <a:ext cx="2849040" cy="6636240"/>
            <a:chOff x="0" y="228600"/>
            <a:chExt cx="2849040" cy="6636240"/>
          </a:xfrm>
        </p:grpSpPr>
        <p:sp>
          <p:nvSpPr>
            <p:cNvPr id="199"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00"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01"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02"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03"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04"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05"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06"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07"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08"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09"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10"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11" name="Group 14"/>
          <p:cNvGrpSpPr/>
          <p:nvPr/>
        </p:nvGrpSpPr>
        <p:grpSpPr>
          <a:xfrm>
            <a:off x="27360" y="0"/>
            <a:ext cx="2354040" cy="6850800"/>
            <a:chOff x="27360" y="0"/>
            <a:chExt cx="2354040" cy="6850800"/>
          </a:xfrm>
        </p:grpSpPr>
        <p:sp>
          <p:nvSpPr>
            <p:cNvPr id="212"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13"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14"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15"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16"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17"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18"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9"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0"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21"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2"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23"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24"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5"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26"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227"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264" name="Group 1"/>
          <p:cNvGrpSpPr/>
          <p:nvPr/>
        </p:nvGrpSpPr>
        <p:grpSpPr>
          <a:xfrm>
            <a:off x="0" y="228600"/>
            <a:ext cx="2849040" cy="6636240"/>
            <a:chOff x="0" y="228600"/>
            <a:chExt cx="2849040" cy="6636240"/>
          </a:xfrm>
        </p:grpSpPr>
        <p:sp>
          <p:nvSpPr>
            <p:cNvPr id="265"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66"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67"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68"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69"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70"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71"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72"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73"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74"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75"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76"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77" name="Group 14"/>
          <p:cNvGrpSpPr/>
          <p:nvPr/>
        </p:nvGrpSpPr>
        <p:grpSpPr>
          <a:xfrm>
            <a:off x="27360" y="0"/>
            <a:ext cx="2354040" cy="6850800"/>
            <a:chOff x="27360" y="0"/>
            <a:chExt cx="2354040" cy="6850800"/>
          </a:xfrm>
        </p:grpSpPr>
        <p:sp>
          <p:nvSpPr>
            <p:cNvPr id="278"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79"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80"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81"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82"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83"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84"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85"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86"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87"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88"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89"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90"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91"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92"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293"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330" name="Group 1"/>
          <p:cNvGrpSpPr/>
          <p:nvPr/>
        </p:nvGrpSpPr>
        <p:grpSpPr>
          <a:xfrm>
            <a:off x="0" y="228600"/>
            <a:ext cx="2849040" cy="6636240"/>
            <a:chOff x="0" y="228600"/>
            <a:chExt cx="2849040" cy="6636240"/>
          </a:xfrm>
        </p:grpSpPr>
        <p:sp>
          <p:nvSpPr>
            <p:cNvPr id="331"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332"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33"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34"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335"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336"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337"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338"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339"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340"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341"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342"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343" name="Group 14"/>
          <p:cNvGrpSpPr/>
          <p:nvPr/>
        </p:nvGrpSpPr>
        <p:grpSpPr>
          <a:xfrm>
            <a:off x="27360" y="0"/>
            <a:ext cx="2354040" cy="6850800"/>
            <a:chOff x="27360" y="0"/>
            <a:chExt cx="2354040" cy="6850800"/>
          </a:xfrm>
        </p:grpSpPr>
        <p:sp>
          <p:nvSpPr>
            <p:cNvPr id="344"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345"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346"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347"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348"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349"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350"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351"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352"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353"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354"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355"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356"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57"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58"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359"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396" name="Group 1"/>
          <p:cNvGrpSpPr/>
          <p:nvPr/>
        </p:nvGrpSpPr>
        <p:grpSpPr>
          <a:xfrm>
            <a:off x="0" y="228600"/>
            <a:ext cx="2849040" cy="6636240"/>
            <a:chOff x="0" y="228600"/>
            <a:chExt cx="2849040" cy="6636240"/>
          </a:xfrm>
        </p:grpSpPr>
        <p:sp>
          <p:nvSpPr>
            <p:cNvPr id="397"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398"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99"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00"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01"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402"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403"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404"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405"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406"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407"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408"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409" name="Group 14"/>
          <p:cNvGrpSpPr/>
          <p:nvPr/>
        </p:nvGrpSpPr>
        <p:grpSpPr>
          <a:xfrm>
            <a:off x="27360" y="0"/>
            <a:ext cx="2354040" cy="6850800"/>
            <a:chOff x="27360" y="0"/>
            <a:chExt cx="2354040" cy="6850800"/>
          </a:xfrm>
        </p:grpSpPr>
        <p:sp>
          <p:nvSpPr>
            <p:cNvPr id="410"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411"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412"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413"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414"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415"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416"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417"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418"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419"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420"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421"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422"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23"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424"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42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462" name="Group 1"/>
          <p:cNvGrpSpPr/>
          <p:nvPr/>
        </p:nvGrpSpPr>
        <p:grpSpPr>
          <a:xfrm>
            <a:off x="0" y="228600"/>
            <a:ext cx="2849040" cy="6636240"/>
            <a:chOff x="0" y="228600"/>
            <a:chExt cx="2849040" cy="6636240"/>
          </a:xfrm>
        </p:grpSpPr>
        <p:sp>
          <p:nvSpPr>
            <p:cNvPr id="463"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464"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465"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66"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67"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468"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469"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470"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471"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472"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473"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474"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475" name="Group 14"/>
          <p:cNvGrpSpPr/>
          <p:nvPr/>
        </p:nvGrpSpPr>
        <p:grpSpPr>
          <a:xfrm>
            <a:off x="27360" y="0"/>
            <a:ext cx="2354040" cy="6850800"/>
            <a:chOff x="27360" y="0"/>
            <a:chExt cx="2354040" cy="6850800"/>
          </a:xfrm>
        </p:grpSpPr>
        <p:sp>
          <p:nvSpPr>
            <p:cNvPr id="476"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477"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478"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479"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480"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481"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482"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483"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484"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485"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486"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487"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488"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89"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490"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491"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528" name="Group 1"/>
          <p:cNvGrpSpPr/>
          <p:nvPr/>
        </p:nvGrpSpPr>
        <p:grpSpPr>
          <a:xfrm>
            <a:off x="0" y="228600"/>
            <a:ext cx="2849040" cy="6636240"/>
            <a:chOff x="0" y="228600"/>
            <a:chExt cx="2849040" cy="6636240"/>
          </a:xfrm>
        </p:grpSpPr>
        <p:sp>
          <p:nvSpPr>
            <p:cNvPr id="529" name="CustomShape 2"/>
            <p:cNvSpPr/>
            <p:nvPr/>
          </p:nvSpPr>
          <p:spPr>
            <a:xfrm>
              <a:off x="0" y="2575080"/>
              <a:ext cx="98280" cy="6235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530" name="CustomShape 3"/>
            <p:cNvSpPr/>
            <p:nvPr/>
          </p:nvSpPr>
          <p:spPr>
            <a:xfrm>
              <a:off x="128520" y="3156480"/>
              <a:ext cx="644040" cy="23198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531" name="CustomShape 4"/>
            <p:cNvSpPr/>
            <p:nvPr/>
          </p:nvSpPr>
          <p:spPr>
            <a:xfrm>
              <a:off x="807120" y="5447160"/>
              <a:ext cx="606960" cy="14176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532" name="CustomShape 5"/>
            <p:cNvSpPr/>
            <p:nvPr/>
          </p:nvSpPr>
          <p:spPr>
            <a:xfrm>
              <a:off x="959760" y="6503760"/>
              <a:ext cx="168840" cy="3610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33" name="CustomShape 6"/>
            <p:cNvSpPr/>
            <p:nvPr/>
          </p:nvSpPr>
          <p:spPr>
            <a:xfrm>
              <a:off x="100800" y="3201120"/>
              <a:ext cx="819360" cy="33260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34" name="CustomShape 7"/>
            <p:cNvSpPr/>
            <p:nvPr/>
          </p:nvSpPr>
          <p:spPr>
            <a:xfrm>
              <a:off x="22320" y="228600"/>
              <a:ext cx="103680" cy="29253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535" name="CustomShape 8"/>
            <p:cNvSpPr/>
            <p:nvPr/>
          </p:nvSpPr>
          <p:spPr>
            <a:xfrm>
              <a:off x="78120" y="2944080"/>
              <a:ext cx="75600" cy="4914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536" name="CustomShape 9"/>
            <p:cNvSpPr/>
            <p:nvPr/>
          </p:nvSpPr>
          <p:spPr>
            <a:xfrm>
              <a:off x="769680" y="5478840"/>
              <a:ext cx="187560" cy="10224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537" name="CustomShape 10"/>
            <p:cNvSpPr/>
            <p:nvPr/>
          </p:nvSpPr>
          <p:spPr>
            <a:xfrm>
              <a:off x="775440" y="1398960"/>
              <a:ext cx="2073600" cy="40456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538" name="CustomShape 11"/>
            <p:cNvSpPr/>
            <p:nvPr/>
          </p:nvSpPr>
          <p:spPr>
            <a:xfrm>
              <a:off x="922680" y="6530040"/>
              <a:ext cx="159480" cy="3348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539" name="CustomShape 12"/>
            <p:cNvSpPr/>
            <p:nvPr/>
          </p:nvSpPr>
          <p:spPr>
            <a:xfrm>
              <a:off x="769680" y="5359320"/>
              <a:ext cx="34920" cy="2192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540" name="CustomShape 13"/>
            <p:cNvSpPr/>
            <p:nvPr/>
          </p:nvSpPr>
          <p:spPr>
            <a:xfrm>
              <a:off x="849960" y="6244560"/>
              <a:ext cx="236160" cy="6199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541" name="Group 14"/>
          <p:cNvGrpSpPr/>
          <p:nvPr/>
        </p:nvGrpSpPr>
        <p:grpSpPr>
          <a:xfrm>
            <a:off x="27360" y="0"/>
            <a:ext cx="2354040" cy="6850800"/>
            <a:chOff x="27360" y="0"/>
            <a:chExt cx="2354040" cy="6850800"/>
          </a:xfrm>
        </p:grpSpPr>
        <p:sp>
          <p:nvSpPr>
            <p:cNvPr id="542" name="CustomShape 15"/>
            <p:cNvSpPr/>
            <p:nvPr/>
          </p:nvSpPr>
          <p:spPr>
            <a:xfrm>
              <a:off x="27360" y="0"/>
              <a:ext cx="491760" cy="43984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543" name="CustomShape 16"/>
            <p:cNvSpPr/>
            <p:nvPr/>
          </p:nvSpPr>
          <p:spPr>
            <a:xfrm>
              <a:off x="550440" y="4316400"/>
              <a:ext cx="420840" cy="15782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544" name="CustomShape 17"/>
            <p:cNvSpPr/>
            <p:nvPr/>
          </p:nvSpPr>
          <p:spPr>
            <a:xfrm>
              <a:off x="1006200" y="5862600"/>
              <a:ext cx="428400" cy="9882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545" name="CustomShape 18"/>
            <p:cNvSpPr/>
            <p:nvPr/>
          </p:nvSpPr>
          <p:spPr>
            <a:xfrm>
              <a:off x="521640" y="4364280"/>
              <a:ext cx="549360" cy="22334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546" name="CustomShape 19"/>
            <p:cNvSpPr/>
            <p:nvPr/>
          </p:nvSpPr>
          <p:spPr>
            <a:xfrm>
              <a:off x="468000" y="1289160"/>
              <a:ext cx="171720" cy="30247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547" name="CustomShape 20"/>
            <p:cNvSpPr/>
            <p:nvPr/>
          </p:nvSpPr>
          <p:spPr>
            <a:xfrm>
              <a:off x="1111680" y="6571440"/>
              <a:ext cx="131760" cy="2790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548" name="CustomShape 21"/>
            <p:cNvSpPr/>
            <p:nvPr/>
          </p:nvSpPr>
          <p:spPr>
            <a:xfrm>
              <a:off x="502560" y="4107600"/>
              <a:ext cx="79920" cy="5090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549" name="CustomShape 22"/>
            <p:cNvSpPr/>
            <p:nvPr/>
          </p:nvSpPr>
          <p:spPr>
            <a:xfrm>
              <a:off x="973800" y="3145680"/>
              <a:ext cx="1407600" cy="27144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550" name="CustomShape 23"/>
            <p:cNvSpPr/>
            <p:nvPr/>
          </p:nvSpPr>
          <p:spPr>
            <a:xfrm>
              <a:off x="1073520" y="6600240"/>
              <a:ext cx="118080" cy="2505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551" name="CustomShape 24"/>
            <p:cNvSpPr/>
            <p:nvPr/>
          </p:nvSpPr>
          <p:spPr>
            <a:xfrm>
              <a:off x="973800" y="5897160"/>
              <a:ext cx="135360" cy="6717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552" name="CustomShape 25"/>
            <p:cNvSpPr/>
            <p:nvPr/>
          </p:nvSpPr>
          <p:spPr>
            <a:xfrm>
              <a:off x="973800" y="5772600"/>
              <a:ext cx="35640" cy="2253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553" name="CustomShape 26"/>
            <p:cNvSpPr/>
            <p:nvPr/>
          </p:nvSpPr>
          <p:spPr>
            <a:xfrm>
              <a:off x="1006200" y="6322680"/>
              <a:ext cx="208080" cy="5281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554" name="CustomShape 27"/>
          <p:cNvSpPr/>
          <p:nvPr/>
        </p:nvSpPr>
        <p:spPr>
          <a:xfrm>
            <a:off x="0" y="0"/>
            <a:ext cx="180360" cy="68554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555" name="CustomShape 28"/>
          <p:cNvSpPr/>
          <p:nvPr/>
        </p:nvSpPr>
        <p:spPr>
          <a:xfrm flipV="1">
            <a:off x="-1800" y="709560"/>
            <a:ext cx="1586160" cy="5047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556"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Click to edit the title text format</a:t>
            </a:r>
            <a:endParaRPr b="0" lang="tr-TR" sz="4400" spc="-1" strike="noStrike">
              <a:latin typeface="Arial"/>
            </a:endParaRPr>
          </a:p>
        </p:txBody>
      </p:sp>
      <p:sp>
        <p:nvSpPr>
          <p:cNvPr id="557"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youtube.com/bmdersleri" TargetMode="External"/><Relationship Id="rId5" Type="http://schemas.openxmlformats.org/officeDocument/2006/relationships/image" Target="../media/image4.pn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09.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ocs.spring.io/spring-boot/docs/current/reference/htmlsingle/" TargetMode="External"/><Relationship Id="rId2" Type="http://schemas.openxmlformats.org/officeDocument/2006/relationships/hyperlink" Target="https://www.tutorialspoint.com/spring_boot/spring_boot_introduction.htm" TargetMode="External"/><Relationship Id="rId3" Type="http://schemas.openxmlformats.org/officeDocument/2006/relationships/hyperlink" Target="https://www.baeldung.com/spring-boot" TargetMode="External"/><Relationship Id="rId4" Type="http://schemas.openxmlformats.org/officeDocument/2006/relationships/image" Target="../media/image26.jpeg"/><Relationship Id="rId5" Type="http://schemas.openxmlformats.org/officeDocument/2006/relationships/image" Target="../media/image27.png"/><Relationship Id="rId6" Type="http://schemas.openxmlformats.org/officeDocument/2006/relationships/hyperlink" Target="http://youtube.com/bmdersleri" TargetMode="External"/><Relationship Id="rId7"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hyperlink" Target="http://youtube.com/bmdersleri" TargetMode="External"/><Relationship Id="rId4" Type="http://schemas.openxmlformats.org/officeDocument/2006/relationships/image" Target="../media/image30.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youtube.com/bmdersleri"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5947920" y="4370760"/>
            <a:ext cx="5970600" cy="2237400"/>
          </a:xfrm>
          <a:prstGeom prst="roundRect">
            <a:avLst>
              <a:gd name="adj" fmla="val 16667"/>
            </a:avLst>
          </a:prstGeom>
          <a:gradFill rotWithShape="0">
            <a:gsLst>
              <a:gs pos="0">
                <a:srgbClr val="56bbe8"/>
              </a:gs>
              <a:gs pos="100000">
                <a:srgbClr val="21ade1"/>
              </a:gs>
            </a:gsLst>
            <a:lin ang="5400000"/>
          </a:gradFill>
          <a:ln>
            <a:noFill/>
          </a:ln>
          <a:effectLst>
            <a:outerShdw blurRad="50800" dir="5400000" dist="38160" rotWithShape="0">
              <a:srgbClr val="000000">
                <a:alpha val="60000"/>
              </a:srgbClr>
            </a:outerShdw>
          </a:effectLst>
        </p:spPr>
        <p:style>
          <a:lnRef idx="0">
            <a:schemeClr val="accent2"/>
          </a:lnRef>
          <a:fillRef idx="3">
            <a:schemeClr val="accent2"/>
          </a:fillRef>
          <a:effectRef idx="3">
            <a:schemeClr val="accent2"/>
          </a:effectRef>
          <a:fontRef idx="minor"/>
        </p:style>
      </p:sp>
      <p:sp>
        <p:nvSpPr>
          <p:cNvPr id="661" name="CustomShape 2"/>
          <p:cNvSpPr/>
          <p:nvPr/>
        </p:nvSpPr>
        <p:spPr>
          <a:xfrm>
            <a:off x="1065240" y="2210400"/>
            <a:ext cx="10447920" cy="88632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tr-TR" sz="3600" spc="-1" strike="noStrike">
                <a:solidFill>
                  <a:srgbClr val="000000"/>
                </a:solidFill>
                <a:latin typeface="Century Gothic"/>
                <a:ea typeface="DejaVu Sans"/>
              </a:rPr>
              <a:t>Spring Boot Kullanımı</a:t>
            </a:r>
            <a:endParaRPr b="0" lang="tr-TR" sz="3600" spc="-1" strike="noStrike">
              <a:latin typeface="Arial"/>
            </a:endParaRPr>
          </a:p>
        </p:txBody>
      </p:sp>
      <p:sp>
        <p:nvSpPr>
          <p:cNvPr id="662" name="CustomShape 3"/>
          <p:cNvSpPr/>
          <p:nvPr/>
        </p:nvSpPr>
        <p:spPr>
          <a:xfrm>
            <a:off x="531720" y="452952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176B8AD-6A3A-4E55-8106-2D4354D88B57}" type="slidenum">
              <a:rPr b="0" lang="en-US" sz="2000" spc="-1" strike="noStrike">
                <a:solidFill>
                  <a:srgbClr val="feffff"/>
                </a:solidFill>
                <a:latin typeface="Century Gothic"/>
                <a:ea typeface="DejaVu Sans"/>
              </a:rPr>
              <a:t>1</a:t>
            </a:fld>
            <a:endParaRPr b="0" lang="tr-TR" sz="2000" spc="-1" strike="noStrike">
              <a:latin typeface="Arial"/>
            </a:endParaRPr>
          </a:p>
        </p:txBody>
      </p:sp>
      <p:pic>
        <p:nvPicPr>
          <p:cNvPr id="663" name="Picture 8" descr="Kurumsal Kimlik | Burdur Mehmet Akif Ersoy Üniversitesi"/>
          <p:cNvPicPr/>
          <p:nvPr/>
        </p:nvPicPr>
        <p:blipFill>
          <a:blip r:embed="rId1"/>
          <a:srcRect l="10290" t="8688" r="10663" b="11295"/>
          <a:stretch/>
        </p:blipFill>
        <p:spPr>
          <a:xfrm>
            <a:off x="4951800" y="178920"/>
            <a:ext cx="1989720" cy="682920"/>
          </a:xfrm>
          <a:prstGeom prst="rect">
            <a:avLst/>
          </a:prstGeom>
          <a:ln>
            <a:noFill/>
          </a:ln>
        </p:spPr>
      </p:pic>
      <p:sp>
        <p:nvSpPr>
          <p:cNvPr id="664" name="CustomShape 4"/>
          <p:cNvSpPr/>
          <p:nvPr/>
        </p:nvSpPr>
        <p:spPr>
          <a:xfrm>
            <a:off x="1865880" y="4326480"/>
            <a:ext cx="3729240" cy="2325960"/>
          </a:xfrm>
          <a:prstGeom prst="roundRect">
            <a:avLst>
              <a:gd name="adj" fmla="val 8594"/>
            </a:avLst>
          </a:prstGeom>
          <a:blipFill rotWithShape="0">
            <a:blip r:embed="rId2"/>
            <a:stretch>
              <a:fillRect l="0" t="3170" r="0" b="3170"/>
            </a:stretch>
          </a:blipFill>
          <a:ln>
            <a:noFill/>
          </a:ln>
          <a:effectLst>
            <a:reflection algn="bl" blurRad="12700" dir="5400000" dist="5000" endPos="28000" rotWithShape="0" stA="38000" sy="-100000"/>
          </a:effectLst>
        </p:spPr>
        <p:style>
          <a:lnRef idx="0"/>
          <a:fillRef idx="0"/>
          <a:effectRef idx="0"/>
          <a:fontRef idx="minor"/>
        </p:style>
      </p:sp>
      <p:sp>
        <p:nvSpPr>
          <p:cNvPr id="665" name="CustomShape 5"/>
          <p:cNvSpPr/>
          <p:nvPr/>
        </p:nvSpPr>
        <p:spPr>
          <a:xfrm>
            <a:off x="3854880" y="965160"/>
            <a:ext cx="4183560" cy="1123920"/>
          </a:xfrm>
          <a:prstGeom prst="rect">
            <a:avLst/>
          </a:prstGeom>
          <a:noFill/>
          <a:ln>
            <a:noFill/>
          </a:ln>
          <a:scene3d>
            <a:camera prst="orthographicFront"/>
            <a:lightRig dir="t" rig="harsh"/>
          </a:scene3d>
        </p:spPr>
        <p:style>
          <a:lnRef idx="0"/>
          <a:fillRef idx="0"/>
          <a:effectRef idx="0"/>
          <a:fontRef idx="minor"/>
        </p:style>
        <p:txBody>
          <a:bodyPr lIns="90000" rIns="90000" tIns="45000" bIns="45000">
            <a:normAutofit/>
          </a:bodyPr>
          <a:p>
            <a:pPr algn="ctr">
              <a:lnSpc>
                <a:spcPct val="100000"/>
              </a:lnSpc>
              <a:spcBef>
                <a:spcPts val="1001"/>
              </a:spcBef>
              <a:tabLst>
                <a:tab algn="l" pos="0"/>
              </a:tabLst>
            </a:pPr>
            <a:r>
              <a:rPr b="1" lang="tr-TR" sz="1800" spc="-1" strike="noStrike">
                <a:solidFill>
                  <a:srgbClr val="265991"/>
                </a:solidFill>
                <a:latin typeface="Century Gothic"/>
                <a:ea typeface="DejaVu Sans"/>
              </a:rPr>
              <a:t>Nesneye Dayalı Programlama Dersi</a:t>
            </a:r>
            <a:endParaRPr b="0" lang="tr-TR" sz="1800" spc="-1" strike="noStrike">
              <a:latin typeface="Arial"/>
            </a:endParaRPr>
          </a:p>
        </p:txBody>
      </p:sp>
      <p:pic>
        <p:nvPicPr>
          <p:cNvPr id="666" name="Resim 4" descr=""/>
          <p:cNvPicPr/>
          <p:nvPr/>
        </p:nvPicPr>
        <p:blipFill>
          <a:blip r:embed="rId3"/>
          <a:stretch/>
        </p:blipFill>
        <p:spPr>
          <a:xfrm>
            <a:off x="810720" y="-55440"/>
            <a:ext cx="1775880" cy="1631160"/>
          </a:xfrm>
          <a:prstGeom prst="rect">
            <a:avLst/>
          </a:prstGeom>
          <a:ln>
            <a:noFill/>
          </a:ln>
        </p:spPr>
      </p:pic>
      <p:sp>
        <p:nvSpPr>
          <p:cNvPr id="667" name="CustomShape 6"/>
          <p:cNvSpPr/>
          <p:nvPr/>
        </p:nvSpPr>
        <p:spPr>
          <a:xfrm>
            <a:off x="399600" y="1366560"/>
            <a:ext cx="2770560" cy="27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4"/>
              </a:rPr>
              <a:t>http://youtube.com/bmdersleri</a:t>
            </a:r>
            <a:endParaRPr b="0" lang="tr-TR" sz="1200" spc="-1" strike="noStrike">
              <a:latin typeface="Arial"/>
            </a:endParaRPr>
          </a:p>
        </p:txBody>
      </p:sp>
      <p:sp>
        <p:nvSpPr>
          <p:cNvPr id="668" name="CustomShape 7"/>
          <p:cNvSpPr/>
          <p:nvPr/>
        </p:nvSpPr>
        <p:spPr>
          <a:xfrm>
            <a:off x="9306360" y="213120"/>
            <a:ext cx="2557440" cy="1819800"/>
          </a:xfrm>
          <a:prstGeom prst="round2DiagRect">
            <a:avLst>
              <a:gd name="adj1" fmla="val 16667"/>
              <a:gd name="adj2" fmla="val 0"/>
            </a:avLst>
          </a:prstGeom>
          <a:blipFill rotWithShape="0">
            <a:blip r:embed="rId5"/>
            <a:stretch>
              <a:fillRect l="0" t="2893625" r="0" b="0"/>
            </a:stretch>
          </a:blipFill>
          <a:ln cap="sq" w="88920">
            <a:solidFill>
              <a:srgbClr val="ffffff"/>
            </a:solidFill>
            <a:miter/>
          </a:ln>
          <a:effectLst>
            <a:outerShdw algn="tl" blurRad="254000" rotWithShape="0">
              <a:srgbClr val="000000">
                <a:alpha val="43000"/>
              </a:srgbClr>
            </a:outerShdw>
          </a:effectLst>
        </p:spPr>
        <p:style>
          <a:lnRef idx="0"/>
          <a:fillRef idx="0"/>
          <a:effectRef idx="0"/>
          <a:fontRef idx="minor"/>
        </p:style>
      </p:sp>
      <p:sp>
        <p:nvSpPr>
          <p:cNvPr id="669" name="CustomShape 8"/>
          <p:cNvSpPr/>
          <p:nvPr/>
        </p:nvSpPr>
        <p:spPr>
          <a:xfrm>
            <a:off x="6346080" y="4529520"/>
            <a:ext cx="5496480" cy="2013480"/>
          </a:xfrm>
          <a:prstGeom prst="rect">
            <a:avLst/>
          </a:prstGeom>
          <a:noFill/>
          <a:ln>
            <a:noFill/>
          </a:ln>
        </p:spPr>
        <p:style>
          <a:lnRef idx="0"/>
          <a:fillRef idx="0"/>
          <a:effectRef idx="0"/>
          <a:fontRef idx="minor"/>
        </p:style>
        <p:txBody>
          <a:bodyPr lIns="90000" rIns="90000" tIns="45000" bIns="45000">
            <a:normAutofit fontScale="94000"/>
          </a:bodyPr>
          <a:p>
            <a:pPr>
              <a:lnSpc>
                <a:spcPct val="100000"/>
              </a:lnSpc>
              <a:spcBef>
                <a:spcPts val="1001"/>
              </a:spcBef>
              <a:tabLst>
                <a:tab algn="l" pos="0"/>
              </a:tabLst>
            </a:pPr>
            <a:r>
              <a:rPr b="0" lang="tr-TR" sz="1800" spc="-1" strike="noStrike">
                <a:solidFill>
                  <a:srgbClr val="000000"/>
                </a:solidFill>
                <a:latin typeface="Century Gothic"/>
                <a:ea typeface="DejaVu Sans"/>
              </a:rPr>
              <a:t>Hazırlayan ve Sunan : </a:t>
            </a:r>
            <a:r>
              <a:rPr b="1" lang="tr-TR" sz="1800" spc="-1" strike="noStrike">
                <a:solidFill>
                  <a:srgbClr val="000000"/>
                </a:solidFill>
                <a:latin typeface="Century Gothic"/>
                <a:ea typeface="DejaVu Sans"/>
              </a:rPr>
              <a:t> Yusuf Boran 1611404085</a:t>
            </a:r>
            <a:br/>
            <a:r>
              <a:rPr b="0" lang="tr-TR" sz="1800" spc="-1" strike="noStrike">
                <a:solidFill>
                  <a:srgbClr val="000000"/>
                </a:solidFill>
                <a:latin typeface="Century Gothic"/>
                <a:ea typeface="DejaVu Sans"/>
              </a:rPr>
              <a:t>E-posta                       : ybsrfn@gmail.com</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Tarih                            : 30/05/2021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Sürüm                         : v1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Ders Yürütücüsü        : Doç. Dr. İsmail KIRBAŞ </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701"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4F0E752-4B3C-475F-A41D-1BACDAE588AE}"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702" name="" descr=""/>
          <p:cNvPicPr/>
          <p:nvPr/>
        </p:nvPicPr>
        <p:blipFill>
          <a:blip r:embed="rId1"/>
          <a:stretch/>
        </p:blipFill>
        <p:spPr>
          <a:xfrm>
            <a:off x="1560240" y="936000"/>
            <a:ext cx="9598320" cy="5395320"/>
          </a:xfrm>
          <a:prstGeom prst="rect">
            <a:avLst/>
          </a:prstGeom>
          <a:ln>
            <a:noFill/>
          </a:ln>
        </p:spPr>
      </p:pic>
      <p:pic>
        <p:nvPicPr>
          <p:cNvPr id="703" name="" descr=""/>
          <p:cNvPicPr/>
          <p:nvPr/>
        </p:nvPicPr>
        <p:blipFill>
          <a:blip r:embed="rId2"/>
          <a:stretch/>
        </p:blipFill>
        <p:spPr>
          <a:xfrm>
            <a:off x="7200000" y="4714920"/>
            <a:ext cx="3526560" cy="1979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705"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1734B58-1B0E-4172-B354-50E98127E0CB}"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706" name="" descr=""/>
          <p:cNvPicPr/>
          <p:nvPr/>
        </p:nvPicPr>
        <p:blipFill>
          <a:blip r:embed="rId1"/>
          <a:stretch/>
        </p:blipFill>
        <p:spPr>
          <a:xfrm>
            <a:off x="1464480" y="1008000"/>
            <a:ext cx="9859680" cy="5542560"/>
          </a:xfrm>
          <a:prstGeom prst="rect">
            <a:avLst/>
          </a:prstGeom>
          <a:ln>
            <a:noFill/>
          </a:ln>
        </p:spPr>
      </p:pic>
      <p:pic>
        <p:nvPicPr>
          <p:cNvPr id="707" name="" descr=""/>
          <p:cNvPicPr/>
          <p:nvPr/>
        </p:nvPicPr>
        <p:blipFill>
          <a:blip r:embed="rId2"/>
          <a:stretch/>
        </p:blipFill>
        <p:spPr>
          <a:xfrm>
            <a:off x="7562520" y="5256000"/>
            <a:ext cx="2732040" cy="1569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CustomShape 1"/>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9384312-60D6-4F72-B378-BAFA3DE8D852}"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709" name="" descr=""/>
          <p:cNvPicPr/>
          <p:nvPr/>
        </p:nvPicPr>
        <p:blipFill>
          <a:blip r:embed="rId1"/>
          <a:stretch/>
        </p:blipFill>
        <p:spPr>
          <a:xfrm>
            <a:off x="4168800" y="5040000"/>
            <a:ext cx="3893760" cy="1150560"/>
          </a:xfrm>
          <a:prstGeom prst="rect">
            <a:avLst/>
          </a:prstGeom>
          <a:ln>
            <a:noFill/>
          </a:ln>
        </p:spPr>
      </p:pic>
      <p:pic>
        <p:nvPicPr>
          <p:cNvPr id="710" name="" descr=""/>
          <p:cNvPicPr/>
          <p:nvPr/>
        </p:nvPicPr>
        <p:blipFill>
          <a:blip r:embed="rId2"/>
          <a:stretch/>
        </p:blipFill>
        <p:spPr>
          <a:xfrm>
            <a:off x="3105360" y="1852920"/>
            <a:ext cx="5884560" cy="2579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8ECDD6-F174-483C-BD1E-E75F73D96195}" type="slidenum">
              <a:rPr b="0" lang="en-US" sz="2000" spc="-1" strike="noStrike">
                <a:solidFill>
                  <a:srgbClr val="feffff"/>
                </a:solidFill>
                <a:latin typeface="Century Gothic"/>
                <a:ea typeface="DejaVu Sans"/>
              </a:rPr>
              <a:t>&lt;number&gt;</a:t>
            </a:fld>
            <a:endParaRPr b="0" lang="tr-TR" sz="2000" spc="-1" strike="noStrike">
              <a:latin typeface="Arial"/>
            </a:endParaRPr>
          </a:p>
        </p:txBody>
      </p:sp>
      <p:pic>
        <p:nvPicPr>
          <p:cNvPr id="712" name="" descr=""/>
          <p:cNvPicPr/>
          <p:nvPr/>
        </p:nvPicPr>
        <p:blipFill>
          <a:blip r:embed="rId1"/>
          <a:stretch/>
        </p:blipFill>
        <p:spPr>
          <a:xfrm>
            <a:off x="1467000" y="1008000"/>
            <a:ext cx="9475560" cy="5522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CustomShape 1"/>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17CA3D-4F16-4DC7-816F-543A3061F976}" type="slidenum">
              <a:rPr b="0" lang="en-US" sz="2000" spc="-1" strike="noStrike">
                <a:solidFill>
                  <a:srgbClr val="feffff"/>
                </a:solidFill>
                <a:latin typeface="Century Gothic"/>
                <a:ea typeface="DejaVu Sans"/>
              </a:rPr>
              <a:t>&lt;number&gt;</a:t>
            </a:fld>
            <a:endParaRPr b="0" lang="tr-TR" sz="2000" spc="-1" strike="noStrike">
              <a:latin typeface="Arial"/>
            </a:endParaRPr>
          </a:p>
        </p:txBody>
      </p:sp>
      <p:pic>
        <p:nvPicPr>
          <p:cNvPr id="714" name="" descr=""/>
          <p:cNvPicPr/>
          <p:nvPr/>
        </p:nvPicPr>
        <p:blipFill>
          <a:blip r:embed="rId1"/>
          <a:stretch/>
        </p:blipFill>
        <p:spPr>
          <a:xfrm>
            <a:off x="3427200" y="1578240"/>
            <a:ext cx="5427360" cy="2884320"/>
          </a:xfrm>
          <a:prstGeom prst="rect">
            <a:avLst/>
          </a:prstGeom>
          <a:ln>
            <a:noFill/>
          </a:ln>
        </p:spPr>
      </p:pic>
      <p:pic>
        <p:nvPicPr>
          <p:cNvPr id="715" name="" descr=""/>
          <p:cNvPicPr/>
          <p:nvPr/>
        </p:nvPicPr>
        <p:blipFill>
          <a:blip r:embed="rId2"/>
          <a:stretch/>
        </p:blipFill>
        <p:spPr>
          <a:xfrm>
            <a:off x="3778560" y="5041080"/>
            <a:ext cx="4932000" cy="1293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D7F2BF3-097C-4399-A224-78DFE89084D1}" type="slidenum">
              <a:rPr b="0" lang="en-US" sz="2000" spc="-1" strike="noStrike">
                <a:solidFill>
                  <a:srgbClr val="feffff"/>
                </a:solidFill>
                <a:latin typeface="Century Gothic"/>
                <a:ea typeface="DejaVu Sans"/>
              </a:rPr>
              <a:t>&lt;number&gt;</a:t>
            </a:fld>
            <a:endParaRPr b="0" lang="tr-TR" sz="2000" spc="-1" strike="noStrike">
              <a:latin typeface="Arial"/>
            </a:endParaRPr>
          </a:p>
        </p:txBody>
      </p:sp>
      <p:pic>
        <p:nvPicPr>
          <p:cNvPr id="717" name="" descr=""/>
          <p:cNvPicPr/>
          <p:nvPr/>
        </p:nvPicPr>
        <p:blipFill>
          <a:blip r:embed="rId1"/>
          <a:stretch/>
        </p:blipFill>
        <p:spPr>
          <a:xfrm>
            <a:off x="3778560" y="5041080"/>
            <a:ext cx="4932000" cy="1293480"/>
          </a:xfrm>
          <a:prstGeom prst="rect">
            <a:avLst/>
          </a:prstGeom>
          <a:ln>
            <a:noFill/>
          </a:ln>
        </p:spPr>
      </p:pic>
      <p:pic>
        <p:nvPicPr>
          <p:cNvPr id="718" name="" descr=""/>
          <p:cNvPicPr/>
          <p:nvPr/>
        </p:nvPicPr>
        <p:blipFill>
          <a:blip r:embed="rId2"/>
          <a:stretch/>
        </p:blipFill>
        <p:spPr>
          <a:xfrm>
            <a:off x="648000" y="1440000"/>
            <a:ext cx="5038560" cy="3278160"/>
          </a:xfrm>
          <a:prstGeom prst="rect">
            <a:avLst/>
          </a:prstGeom>
          <a:ln>
            <a:noFill/>
          </a:ln>
        </p:spPr>
      </p:pic>
      <p:pic>
        <p:nvPicPr>
          <p:cNvPr id="719" name="" descr=""/>
          <p:cNvPicPr/>
          <p:nvPr/>
        </p:nvPicPr>
        <p:blipFill>
          <a:blip r:embed="rId3"/>
          <a:stretch/>
        </p:blipFill>
        <p:spPr>
          <a:xfrm>
            <a:off x="6120000" y="1689120"/>
            <a:ext cx="5732280" cy="2341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CustomShape 1"/>
          <p:cNvSpPr/>
          <p:nvPr/>
        </p:nvSpPr>
        <p:spPr>
          <a:xfrm>
            <a:off x="2593080" y="624240"/>
            <a:ext cx="8909280" cy="127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Century Gothic"/>
                <a:ea typeface="DejaVu Sans"/>
              </a:rPr>
              <a:t>Sonuç</a:t>
            </a:r>
            <a:endParaRPr b="0" lang="tr-TR" sz="3600" spc="-1" strike="noStrike">
              <a:latin typeface="Arial"/>
            </a:endParaRPr>
          </a:p>
        </p:txBody>
      </p:sp>
      <p:sp>
        <p:nvSpPr>
          <p:cNvPr id="721" name="CustomShape 2"/>
          <p:cNvSpPr/>
          <p:nvPr/>
        </p:nvSpPr>
        <p:spPr>
          <a:xfrm>
            <a:off x="1296000" y="1839600"/>
            <a:ext cx="10222560" cy="377496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001"/>
              </a:spcBef>
            </a:pPr>
            <a:r>
              <a:rPr b="0" lang="tr-TR" sz="1800" spc="-1" strike="noStrike">
                <a:solidFill>
                  <a:srgbClr val="404040"/>
                </a:solidFill>
                <a:latin typeface="Century Gothic"/>
                <a:ea typeface="Noto Sans CJK SC"/>
              </a:rPr>
              <a:t>Spring hemen herşey hakkında yardımcı olmaya çalışan bir uygulama çatısıdır. Herşey derken sosyal medya entegrasyonlarından, veri tabanı yönetimine, aspect oriented kod yazmakdan, çeşitli veri tabanlarına bağlantı işlemlerine kadar geniş bir yelpazede yardım eder.</a:t>
            </a:r>
            <a:endParaRPr b="0" lang="tr-TR" sz="1800" spc="-1" strike="noStrike">
              <a:latin typeface="Arial"/>
            </a:endParaRPr>
          </a:p>
          <a:p>
            <a:pPr algn="just">
              <a:lnSpc>
                <a:spcPct val="100000"/>
              </a:lnSpc>
              <a:spcBef>
                <a:spcPts val="1001"/>
              </a:spcBef>
            </a:pPr>
            <a:endParaRPr b="0" lang="tr-TR" sz="1800" spc="-1" strike="noStrike">
              <a:latin typeface="Arial"/>
            </a:endParaRPr>
          </a:p>
          <a:p>
            <a:pPr algn="just">
              <a:lnSpc>
                <a:spcPct val="100000"/>
              </a:lnSpc>
              <a:spcBef>
                <a:spcPts val="1001"/>
              </a:spcBef>
            </a:pPr>
            <a:r>
              <a:rPr b="0" lang="tr-TR" sz="1800" spc="-1" strike="noStrike">
                <a:solidFill>
                  <a:srgbClr val="404040"/>
                </a:solidFill>
                <a:latin typeface="Century Gothic"/>
                <a:ea typeface="Noto Sans CJK SC"/>
              </a:rPr>
              <a:t>Spring boot ise normalde spring bir uygulama veya web sunucu üzerinde çalışırken bu sunucu olmadan spring uygulamalarını kendi kendine çalıştırılabilir olarak kullanılabilmesini sağlayan bir ortamdır denilebilir.</a:t>
            </a:r>
            <a:endParaRPr b="0" lang="tr-TR" sz="1800" spc="-1" strike="noStrike">
              <a:latin typeface="Arial"/>
            </a:endParaRPr>
          </a:p>
          <a:p>
            <a:pPr algn="just">
              <a:lnSpc>
                <a:spcPct val="100000"/>
              </a:lnSpc>
              <a:spcBef>
                <a:spcPts val="1001"/>
              </a:spcBef>
            </a:pPr>
            <a:endParaRPr b="0" lang="tr-TR" sz="1800" spc="-1" strike="noStrike">
              <a:latin typeface="Arial"/>
            </a:endParaRPr>
          </a:p>
          <a:p>
            <a:pPr algn="just">
              <a:lnSpc>
                <a:spcPct val="100000"/>
              </a:lnSpc>
              <a:spcBef>
                <a:spcPts val="1001"/>
              </a:spcBef>
            </a:pPr>
            <a:endParaRPr b="0" lang="tr-TR" sz="1800" spc="-1" strike="noStrike">
              <a:latin typeface="Arial"/>
            </a:endParaRPr>
          </a:p>
        </p:txBody>
      </p:sp>
      <p:sp>
        <p:nvSpPr>
          <p:cNvPr id="722" name="CustomShape 3"/>
          <p:cNvSpPr/>
          <p:nvPr/>
        </p:nvSpPr>
        <p:spPr>
          <a:xfrm>
            <a:off x="531720" y="78768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0DF32BB-6E80-461E-931D-D73BA6A48F72}" type="slidenum">
              <a:rPr b="0" lang="en-US" sz="2000" spc="-1" strike="noStrike">
                <a:solidFill>
                  <a:srgbClr val="feffff"/>
                </a:solidFill>
                <a:latin typeface="Century Gothic"/>
                <a:ea typeface="DejaVu Sans"/>
              </a:rPr>
              <a:t>&lt;number&gt;</a:t>
            </a:fld>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2593080" y="624240"/>
            <a:ext cx="8909280" cy="127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Century Gothic"/>
                <a:ea typeface="DejaVu Sans"/>
              </a:rPr>
              <a:t>Kaynaklar</a:t>
            </a:r>
            <a:endParaRPr b="0" lang="tr-TR" sz="3600" spc="-1" strike="noStrike">
              <a:latin typeface="Arial"/>
            </a:endParaRPr>
          </a:p>
        </p:txBody>
      </p:sp>
      <p:sp>
        <p:nvSpPr>
          <p:cNvPr id="724" name="CustomShape 2"/>
          <p:cNvSpPr/>
          <p:nvPr/>
        </p:nvSpPr>
        <p:spPr>
          <a:xfrm>
            <a:off x="1296000" y="1839600"/>
            <a:ext cx="8912880" cy="3774960"/>
          </a:xfrm>
          <a:prstGeom prst="rect">
            <a:avLst/>
          </a:prstGeom>
          <a:noFill/>
          <a:ln>
            <a:noFill/>
          </a:ln>
        </p:spPr>
        <p:style>
          <a:lnRef idx="0"/>
          <a:fillRef idx="0"/>
          <a:effectRef idx="0"/>
          <a:fontRef idx="minor"/>
        </p:style>
        <p:txBody>
          <a:bodyPr lIns="90000" rIns="90000" tIns="45000" bIns="45000">
            <a:noAutofit/>
          </a:bodyPr>
          <a:p>
            <a:pPr marL="343080" indent="-340560">
              <a:lnSpc>
                <a:spcPct val="100000"/>
              </a:lnSpc>
              <a:spcBef>
                <a:spcPts val="1001"/>
              </a:spcBef>
              <a:buClr>
                <a:srgbClr val="353535"/>
              </a:buClr>
              <a:buFont typeface="Wingdings 3" charset="2"/>
              <a:buChar char=""/>
            </a:pPr>
            <a:r>
              <a:rPr b="0" lang="tr-TR" sz="1500" spc="-1" strike="noStrike">
                <a:solidFill>
                  <a:srgbClr val="404040"/>
                </a:solidFill>
                <a:latin typeface="Century Gothic"/>
                <a:ea typeface="Noto Sans CJK SC"/>
              </a:rPr>
              <a:t>SpringBoot Githup</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en-US" sz="1500" spc="-1" strike="noStrike" u="sng">
                <a:solidFill>
                  <a:srgbClr val="61b8f4"/>
                </a:solidFill>
                <a:uFillTx/>
                <a:latin typeface="Century Gothic"/>
                <a:ea typeface="Noto Sans CJK SC"/>
              </a:rPr>
              <a:t>https://github.com/spring-projects/spring-boot</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tr-TR" sz="1500" spc="-1" strike="noStrike">
                <a:solidFill>
                  <a:srgbClr val="404040"/>
                </a:solidFill>
                <a:latin typeface="Century Gothic"/>
                <a:ea typeface="Noto Sans CJK SC"/>
              </a:rPr>
              <a:t>SpringBoot Tutorial </a:t>
            </a:r>
            <a:br/>
            <a:r>
              <a:rPr b="0" lang="tr-TR" sz="1500" spc="-1" strike="noStrike" u="sng">
                <a:solidFill>
                  <a:srgbClr val="2da0f1"/>
                </a:solidFill>
                <a:uFillTx/>
                <a:latin typeface="Century Gothic"/>
                <a:ea typeface="Noto Sans CJK SC"/>
                <a:hlinkClick r:id="rId1"/>
              </a:rPr>
              <a:t>https://docs.spring.io/spring-boot/docs/current/reference/htmlsingle/</a:t>
            </a:r>
            <a:r>
              <a:rPr b="0" lang="en-US" sz="1500" spc="-1" strike="noStrike" u="sng">
                <a:solidFill>
                  <a:srgbClr val="61b8f4"/>
                </a:solidFill>
                <a:uFillTx/>
                <a:latin typeface="Century Gothic"/>
                <a:ea typeface="Noto Sans CJK SC"/>
              </a:rPr>
              <a:t> </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tr-TR" sz="1500" spc="-1" strike="noStrike">
                <a:solidFill>
                  <a:srgbClr val="404040"/>
                </a:solidFill>
                <a:latin typeface="Century Gothic"/>
                <a:ea typeface="Noto Sans CJK SC"/>
              </a:rPr>
              <a:t>SpringBoot Tutorial</a:t>
            </a:r>
            <a:br/>
            <a:r>
              <a:rPr b="0" lang="en-US" sz="1500" spc="-1" strike="noStrike" u="sng">
                <a:solidFill>
                  <a:srgbClr val="61b8f4"/>
                </a:solidFill>
                <a:uFillTx/>
                <a:latin typeface="Century Gothic"/>
                <a:ea typeface="Noto Sans CJK SC"/>
              </a:rPr>
              <a:t>https://www.javatpoint.com/spring-boot-tutorial</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tr-TR" sz="1500" spc="-1" strike="noStrike">
                <a:solidFill>
                  <a:srgbClr val="404040"/>
                </a:solidFill>
                <a:latin typeface="Century Gothic"/>
                <a:ea typeface="Noto Sans CJK SC"/>
              </a:rPr>
              <a:t>SpringBoot tutorial </a:t>
            </a:r>
            <a:br/>
            <a:r>
              <a:rPr b="0" lang="en-US" sz="1500" spc="-1" strike="noStrike" u="sng">
                <a:solidFill>
                  <a:srgbClr val="2da0f1"/>
                </a:solidFill>
                <a:uFillTx/>
                <a:latin typeface="Century Gothic"/>
                <a:ea typeface="Noto Sans CJK SC"/>
                <a:hlinkClick r:id="rId2"/>
              </a:rPr>
              <a:t>https://www.tutorialspoint.com/spring_boot/spring_boot_introduction.htm</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tr-TR" sz="1500" spc="-1" strike="noStrike">
                <a:solidFill>
                  <a:srgbClr val="000000"/>
                </a:solidFill>
                <a:latin typeface="Century Gothic"/>
                <a:ea typeface="DejaVu Sans"/>
              </a:rPr>
              <a:t>Learn Spring Boot</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en-US" sz="1500" spc="-1" strike="noStrike" u="sng">
                <a:solidFill>
                  <a:srgbClr val="2da0f1"/>
                </a:solidFill>
                <a:uFillTx/>
                <a:latin typeface="Century Gothic"/>
                <a:ea typeface="Noto Sans CJK SC"/>
                <a:hlinkClick r:id="rId3"/>
              </a:rPr>
              <a:t>https://www.baeldung.com/spring-boot</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tr-TR" sz="1500" spc="-1" strike="noStrike">
                <a:solidFill>
                  <a:srgbClr val="000000"/>
                </a:solidFill>
                <a:latin typeface="Century Gothic"/>
                <a:ea typeface="DejaVu Sans"/>
              </a:rPr>
              <a:t>Amigoscode</a:t>
            </a:r>
            <a:endParaRPr b="0" lang="tr-TR" sz="1500" spc="-1" strike="noStrike">
              <a:latin typeface="Arial"/>
            </a:endParaRPr>
          </a:p>
          <a:p>
            <a:pPr marL="343080" indent="-340560">
              <a:lnSpc>
                <a:spcPct val="100000"/>
              </a:lnSpc>
              <a:spcBef>
                <a:spcPts val="1001"/>
              </a:spcBef>
              <a:buClr>
                <a:srgbClr val="353535"/>
              </a:buClr>
              <a:buFont typeface="Wingdings 3" charset="2"/>
              <a:buChar char=""/>
            </a:pPr>
            <a:r>
              <a:rPr b="0" lang="en-US" sz="1500" spc="-1" strike="noStrike" u="sng">
                <a:solidFill>
                  <a:srgbClr val="61b8f4"/>
                </a:solidFill>
                <a:uFillTx/>
                <a:latin typeface="Century Gothic"/>
                <a:ea typeface="Noto Sans CJK SC"/>
              </a:rPr>
              <a:t>https://youtu.be/9SGDpanrc8U</a:t>
            </a:r>
            <a:endParaRPr b="0" lang="tr-TR" sz="1500" spc="-1" strike="noStrike">
              <a:latin typeface="Arial"/>
            </a:endParaRPr>
          </a:p>
        </p:txBody>
      </p:sp>
      <p:sp>
        <p:nvSpPr>
          <p:cNvPr id="725" name="CustomShape 3"/>
          <p:cNvSpPr/>
          <p:nvPr/>
        </p:nvSpPr>
        <p:spPr>
          <a:xfrm>
            <a:off x="531720" y="78768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D0E44A8-BA92-4B4B-B073-D35D37D189FD}" type="slidenum">
              <a:rPr b="0" lang="en-US" sz="2000" spc="-1" strike="noStrike">
                <a:solidFill>
                  <a:srgbClr val="feffff"/>
                </a:solidFill>
                <a:latin typeface="Century Gothic"/>
                <a:ea typeface="DejaVu Sans"/>
              </a:rPr>
              <a:t>&lt;number&gt;</a:t>
            </a:fld>
            <a:endParaRPr b="0" lang="tr-TR" sz="2000" spc="-1" strike="noStrike">
              <a:latin typeface="Arial"/>
            </a:endParaRPr>
          </a:p>
        </p:txBody>
      </p:sp>
      <p:pic>
        <p:nvPicPr>
          <p:cNvPr id="726" name="Picture 8_1" descr="Kurumsal Kimlik | Burdur Mehmet Akif Ersoy Üniversitesi"/>
          <p:cNvPicPr/>
          <p:nvPr/>
        </p:nvPicPr>
        <p:blipFill>
          <a:blip r:embed="rId4"/>
          <a:srcRect l="10290" t="8688" r="10663" b="11295"/>
          <a:stretch/>
        </p:blipFill>
        <p:spPr>
          <a:xfrm>
            <a:off x="10078200" y="102240"/>
            <a:ext cx="1989720" cy="682920"/>
          </a:xfrm>
          <a:prstGeom prst="rect">
            <a:avLst/>
          </a:prstGeom>
          <a:ln>
            <a:noFill/>
          </a:ln>
        </p:spPr>
      </p:pic>
      <p:pic>
        <p:nvPicPr>
          <p:cNvPr id="727" name="Resim 7_1" descr=""/>
          <p:cNvPicPr/>
          <p:nvPr/>
        </p:nvPicPr>
        <p:blipFill>
          <a:blip r:embed="rId5"/>
          <a:stretch/>
        </p:blipFill>
        <p:spPr>
          <a:xfrm>
            <a:off x="9794880" y="4952880"/>
            <a:ext cx="1775880" cy="1631160"/>
          </a:xfrm>
          <a:prstGeom prst="rect">
            <a:avLst/>
          </a:prstGeom>
          <a:ln>
            <a:noFill/>
          </a:ln>
        </p:spPr>
      </p:pic>
      <p:sp>
        <p:nvSpPr>
          <p:cNvPr id="728" name="CustomShape 4"/>
          <p:cNvSpPr/>
          <p:nvPr/>
        </p:nvSpPr>
        <p:spPr>
          <a:xfrm>
            <a:off x="9297360" y="6375600"/>
            <a:ext cx="2770560" cy="27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6"/>
              </a:rPr>
              <a:t>http://youtube.com/bmdersleri</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CustomShape 1"/>
          <p:cNvSpPr/>
          <p:nvPr/>
        </p:nvSpPr>
        <p:spPr>
          <a:xfrm>
            <a:off x="5947920" y="4389480"/>
            <a:ext cx="5970600" cy="2237400"/>
          </a:xfrm>
          <a:prstGeom prst="roundRect">
            <a:avLst>
              <a:gd name="adj" fmla="val 16667"/>
            </a:avLst>
          </a:prstGeom>
          <a:gradFill rotWithShape="0">
            <a:gsLst>
              <a:gs pos="0">
                <a:srgbClr val="56bbe8"/>
              </a:gs>
              <a:gs pos="100000">
                <a:srgbClr val="21ade1"/>
              </a:gs>
            </a:gsLst>
            <a:lin ang="5400000"/>
          </a:gradFill>
          <a:ln>
            <a:noFill/>
          </a:ln>
          <a:effectLst>
            <a:outerShdw blurRad="50800" dir="5400000" dist="38160" rotWithShape="0">
              <a:srgbClr val="000000">
                <a:alpha val="60000"/>
              </a:srgbClr>
            </a:outerShdw>
          </a:effectLst>
        </p:spPr>
        <p:style>
          <a:lnRef idx="0">
            <a:schemeClr val="accent2"/>
          </a:lnRef>
          <a:fillRef idx="3">
            <a:schemeClr val="accent2"/>
          </a:fillRef>
          <a:effectRef idx="3">
            <a:schemeClr val="accent2"/>
          </a:effectRef>
          <a:fontRef idx="minor"/>
        </p:style>
      </p:sp>
      <p:sp>
        <p:nvSpPr>
          <p:cNvPr id="730" name="CustomShape 2"/>
          <p:cNvSpPr/>
          <p:nvPr/>
        </p:nvSpPr>
        <p:spPr>
          <a:xfrm>
            <a:off x="2810160" y="3232440"/>
            <a:ext cx="7765560" cy="886320"/>
          </a:xfrm>
          <a:prstGeom prst="rect">
            <a:avLst/>
          </a:prstGeom>
          <a:noFill/>
          <a:ln>
            <a:noFill/>
          </a:ln>
        </p:spPr>
        <p:style>
          <a:lnRef idx="0"/>
          <a:fillRef idx="0"/>
          <a:effectRef idx="0"/>
          <a:fontRef idx="minor"/>
        </p:style>
        <p:txBody>
          <a:bodyPr lIns="90000" rIns="90000" tIns="45000" bIns="45000" anchor="b">
            <a:normAutofit fontScale="34000"/>
          </a:bodyPr>
          <a:p>
            <a:pPr>
              <a:lnSpc>
                <a:spcPct val="100000"/>
              </a:lnSpc>
            </a:pPr>
            <a:r>
              <a:rPr b="1" lang="tr-TR" sz="5400" spc="-1" strike="noStrike">
                <a:solidFill>
                  <a:srgbClr val="000000"/>
                </a:solidFill>
                <a:latin typeface="Century Gothic"/>
                <a:ea typeface="DejaVu Sans"/>
              </a:rPr>
              <a:t>İlginiz için teşekkürler…</a:t>
            </a:r>
            <a:endParaRPr b="0" lang="tr-TR" sz="5400" spc="-1" strike="noStrike">
              <a:latin typeface="Arial"/>
            </a:endParaRPr>
          </a:p>
        </p:txBody>
      </p:sp>
      <p:sp>
        <p:nvSpPr>
          <p:cNvPr id="731" name="CustomShape 3"/>
          <p:cNvSpPr/>
          <p:nvPr/>
        </p:nvSpPr>
        <p:spPr>
          <a:xfrm>
            <a:off x="531720" y="452952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B5DD576-881D-4FE3-9B64-C6D333AFD76C}" type="slidenum">
              <a:rPr b="0" lang="en-US" sz="2000" spc="-1" strike="noStrike">
                <a:solidFill>
                  <a:srgbClr val="feffff"/>
                </a:solidFill>
                <a:latin typeface="Century Gothic"/>
                <a:ea typeface="DejaVu Sans"/>
              </a:rPr>
              <a:t>18</a:t>
            </a:fld>
            <a:endParaRPr b="0" lang="tr-TR" sz="2000" spc="-1" strike="noStrike">
              <a:latin typeface="Arial"/>
            </a:endParaRPr>
          </a:p>
        </p:txBody>
      </p:sp>
      <p:sp>
        <p:nvSpPr>
          <p:cNvPr id="732" name="CustomShape 4"/>
          <p:cNvSpPr/>
          <p:nvPr/>
        </p:nvSpPr>
        <p:spPr>
          <a:xfrm>
            <a:off x="6346080" y="4529520"/>
            <a:ext cx="5496480" cy="2013480"/>
          </a:xfrm>
          <a:prstGeom prst="rect">
            <a:avLst/>
          </a:prstGeom>
          <a:noFill/>
          <a:ln>
            <a:noFill/>
          </a:ln>
        </p:spPr>
        <p:style>
          <a:lnRef idx="0"/>
          <a:fillRef idx="0"/>
          <a:effectRef idx="0"/>
          <a:fontRef idx="minor"/>
        </p:style>
        <p:txBody>
          <a:bodyPr lIns="90000" rIns="90000" tIns="45000" bIns="45000">
            <a:normAutofit fontScale="94000"/>
          </a:bodyPr>
          <a:p>
            <a:pPr>
              <a:lnSpc>
                <a:spcPct val="100000"/>
              </a:lnSpc>
              <a:spcBef>
                <a:spcPts val="1001"/>
              </a:spcBef>
              <a:tabLst>
                <a:tab algn="l" pos="0"/>
              </a:tabLst>
            </a:pPr>
            <a:r>
              <a:rPr b="0" lang="tr-TR" sz="1800" spc="-1" strike="noStrike">
                <a:solidFill>
                  <a:srgbClr val="000000"/>
                </a:solidFill>
                <a:latin typeface="Century Gothic"/>
                <a:ea typeface="DejaVu Sans"/>
              </a:rPr>
              <a:t>Hazırlayan ve Sunan : </a:t>
            </a:r>
            <a:r>
              <a:rPr b="1" lang="tr-TR" sz="1800" spc="-1" strike="noStrike">
                <a:solidFill>
                  <a:srgbClr val="000000"/>
                </a:solidFill>
                <a:latin typeface="Century Gothic"/>
                <a:ea typeface="DejaVu Sans"/>
              </a:rPr>
              <a:t> Yusuf Boran 1611404085</a:t>
            </a:r>
            <a:br/>
            <a:r>
              <a:rPr b="0" lang="tr-TR" sz="1800" spc="-1" strike="noStrike">
                <a:solidFill>
                  <a:srgbClr val="000000"/>
                </a:solidFill>
                <a:latin typeface="Century Gothic"/>
                <a:ea typeface="DejaVu Sans"/>
              </a:rPr>
              <a:t>E-posta                       : ybsrfn@gmail.com</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Tarih                            : 30/05/2021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Sürüm                         : v1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Century Gothic"/>
                <a:ea typeface="DejaVu Sans"/>
              </a:rPr>
              <a:t>Ders Yürütücüsü        : Doç. Dr. İsmail KIRBAŞ </a:t>
            </a:r>
            <a:endParaRPr b="0" lang="tr-TR" sz="1800" spc="-1" strike="noStrike">
              <a:latin typeface="Arial"/>
            </a:endParaRPr>
          </a:p>
        </p:txBody>
      </p:sp>
      <p:pic>
        <p:nvPicPr>
          <p:cNvPr id="733" name="Picture 8" descr="Kurumsal Kimlik | Burdur Mehmet Akif Ersoy Üniversitesi"/>
          <p:cNvPicPr/>
          <p:nvPr/>
        </p:nvPicPr>
        <p:blipFill>
          <a:blip r:embed="rId1"/>
          <a:srcRect l="10290" t="8688" r="10663" b="11295"/>
          <a:stretch/>
        </p:blipFill>
        <p:spPr>
          <a:xfrm>
            <a:off x="4842000" y="245880"/>
            <a:ext cx="1989720" cy="682920"/>
          </a:xfrm>
          <a:prstGeom prst="rect">
            <a:avLst/>
          </a:prstGeom>
          <a:ln>
            <a:noFill/>
          </a:ln>
        </p:spPr>
      </p:pic>
      <p:sp>
        <p:nvSpPr>
          <p:cNvPr id="734" name="CustomShape 5"/>
          <p:cNvSpPr/>
          <p:nvPr/>
        </p:nvSpPr>
        <p:spPr>
          <a:xfrm>
            <a:off x="3745080" y="1037520"/>
            <a:ext cx="4183560" cy="1123920"/>
          </a:xfrm>
          <a:prstGeom prst="rect">
            <a:avLst/>
          </a:prstGeom>
          <a:noFill/>
          <a:ln>
            <a:noFill/>
          </a:ln>
          <a:scene3d>
            <a:camera prst="orthographicFront"/>
            <a:lightRig dir="t" rig="harsh"/>
          </a:scene3d>
        </p:spPr>
        <p:style>
          <a:lnRef idx="0"/>
          <a:fillRef idx="0"/>
          <a:effectRef idx="0"/>
          <a:fontRef idx="minor"/>
        </p:style>
        <p:txBody>
          <a:bodyPr lIns="90000" rIns="90000" tIns="45000" bIns="45000">
            <a:normAutofit/>
          </a:bodyPr>
          <a:p>
            <a:pPr algn="ctr">
              <a:lnSpc>
                <a:spcPct val="100000"/>
              </a:lnSpc>
              <a:spcBef>
                <a:spcPts val="1001"/>
              </a:spcBef>
              <a:tabLst>
                <a:tab algn="l" pos="0"/>
              </a:tabLst>
            </a:pPr>
            <a:r>
              <a:rPr b="1" lang="tr-TR" sz="1800" spc="-1" strike="noStrike">
                <a:solidFill>
                  <a:srgbClr val="265991"/>
                </a:solidFill>
                <a:latin typeface="Century Gothic"/>
                <a:ea typeface="DejaVu Sans"/>
              </a:rPr>
              <a:t>Nesneye Dayalı Programlama Dersi</a:t>
            </a:r>
            <a:endParaRPr b="0" lang="tr-TR" sz="1800" spc="-1" strike="noStrike">
              <a:latin typeface="Arial"/>
            </a:endParaRPr>
          </a:p>
        </p:txBody>
      </p:sp>
      <p:pic>
        <p:nvPicPr>
          <p:cNvPr id="735" name="Resim 11" descr=""/>
          <p:cNvPicPr/>
          <p:nvPr/>
        </p:nvPicPr>
        <p:blipFill>
          <a:blip r:embed="rId2"/>
          <a:stretch/>
        </p:blipFill>
        <p:spPr>
          <a:xfrm>
            <a:off x="880920" y="-28080"/>
            <a:ext cx="1775880" cy="1631160"/>
          </a:xfrm>
          <a:prstGeom prst="rect">
            <a:avLst/>
          </a:prstGeom>
          <a:ln>
            <a:noFill/>
          </a:ln>
        </p:spPr>
      </p:pic>
      <p:sp>
        <p:nvSpPr>
          <p:cNvPr id="736" name="CustomShape 6"/>
          <p:cNvSpPr/>
          <p:nvPr/>
        </p:nvSpPr>
        <p:spPr>
          <a:xfrm>
            <a:off x="491040" y="1405440"/>
            <a:ext cx="2770560" cy="27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3"/>
              </a:rPr>
              <a:t>http://youtube.com/bmdersleri</a:t>
            </a:r>
            <a:endParaRPr b="0" lang="tr-TR" sz="1200" spc="-1" strike="noStrike">
              <a:latin typeface="Arial"/>
            </a:endParaRPr>
          </a:p>
        </p:txBody>
      </p:sp>
      <p:sp>
        <p:nvSpPr>
          <p:cNvPr id="737" name="CustomShape 7"/>
          <p:cNvSpPr/>
          <p:nvPr/>
        </p:nvSpPr>
        <p:spPr>
          <a:xfrm>
            <a:off x="9306360" y="213120"/>
            <a:ext cx="2557440" cy="1819800"/>
          </a:xfrm>
          <a:prstGeom prst="round2DiagRect">
            <a:avLst>
              <a:gd name="adj1" fmla="val 16667"/>
              <a:gd name="adj2" fmla="val 0"/>
            </a:avLst>
          </a:prstGeom>
          <a:blipFill rotWithShape="0">
            <a:blip r:embed="rId4"/>
            <a:stretch>
              <a:fillRect l="0" t="2893625" r="0" b="0"/>
            </a:stretch>
          </a:blipFill>
          <a:ln cap="sq" w="88920">
            <a:solidFill>
              <a:srgbClr val="ffffff"/>
            </a:solidFill>
            <a:miter/>
          </a:ln>
          <a:effectLst>
            <a:outerShdw algn="tl" blurRad="254000" rotWithShape="0">
              <a:srgbClr val="000000">
                <a:alpha val="43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2593080" y="624240"/>
            <a:ext cx="8909280" cy="127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Century Gothic"/>
                <a:ea typeface="DejaVu Sans"/>
              </a:rPr>
              <a:t>İçindekiler</a:t>
            </a:r>
            <a:endParaRPr b="0" lang="tr-TR" sz="3600" spc="-1" strike="noStrike">
              <a:latin typeface="Arial"/>
            </a:endParaRPr>
          </a:p>
        </p:txBody>
      </p:sp>
      <p:sp>
        <p:nvSpPr>
          <p:cNvPr id="671" name="CustomShape 2"/>
          <p:cNvSpPr/>
          <p:nvPr/>
        </p:nvSpPr>
        <p:spPr>
          <a:xfrm>
            <a:off x="2589120" y="2133720"/>
            <a:ext cx="8912880" cy="377496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353535"/>
              </a:buClr>
              <a:buFont typeface="Wingdings 3" charset="2"/>
              <a:buChar char=""/>
            </a:pPr>
            <a:r>
              <a:rPr b="0" lang="tr-TR" sz="1800" spc="-1" strike="noStrike">
                <a:solidFill>
                  <a:srgbClr val="404040"/>
                </a:solidFill>
                <a:latin typeface="Century Gothic"/>
                <a:ea typeface="DejaVu Sans"/>
              </a:rPr>
              <a:t>Spring Boot Nedir?</a:t>
            </a:r>
            <a:endParaRPr b="0" lang="tr-TR" sz="1800" spc="-1" strike="noStrike">
              <a:latin typeface="Arial"/>
            </a:endParaRPr>
          </a:p>
          <a:p>
            <a:pPr marL="343080" indent="-340560">
              <a:lnSpc>
                <a:spcPct val="100000"/>
              </a:lnSpc>
              <a:spcBef>
                <a:spcPts val="1001"/>
              </a:spcBef>
              <a:buClr>
                <a:srgbClr val="353535"/>
              </a:buClr>
              <a:buFont typeface="Wingdings 3" charset="2"/>
              <a:buChar char=""/>
            </a:pPr>
            <a:r>
              <a:rPr b="0" lang="tr-TR" sz="1800" spc="-1" strike="noStrike">
                <a:solidFill>
                  <a:srgbClr val="404040"/>
                </a:solidFill>
                <a:latin typeface="Century Gothic"/>
                <a:ea typeface="DejaVu Sans"/>
              </a:rPr>
              <a:t>Örnek</a:t>
            </a:r>
            <a:endParaRPr b="0" lang="tr-TR" sz="1800" spc="-1" strike="noStrike">
              <a:latin typeface="Arial"/>
            </a:endParaRPr>
          </a:p>
          <a:p>
            <a:pPr marL="343080" indent="-340560">
              <a:lnSpc>
                <a:spcPct val="100000"/>
              </a:lnSpc>
              <a:spcBef>
                <a:spcPts val="1001"/>
              </a:spcBef>
              <a:buClr>
                <a:srgbClr val="353535"/>
              </a:buClr>
              <a:buFont typeface="Wingdings 3" charset="2"/>
              <a:buChar char=""/>
            </a:pPr>
            <a:r>
              <a:rPr b="0" lang="tr-TR" sz="1800" spc="-1" strike="noStrike">
                <a:solidFill>
                  <a:srgbClr val="404040"/>
                </a:solidFill>
                <a:latin typeface="Century Gothic"/>
                <a:ea typeface="DejaVu Sans"/>
              </a:rPr>
              <a:t>Sonuç</a:t>
            </a:r>
            <a:endParaRPr b="0" lang="tr-TR" sz="1800" spc="-1" strike="noStrike">
              <a:latin typeface="Arial"/>
            </a:endParaRPr>
          </a:p>
          <a:p>
            <a:pPr marL="343080" indent="-340560">
              <a:lnSpc>
                <a:spcPct val="100000"/>
              </a:lnSpc>
              <a:spcBef>
                <a:spcPts val="1001"/>
              </a:spcBef>
              <a:buClr>
                <a:srgbClr val="353535"/>
              </a:buClr>
              <a:buFont typeface="Wingdings 3" charset="2"/>
              <a:buChar char=""/>
            </a:pPr>
            <a:r>
              <a:rPr b="0" lang="tr-TR" sz="1800" spc="-1" strike="noStrike">
                <a:solidFill>
                  <a:srgbClr val="404040"/>
                </a:solidFill>
                <a:latin typeface="Century Gothic"/>
                <a:ea typeface="DejaVu Sans"/>
              </a:rPr>
              <a:t>Kaynaklar</a:t>
            </a:r>
            <a:endParaRPr b="0" lang="tr-TR" sz="1800" spc="-1" strike="noStrike">
              <a:latin typeface="Arial"/>
            </a:endParaRPr>
          </a:p>
          <a:p>
            <a:pPr>
              <a:lnSpc>
                <a:spcPct val="100000"/>
              </a:lnSpc>
              <a:spcBef>
                <a:spcPts val="1001"/>
              </a:spcBef>
            </a:pPr>
            <a:endParaRPr b="0" lang="tr-TR" sz="1800" spc="-1" strike="noStrike">
              <a:latin typeface="Arial"/>
            </a:endParaRPr>
          </a:p>
          <a:p>
            <a:pPr>
              <a:lnSpc>
                <a:spcPct val="100000"/>
              </a:lnSpc>
              <a:spcBef>
                <a:spcPts val="1001"/>
              </a:spcBef>
            </a:pPr>
            <a:endParaRPr b="0" lang="tr-TR" sz="1800" spc="-1" strike="noStrike">
              <a:latin typeface="Arial"/>
            </a:endParaRPr>
          </a:p>
        </p:txBody>
      </p:sp>
      <p:sp>
        <p:nvSpPr>
          <p:cNvPr id="672" name="CustomShape 3"/>
          <p:cNvSpPr/>
          <p:nvPr/>
        </p:nvSpPr>
        <p:spPr>
          <a:xfrm>
            <a:off x="531720" y="78768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2C9D2AB-A0EF-4B21-B026-6668C30908D4}" type="slidenum">
              <a:rPr b="0" lang="en-US" sz="2000" spc="-1" strike="noStrike">
                <a:solidFill>
                  <a:srgbClr val="feffff"/>
                </a:solidFill>
                <a:latin typeface="Century Gothic"/>
                <a:ea typeface="DejaVu Sans"/>
              </a:rPr>
              <a:t>2</a:t>
            </a:fld>
            <a:endParaRPr b="0" lang="tr-TR" sz="2000" spc="-1" strike="noStrike">
              <a:latin typeface="Arial"/>
            </a:endParaRPr>
          </a:p>
        </p:txBody>
      </p:sp>
      <p:pic>
        <p:nvPicPr>
          <p:cNvPr id="673" name="Picture 8" descr="Kurumsal Kimlik | Burdur Mehmet Akif Ersoy Üniversitesi"/>
          <p:cNvPicPr/>
          <p:nvPr/>
        </p:nvPicPr>
        <p:blipFill>
          <a:blip r:embed="rId1"/>
          <a:srcRect l="10290" t="8688" r="10663" b="11295"/>
          <a:stretch/>
        </p:blipFill>
        <p:spPr>
          <a:xfrm>
            <a:off x="10078200" y="102240"/>
            <a:ext cx="1989720" cy="682920"/>
          </a:xfrm>
          <a:prstGeom prst="rect">
            <a:avLst/>
          </a:prstGeom>
          <a:ln>
            <a:noFill/>
          </a:ln>
        </p:spPr>
      </p:pic>
      <p:pic>
        <p:nvPicPr>
          <p:cNvPr id="674" name="Picture 2" descr=""/>
          <p:cNvPicPr/>
          <p:nvPr/>
        </p:nvPicPr>
        <p:blipFill>
          <a:blip r:embed="rId2"/>
          <a:stretch/>
        </p:blipFill>
        <p:spPr>
          <a:xfrm>
            <a:off x="7699320" y="1969200"/>
            <a:ext cx="2981160" cy="2981160"/>
          </a:xfrm>
          <a:prstGeom prst="rect">
            <a:avLst/>
          </a:prstGeom>
          <a:ln>
            <a:noFill/>
          </a:ln>
          <a:effectLst>
            <a:softEdge rad="112500"/>
          </a:effectLst>
        </p:spPr>
      </p:pic>
      <p:pic>
        <p:nvPicPr>
          <p:cNvPr id="675" name="Resim 5" descr=""/>
          <p:cNvPicPr/>
          <p:nvPr/>
        </p:nvPicPr>
        <p:blipFill>
          <a:blip r:embed="rId3"/>
          <a:stretch/>
        </p:blipFill>
        <p:spPr>
          <a:xfrm>
            <a:off x="10228320" y="5154120"/>
            <a:ext cx="1775880" cy="1631160"/>
          </a:xfrm>
          <a:prstGeom prst="rect">
            <a:avLst/>
          </a:prstGeom>
          <a:ln>
            <a:noFill/>
          </a:ln>
        </p:spPr>
      </p:pic>
      <p:sp>
        <p:nvSpPr>
          <p:cNvPr id="676" name="CustomShape 4"/>
          <p:cNvSpPr/>
          <p:nvPr/>
        </p:nvSpPr>
        <p:spPr>
          <a:xfrm>
            <a:off x="9572760" y="6543000"/>
            <a:ext cx="2770560" cy="27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4"/>
              </a:rPr>
              <a:t>http://youtube.com/bmdersleri</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1008000" y="1904760"/>
            <a:ext cx="10149840" cy="377496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001"/>
              </a:spcBef>
            </a:pPr>
            <a:r>
              <a:rPr b="0" lang="tr-TR" sz="1800" spc="-1" strike="noStrike">
                <a:solidFill>
                  <a:srgbClr val="404040"/>
                </a:solidFill>
                <a:latin typeface="Century Gothic"/>
                <a:ea typeface="Noto Sans CJK SC"/>
              </a:rPr>
              <a:t> </a:t>
            </a:r>
            <a:r>
              <a:rPr b="0" lang="tr-TR" sz="1800" spc="-1" strike="noStrike">
                <a:solidFill>
                  <a:srgbClr val="404040"/>
                </a:solidFill>
                <a:latin typeface="Century Gothic"/>
                <a:ea typeface="Noto Sans CJK SC"/>
              </a:rPr>
              <a:t>Spring Framework kullanarak uygulama geliştirirken xml dosyaları üzerinden konfigürasyon işlemlerini yapmaktayız. Bu işlemler proje büyüdükçe vakit alabiliyor. Spring Boot ise bu vakit kaybını en aza indirmeyi planlayan bir başka Spring Freamework’üdür.</a:t>
            </a:r>
            <a:endParaRPr b="0" lang="tr-TR" sz="1800" spc="-1" strike="noStrike">
              <a:latin typeface="Arial"/>
            </a:endParaRPr>
          </a:p>
          <a:p>
            <a:pPr algn="just">
              <a:lnSpc>
                <a:spcPct val="100000"/>
              </a:lnSpc>
              <a:spcBef>
                <a:spcPts val="1001"/>
              </a:spcBef>
            </a:pPr>
            <a:r>
              <a:rPr b="0" lang="tr-TR" sz="1800" spc="-1" strike="noStrike">
                <a:solidFill>
                  <a:srgbClr val="404040"/>
                </a:solidFill>
                <a:latin typeface="Century Gothic"/>
                <a:ea typeface="Noto Sans CJK SC"/>
              </a:rPr>
              <a:t> </a:t>
            </a:r>
            <a:r>
              <a:rPr b="0" lang="tr-TR" sz="1800" spc="-1" strike="noStrike">
                <a:solidFill>
                  <a:srgbClr val="404040"/>
                </a:solidFill>
                <a:latin typeface="Century Gothic"/>
                <a:ea typeface="Noto Sans CJK SC"/>
              </a:rPr>
              <a:t>Spring Boot sadece koda odaklanmayı sağlamayı amaçlamakta olup bizi xml dosyaları üzerindeki vakit kaybını ortadan kaldırır. Xml dosyaları ile uğraşmadan Spring tabanlı uygulamaları hemen geliştirebileceğimiz Spring Boot ile yapabilecekleriniz sınırsız.</a:t>
            </a:r>
            <a:endParaRPr b="0" lang="tr-TR" sz="1800" spc="-1" strike="noStrike">
              <a:latin typeface="Arial"/>
            </a:endParaRPr>
          </a:p>
          <a:p>
            <a:pPr algn="just">
              <a:lnSpc>
                <a:spcPct val="100000"/>
              </a:lnSpc>
              <a:spcBef>
                <a:spcPts val="1001"/>
              </a:spcBef>
            </a:pPr>
            <a:endParaRPr b="0" lang="tr-TR" sz="1800" spc="-1" strike="noStrike">
              <a:latin typeface="Arial"/>
            </a:endParaRPr>
          </a:p>
          <a:p>
            <a:pPr algn="just">
              <a:lnSpc>
                <a:spcPct val="100000"/>
              </a:lnSpc>
              <a:spcBef>
                <a:spcPts val="1001"/>
              </a:spcBef>
            </a:pPr>
            <a:endParaRPr b="0" lang="tr-TR" sz="1800" spc="-1" strike="noStrike">
              <a:latin typeface="Arial"/>
            </a:endParaRPr>
          </a:p>
        </p:txBody>
      </p:sp>
      <p:sp>
        <p:nvSpPr>
          <p:cNvPr id="678"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6B9A974-A6CD-434B-BD3F-FF63225E7A52}" type="slidenum">
              <a:rPr b="0" lang="en-US" sz="2000" spc="-1" strike="noStrike">
                <a:solidFill>
                  <a:srgbClr val="feffff"/>
                </a:solidFill>
                <a:latin typeface="Century Gothic"/>
                <a:ea typeface="DejaVu Sans"/>
              </a:rPr>
              <a:t>3</a:t>
            </a:fld>
            <a:endParaRPr b="0" lang="tr-TR" sz="2000" spc="-1" strike="noStrike">
              <a:latin typeface="Arial"/>
            </a:endParaRPr>
          </a:p>
        </p:txBody>
      </p:sp>
      <p:sp>
        <p:nvSpPr>
          <p:cNvPr id="679" name="CustomShape 3"/>
          <p:cNvSpPr/>
          <p:nvPr/>
        </p:nvSpPr>
        <p:spPr>
          <a:xfrm>
            <a:off x="2593080" y="624240"/>
            <a:ext cx="8909280" cy="127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Century Gothic"/>
                <a:ea typeface="DejaVu Sans"/>
              </a:rPr>
              <a:t>Spring Boot Nedir?</a:t>
            </a:r>
            <a:endParaRPr b="0" lang="tr-TR"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81"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C1C3F24-1C77-42B0-B379-2FF78CF3CF39}" type="slidenum">
              <a:rPr b="0" lang="en-US" sz="2000" spc="-1" strike="noStrike">
                <a:solidFill>
                  <a:srgbClr val="feffff"/>
                </a:solidFill>
                <a:latin typeface="Century Gothic"/>
                <a:ea typeface="DejaVu Sans"/>
              </a:rPr>
              <a:t>3</a:t>
            </a:fld>
            <a:endParaRPr b="0" lang="tr-TR" sz="2000" spc="-1" strike="noStrike">
              <a:latin typeface="Arial"/>
            </a:endParaRPr>
          </a:p>
        </p:txBody>
      </p:sp>
      <p:sp>
        <p:nvSpPr>
          <p:cNvPr id="682" name="CustomShape 3"/>
          <p:cNvSpPr/>
          <p:nvPr/>
        </p:nvSpPr>
        <p:spPr>
          <a:xfrm>
            <a:off x="2593080" y="624240"/>
            <a:ext cx="8909280" cy="127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Century Gothic"/>
                <a:ea typeface="DejaVu Sans"/>
              </a:rPr>
              <a:t>Örnek</a:t>
            </a:r>
            <a:endParaRPr b="0" lang="tr-TR" sz="3600" spc="-1" strike="noStrike">
              <a:latin typeface="Arial"/>
            </a:endParaRPr>
          </a:p>
        </p:txBody>
      </p:sp>
      <p:pic>
        <p:nvPicPr>
          <p:cNvPr id="683" name="" descr=""/>
          <p:cNvPicPr/>
          <p:nvPr/>
        </p:nvPicPr>
        <p:blipFill>
          <a:blip r:embed="rId1"/>
          <a:stretch/>
        </p:blipFill>
        <p:spPr>
          <a:xfrm>
            <a:off x="1028880" y="1512000"/>
            <a:ext cx="10057680" cy="5254560"/>
          </a:xfrm>
          <a:prstGeom prst="rect">
            <a:avLst/>
          </a:prstGeom>
          <a:ln>
            <a:noFill/>
          </a:ln>
        </p:spPr>
      </p:pic>
      <p:sp>
        <p:nvSpPr>
          <p:cNvPr id="684" name="CustomShape 4"/>
          <p:cNvSpPr/>
          <p:nvPr/>
        </p:nvSpPr>
        <p:spPr>
          <a:xfrm>
            <a:off x="8928000" y="2160000"/>
            <a:ext cx="2158560" cy="790560"/>
          </a:xfrm>
          <a:prstGeom prst="frame">
            <a:avLst>
              <a:gd name="adj1" fmla="val 9259"/>
            </a:avLst>
          </a:prstGeom>
          <a:solidFill>
            <a:srgbClr val="ff0000"/>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86"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D54F708-51AF-4677-B256-40E692709A73}"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687" name="" descr=""/>
          <p:cNvPicPr/>
          <p:nvPr/>
        </p:nvPicPr>
        <p:blipFill>
          <a:blip r:embed="rId1"/>
          <a:stretch/>
        </p:blipFill>
        <p:spPr>
          <a:xfrm>
            <a:off x="3096000" y="470160"/>
            <a:ext cx="6152400" cy="6009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89"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62783A4-7F98-4899-97CC-1CCDB096DE81}"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690" name="" descr=""/>
          <p:cNvPicPr/>
          <p:nvPr/>
        </p:nvPicPr>
        <p:blipFill>
          <a:blip r:embed="rId1"/>
          <a:stretch/>
        </p:blipFill>
        <p:spPr>
          <a:xfrm>
            <a:off x="1296000" y="1368000"/>
            <a:ext cx="10102680" cy="5329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92"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33AF26B-3E12-42B3-AB57-E67D6281E37C}"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693" name="" descr=""/>
          <p:cNvPicPr/>
          <p:nvPr/>
        </p:nvPicPr>
        <p:blipFill>
          <a:blip r:embed="rId1"/>
          <a:stretch/>
        </p:blipFill>
        <p:spPr>
          <a:xfrm>
            <a:off x="1614960" y="1217520"/>
            <a:ext cx="9615600" cy="5405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95"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016F0BF-E995-4E78-B6C5-8269ED2EC46B}"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696" name="" descr=""/>
          <p:cNvPicPr/>
          <p:nvPr/>
        </p:nvPicPr>
        <p:blipFill>
          <a:blip r:embed="rId1"/>
          <a:stretch/>
        </p:blipFill>
        <p:spPr>
          <a:xfrm>
            <a:off x="1584000" y="1152000"/>
            <a:ext cx="9731520" cy="5470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CustomShape 1"/>
          <p:cNvSpPr/>
          <p:nvPr/>
        </p:nvSpPr>
        <p:spPr>
          <a:xfrm>
            <a:off x="2593080" y="624240"/>
            <a:ext cx="8909280" cy="1278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Century Gothic"/>
                <a:ea typeface="DejaVu Sans"/>
              </a:rPr>
              <a:t> </a:t>
            </a:r>
            <a:endParaRPr b="0" lang="tr-TR" sz="3600" spc="-1" strike="noStrike">
              <a:latin typeface="Arial"/>
            </a:endParaRPr>
          </a:p>
        </p:txBody>
      </p:sp>
      <p:sp>
        <p:nvSpPr>
          <p:cNvPr id="698" name="CustomShape 2"/>
          <p:cNvSpPr/>
          <p:nvPr/>
        </p:nvSpPr>
        <p:spPr>
          <a:xfrm>
            <a:off x="531720" y="788040"/>
            <a:ext cx="77724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4C995D7-521B-424E-8AC2-A22213D46C8B}" type="slidenum">
              <a:rPr b="0" lang="en-US" sz="2000" spc="-1" strike="noStrike">
                <a:solidFill>
                  <a:srgbClr val="feffff"/>
                </a:solidFill>
                <a:latin typeface="Century Gothic"/>
                <a:ea typeface="DejaVu Sans"/>
              </a:rPr>
              <a:t>3</a:t>
            </a:fld>
            <a:endParaRPr b="0" lang="tr-TR" sz="2000" spc="-1" strike="noStrike">
              <a:latin typeface="Arial"/>
            </a:endParaRPr>
          </a:p>
        </p:txBody>
      </p:sp>
      <p:pic>
        <p:nvPicPr>
          <p:cNvPr id="699" name="" descr=""/>
          <p:cNvPicPr/>
          <p:nvPr/>
        </p:nvPicPr>
        <p:blipFill>
          <a:blip r:embed="rId1"/>
          <a:stretch/>
        </p:blipFill>
        <p:spPr>
          <a:xfrm>
            <a:off x="1594800" y="1152000"/>
            <a:ext cx="9731520" cy="54705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234</TotalTime>
  <Application>LibreOffice/6.4.7.2$Linux_X86_64 LibreOffice_project/40$Build-2</Application>
  <Words>1600</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2020-04-15T07:57:29Z</dcterms:created>
  <dc:creator>İsmail KIRBAŞ</dc:creator>
  <dc:description/>
  <dc:language>en-AU</dc:language>
  <cp:lastModifiedBy/>
  <dcterms:modified xsi:type="dcterms:W3CDTF">2021-06-11T11:02:16Z</dcterms:modified>
  <cp:revision>64</cp:revision>
  <dc:subject/>
  <dc:title>Soyutlama Nedir?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