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72" r:id="rId5"/>
    <p:sldId id="280" r:id="rId6"/>
    <p:sldId id="273" r:id="rId7"/>
    <p:sldId id="261" r:id="rId8"/>
    <p:sldId id="274" r:id="rId9"/>
    <p:sldId id="277" r:id="rId10"/>
    <p:sldId id="276" r:id="rId11"/>
    <p:sldId id="278" r:id="rId12"/>
    <p:sldId id="275" r:id="rId13"/>
    <p:sldId id="279" r:id="rId14"/>
    <p:sldId id="271" r:id="rId15"/>
    <p:sldId id="281" r:id="rId16"/>
    <p:sldId id="262" r:id="rId17"/>
    <p:sldId id="286" r:id="rId18"/>
    <p:sldId id="264" r:id="rId19"/>
    <p:sldId id="285" r:id="rId20"/>
    <p:sldId id="283" r:id="rId21"/>
    <p:sldId id="287" r:id="rId22"/>
    <p:sldId id="282" r:id="rId23"/>
    <p:sldId id="284" r:id="rId24"/>
    <p:sldId id="288" r:id="rId25"/>
    <p:sldId id="259"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88" d="100"/>
          <a:sy n="88" d="100"/>
        </p:scale>
        <p:origin x="42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6/11/2021</a:t>
            </a:fld>
            <a:endParaRPr lang="en-US"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dirty="0"/>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oracle.com/javase/8/docs/api/java/util/StringTokenizer.html" TargetMode="External"/><Relationship Id="rId3" Type="http://schemas.openxmlformats.org/officeDocument/2006/relationships/hyperlink" Target="https://techvidvan.com/tutorials/java-stringtokenizer/" TargetMode="External"/><Relationship Id="rId7" Type="http://schemas.openxmlformats.org/officeDocument/2006/relationships/hyperlink" Target="https://www.it-swarm-tr.com/tr/java/stringtokenizer-ve-string.split-kullanimi-arasindaki-fark/1043398607/" TargetMode="External"/><Relationship Id="rId12" Type="http://schemas.openxmlformats.org/officeDocument/2006/relationships/hyperlink" Target="http://youtube.com/bmdersleri" TargetMode="External"/><Relationship Id="rId2" Type="http://schemas.openxmlformats.org/officeDocument/2006/relationships/hyperlink" Target="http://selcukoglu.blogspot.com/2010/09/javautilstringtokenizer.html" TargetMode="External"/><Relationship Id="rId1" Type="http://schemas.openxmlformats.org/officeDocument/2006/relationships/slideLayout" Target="../slideLayouts/slideLayout2.xml"/><Relationship Id="rId6" Type="http://schemas.openxmlformats.org/officeDocument/2006/relationships/hyperlink" Target="https://www.java67.com/2019/12/difference-between-stringtokenizer-and.html" TargetMode="External"/><Relationship Id="rId11" Type="http://schemas.openxmlformats.org/officeDocument/2006/relationships/image" Target="../media/image3.png"/><Relationship Id="rId5" Type="http://schemas.openxmlformats.org/officeDocument/2006/relationships/hyperlink" Target="https://www.javatpoint.com/string-tokenizer-in-java" TargetMode="External"/><Relationship Id="rId10" Type="http://schemas.openxmlformats.org/officeDocument/2006/relationships/hyperlink" Target="https://www.youtube.com/channel/UCIdYgV-XFjv9q0IHtzUTtQw" TargetMode="External"/><Relationship Id="rId4" Type="http://schemas.openxmlformats.org/officeDocument/2006/relationships/hyperlink" Target="https://www.slideshare.net/muthukumaransmvec/stringtokenizer" TargetMode="External"/><Relationship Id="rId9"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Java’ da StringTokenizer Sınıfı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82474" y="4712102"/>
            <a:ext cx="590358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Hasan Emre Alkan1911404039</a:t>
            </a:r>
            <a:endParaRPr lang="tr-TR" b="1" dirty="0">
              <a:solidFill>
                <a:schemeClr val="tx1"/>
              </a:solidFill>
            </a:endParaRPr>
          </a:p>
          <a:p>
            <a:r>
              <a:rPr lang="tr-TR" dirty="0">
                <a:solidFill>
                  <a:schemeClr val="tx1"/>
                </a:solidFill>
              </a:rPr>
              <a:t>Tarih                            : </a:t>
            </a:r>
            <a:r>
              <a:rPr lang="tr-TR" dirty="0" smtClean="0">
                <a:solidFill>
                  <a:schemeClr val="tx1"/>
                </a:solidFill>
              </a:rPr>
              <a:t>08/06/2021</a:t>
            </a:r>
            <a:endParaRPr lang="tr-TR" dirty="0">
              <a:solidFill>
                <a:schemeClr val="tx1"/>
              </a:solidFill>
            </a:endParaRPr>
          </a:p>
          <a:p>
            <a:r>
              <a:rPr lang="tr-TR" dirty="0">
                <a:solidFill>
                  <a:schemeClr val="tx1"/>
                </a:solidFill>
              </a:rPr>
              <a:t>Sürüm                         : </a:t>
            </a:r>
            <a:r>
              <a:rPr lang="tr-TR" dirty="0" smtClean="0">
                <a:solidFill>
                  <a:schemeClr val="tx1"/>
                </a:solidFill>
              </a:rPr>
              <a:t>v1</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Constructor Type - 2</a:t>
            </a:r>
            <a:r>
              <a:rPr lang="en-US" dirty="0"/>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753008"/>
            <a:ext cx="9084350" cy="4589387"/>
          </a:xfrm>
        </p:spPr>
        <p:txBody>
          <a:bodyPr>
            <a:normAutofit/>
          </a:bodyPr>
          <a:lstStyle/>
          <a:p>
            <a:pPr algn="just"/>
            <a:r>
              <a:rPr lang="tr-TR" dirty="0" smtClean="0">
                <a:latin typeface="Courier New" panose="02070309020205020404" pitchFamily="49" charset="0"/>
                <a:cs typeface="Courier New" panose="02070309020205020404" pitchFamily="49" charset="0"/>
              </a:rPr>
              <a:t>StringTokenizer(String str, String delimiter) </a:t>
            </a:r>
            <a:r>
              <a:rPr lang="tr-TR" dirty="0" smtClean="0"/>
              <a:t>: String bir metinle birlikte sınırlayıcının olduğu tiptir. Hangi sınırlayıcıyı verirsek o sınırlayıcıya göre tokenlara ayırma işlemi gerçekleştirilir.</a:t>
            </a:r>
            <a:endParaRPr lang="tr-TR" dirty="0"/>
          </a:p>
          <a:p>
            <a:pPr marL="0" indent="0" algn="just">
              <a:buNone/>
            </a:pPr>
            <a:endParaRPr lang="tr-TR" dirty="0" smtClean="0"/>
          </a:p>
          <a:p>
            <a:pPr marL="0" indent="0" algn="just">
              <a:buNone/>
            </a:pPr>
            <a:endParaRPr lang="tr-TR" dirty="0" smtClean="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5071" t="8000" r="38714" b="60762"/>
          <a:stretch/>
        </p:blipFill>
        <p:spPr>
          <a:xfrm>
            <a:off x="2245501" y="3025190"/>
            <a:ext cx="7116212" cy="3452840"/>
          </a:xfrm>
          <a:prstGeom prst="rect">
            <a:avLst/>
          </a:prstGeom>
        </p:spPr>
      </p:pic>
    </p:spTree>
    <p:extLst>
      <p:ext uri="{BB962C8B-B14F-4D97-AF65-F5344CB8AC3E}">
        <p14:creationId xmlns:p14="http://schemas.microsoft.com/office/powerpoint/2010/main" val="3162260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Ekran Çıktısı</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5179" t="70159" r="53178" b="8636"/>
          <a:stretch/>
        </p:blipFill>
        <p:spPr>
          <a:xfrm>
            <a:off x="3864376" y="2479434"/>
            <a:ext cx="4893628" cy="2697148"/>
          </a:xfrm>
          <a:prstGeom prst="rect">
            <a:avLst/>
          </a:prstGeom>
        </p:spPr>
      </p:pic>
    </p:spTree>
    <p:extLst>
      <p:ext uri="{BB962C8B-B14F-4D97-AF65-F5344CB8AC3E}">
        <p14:creationId xmlns:p14="http://schemas.microsoft.com/office/powerpoint/2010/main" val="21906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Constructor Type - 3</a:t>
            </a:r>
            <a:r>
              <a:rPr lang="en-US" dirty="0"/>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726883"/>
            <a:ext cx="9084350" cy="4589387"/>
          </a:xfrm>
        </p:spPr>
        <p:txBody>
          <a:bodyPr>
            <a:normAutofit/>
          </a:bodyPr>
          <a:lstStyle/>
          <a:p>
            <a:pPr algn="just"/>
            <a:r>
              <a:rPr lang="tr-TR" dirty="0" smtClean="0">
                <a:latin typeface="Courier New" panose="02070309020205020404" pitchFamily="49" charset="0"/>
                <a:cs typeface="Courier New" panose="02070309020205020404" pitchFamily="49" charset="0"/>
              </a:rPr>
              <a:t>StringTokenizer(String str, String delimiter, boolean b) : </a:t>
            </a:r>
            <a:r>
              <a:rPr lang="tr-TR" dirty="0" smtClean="0">
                <a:latin typeface="+mj-lt"/>
                <a:cs typeface="Courier New" panose="02070309020205020404" pitchFamily="49" charset="0"/>
              </a:rPr>
              <a:t>Hem tokenlara ayrılacak metnin, hem sınırlayıcının hem de boolean ifadenin bulunduğu yapıdır. Eğer boolean değerini true olarak verirsek sınırlayıcıyı ekran çıktısında görürüz. False vermemize gerek yok çünkü default yapısı false‘ tur</a:t>
            </a:r>
            <a:endParaRPr lang="tr-TR" dirty="0">
              <a:latin typeface="+mj-lt"/>
            </a:endParaRPr>
          </a:p>
          <a:p>
            <a:pPr marL="0" indent="0" algn="just">
              <a:buNone/>
            </a:pPr>
            <a:endParaRPr lang="tr-TR" dirty="0" smtClean="0"/>
          </a:p>
          <a:p>
            <a:pPr marL="0" indent="0" algn="just">
              <a:buNone/>
            </a:pPr>
            <a:endParaRPr lang="tr-TR" dirty="0" smtClean="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l="25143" t="7619" r="35965" b="58667"/>
          <a:stretch/>
        </p:blipFill>
        <p:spPr>
          <a:xfrm>
            <a:off x="2368147" y="3317676"/>
            <a:ext cx="6971214" cy="3399188"/>
          </a:xfrm>
          <a:prstGeom prst="rect">
            <a:avLst/>
          </a:prstGeom>
        </p:spPr>
      </p:pic>
    </p:spTree>
    <p:extLst>
      <p:ext uri="{BB962C8B-B14F-4D97-AF65-F5344CB8AC3E}">
        <p14:creationId xmlns:p14="http://schemas.microsoft.com/office/powerpoint/2010/main" val="476112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Ekran Çıktısı</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5143" t="69588" r="53143" b="7554"/>
          <a:stretch/>
        </p:blipFill>
        <p:spPr>
          <a:xfrm>
            <a:off x="3803416" y="2501671"/>
            <a:ext cx="4879090" cy="2888934"/>
          </a:xfrm>
          <a:prstGeom prst="rect">
            <a:avLst/>
          </a:prstGeom>
        </p:spPr>
      </p:pic>
    </p:spTree>
    <p:extLst>
      <p:ext uri="{BB962C8B-B14F-4D97-AF65-F5344CB8AC3E}">
        <p14:creationId xmlns:p14="http://schemas.microsoft.com/office/powerpoint/2010/main" val="2199895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StringTokenizer Metotları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905000"/>
            <a:ext cx="10408642" cy="4090443"/>
          </a:xfrm>
        </p:spPr>
        <p:txBody>
          <a:bodyPr>
            <a:normAutofit lnSpcReduction="10000"/>
          </a:bodyPr>
          <a:lstStyle/>
          <a:p>
            <a:pPr algn="just"/>
            <a:r>
              <a:rPr lang="tr-TR" dirty="0" smtClean="0"/>
              <a:t>1-   </a:t>
            </a:r>
            <a:r>
              <a:rPr lang="tr-TR" dirty="0" smtClean="0">
                <a:solidFill>
                  <a:srgbClr val="178DBB"/>
                </a:solidFill>
                <a:latin typeface="Courier New" panose="02070309020205020404" pitchFamily="49" charset="0"/>
                <a:cs typeface="Courier New" panose="02070309020205020404" pitchFamily="49" charset="0"/>
              </a:rPr>
              <a:t>int countToken() : </a:t>
            </a:r>
            <a:r>
              <a:rPr lang="tr-TR" dirty="0" smtClean="0"/>
              <a:t>Toplam jeton sayısını verir.</a:t>
            </a:r>
          </a:p>
          <a:p>
            <a:pPr algn="just"/>
            <a:endParaRPr lang="tr-TR" dirty="0" smtClean="0"/>
          </a:p>
          <a:p>
            <a:pPr algn="just"/>
            <a:r>
              <a:rPr lang="tr-TR" dirty="0" smtClean="0"/>
              <a:t>2-   </a:t>
            </a:r>
            <a:r>
              <a:rPr lang="tr-TR" dirty="0" smtClean="0">
                <a:solidFill>
                  <a:srgbClr val="178DBB"/>
                </a:solidFill>
                <a:latin typeface="Courier New" panose="02070309020205020404" pitchFamily="49" charset="0"/>
                <a:cs typeface="Courier New" panose="02070309020205020404" pitchFamily="49" charset="0"/>
              </a:rPr>
              <a:t>String nextToken() : </a:t>
            </a:r>
            <a:r>
              <a:rPr lang="tr-TR" dirty="0" smtClean="0"/>
              <a:t>Sonraki jetonu verir.</a:t>
            </a:r>
          </a:p>
          <a:p>
            <a:pPr marL="0" indent="0" algn="just">
              <a:buNone/>
            </a:pPr>
            <a:endParaRPr lang="tr-TR" dirty="0" smtClean="0"/>
          </a:p>
          <a:p>
            <a:pPr algn="just"/>
            <a:r>
              <a:rPr lang="tr-TR" dirty="0"/>
              <a:t>3- </a:t>
            </a:r>
            <a:r>
              <a:rPr lang="tr-TR" dirty="0" smtClean="0"/>
              <a:t>  </a:t>
            </a:r>
            <a:r>
              <a:rPr lang="tr-TR" dirty="0" smtClean="0">
                <a:solidFill>
                  <a:srgbClr val="178DBB"/>
                </a:solidFill>
                <a:latin typeface="Courier New" panose="02070309020205020404" pitchFamily="49" charset="0"/>
                <a:cs typeface="Courier New" panose="02070309020205020404" pitchFamily="49" charset="0"/>
              </a:rPr>
              <a:t>boolean hasMoreTokens() : </a:t>
            </a:r>
            <a:r>
              <a:rPr lang="tr-TR" dirty="0"/>
              <a:t>D</a:t>
            </a:r>
            <a:r>
              <a:rPr lang="tr-TR" dirty="0" smtClean="0"/>
              <a:t>aha </a:t>
            </a:r>
            <a:r>
              <a:rPr lang="tr-TR" dirty="0"/>
              <a:t>fazla jeton olup olmadığını kontrol </a:t>
            </a:r>
            <a:r>
              <a:rPr lang="tr-TR" dirty="0" smtClean="0"/>
              <a:t>eder. Bir nevi  parçalanacak </a:t>
            </a:r>
            <a:r>
              <a:rPr lang="tr-TR" dirty="0"/>
              <a:t>ifade kalıp </a:t>
            </a:r>
            <a:r>
              <a:rPr lang="tr-TR" dirty="0" smtClean="0"/>
              <a:t>kalmadığını </a:t>
            </a:r>
            <a:r>
              <a:rPr lang="tr-TR" dirty="0"/>
              <a:t>kontrol </a:t>
            </a:r>
            <a:r>
              <a:rPr lang="tr-TR" dirty="0" smtClean="0"/>
              <a:t>eder.</a:t>
            </a:r>
          </a:p>
          <a:p>
            <a:pPr algn="just"/>
            <a:endParaRPr lang="tr-TR" dirty="0" smtClean="0"/>
          </a:p>
          <a:p>
            <a:pPr algn="just"/>
            <a:r>
              <a:rPr lang="tr-TR" dirty="0" smtClean="0"/>
              <a:t>4- </a:t>
            </a:r>
            <a:r>
              <a:rPr lang="tr-TR" dirty="0" smtClean="0">
                <a:solidFill>
                  <a:srgbClr val="178DBB"/>
                </a:solidFill>
                <a:latin typeface="Courier New" panose="02070309020205020404" pitchFamily="49" charset="0"/>
                <a:cs typeface="Courier New" panose="02070309020205020404" pitchFamily="49" charset="0"/>
              </a:rPr>
              <a:t>Object nextElement(): </a:t>
            </a:r>
            <a:r>
              <a:rPr lang="tr-TR" dirty="0" smtClean="0">
                <a:latin typeface="Courier New" panose="02070309020205020404" pitchFamily="49" charset="0"/>
                <a:cs typeface="Courier New" panose="02070309020205020404" pitchFamily="49" charset="0"/>
              </a:rPr>
              <a:t>nextToken() </a:t>
            </a:r>
            <a:r>
              <a:rPr lang="tr-TR" dirty="0" smtClean="0"/>
              <a:t>metoduyla aynı işlevi görür. Tek farkı obje döndürmesidir.</a:t>
            </a:r>
          </a:p>
          <a:p>
            <a:pPr algn="just"/>
            <a:endParaRPr lang="tr-TR" dirty="0" smtClean="0"/>
          </a:p>
          <a:p>
            <a:pPr algn="just"/>
            <a:r>
              <a:rPr lang="tr-TR" dirty="0" smtClean="0"/>
              <a:t>5- </a:t>
            </a:r>
            <a:r>
              <a:rPr lang="tr-TR" dirty="0" smtClean="0">
                <a:solidFill>
                  <a:srgbClr val="178DBB"/>
                </a:solidFill>
                <a:latin typeface="Courier New" panose="02070309020205020404" pitchFamily="49" charset="0"/>
                <a:cs typeface="Courier New" panose="02070309020205020404" pitchFamily="49" charset="0"/>
              </a:rPr>
              <a:t>boolean hasMoreElements(): </a:t>
            </a:r>
            <a:r>
              <a:rPr lang="tr-TR" dirty="0" smtClean="0">
                <a:latin typeface="Courier New" panose="02070309020205020404" pitchFamily="49" charset="0"/>
                <a:cs typeface="Courier New" panose="02070309020205020404" pitchFamily="49" charset="0"/>
              </a:rPr>
              <a:t>hasMoreTokens() </a:t>
            </a:r>
            <a:r>
              <a:rPr lang="tr-TR" dirty="0" smtClean="0"/>
              <a:t>metodunun alternatifi diyebiliriz. </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StringTokenizer </a:t>
            </a:r>
            <a:r>
              <a:rPr lang="tr-TR" dirty="0" smtClean="0"/>
              <a:t>Yapıcıları ve Metotları</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061755"/>
            <a:ext cx="8064138" cy="4223114"/>
          </a:xfrm>
          <a:prstGeom prst="rect">
            <a:avLst/>
          </a:prstGeom>
        </p:spPr>
      </p:pic>
    </p:spTree>
    <p:extLst>
      <p:ext uri="{BB962C8B-B14F-4D97-AF65-F5344CB8AC3E}">
        <p14:creationId xmlns:p14="http://schemas.microsoft.com/office/powerpoint/2010/main" val="248672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StringTokenizer Uygulama Örneği </a:t>
            </a:r>
            <a:r>
              <a:rPr lang="tr-TR" dirty="0"/>
              <a:t>-1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5143" t="7619" r="41071" b="56063"/>
          <a:stretch/>
        </p:blipFill>
        <p:spPr>
          <a:xfrm>
            <a:off x="3226526" y="2094691"/>
            <a:ext cx="6657702" cy="3996674"/>
          </a:xfrm>
          <a:prstGeom prst="rect">
            <a:avLst/>
          </a:prstGeom>
        </p:spPr>
      </p:pic>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smtClean="0"/>
              <a:t>Ekran Çıktısı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l="25143" t="70222" r="53080" b="7047"/>
          <a:stretch/>
        </p:blipFill>
        <p:spPr>
          <a:xfrm>
            <a:off x="3491356" y="2166903"/>
            <a:ext cx="5982710" cy="3512618"/>
          </a:xfrm>
          <a:prstGeom prst="rect">
            <a:avLst/>
          </a:prstGeom>
        </p:spPr>
      </p:pic>
    </p:spTree>
    <p:extLst>
      <p:ext uri="{BB962C8B-B14F-4D97-AF65-F5344CB8AC3E}">
        <p14:creationId xmlns:p14="http://schemas.microsoft.com/office/powerpoint/2010/main" val="1073875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StringTokenizer </a:t>
            </a:r>
            <a:r>
              <a:rPr lang="tr-TR" dirty="0" smtClean="0"/>
              <a:t>Uygulama Örneği -2</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9" name="Resim 8"/>
          <p:cNvPicPr>
            <a:picLocks noChangeAspect="1"/>
          </p:cNvPicPr>
          <p:nvPr/>
        </p:nvPicPr>
        <p:blipFill rotWithShape="1">
          <a:blip r:embed="rId2">
            <a:extLst>
              <a:ext uri="{28A0092B-C50C-407E-A947-70E740481C1C}">
                <a14:useLocalDpi xmlns:a14="http://schemas.microsoft.com/office/drawing/2010/main" val="0"/>
              </a:ext>
            </a:extLst>
          </a:blip>
          <a:srcRect l="25731" t="7836" r="41341" b="60138"/>
          <a:stretch/>
        </p:blipFill>
        <p:spPr>
          <a:xfrm>
            <a:off x="3337856" y="2174966"/>
            <a:ext cx="6690304" cy="3660162"/>
          </a:xfrm>
          <a:prstGeom prst="rect">
            <a:avLst/>
          </a:prstGeom>
        </p:spPr>
      </p:pic>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Ekran Çıktısı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5143" t="70223" r="50929" b="7809"/>
          <a:stretch/>
        </p:blipFill>
        <p:spPr>
          <a:xfrm>
            <a:off x="3348611" y="2386151"/>
            <a:ext cx="6424956" cy="3317964"/>
          </a:xfrm>
          <a:prstGeom prst="rect">
            <a:avLst/>
          </a:prstGeom>
        </p:spPr>
      </p:pic>
    </p:spTree>
    <p:extLst>
      <p:ext uri="{BB962C8B-B14F-4D97-AF65-F5344CB8AC3E}">
        <p14:creationId xmlns:p14="http://schemas.microsoft.com/office/powerpoint/2010/main" val="2590790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fontScale="92500" lnSpcReduction="20000"/>
          </a:bodyPr>
          <a:lstStyle/>
          <a:p>
            <a:r>
              <a:rPr lang="tr-TR" dirty="0" smtClean="0"/>
              <a:t>StringTokenizer Sınıfı </a:t>
            </a:r>
            <a:r>
              <a:rPr lang="tr-TR" dirty="0"/>
              <a:t>N</a:t>
            </a:r>
            <a:r>
              <a:rPr lang="tr-TR" dirty="0" smtClean="0"/>
              <a:t>edir?</a:t>
            </a:r>
          </a:p>
          <a:p>
            <a:r>
              <a:rPr lang="tr-TR" dirty="0" smtClean="0"/>
              <a:t>StringTokenizer Örneği</a:t>
            </a:r>
          </a:p>
          <a:p>
            <a:r>
              <a:rPr lang="tr-TR" dirty="0" smtClean="0"/>
              <a:t>StringTokenizer vs Split Metodu</a:t>
            </a:r>
            <a:endParaRPr lang="tr-TR" dirty="0"/>
          </a:p>
          <a:p>
            <a:r>
              <a:rPr lang="tr-TR" dirty="0"/>
              <a:t>StringTokenizer </a:t>
            </a:r>
            <a:r>
              <a:rPr lang="tr-TR" dirty="0" smtClean="0"/>
              <a:t>Constructor Çeşitleri</a:t>
            </a:r>
          </a:p>
          <a:p>
            <a:r>
              <a:rPr lang="tr-TR" dirty="0" smtClean="0"/>
              <a:t>Constructor Type - 1</a:t>
            </a:r>
          </a:p>
          <a:p>
            <a:r>
              <a:rPr lang="tr-TR" dirty="0" smtClean="0"/>
              <a:t>Constructor </a:t>
            </a:r>
            <a:r>
              <a:rPr lang="tr-TR" dirty="0"/>
              <a:t>Type </a:t>
            </a:r>
            <a:r>
              <a:rPr lang="tr-TR" dirty="0" smtClean="0"/>
              <a:t>- 2</a:t>
            </a:r>
            <a:endParaRPr lang="tr-TR" dirty="0"/>
          </a:p>
          <a:p>
            <a:r>
              <a:rPr lang="tr-TR" dirty="0" smtClean="0"/>
              <a:t>Constructor </a:t>
            </a:r>
            <a:r>
              <a:rPr lang="tr-TR" dirty="0"/>
              <a:t>Type </a:t>
            </a:r>
            <a:r>
              <a:rPr lang="tr-TR" dirty="0" smtClean="0"/>
              <a:t>– 3</a:t>
            </a:r>
          </a:p>
          <a:p>
            <a:r>
              <a:rPr lang="tr-TR" dirty="0"/>
              <a:t>StringTokenizer </a:t>
            </a:r>
            <a:r>
              <a:rPr lang="tr-TR" dirty="0" smtClean="0"/>
              <a:t>Metotları</a:t>
            </a:r>
          </a:p>
          <a:p>
            <a:r>
              <a:rPr lang="tr-TR" dirty="0" smtClean="0"/>
              <a:t>Uygulama Örnekleri</a:t>
            </a:r>
          </a:p>
          <a:p>
            <a:r>
              <a:rPr lang="tr-TR" dirty="0" smtClean="0"/>
              <a:t>Sonuç</a:t>
            </a:r>
          </a:p>
          <a:p>
            <a:r>
              <a:rPr lang="tr-TR" dirty="0" smtClean="0"/>
              <a:t>Kaynaklar</a:t>
            </a:r>
            <a:endParaRPr lang="tr-TR" dirty="0"/>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StringTokenizer </a:t>
            </a:r>
            <a:r>
              <a:rPr lang="tr-TR" dirty="0" smtClean="0"/>
              <a:t>Uygulama Örneği -3</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l="24928" t="7365" r="28571" b="54985"/>
          <a:stretch/>
        </p:blipFill>
        <p:spPr>
          <a:xfrm>
            <a:off x="2135480" y="2316480"/>
            <a:ext cx="9369132" cy="4267200"/>
          </a:xfrm>
          <a:prstGeom prst="rect">
            <a:avLst/>
          </a:prstGeom>
        </p:spPr>
      </p:pic>
    </p:spTree>
    <p:extLst>
      <p:ext uri="{BB962C8B-B14F-4D97-AF65-F5344CB8AC3E}">
        <p14:creationId xmlns:p14="http://schemas.microsoft.com/office/powerpoint/2010/main" val="841953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Ekran Çıktısı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l="24928" t="70029" r="49968" b="7048"/>
          <a:stretch/>
        </p:blipFill>
        <p:spPr>
          <a:xfrm>
            <a:off x="3341002" y="2542738"/>
            <a:ext cx="6248582" cy="3209608"/>
          </a:xfrm>
          <a:prstGeom prst="rect">
            <a:avLst/>
          </a:prstGeom>
        </p:spPr>
      </p:pic>
    </p:spTree>
    <p:extLst>
      <p:ext uri="{BB962C8B-B14F-4D97-AF65-F5344CB8AC3E}">
        <p14:creationId xmlns:p14="http://schemas.microsoft.com/office/powerpoint/2010/main" val="487912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StringTokenizer </a:t>
            </a:r>
            <a:r>
              <a:rPr lang="tr-TR" dirty="0" smtClean="0"/>
              <a:t>Uygulama Örneği -4</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l="25000" t="8127" r="37214" b="54921"/>
          <a:stretch/>
        </p:blipFill>
        <p:spPr>
          <a:xfrm>
            <a:off x="2592925" y="2070279"/>
            <a:ext cx="8161572" cy="4489638"/>
          </a:xfrm>
          <a:prstGeom prst="rect">
            <a:avLst/>
          </a:prstGeom>
        </p:spPr>
      </p:pic>
    </p:spTree>
    <p:extLst>
      <p:ext uri="{BB962C8B-B14F-4D97-AF65-F5344CB8AC3E}">
        <p14:creationId xmlns:p14="http://schemas.microsoft.com/office/powerpoint/2010/main" val="1648198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Ekran Çıktısı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5000" t="70804" r="53536" b="7989"/>
          <a:stretch/>
        </p:blipFill>
        <p:spPr>
          <a:xfrm>
            <a:off x="3415743" y="2420985"/>
            <a:ext cx="6377774" cy="3544386"/>
          </a:xfrm>
          <a:prstGeom prst="rect">
            <a:avLst/>
          </a:prstGeom>
        </p:spPr>
      </p:pic>
    </p:spTree>
    <p:extLst>
      <p:ext uri="{BB962C8B-B14F-4D97-AF65-F5344CB8AC3E}">
        <p14:creationId xmlns:p14="http://schemas.microsoft.com/office/powerpoint/2010/main" val="3536003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a:t>
            </a:r>
            <a:endParaRPr lang="en-US" dirty="0"/>
          </a:p>
        </p:txBody>
      </p:sp>
      <p:sp>
        <p:nvSpPr>
          <p:cNvPr id="3" name="İçerik Yer Tutucusu 2"/>
          <p:cNvSpPr>
            <a:spLocks noGrp="1"/>
          </p:cNvSpPr>
          <p:nvPr>
            <p:ph idx="1"/>
          </p:nvPr>
        </p:nvSpPr>
        <p:spPr/>
        <p:txBody>
          <a:bodyPr/>
          <a:lstStyle/>
          <a:p>
            <a:endParaRPr lang="tr-TR" dirty="0" smtClean="0"/>
          </a:p>
          <a:p>
            <a:endParaRPr lang="tr-TR" dirty="0"/>
          </a:p>
          <a:p>
            <a:endParaRPr lang="tr-TR" dirty="0" smtClean="0"/>
          </a:p>
          <a:p>
            <a:r>
              <a:rPr lang="tr-TR" dirty="0" smtClean="0"/>
              <a:t>Bilmemiz gereken en önemli şey </a:t>
            </a:r>
            <a:r>
              <a:rPr lang="tr-TR" dirty="0" smtClean="0">
                <a:latin typeface="Courier New" panose="02070309020205020404" pitchFamily="49" charset="0"/>
                <a:cs typeface="Courier New" panose="02070309020205020404" pitchFamily="49" charset="0"/>
              </a:rPr>
              <a:t>StringTokenizer </a:t>
            </a:r>
            <a:r>
              <a:rPr lang="tr-TR" dirty="0" smtClean="0"/>
              <a:t>sınıfı </a:t>
            </a:r>
            <a:r>
              <a:rPr lang="tr-TR" dirty="0" smtClean="0">
                <a:latin typeface="Courier New" panose="02070309020205020404" pitchFamily="49" charset="0"/>
                <a:cs typeface="Courier New" panose="02070309020205020404" pitchFamily="49" charset="0"/>
              </a:rPr>
              <a:t>String</a:t>
            </a:r>
            <a:r>
              <a:rPr lang="tr-TR" dirty="0" smtClean="0"/>
              <a:t> metinleri bölmemizi, ayırmamızı sağlayan eski bir sınıftır.</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326898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596434" y="2116183"/>
            <a:ext cx="9620206" cy="3777622"/>
          </a:xfrm>
        </p:spPr>
        <p:txBody>
          <a:bodyPr>
            <a:normAutofit fontScale="77500" lnSpcReduction="20000"/>
          </a:bodyPr>
          <a:lstStyle/>
          <a:p>
            <a:r>
              <a:rPr lang="tr-TR" dirty="0" smtClean="0"/>
              <a:t> java.util.StringTokenizer</a:t>
            </a:r>
            <a:r>
              <a:rPr lang="tr-TR" dirty="0"/>
              <a:t/>
            </a:r>
            <a:br>
              <a:rPr lang="tr-TR" dirty="0"/>
            </a:br>
            <a:r>
              <a:rPr lang="tr-TR" dirty="0" smtClean="0"/>
              <a:t>(</a:t>
            </a:r>
            <a:r>
              <a:rPr lang="en-US" dirty="0">
                <a:hlinkClick r:id="rId2"/>
              </a:rPr>
              <a:t>http://</a:t>
            </a:r>
            <a:r>
              <a:rPr lang="en-US" dirty="0" smtClean="0">
                <a:hlinkClick r:id="rId2"/>
              </a:rPr>
              <a:t>selcukoglu.blogspot.com/2010/09/javautilstringtokenizer.html</a:t>
            </a:r>
            <a:r>
              <a:rPr lang="tr-TR" dirty="0" smtClean="0"/>
              <a:t>)</a:t>
            </a:r>
          </a:p>
          <a:p>
            <a:r>
              <a:rPr lang="tr-TR" dirty="0"/>
              <a:t>Java StringTokenizer </a:t>
            </a:r>
            <a:r>
              <a:rPr lang="tr-TR" dirty="0" smtClean="0"/>
              <a:t>Example</a:t>
            </a:r>
            <a:br>
              <a:rPr lang="tr-TR" dirty="0" smtClean="0"/>
            </a:br>
            <a:r>
              <a:rPr lang="tr-TR" dirty="0" smtClean="0"/>
              <a:t>(</a:t>
            </a:r>
            <a:r>
              <a:rPr lang="en-US" dirty="0">
                <a:hlinkClick r:id="rId3"/>
              </a:rPr>
              <a:t>https://techvidvan.com/tutorials/java-stringtokenizer</a:t>
            </a:r>
            <a:r>
              <a:rPr lang="en-US" dirty="0" smtClean="0">
                <a:hlinkClick r:id="rId3"/>
              </a:rPr>
              <a:t>/</a:t>
            </a:r>
            <a:r>
              <a:rPr lang="tr-TR" dirty="0" smtClean="0"/>
              <a:t>)</a:t>
            </a:r>
          </a:p>
          <a:p>
            <a:r>
              <a:rPr lang="tr-TR" dirty="0"/>
              <a:t>StringTokenizer in </a:t>
            </a:r>
            <a:r>
              <a:rPr lang="tr-TR" dirty="0" smtClean="0"/>
              <a:t>java</a:t>
            </a:r>
            <a:r>
              <a:rPr lang="tr-TR" dirty="0"/>
              <a:t/>
            </a:r>
            <a:br>
              <a:rPr lang="tr-TR" dirty="0"/>
            </a:br>
            <a:r>
              <a:rPr lang="tr-TR" dirty="0" smtClean="0"/>
              <a:t>(</a:t>
            </a:r>
            <a:r>
              <a:rPr lang="en-US" dirty="0">
                <a:hlinkClick r:id="rId4"/>
              </a:rPr>
              <a:t>https://</a:t>
            </a:r>
            <a:r>
              <a:rPr lang="en-US" dirty="0" smtClean="0">
                <a:hlinkClick r:id="rId4"/>
              </a:rPr>
              <a:t>www.slideshare.net/muthukumaransmvec/stringtokenizer</a:t>
            </a:r>
            <a:r>
              <a:rPr lang="tr-TR" dirty="0" smtClean="0"/>
              <a:t>)</a:t>
            </a:r>
            <a:endParaRPr lang="tr-TR" dirty="0"/>
          </a:p>
          <a:p>
            <a:r>
              <a:rPr lang="tr-TR" dirty="0"/>
              <a:t>StringTokenizer in </a:t>
            </a:r>
            <a:r>
              <a:rPr lang="tr-TR" dirty="0" smtClean="0"/>
              <a:t>Java</a:t>
            </a:r>
            <a:r>
              <a:rPr lang="tr-TR" dirty="0"/>
              <a:t/>
            </a:r>
            <a:br>
              <a:rPr lang="tr-TR" dirty="0"/>
            </a:br>
            <a:r>
              <a:rPr lang="tr-TR" dirty="0" smtClean="0"/>
              <a:t>(</a:t>
            </a:r>
            <a:r>
              <a:rPr lang="en-US" dirty="0">
                <a:hlinkClick r:id="rId5"/>
              </a:rPr>
              <a:t>https://</a:t>
            </a:r>
            <a:r>
              <a:rPr lang="en-US" dirty="0" smtClean="0">
                <a:hlinkClick r:id="rId5"/>
              </a:rPr>
              <a:t>www.javatpoint.com/string-tokenizer-in-java</a:t>
            </a:r>
            <a:r>
              <a:rPr lang="tr-TR" dirty="0" smtClean="0"/>
              <a:t>)</a:t>
            </a:r>
            <a:endParaRPr lang="tr-TR" dirty="0"/>
          </a:p>
          <a:p>
            <a:r>
              <a:rPr lang="en-US" dirty="0"/>
              <a:t>Difference between StringTokenizer and Split method in Java</a:t>
            </a:r>
            <a:r>
              <a:rPr lang="en-US" dirty="0" smtClean="0"/>
              <a:t>?</a:t>
            </a:r>
            <a:r>
              <a:rPr lang="tr-TR" dirty="0"/>
              <a:t/>
            </a:r>
            <a:br>
              <a:rPr lang="tr-TR" dirty="0"/>
            </a:br>
            <a:r>
              <a:rPr lang="tr-TR" dirty="0" smtClean="0"/>
              <a:t>(</a:t>
            </a:r>
            <a:r>
              <a:rPr lang="en-US" dirty="0">
                <a:hlinkClick r:id="rId6"/>
              </a:rPr>
              <a:t>https://www.java67.com/2019/12/difference-between-stringtokenizer-and.html</a:t>
            </a:r>
            <a:r>
              <a:rPr lang="tr-TR" dirty="0" smtClean="0"/>
              <a:t>)</a:t>
            </a:r>
          </a:p>
          <a:p>
            <a:r>
              <a:rPr lang="tr-TR" dirty="0"/>
              <a:t>StringTokenizer ve String.split () kullanımı arasındaki </a:t>
            </a:r>
            <a:r>
              <a:rPr lang="tr-TR" dirty="0" smtClean="0"/>
              <a:t>fark</a:t>
            </a:r>
          </a:p>
          <a:p>
            <a:pPr marL="0" indent="0">
              <a:buNone/>
            </a:pPr>
            <a:r>
              <a:rPr lang="tr-TR" dirty="0"/>
              <a:t>       </a:t>
            </a:r>
            <a:r>
              <a:rPr lang="tr-TR" dirty="0" smtClean="0"/>
              <a:t>(</a:t>
            </a:r>
            <a:r>
              <a:rPr lang="tr-TR" dirty="0" smtClean="0">
                <a:hlinkClick r:id="rId7"/>
              </a:rPr>
              <a:t>https</a:t>
            </a:r>
            <a:r>
              <a:rPr lang="tr-TR" dirty="0">
                <a:hlinkClick r:id="rId7"/>
              </a:rPr>
              <a:t>://</a:t>
            </a:r>
            <a:r>
              <a:rPr lang="tr-TR" dirty="0" smtClean="0">
                <a:hlinkClick r:id="rId7"/>
              </a:rPr>
              <a:t>www.it-swarm-tr.com/tr/java/stringtokenizer-ve-string.split-kullanimi-arasindaki- fark/1043398607/</a:t>
            </a:r>
            <a:r>
              <a:rPr lang="tr-TR" dirty="0" smtClean="0"/>
              <a:t>)</a:t>
            </a:r>
          </a:p>
          <a:p>
            <a:r>
              <a:rPr lang="tr-TR" dirty="0" smtClean="0"/>
              <a:t>Class StringTokenizer</a:t>
            </a:r>
          </a:p>
          <a:p>
            <a:pPr marL="0" indent="0">
              <a:buNone/>
            </a:pPr>
            <a:r>
              <a:rPr lang="tr-TR" dirty="0" smtClean="0"/>
              <a:t>       (</a:t>
            </a:r>
            <a:r>
              <a:rPr lang="tr-TR" dirty="0" smtClean="0">
                <a:hlinkClick r:id="rId8"/>
              </a:rPr>
              <a:t>https://docs.oracle.com/javase/8/docs/api/java/util/StringTokenizer.html</a:t>
            </a:r>
            <a:r>
              <a:rPr lang="tr-TR" dirty="0" smtClean="0"/>
              <a:t>)</a:t>
            </a:r>
          </a:p>
          <a:p>
            <a:pPr marL="0" indent="0">
              <a:buNone/>
            </a:pPr>
            <a:endParaRPr lang="tr-TR" dirty="0" smtClean="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0"/>
            <a:extLst>
              <a:ext uri="{FF2B5EF4-FFF2-40B4-BE49-F238E27FC236}">
                <a16:creationId xmlns:a16="http://schemas.microsoft.com/office/drawing/2014/main" id="{E615FC51-021C-4530-9CCB-7B39F7838C2C}"/>
              </a:ext>
            </a:extLst>
          </p:cNvPr>
          <p:cNvPicPr>
            <a:picLocks noChangeAspect="1"/>
          </p:cNvPicPr>
          <p:nvPr/>
        </p:nvPicPr>
        <p:blipFill>
          <a:blip r:embed="rId11"/>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2">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58793" y="4613554"/>
            <a:ext cx="602870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Hasan Emre Alkan1911404039</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hasan.alkan884@gmail.com</a:t>
            </a:r>
            <a:endParaRPr lang="tr-TR" dirty="0">
              <a:solidFill>
                <a:schemeClr val="tx1"/>
              </a:solidFill>
            </a:endParaRPr>
          </a:p>
          <a:p>
            <a:r>
              <a:rPr lang="tr-TR" dirty="0">
                <a:solidFill>
                  <a:schemeClr val="tx1"/>
                </a:solidFill>
              </a:rPr>
              <a:t>Tarih                            : </a:t>
            </a:r>
            <a:r>
              <a:rPr lang="tr-TR" dirty="0" smtClean="0">
                <a:solidFill>
                  <a:schemeClr val="tx1"/>
                </a:solidFill>
              </a:rPr>
              <a:t>08/06/2021</a:t>
            </a:r>
            <a:endParaRPr lang="tr-TR" dirty="0">
              <a:solidFill>
                <a:schemeClr val="tx1"/>
              </a:solidFill>
            </a:endParaRPr>
          </a:p>
          <a:p>
            <a:r>
              <a:rPr lang="tr-TR" dirty="0">
                <a:solidFill>
                  <a:schemeClr val="tx1"/>
                </a:solidFill>
              </a:rPr>
              <a:t>Sürüm                         : </a:t>
            </a:r>
            <a:r>
              <a:rPr lang="tr-TR" dirty="0" smtClean="0">
                <a:solidFill>
                  <a:schemeClr val="tx1"/>
                </a:solidFill>
              </a:rPr>
              <a:t>v1</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StringTokenizer Sınıfı</a:t>
            </a:r>
            <a:r>
              <a:rPr lang="en-US" dirty="0" smtClean="0"/>
              <a:t> </a:t>
            </a:r>
            <a:r>
              <a:rPr lang="tr-TR" dirty="0"/>
              <a:t>N</a:t>
            </a:r>
            <a:r>
              <a:rPr lang="en-US" dirty="0" smtClean="0"/>
              <a:t>edir?</a:t>
            </a:r>
            <a:r>
              <a:rPr lang="en-US" dirty="0"/>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718175"/>
            <a:ext cx="7174326" cy="4589387"/>
          </a:xfrm>
        </p:spPr>
        <p:txBody>
          <a:bodyPr>
            <a:normAutofit/>
          </a:bodyPr>
          <a:lstStyle/>
          <a:p>
            <a:pPr algn="just"/>
            <a:r>
              <a:rPr lang="tr-TR" dirty="0" smtClean="0">
                <a:latin typeface="Courier New" panose="02070309020205020404" pitchFamily="49" charset="0"/>
                <a:cs typeface="Courier New" panose="02070309020205020404" pitchFamily="49" charset="0"/>
              </a:rPr>
              <a:t>StringTokenizer</a:t>
            </a:r>
            <a:r>
              <a:rPr lang="tr-TR" dirty="0" smtClean="0"/>
              <a:t> sınıfı Java programlama dilinde jdk</a:t>
            </a:r>
            <a:r>
              <a:rPr lang="tr-TR" dirty="0"/>
              <a:t> </a:t>
            </a:r>
            <a:r>
              <a:rPr lang="tr-TR" dirty="0" smtClean="0"/>
              <a:t>1.0 ‘ dan  beri varlığını sürdüren ve</a:t>
            </a:r>
            <a:r>
              <a:rPr lang="tr-TR" dirty="0" smtClean="0">
                <a:latin typeface="Courier New" panose="02070309020205020404" pitchFamily="49" charset="0"/>
                <a:cs typeface="Courier New" panose="02070309020205020404" pitchFamily="49" charset="0"/>
              </a:rPr>
              <a:t> java.util </a:t>
            </a:r>
            <a:r>
              <a:rPr lang="tr-TR" dirty="0" smtClean="0"/>
              <a:t>paketi içerisinde bulunan bir sınıftır.</a:t>
            </a:r>
          </a:p>
          <a:p>
            <a:pPr marL="0" indent="0" algn="just">
              <a:buNone/>
            </a:pPr>
            <a:endParaRPr lang="tr-TR" dirty="0" smtClean="0"/>
          </a:p>
          <a:p>
            <a:pPr marL="0" indent="0" algn="just">
              <a:buNone/>
            </a:pPr>
            <a:endParaRPr lang="tr-TR" dirty="0" smtClean="0"/>
          </a:p>
          <a:p>
            <a:pPr algn="just"/>
            <a:r>
              <a:rPr lang="tr-TR" dirty="0">
                <a:latin typeface="Courier New" panose="02070309020205020404" pitchFamily="49" charset="0"/>
                <a:cs typeface="Courier New" panose="02070309020205020404" pitchFamily="49" charset="0"/>
              </a:rPr>
              <a:t>java.lang.Object</a:t>
            </a:r>
            <a:r>
              <a:rPr lang="tr-TR" dirty="0"/>
              <a:t> sınıfından miras alır</a:t>
            </a:r>
            <a:r>
              <a:rPr lang="tr-TR" dirty="0" smtClean="0"/>
              <a:t>.</a:t>
            </a:r>
          </a:p>
          <a:p>
            <a:pPr marL="0" indent="0" algn="just">
              <a:buNone/>
            </a:pPr>
            <a:endParaRPr lang="tr-TR" dirty="0" smtClean="0"/>
          </a:p>
          <a:p>
            <a:pPr marL="0" indent="0" algn="just">
              <a:buNone/>
            </a:pPr>
            <a:endParaRPr lang="tr-TR" dirty="0" smtClean="0"/>
          </a:p>
          <a:p>
            <a:pPr algn="just"/>
            <a:r>
              <a:rPr lang="tr-TR" dirty="0" smtClean="0">
                <a:latin typeface="Courier New" panose="02070309020205020404" pitchFamily="49" charset="0"/>
                <a:cs typeface="Courier New" panose="02070309020205020404" pitchFamily="49" charset="0"/>
              </a:rPr>
              <a:t>StringTokenizer</a:t>
            </a:r>
            <a:r>
              <a:rPr lang="tr-TR" dirty="0" smtClean="0"/>
              <a:t> yapısında, ayırdığımız her harf topluluğuna token ismi verilir. Bu yüzden ismi </a:t>
            </a:r>
            <a:r>
              <a:rPr lang="tr-TR" dirty="0" smtClean="0">
                <a:latin typeface="Courier New" panose="02070309020205020404" pitchFamily="49" charset="0"/>
                <a:cs typeface="Courier New" panose="02070309020205020404" pitchFamily="49" charset="0"/>
              </a:rPr>
              <a:t>StringTokenizer</a:t>
            </a:r>
            <a:r>
              <a:rPr lang="tr-TR" dirty="0" smtClean="0"/>
              <a:t>’ dir.</a:t>
            </a:r>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4368" y="1905000"/>
            <a:ext cx="3187336" cy="3584760"/>
          </a:xfrm>
          <a:prstGeom prst="rect">
            <a:avLst/>
          </a:prstGeom>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StringTokenizer Sınıfı</a:t>
            </a:r>
            <a:r>
              <a:rPr lang="en-US" dirty="0" smtClean="0"/>
              <a:t> </a:t>
            </a:r>
            <a:r>
              <a:rPr lang="tr-TR" dirty="0"/>
              <a:t>N</a:t>
            </a:r>
            <a:r>
              <a:rPr lang="en-US" dirty="0" smtClean="0"/>
              <a:t>edir?</a:t>
            </a:r>
            <a:r>
              <a:rPr lang="en-US" dirty="0"/>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718175"/>
            <a:ext cx="6977675" cy="4589387"/>
          </a:xfrm>
        </p:spPr>
        <p:txBody>
          <a:bodyPr>
            <a:normAutofit/>
          </a:bodyPr>
          <a:lstStyle/>
          <a:p>
            <a:pPr algn="just"/>
            <a:r>
              <a:rPr lang="tr-TR" dirty="0">
                <a:latin typeface="Courier New" panose="02070309020205020404" pitchFamily="49" charset="0"/>
                <a:cs typeface="Courier New" panose="02070309020205020404" pitchFamily="49" charset="0"/>
              </a:rPr>
              <a:t>StringBuilder</a:t>
            </a:r>
            <a:r>
              <a:rPr lang="tr-TR" dirty="0"/>
              <a:t> yapısının zıttı olarak düşünebiliriz. StringBuilder adından da anlaşılacağı gibi String oluşturucu yapıdır. </a:t>
            </a:r>
            <a:r>
              <a:rPr lang="tr-TR" dirty="0">
                <a:latin typeface="Courier New" panose="02070309020205020404" pitchFamily="49" charset="0"/>
                <a:cs typeface="Courier New" panose="02070309020205020404" pitchFamily="49" charset="0"/>
              </a:rPr>
              <a:t>StringTokenizer</a:t>
            </a:r>
            <a:r>
              <a:rPr lang="tr-TR" dirty="0"/>
              <a:t> ise o yapıyı ayırmamızı sağlar. Buna parsing (ayrıştırma) işlemi denir</a:t>
            </a:r>
            <a:r>
              <a:rPr lang="tr-TR" dirty="0" smtClean="0"/>
              <a:t>.</a:t>
            </a:r>
          </a:p>
          <a:p>
            <a:pPr algn="just"/>
            <a:endParaRPr lang="tr-TR" dirty="0" smtClean="0"/>
          </a:p>
          <a:p>
            <a:pPr algn="just"/>
            <a:r>
              <a:rPr lang="tr-TR" dirty="0" smtClean="0"/>
              <a:t>Bu </a:t>
            </a:r>
            <a:r>
              <a:rPr lang="tr-TR" dirty="0"/>
              <a:t>sınıf, kullanımı yeni kodda önerilmemesine rağmen, uyumluluk nedenleriyle korunan eski bir sınıftır</a:t>
            </a:r>
            <a:r>
              <a:rPr lang="tr-TR" dirty="0" smtClean="0"/>
              <a:t>. Onun yerine .</a:t>
            </a:r>
            <a:r>
              <a:rPr lang="tr-TR" dirty="0" smtClean="0">
                <a:latin typeface="Courier New" panose="02070309020205020404" pitchFamily="49" charset="0"/>
                <a:cs typeface="Courier New" panose="02070309020205020404" pitchFamily="49" charset="0"/>
              </a:rPr>
              <a:t>split() </a:t>
            </a:r>
            <a:r>
              <a:rPr lang="tr-TR" dirty="0" smtClean="0"/>
              <a:t>metodunu kullanarak aynı sonuca ulaşabiliriz.</a:t>
            </a:r>
          </a:p>
          <a:p>
            <a:pPr algn="just"/>
            <a:endParaRPr lang="tr-TR" dirty="0" smtClean="0"/>
          </a:p>
          <a:p>
            <a:pPr algn="just"/>
            <a:r>
              <a:rPr lang="tr-TR" dirty="0" smtClean="0"/>
              <a:t>String değişkeni parçalamanın basit bir yoludur.</a:t>
            </a:r>
          </a:p>
          <a:p>
            <a:pPr marL="0" indent="0" algn="just">
              <a:buNone/>
            </a:pPr>
            <a:endParaRPr lang="tr-TR" dirty="0" smtClean="0"/>
          </a:p>
          <a:p>
            <a:pPr algn="just"/>
            <a:r>
              <a:rPr lang="tr-TR" dirty="0" smtClean="0">
                <a:latin typeface="Courier New" panose="02070309020205020404" pitchFamily="49" charset="0"/>
                <a:cs typeface="Courier New" panose="02070309020205020404" pitchFamily="49" charset="0"/>
              </a:rPr>
              <a:t>StringTokenizer</a:t>
            </a:r>
            <a:r>
              <a:rPr lang="tr-TR" dirty="0" smtClean="0"/>
              <a:t> sınıfı sayılar, alıntılanmış dizeleri, tanımlayıcıları vb. ifadeleri parçalama olanağı sağlamaz.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498" y="2517186"/>
            <a:ext cx="3610034" cy="2991364"/>
          </a:xfrm>
          <a:prstGeom prst="rect">
            <a:avLst/>
          </a:prstGeom>
        </p:spPr>
      </p:pic>
    </p:spTree>
    <p:extLst>
      <p:ext uri="{BB962C8B-B14F-4D97-AF65-F5344CB8AC3E}">
        <p14:creationId xmlns:p14="http://schemas.microsoft.com/office/powerpoint/2010/main" val="397969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StringTokenizer Örneği</a:t>
            </a:r>
            <a:r>
              <a:rPr lang="en-US" dirty="0"/>
              <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73" y="1918554"/>
            <a:ext cx="4895438" cy="4182868"/>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989" y="1905000"/>
            <a:ext cx="6294634" cy="4196422"/>
          </a:xfrm>
          <a:prstGeom prst="rect">
            <a:avLst/>
          </a:prstGeom>
        </p:spPr>
      </p:pic>
    </p:spTree>
    <p:extLst>
      <p:ext uri="{BB962C8B-B14F-4D97-AF65-F5344CB8AC3E}">
        <p14:creationId xmlns:p14="http://schemas.microsoft.com/office/powerpoint/2010/main" val="1058757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StringTokenizer vs Split Metodu</a:t>
            </a:r>
            <a:r>
              <a:rPr lang="en-US" dirty="0"/>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683340"/>
            <a:ext cx="6977675" cy="4589387"/>
          </a:xfrm>
        </p:spPr>
        <p:txBody>
          <a:bodyPr>
            <a:normAutofit/>
          </a:bodyPr>
          <a:lstStyle/>
          <a:p>
            <a:pPr algn="just"/>
            <a:r>
              <a:rPr lang="tr-TR" dirty="0">
                <a:latin typeface="Courier New" panose="02070309020205020404" pitchFamily="49" charset="0"/>
                <a:cs typeface="Courier New" panose="02070309020205020404" pitchFamily="49" charset="0"/>
              </a:rPr>
              <a:t>StringTokenizer</a:t>
            </a:r>
            <a:r>
              <a:rPr lang="tr-TR" dirty="0"/>
              <a:t> </a:t>
            </a:r>
            <a:r>
              <a:rPr lang="tr-TR" dirty="0" smtClean="0"/>
              <a:t>her </a:t>
            </a:r>
            <a:r>
              <a:rPr lang="tr-TR" dirty="0"/>
              <a:t>seferde bir jeton döndürür, ancak s</a:t>
            </a:r>
            <a:r>
              <a:rPr lang="tr-TR" dirty="0" smtClean="0"/>
              <a:t>plit metodu </a:t>
            </a:r>
            <a:r>
              <a:rPr lang="tr-TR" dirty="0"/>
              <a:t>jeton </a:t>
            </a:r>
            <a:r>
              <a:rPr lang="tr-TR" dirty="0" smtClean="0"/>
              <a:t>dizisi döndürür.</a:t>
            </a:r>
          </a:p>
          <a:p>
            <a:pPr algn="just"/>
            <a:endParaRPr lang="tr-TR" dirty="0"/>
          </a:p>
          <a:p>
            <a:pPr algn="just"/>
            <a:r>
              <a:rPr lang="tr-TR" dirty="0" smtClean="0">
                <a:latin typeface="Courier New" panose="02070309020205020404" pitchFamily="49" charset="0"/>
                <a:cs typeface="Courier New" panose="02070309020205020404" pitchFamily="49" charset="0"/>
              </a:rPr>
              <a:t>StringTokenizer</a:t>
            </a:r>
            <a:r>
              <a:rPr lang="tr-TR" dirty="0" smtClean="0"/>
              <a:t> </a:t>
            </a:r>
            <a:r>
              <a:rPr lang="tr-TR" dirty="0"/>
              <a:t>b</a:t>
            </a:r>
            <a:r>
              <a:rPr lang="tr-TR" dirty="0" smtClean="0"/>
              <a:t>oş </a:t>
            </a:r>
            <a:r>
              <a:rPr lang="tr-TR" dirty="0"/>
              <a:t>dizeleri iyi </a:t>
            </a:r>
            <a:r>
              <a:rPr lang="tr-TR" dirty="0" smtClean="0"/>
              <a:t>işleyemez ama </a:t>
            </a:r>
            <a:r>
              <a:rPr lang="tr-TR" dirty="0">
                <a:latin typeface="Courier New" panose="02070309020205020404" pitchFamily="49" charset="0"/>
                <a:cs typeface="Courier New" panose="02070309020205020404" pitchFamily="49" charset="0"/>
              </a:rPr>
              <a:t>S</a:t>
            </a:r>
            <a:r>
              <a:rPr lang="tr-TR" dirty="0" smtClean="0">
                <a:latin typeface="Courier New" panose="02070309020205020404" pitchFamily="49" charset="0"/>
                <a:cs typeface="Courier New" panose="02070309020205020404" pitchFamily="49" charset="0"/>
              </a:rPr>
              <a:t>plit</a:t>
            </a:r>
            <a:r>
              <a:rPr lang="tr-TR" dirty="0" smtClean="0"/>
              <a:t> metodu rahatlıkla bu işi yerine getirebilir.</a:t>
            </a:r>
          </a:p>
          <a:p>
            <a:pPr marL="0" indent="0" algn="just">
              <a:buNone/>
            </a:pPr>
            <a:endParaRPr lang="tr-TR" dirty="0" smtClean="0"/>
          </a:p>
          <a:p>
            <a:pPr marL="0" indent="0" algn="just">
              <a:buNone/>
            </a:pPr>
            <a:endParaRPr lang="tr-TR" dirty="0" smtClean="0"/>
          </a:p>
          <a:p>
            <a:pPr algn="just"/>
            <a:r>
              <a:rPr lang="tr-TR" dirty="0" smtClean="0">
                <a:latin typeface="Courier New" panose="02070309020205020404" pitchFamily="49" charset="0"/>
                <a:cs typeface="Courier New" panose="02070309020205020404" pitchFamily="49" charset="0"/>
              </a:rPr>
              <a:t>Split</a:t>
            </a:r>
            <a:r>
              <a:rPr lang="tr-TR" dirty="0"/>
              <a:t> </a:t>
            </a:r>
            <a:r>
              <a:rPr lang="tr-TR" dirty="0" smtClean="0"/>
              <a:t>metodu </a:t>
            </a:r>
            <a:r>
              <a:rPr lang="tr-TR" dirty="0" smtClean="0">
                <a:latin typeface="Courier New" panose="02070309020205020404" pitchFamily="49" charset="0"/>
                <a:cs typeface="Courier New" panose="02070309020205020404" pitchFamily="49" charset="0"/>
              </a:rPr>
              <a:t>StringTokenizer</a:t>
            </a:r>
            <a:r>
              <a:rPr lang="tr-TR" dirty="0" smtClean="0"/>
              <a:t> metoduna göre daha popülerdir. Ancak StringTokenizer sınıfının split</a:t>
            </a:r>
            <a:r>
              <a:rPr lang="tr-TR" dirty="0"/>
              <a:t> </a:t>
            </a:r>
            <a:r>
              <a:rPr lang="tr-TR" dirty="0" smtClean="0"/>
              <a:t>metoduna göre 2 kat hızlı çalıştığını rahatlıkla söyleyebiliriz.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254" y="2114006"/>
            <a:ext cx="3845215" cy="2543176"/>
          </a:xfrm>
          <a:prstGeom prst="rect">
            <a:avLst/>
          </a:prstGeom>
        </p:spPr>
      </p:pic>
    </p:spTree>
    <p:extLst>
      <p:ext uri="{BB962C8B-B14F-4D97-AF65-F5344CB8AC3E}">
        <p14:creationId xmlns:p14="http://schemas.microsoft.com/office/powerpoint/2010/main" val="1404326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StringTokenizer Yapıcıları (Constructors)</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621074"/>
            <a:ext cx="10408643" cy="4670350"/>
          </a:xfrm>
        </p:spPr>
        <p:txBody>
          <a:bodyPr>
            <a:normAutofit/>
          </a:bodyPr>
          <a:lstStyle/>
          <a:p>
            <a:pPr algn="just"/>
            <a:r>
              <a:rPr lang="tr-TR" dirty="0" smtClean="0">
                <a:latin typeface="Courier New" panose="02070309020205020404" pitchFamily="49" charset="0"/>
                <a:cs typeface="Courier New" panose="02070309020205020404" pitchFamily="49" charset="0"/>
              </a:rPr>
              <a:t>StringTokenizer</a:t>
            </a:r>
            <a:r>
              <a:rPr lang="tr-TR" dirty="0" smtClean="0"/>
              <a:t> sınıfında tanımlanmış 3 adet yapıcı vardır</a:t>
            </a:r>
            <a:r>
              <a:rPr lang="en-US" dirty="0" smtClean="0"/>
              <a:t>.</a:t>
            </a:r>
            <a:r>
              <a:rPr lang="tr-TR" dirty="0" smtClean="0"/>
              <a:t> Bunlar;</a:t>
            </a:r>
          </a:p>
          <a:p>
            <a:pPr marL="0" indent="0" algn="just">
              <a:buNone/>
            </a:pPr>
            <a:r>
              <a:rPr lang="tr-TR" dirty="0"/>
              <a:t>	</a:t>
            </a:r>
            <a:r>
              <a:rPr lang="tr-TR" dirty="0" smtClean="0"/>
              <a:t>Constructor Type 1- </a:t>
            </a:r>
            <a:r>
              <a:rPr lang="tr-TR" sz="1900" dirty="0" smtClean="0">
                <a:latin typeface="Courier New" panose="02070309020205020404" pitchFamily="49" charset="0"/>
                <a:cs typeface="Courier New" panose="02070309020205020404" pitchFamily="49" charset="0"/>
              </a:rPr>
              <a:t>StringTokenizer</a:t>
            </a:r>
            <a:r>
              <a:rPr lang="en-US" sz="1900" dirty="0" smtClean="0">
                <a:latin typeface="Courier New" panose="02070309020205020404" pitchFamily="49" charset="0"/>
                <a:cs typeface="Courier New" panose="02070309020205020404" pitchFamily="49" charset="0"/>
              </a:rPr>
              <a:t>(String </a:t>
            </a:r>
            <a:r>
              <a:rPr lang="tr-TR" sz="1900" dirty="0" smtClean="0">
                <a:latin typeface="Courier New" panose="02070309020205020404" pitchFamily="49" charset="0"/>
                <a:cs typeface="Courier New" panose="02070309020205020404" pitchFamily="49" charset="0"/>
              </a:rPr>
              <a:t>str</a:t>
            </a:r>
            <a:r>
              <a:rPr lang="en-US" sz="1900" dirty="0" smtClean="0">
                <a:latin typeface="Courier New" panose="02070309020205020404" pitchFamily="49" charset="0"/>
                <a:cs typeface="Courier New" panose="02070309020205020404" pitchFamily="49" charset="0"/>
              </a:rPr>
              <a:t>)</a:t>
            </a:r>
            <a:endParaRPr lang="tr-TR" dirty="0" smtClean="0"/>
          </a:p>
          <a:p>
            <a:pPr marL="0" indent="0" algn="just">
              <a:buNone/>
            </a:pPr>
            <a:r>
              <a:rPr lang="tr-TR" dirty="0"/>
              <a:t> </a:t>
            </a:r>
            <a:r>
              <a:rPr lang="tr-TR" dirty="0" smtClean="0"/>
              <a:t>      Constructor Type 2- </a:t>
            </a:r>
            <a:r>
              <a:rPr lang="tr-TR" sz="1900" dirty="0" smtClean="0">
                <a:latin typeface="Courier New" panose="02070309020205020404" pitchFamily="49" charset="0"/>
                <a:cs typeface="Courier New" panose="02070309020205020404" pitchFamily="49" charset="0"/>
              </a:rPr>
              <a:t>StringTokenizer(</a:t>
            </a:r>
            <a:r>
              <a:rPr lang="en-US" sz="1900" dirty="0" smtClean="0">
                <a:latin typeface="Courier New" panose="02070309020205020404" pitchFamily="49" charset="0"/>
                <a:cs typeface="Courier New" panose="02070309020205020404" pitchFamily="49" charset="0"/>
              </a:rPr>
              <a:t>String str</a:t>
            </a:r>
            <a:r>
              <a:rPr lang="tr-TR" sz="1900" dirty="0" smtClean="0">
                <a:latin typeface="Courier New" panose="02070309020205020404" pitchFamily="49" charset="0"/>
                <a:cs typeface="Courier New" panose="02070309020205020404" pitchFamily="49" charset="0"/>
              </a:rPr>
              <a:t>, </a:t>
            </a:r>
            <a:r>
              <a:rPr lang="en-US" sz="1900" dirty="0" smtClean="0">
                <a:solidFill>
                  <a:schemeClr val="dk1"/>
                </a:solidFill>
                <a:latin typeface="Courier New" panose="02070309020205020404" pitchFamily="49" charset="0"/>
                <a:cs typeface="Courier New" panose="02070309020205020404" pitchFamily="49" charset="0"/>
              </a:rPr>
              <a:t>String</a:t>
            </a:r>
            <a:r>
              <a:rPr lang="tr-TR" sz="1900" dirty="0" smtClean="0">
                <a:solidFill>
                  <a:schemeClr val="dk1"/>
                </a:solidFill>
                <a:latin typeface="Courier New" panose="02070309020205020404" pitchFamily="49" charset="0"/>
                <a:cs typeface="Courier New" panose="02070309020205020404" pitchFamily="49" charset="0"/>
              </a:rPr>
              <a:t> delimiter</a:t>
            </a:r>
            <a:r>
              <a:rPr lang="en-US" sz="1900" dirty="0" smtClean="0">
                <a:latin typeface="Courier New" panose="02070309020205020404" pitchFamily="49" charset="0"/>
                <a:cs typeface="Courier New" panose="02070309020205020404" pitchFamily="49" charset="0"/>
              </a:rPr>
              <a:t>)</a:t>
            </a:r>
          </a:p>
          <a:p>
            <a:pPr marL="0" indent="0">
              <a:buNone/>
            </a:pPr>
            <a:r>
              <a:rPr lang="tr-TR" dirty="0" smtClean="0"/>
              <a:t>	Constructor</a:t>
            </a:r>
            <a:r>
              <a:rPr lang="tr-TR" dirty="0"/>
              <a:t> </a:t>
            </a:r>
            <a:r>
              <a:rPr lang="tr-TR" dirty="0" smtClean="0"/>
              <a:t>Type</a:t>
            </a:r>
            <a:r>
              <a:rPr lang="tr-TR" dirty="0"/>
              <a:t> </a:t>
            </a:r>
            <a:r>
              <a:rPr lang="tr-TR" dirty="0" smtClean="0"/>
              <a:t>3- </a:t>
            </a:r>
            <a:r>
              <a:rPr lang="tr-TR" sz="1900" dirty="0" smtClean="0">
                <a:latin typeface="Courier New" panose="02070309020205020404" pitchFamily="49" charset="0"/>
                <a:cs typeface="Courier New" panose="02070309020205020404" pitchFamily="49" charset="0"/>
              </a:rPr>
              <a:t>StringTokenizer</a:t>
            </a:r>
            <a:r>
              <a:rPr lang="en-US" sz="1900" dirty="0" smtClean="0">
                <a:latin typeface="Courier New" panose="02070309020205020404" pitchFamily="49" charset="0"/>
                <a:cs typeface="Courier New" panose="02070309020205020404" pitchFamily="49" charset="0"/>
              </a:rPr>
              <a:t>(String str</a:t>
            </a:r>
            <a:r>
              <a:rPr lang="tr-TR" sz="1900" dirty="0" smtClean="0">
                <a:latin typeface="Courier New" panose="02070309020205020404" pitchFamily="49" charset="0"/>
                <a:cs typeface="Courier New" panose="02070309020205020404" pitchFamily="49" charset="0"/>
              </a:rPr>
              <a:t>, </a:t>
            </a:r>
            <a:r>
              <a:rPr lang="en-US" sz="1900" dirty="0" smtClean="0">
                <a:solidFill>
                  <a:schemeClr val="dk1"/>
                </a:solidFill>
                <a:latin typeface="Courier New" panose="02070309020205020404" pitchFamily="49" charset="0"/>
                <a:cs typeface="Courier New" panose="02070309020205020404" pitchFamily="49" charset="0"/>
              </a:rPr>
              <a:t>String</a:t>
            </a:r>
            <a:r>
              <a:rPr lang="tr-TR" sz="1900" dirty="0" smtClean="0">
                <a:solidFill>
                  <a:schemeClr val="dk1"/>
                </a:solidFill>
                <a:latin typeface="Courier New" panose="02070309020205020404" pitchFamily="49" charset="0"/>
                <a:cs typeface="Courier New" panose="02070309020205020404" pitchFamily="49" charset="0"/>
              </a:rPr>
              <a:t> delimiter,bool b</a:t>
            </a:r>
            <a:r>
              <a:rPr lang="en-US" sz="1900" dirty="0" smtClean="0">
                <a:latin typeface="Courier New" panose="02070309020205020404" pitchFamily="49" charset="0"/>
                <a:cs typeface="Courier New" panose="02070309020205020404" pitchFamily="49" charset="0"/>
              </a:rPr>
              <a:t>)</a:t>
            </a:r>
            <a:endParaRPr lang="tr-TR" sz="1900" dirty="0" smtClean="0">
              <a:latin typeface="Courier New" panose="02070309020205020404" pitchFamily="49" charset="0"/>
              <a:cs typeface="Courier New" panose="02070309020205020404" pitchFamily="49" charset="0"/>
            </a:endParaRPr>
          </a:p>
          <a:p>
            <a:pPr marL="0" indent="0" algn="just">
              <a:buNone/>
            </a:pPr>
            <a:endParaRPr lang="en-US" dirty="0"/>
          </a:p>
          <a:p>
            <a:pPr marL="0" indent="0" algn="just">
              <a:buNone/>
            </a:pPr>
            <a:endParaRPr lang="en-US" dirty="0"/>
          </a:p>
          <a:p>
            <a:pPr marL="0" indent="0" algn="just">
              <a:buNone/>
            </a:pPr>
            <a:endParaRPr lang="tr-TR" dirty="0" smtClean="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5" name="Tablo 4"/>
          <p:cNvGraphicFramePr>
            <a:graphicFrameLocks noGrp="1"/>
          </p:cNvGraphicFramePr>
          <p:nvPr>
            <p:extLst>
              <p:ext uri="{D42A27DB-BD31-4B8C-83A1-F6EECF244321}">
                <p14:modId xmlns:p14="http://schemas.microsoft.com/office/powerpoint/2010/main" val="1276912305"/>
              </p:ext>
            </p:extLst>
          </p:nvPr>
        </p:nvGraphicFramePr>
        <p:xfrm>
          <a:off x="1311579" y="3956249"/>
          <a:ext cx="10375324" cy="2656112"/>
        </p:xfrm>
        <a:graphic>
          <a:graphicData uri="http://schemas.openxmlformats.org/drawingml/2006/table">
            <a:tbl>
              <a:tblPr firstRow="1" bandRow="1">
                <a:tableStyleId>{5C22544A-7EE6-4342-B048-85BDC9FD1C3A}</a:tableStyleId>
              </a:tblPr>
              <a:tblGrid>
                <a:gridCol w="6203918">
                  <a:extLst>
                    <a:ext uri="{9D8B030D-6E8A-4147-A177-3AD203B41FA5}">
                      <a16:colId xmlns:a16="http://schemas.microsoft.com/office/drawing/2014/main" val="1323555400"/>
                    </a:ext>
                  </a:extLst>
                </a:gridCol>
                <a:gridCol w="4171406">
                  <a:extLst>
                    <a:ext uri="{9D8B030D-6E8A-4147-A177-3AD203B41FA5}">
                      <a16:colId xmlns:a16="http://schemas.microsoft.com/office/drawing/2014/main" val="3948570575"/>
                    </a:ext>
                  </a:extLst>
                </a:gridCol>
              </a:tblGrid>
              <a:tr h="379445">
                <a:tc>
                  <a:txBody>
                    <a:bodyPr/>
                    <a:lstStyle/>
                    <a:p>
                      <a:r>
                        <a:rPr lang="tr-TR" dirty="0" smtClean="0"/>
                        <a:t>Yapıcı </a:t>
                      </a:r>
                      <a:endParaRPr lang="en-US" dirty="0"/>
                    </a:p>
                  </a:txBody>
                  <a:tcPr/>
                </a:tc>
                <a:tc>
                  <a:txBody>
                    <a:bodyPr/>
                    <a:lstStyle/>
                    <a:p>
                      <a:r>
                        <a:rPr lang="tr-TR" dirty="0" smtClean="0"/>
                        <a:t>Açıklama</a:t>
                      </a:r>
                      <a:endParaRPr lang="en-US" dirty="0"/>
                    </a:p>
                  </a:txBody>
                  <a:tcPr/>
                </a:tc>
                <a:extLst>
                  <a:ext uri="{0D108BD9-81ED-4DB2-BD59-A6C34878D82A}">
                    <a16:rowId xmlns:a16="http://schemas.microsoft.com/office/drawing/2014/main" val="2310666424"/>
                  </a:ext>
                </a:extLst>
              </a:tr>
              <a:tr h="664028">
                <a:tc>
                  <a:txBody>
                    <a:bodyPr/>
                    <a:lstStyle/>
                    <a:p>
                      <a:pPr algn="just"/>
                      <a:r>
                        <a:rPr lang="en-US" dirty="0" smtClean="0">
                          <a:latin typeface="Courier New" panose="02070309020205020404" pitchFamily="49" charset="0"/>
                          <a:cs typeface="Courier New" panose="02070309020205020404" pitchFamily="49" charset="0"/>
                        </a:rPr>
                        <a:t>StringTokenizer(String str)</a:t>
                      </a:r>
                      <a:endParaRPr lang="en-US" dirty="0">
                        <a:latin typeface="Courier New" panose="02070309020205020404" pitchFamily="49" charset="0"/>
                        <a:cs typeface="Courier New" panose="02070309020205020404" pitchFamily="49" charset="0"/>
                      </a:endParaRPr>
                    </a:p>
                  </a:txBody>
                  <a:tcPr/>
                </a:tc>
                <a:tc>
                  <a:txBody>
                    <a:bodyPr/>
                    <a:lstStyle/>
                    <a:p>
                      <a:r>
                        <a:rPr lang="tr-TR" noProof="0" dirty="0" smtClean="0"/>
                        <a:t>Belirtilen</a:t>
                      </a:r>
                      <a:r>
                        <a:rPr lang="en-US" dirty="0" smtClean="0"/>
                        <a:t> </a:t>
                      </a:r>
                      <a:r>
                        <a:rPr lang="tr-TR" noProof="0" dirty="0" smtClean="0"/>
                        <a:t>dizeyle</a:t>
                      </a:r>
                      <a:r>
                        <a:rPr lang="en-US" dirty="0" smtClean="0"/>
                        <a:t> </a:t>
                      </a:r>
                      <a:r>
                        <a:rPr lang="tr-TR" noProof="0" dirty="0" smtClean="0"/>
                        <a:t>StringTokenizer</a:t>
                      </a:r>
                      <a:r>
                        <a:rPr lang="en-US" dirty="0" smtClean="0"/>
                        <a:t> </a:t>
                      </a:r>
                      <a:r>
                        <a:rPr lang="tr-TR" noProof="0" dirty="0" smtClean="0"/>
                        <a:t>oluşturur</a:t>
                      </a:r>
                      <a:r>
                        <a:rPr lang="en-US" dirty="0" smtClean="0"/>
                        <a:t>.</a:t>
                      </a:r>
                      <a:endParaRPr lang="en-US" dirty="0"/>
                    </a:p>
                  </a:txBody>
                  <a:tcPr/>
                </a:tc>
                <a:extLst>
                  <a:ext uri="{0D108BD9-81ED-4DB2-BD59-A6C34878D82A}">
                    <a16:rowId xmlns:a16="http://schemas.microsoft.com/office/drawing/2014/main" val="1412141472"/>
                  </a:ext>
                </a:extLst>
              </a:tr>
              <a:tr h="664028">
                <a:tc>
                  <a:txBody>
                    <a:bodyPr/>
                    <a:lstStyle/>
                    <a:p>
                      <a:pPr algn="l"/>
                      <a:r>
                        <a:rPr lang="en-US" dirty="0" smtClean="0">
                          <a:latin typeface="Courier New" panose="02070309020205020404" pitchFamily="49" charset="0"/>
                          <a:cs typeface="Courier New" panose="02070309020205020404" pitchFamily="49" charset="0"/>
                        </a:rPr>
                        <a:t>String Tokenizer(String str</a:t>
                      </a:r>
                      <a:r>
                        <a:rPr lang="tr-TR" dirty="0" smtClean="0">
                          <a:latin typeface="Courier New" panose="02070309020205020404" pitchFamily="49" charset="0"/>
                          <a:cs typeface="Courier New" panose="02070309020205020404" pitchFamily="49" charset="0"/>
                        </a:rPr>
                        <a:t>,</a:t>
                      </a:r>
                      <a:r>
                        <a:rPr lang="tr-TR" sz="1800" b="0" i="0" kern="1200" dirty="0" smtClean="0">
                          <a:solidFill>
                            <a:schemeClr val="dk1"/>
                          </a:solidFill>
                          <a:effectLst/>
                          <a:latin typeface="Courier New" panose="02070309020205020404" pitchFamily="49" charset="0"/>
                          <a:ea typeface="+mn-ea"/>
                          <a:cs typeface="Courier New" panose="02070309020205020404" pitchFamily="49" charset="0"/>
                        </a:rPr>
                        <a:t> String delimiter(sınırlayıcı)</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r>
                        <a:rPr lang="tr-TR" sz="1800" b="0" i="0" kern="1200" dirty="0" smtClean="0">
                          <a:solidFill>
                            <a:schemeClr val="dk1"/>
                          </a:solidFill>
                          <a:effectLst/>
                          <a:latin typeface="+mn-lt"/>
                          <a:ea typeface="+mn-ea"/>
                          <a:cs typeface="+mn-cs"/>
                        </a:rPr>
                        <a:t>Belirtilen dize ve sınırlayıcı ile StringTokenizer oluşturur.</a:t>
                      </a:r>
                      <a:endParaRPr lang="en-US" dirty="0"/>
                    </a:p>
                  </a:txBody>
                  <a:tcPr/>
                </a:tc>
                <a:extLst>
                  <a:ext uri="{0D108BD9-81ED-4DB2-BD59-A6C34878D82A}">
                    <a16:rowId xmlns:a16="http://schemas.microsoft.com/office/drawing/2014/main" val="2966965235"/>
                  </a:ext>
                </a:extLst>
              </a:tr>
              <a:tr h="948611">
                <a:tc>
                  <a:txBody>
                    <a:bodyPr/>
                    <a:lstStyle/>
                    <a:p>
                      <a:pPr algn="l"/>
                      <a:r>
                        <a:rPr lang="en-US" dirty="0" smtClean="0">
                          <a:latin typeface="Courier New" panose="02070309020205020404" pitchFamily="49" charset="0"/>
                          <a:cs typeface="Courier New" panose="02070309020205020404" pitchFamily="49" charset="0"/>
                        </a:rPr>
                        <a:t>String Tokenizer(String str</a:t>
                      </a:r>
                      <a:r>
                        <a:rPr lang="tr-TR" dirty="0" smtClean="0">
                          <a:latin typeface="Courier New" panose="02070309020205020404" pitchFamily="49" charset="0"/>
                          <a:cs typeface="Courier New" panose="02070309020205020404" pitchFamily="49" charset="0"/>
                        </a:rPr>
                        <a:t>,</a:t>
                      </a:r>
                      <a:r>
                        <a:rPr lang="tr-TR" sz="1800" b="0" i="0" kern="1200" baseline="0" dirty="0" smtClean="0">
                          <a:solidFill>
                            <a:schemeClr val="dk1"/>
                          </a:solidFill>
                          <a:effectLst/>
                          <a:latin typeface="Courier New" panose="02070309020205020404" pitchFamily="49" charset="0"/>
                          <a:ea typeface="+mn-ea"/>
                          <a:cs typeface="Courier New" panose="02070309020205020404" pitchFamily="49" charset="0"/>
                        </a:rPr>
                        <a:t> </a:t>
                      </a:r>
                      <a:r>
                        <a:rPr lang="tr-TR" sz="1800" b="0" i="0" kern="1200" dirty="0" smtClean="0">
                          <a:solidFill>
                            <a:schemeClr val="dk1"/>
                          </a:solidFill>
                          <a:effectLst/>
                          <a:latin typeface="Courier New" panose="02070309020205020404" pitchFamily="49" charset="0"/>
                          <a:ea typeface="+mn-ea"/>
                          <a:cs typeface="Courier New" panose="02070309020205020404" pitchFamily="49" charset="0"/>
                        </a:rPr>
                        <a:t>String delimiter(sınırlayıcı), boolean b</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800" b="0" i="0" kern="1200" dirty="0" smtClean="0">
                          <a:solidFill>
                            <a:schemeClr val="dk1"/>
                          </a:solidFill>
                          <a:effectLst/>
                          <a:latin typeface="+mn-lt"/>
                          <a:ea typeface="+mn-ea"/>
                          <a:cs typeface="+mn-cs"/>
                        </a:rPr>
                        <a:t>Belirtilen dize</a:t>
                      </a:r>
                      <a:r>
                        <a:rPr lang="tr-TR" sz="1800" b="0" i="0" kern="1200" baseline="0" dirty="0" smtClean="0">
                          <a:solidFill>
                            <a:schemeClr val="dk1"/>
                          </a:solidFill>
                          <a:effectLst/>
                          <a:latin typeface="+mn-lt"/>
                          <a:ea typeface="+mn-ea"/>
                          <a:cs typeface="+mn-cs"/>
                        </a:rPr>
                        <a:t> ,</a:t>
                      </a:r>
                      <a:r>
                        <a:rPr lang="tr-TR" sz="1800" b="0" i="0" kern="1200" dirty="0" smtClean="0">
                          <a:solidFill>
                            <a:schemeClr val="dk1"/>
                          </a:solidFill>
                          <a:effectLst/>
                          <a:latin typeface="+mn-lt"/>
                          <a:ea typeface="+mn-ea"/>
                          <a:cs typeface="+mn-cs"/>
                        </a:rPr>
                        <a:t> sınırlayıcı ve</a:t>
                      </a:r>
                      <a:r>
                        <a:rPr lang="tr-TR" sz="1800" b="0" i="0" kern="1200" baseline="0" dirty="0" smtClean="0">
                          <a:solidFill>
                            <a:schemeClr val="dk1"/>
                          </a:solidFill>
                          <a:effectLst/>
                          <a:latin typeface="+mn-lt"/>
                          <a:ea typeface="+mn-ea"/>
                          <a:cs typeface="+mn-cs"/>
                        </a:rPr>
                        <a:t> boolean değer </a:t>
                      </a:r>
                      <a:r>
                        <a:rPr lang="tr-TR" sz="1800" b="0" i="0" kern="1200" dirty="0" smtClean="0">
                          <a:solidFill>
                            <a:schemeClr val="dk1"/>
                          </a:solidFill>
                          <a:effectLst/>
                          <a:latin typeface="+mn-lt"/>
                          <a:ea typeface="+mn-ea"/>
                          <a:cs typeface="+mn-cs"/>
                        </a:rPr>
                        <a:t>ile StringTokenizer oluşturur.</a:t>
                      </a:r>
                      <a:endParaRPr lang="en-US" dirty="0" smtClean="0"/>
                    </a:p>
                    <a:p>
                      <a:endParaRPr lang="en-US" dirty="0"/>
                    </a:p>
                  </a:txBody>
                  <a:tcPr/>
                </a:tc>
                <a:extLst>
                  <a:ext uri="{0D108BD9-81ED-4DB2-BD59-A6C34878D82A}">
                    <a16:rowId xmlns:a16="http://schemas.microsoft.com/office/drawing/2014/main" val="49953018"/>
                  </a:ext>
                </a:extLst>
              </a:tr>
            </a:tbl>
          </a:graphicData>
        </a:graphic>
      </p:graphicFrame>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Constructor Type - 1</a:t>
            </a:r>
            <a:r>
              <a:rPr lang="en-US" dirty="0"/>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726883"/>
            <a:ext cx="9406567" cy="4589387"/>
          </a:xfrm>
        </p:spPr>
        <p:txBody>
          <a:bodyPr>
            <a:normAutofit/>
          </a:bodyPr>
          <a:lstStyle/>
          <a:p>
            <a:pPr algn="just"/>
            <a:r>
              <a:rPr lang="tr-TR" dirty="0" smtClean="0">
                <a:latin typeface="Courier New" panose="02070309020205020404" pitchFamily="49" charset="0"/>
                <a:cs typeface="Courier New" panose="02070309020205020404" pitchFamily="49" charset="0"/>
              </a:rPr>
              <a:t>StringTokenizer(String str) </a:t>
            </a:r>
            <a:r>
              <a:rPr lang="tr-TR" dirty="0" smtClean="0"/>
              <a:t>: </a:t>
            </a:r>
            <a:r>
              <a:rPr lang="tr-TR" dirty="0"/>
              <a:t>Eğer herhangi bir kriter koymazsak bu durumda default olarak boşluk karakterine göre parçalama işlemi gerçekleştirilir </a:t>
            </a:r>
            <a:r>
              <a:rPr lang="tr-TR" dirty="0" smtClean="0"/>
              <a:t>ve </a:t>
            </a:r>
            <a:r>
              <a:rPr lang="tr-TR" dirty="0"/>
              <a:t>bu işleme </a:t>
            </a:r>
            <a:r>
              <a:rPr lang="tr-TR" u="sng" dirty="0" smtClean="0"/>
              <a:t>splitting</a:t>
            </a:r>
            <a:r>
              <a:rPr lang="tr-TR" dirty="0" smtClean="0"/>
              <a:t>(bölme) </a:t>
            </a:r>
            <a:r>
              <a:rPr lang="tr-TR" dirty="0"/>
              <a:t>denir</a:t>
            </a:r>
            <a:r>
              <a:rPr lang="tr-TR" dirty="0" smtClean="0"/>
              <a:t>.</a:t>
            </a:r>
          </a:p>
          <a:p>
            <a:pPr marL="0" indent="0" algn="just">
              <a:buNone/>
            </a:pPr>
            <a:endParaRPr lang="tr-TR" dirty="0"/>
          </a:p>
          <a:p>
            <a:pPr marL="0" indent="0" algn="just">
              <a:buNone/>
            </a:pPr>
            <a:endParaRPr lang="tr-TR" dirty="0" smtClean="0"/>
          </a:p>
          <a:p>
            <a:pPr marL="0" indent="0" algn="just">
              <a:buNone/>
            </a:pPr>
            <a:endParaRPr lang="tr-TR" dirty="0" smtClean="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9" name="Resim 8"/>
          <p:cNvPicPr>
            <a:picLocks noChangeAspect="1"/>
          </p:cNvPicPr>
          <p:nvPr/>
        </p:nvPicPr>
        <p:blipFill rotWithShape="1">
          <a:blip r:embed="rId2"/>
          <a:srcRect b="65082"/>
          <a:stretch/>
        </p:blipFill>
        <p:spPr>
          <a:xfrm>
            <a:off x="2868776" y="3025190"/>
            <a:ext cx="6426682" cy="3619994"/>
          </a:xfrm>
          <a:prstGeom prst="rect">
            <a:avLst/>
          </a:prstGeom>
        </p:spPr>
      </p:pic>
    </p:spTree>
    <p:extLst>
      <p:ext uri="{BB962C8B-B14F-4D97-AF65-F5344CB8AC3E}">
        <p14:creationId xmlns:p14="http://schemas.microsoft.com/office/powerpoint/2010/main" val="654483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Ekran Çıktısı</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5143" t="69969" r="52428" b="8190"/>
          <a:stretch/>
        </p:blipFill>
        <p:spPr>
          <a:xfrm>
            <a:off x="3873085" y="2453308"/>
            <a:ext cx="4893628" cy="2680584"/>
          </a:xfrm>
          <a:prstGeom prst="rect">
            <a:avLst/>
          </a:prstGeom>
        </p:spPr>
      </p:pic>
    </p:spTree>
    <p:extLst>
      <p:ext uri="{BB962C8B-B14F-4D97-AF65-F5344CB8AC3E}">
        <p14:creationId xmlns:p14="http://schemas.microsoft.com/office/powerpoint/2010/main" val="2432855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1191</TotalTime>
  <Words>602</Words>
  <Application>Microsoft Office PowerPoint</Application>
  <PresentationFormat>Geniş ekran</PresentationFormat>
  <Paragraphs>136</Paragraphs>
  <Slides>26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26</vt:i4>
      </vt:variant>
    </vt:vector>
  </HeadingPairs>
  <TitlesOfParts>
    <vt:vector size="32" baseType="lpstr">
      <vt:lpstr>Arial</vt:lpstr>
      <vt:lpstr>Calibri</vt:lpstr>
      <vt:lpstr>Century Gothic</vt:lpstr>
      <vt:lpstr>Courier New</vt:lpstr>
      <vt:lpstr>Wingdings 3</vt:lpstr>
      <vt:lpstr>Duman</vt:lpstr>
      <vt:lpstr>Java’ da StringTokenizer Sınıfı</vt:lpstr>
      <vt:lpstr>İçindekiler</vt:lpstr>
      <vt:lpstr>StringTokenizer Sınıfı Nedir? </vt:lpstr>
      <vt:lpstr>StringTokenizer Sınıfı Nedir? </vt:lpstr>
      <vt:lpstr>StringTokenizer Örneği </vt:lpstr>
      <vt:lpstr>StringTokenizer vs Split Metodu </vt:lpstr>
      <vt:lpstr>StringTokenizer Yapıcıları (Constructors)</vt:lpstr>
      <vt:lpstr>Constructor Type - 1 </vt:lpstr>
      <vt:lpstr>Ekran Çıktısı</vt:lpstr>
      <vt:lpstr>Constructor Type - 2 </vt:lpstr>
      <vt:lpstr>Ekran Çıktısı</vt:lpstr>
      <vt:lpstr>Constructor Type - 3 </vt:lpstr>
      <vt:lpstr>Ekran Çıktısı</vt:lpstr>
      <vt:lpstr>StringTokenizer Metotları</vt:lpstr>
      <vt:lpstr>StringTokenizer Yapıcıları ve Metotları</vt:lpstr>
      <vt:lpstr>StringTokenizer Uygulama Örneği -1 </vt:lpstr>
      <vt:lpstr>Ekran Çıktısı</vt:lpstr>
      <vt:lpstr>StringTokenizer Uygulama Örneği -2</vt:lpstr>
      <vt:lpstr>Ekran Çıktısı</vt:lpstr>
      <vt:lpstr>StringTokenizer Uygulama Örneği -3</vt:lpstr>
      <vt:lpstr>Ekran Çıktısı</vt:lpstr>
      <vt:lpstr>StringTokenizer Uygulama Örneği -4</vt:lpstr>
      <vt:lpstr>Ekran Çıktısı</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emrealkan</cp:lastModifiedBy>
  <cp:revision>81</cp:revision>
  <dcterms:created xsi:type="dcterms:W3CDTF">2020-04-15T07:57:29Z</dcterms:created>
  <dcterms:modified xsi:type="dcterms:W3CDTF">2021-06-11T12:32:33Z</dcterms:modified>
</cp:coreProperties>
</file>