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71" r:id="rId6"/>
    <p:sldId id="262" r:id="rId7"/>
    <p:sldId id="264" r:id="rId8"/>
    <p:sldId id="263" r:id="rId9"/>
    <p:sldId id="272" r:id="rId10"/>
    <p:sldId id="265" r:id="rId11"/>
    <p:sldId id="266" r:id="rId12"/>
    <p:sldId id="273" r:id="rId13"/>
    <p:sldId id="268" r:id="rId14"/>
    <p:sldId id="274"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63" d="100"/>
          <a:sy n="63" d="100"/>
        </p:scale>
        <p:origin x="1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6/14/2021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www.javatpoint.com/java-jlabel" TargetMode="External"/><Relationship Id="rId7" Type="http://schemas.openxmlformats.org/officeDocument/2006/relationships/image" Target="../media/image1.jpeg"/><Relationship Id="rId2" Type="http://schemas.openxmlformats.org/officeDocument/2006/relationships/hyperlink" Target="https://docs.oracle.com/javase/tutorial/uiswing/components/label.html" TargetMode="External"/><Relationship Id="rId1" Type="http://schemas.openxmlformats.org/officeDocument/2006/relationships/slideLayout" Target="../slideLayouts/slideLayout2.xml"/><Relationship Id="rId6" Type="http://schemas.openxmlformats.org/officeDocument/2006/relationships/hyperlink" Target="https://www.tasarimkodlama.com/java-programlama/java-textfield-kullanimi/" TargetMode="External"/><Relationship Id="rId5" Type="http://schemas.openxmlformats.org/officeDocument/2006/relationships/hyperlink" Target="https://www.tutorialspoint.com/swing/swing_jbutton.htm" TargetMode="External"/><Relationship Id="rId10" Type="http://schemas.openxmlformats.org/officeDocument/2006/relationships/hyperlink" Target="http://youtube.com/bmdersleri" TargetMode="External"/><Relationship Id="rId4" Type="http://schemas.openxmlformats.org/officeDocument/2006/relationships/hyperlink" Target="https://www.javatpoint.com/java-jbutton" TargetMode="Externa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tutorial/uiswing/components/button.html" TargetMode="External"/><Relationship Id="rId2" Type="http://schemas.openxmlformats.org/officeDocument/2006/relationships/hyperlink" Target="https://docs.oracle.com/javase/8/docs/api/javax/swing/JLabel.html"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fontScale="90000"/>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 ARAYÜZ GELİŞTİRME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JButton</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JTextField</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JLabel</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Elif Özcan 1911404023</a:t>
            </a:r>
          </a:p>
          <a:p>
            <a:r>
              <a:rPr lang="tr-TR" dirty="0">
                <a:solidFill>
                  <a:schemeClr val="tx1"/>
                </a:solidFill>
              </a:rPr>
              <a:t>Tarih                            : 13/06/2021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Jlabel</a:t>
            </a:r>
            <a:r>
              <a:rPr lang="tr-TR" dirty="0"/>
              <a:t> 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1" name="İçerik Yer Tutucusu 10" descr="metin içeren bir resim&#10;&#10;Açıklama otomatik olarak oluşturuldu">
            <a:extLst>
              <a:ext uri="{FF2B5EF4-FFF2-40B4-BE49-F238E27FC236}">
                <a16:creationId xmlns:a16="http://schemas.microsoft.com/office/drawing/2014/main" id="{50B90AE5-F02C-4900-BF03-DDBC1E973479}"/>
              </a:ext>
            </a:extLst>
          </p:cNvPr>
          <p:cNvPicPr>
            <a:picLocks noGrp="1" noChangeAspect="1"/>
          </p:cNvPicPr>
          <p:nvPr>
            <p:ph idx="1"/>
          </p:nvPr>
        </p:nvPicPr>
        <p:blipFill>
          <a:blip r:embed="rId2"/>
          <a:stretch>
            <a:fillRect/>
          </a:stretch>
        </p:blipFill>
        <p:spPr>
          <a:xfrm>
            <a:off x="687388" y="1521624"/>
            <a:ext cx="7527361" cy="4548594"/>
          </a:xfrm>
        </p:spPr>
      </p:pic>
      <p:pic>
        <p:nvPicPr>
          <p:cNvPr id="5" name="Resim 4">
            <a:extLst>
              <a:ext uri="{FF2B5EF4-FFF2-40B4-BE49-F238E27FC236}">
                <a16:creationId xmlns:a16="http://schemas.microsoft.com/office/drawing/2014/main" id="{A6191FC7-FA20-4A43-85F9-70EFDECAA0F1}"/>
              </a:ext>
            </a:extLst>
          </p:cNvPr>
          <p:cNvPicPr>
            <a:picLocks noChangeAspect="1"/>
          </p:cNvPicPr>
          <p:nvPr/>
        </p:nvPicPr>
        <p:blipFill>
          <a:blip r:embed="rId3"/>
          <a:stretch>
            <a:fillRect/>
          </a:stretch>
        </p:blipFill>
        <p:spPr>
          <a:xfrm>
            <a:off x="7270749" y="2802514"/>
            <a:ext cx="4233863" cy="3722389"/>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a:t>
            </a:r>
            <a:r>
              <a:rPr lang="tr-TR" dirty="0" err="1"/>
              <a:t>JButton</a:t>
            </a:r>
            <a:r>
              <a:rPr lang="tr-TR" dirty="0"/>
              <a:t>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9" name="İçerik Yer Tutucusu 8" descr="metin içeren bir resim&#10;&#10;Açıklama otomatik olarak oluşturuldu">
            <a:extLst>
              <a:ext uri="{FF2B5EF4-FFF2-40B4-BE49-F238E27FC236}">
                <a16:creationId xmlns:a16="http://schemas.microsoft.com/office/drawing/2014/main" id="{C1FB77CF-AF43-4498-B1B3-8C09A9D804DD}"/>
              </a:ext>
            </a:extLst>
          </p:cNvPr>
          <p:cNvPicPr>
            <a:picLocks noGrp="1" noChangeAspect="1"/>
          </p:cNvPicPr>
          <p:nvPr>
            <p:ph idx="1"/>
          </p:nvPr>
        </p:nvPicPr>
        <p:blipFill>
          <a:blip r:embed="rId2"/>
          <a:stretch>
            <a:fillRect/>
          </a:stretch>
        </p:blipFill>
        <p:spPr>
          <a:xfrm>
            <a:off x="1109136" y="1789044"/>
            <a:ext cx="7928847" cy="3798920"/>
          </a:xfrm>
        </p:spPr>
      </p:pic>
      <p:pic>
        <p:nvPicPr>
          <p:cNvPr id="5" name="Resim 4">
            <a:extLst>
              <a:ext uri="{FF2B5EF4-FFF2-40B4-BE49-F238E27FC236}">
                <a16:creationId xmlns:a16="http://schemas.microsoft.com/office/drawing/2014/main" id="{D68147D4-5464-404F-834B-597E441D9053}"/>
              </a:ext>
            </a:extLst>
          </p:cNvPr>
          <p:cNvPicPr>
            <a:picLocks noChangeAspect="1"/>
          </p:cNvPicPr>
          <p:nvPr/>
        </p:nvPicPr>
        <p:blipFill>
          <a:blip r:embed="rId3"/>
          <a:stretch>
            <a:fillRect/>
          </a:stretch>
        </p:blipFill>
        <p:spPr>
          <a:xfrm>
            <a:off x="6827408" y="3212287"/>
            <a:ext cx="3873929" cy="3386482"/>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070D3C-F9FE-42FE-ADF5-837F6B97DD50}"/>
              </a:ext>
            </a:extLst>
          </p:cNvPr>
          <p:cNvSpPr>
            <a:spLocks noGrp="1"/>
          </p:cNvSpPr>
          <p:nvPr>
            <p:ph type="title"/>
          </p:nvPr>
        </p:nvSpPr>
        <p:spPr/>
        <p:txBody>
          <a:bodyPr/>
          <a:lstStyle/>
          <a:p>
            <a:r>
              <a:rPr lang="tr-TR" dirty="0"/>
              <a:t>				</a:t>
            </a:r>
            <a:r>
              <a:rPr lang="tr-TR" dirty="0" err="1"/>
              <a:t>JButton</a:t>
            </a:r>
            <a:r>
              <a:rPr lang="tr-TR" dirty="0"/>
              <a:t> Örneği</a:t>
            </a:r>
          </a:p>
        </p:txBody>
      </p:sp>
      <p:sp>
        <p:nvSpPr>
          <p:cNvPr id="4" name="Slayt Numarası Yer Tutucusu 3">
            <a:extLst>
              <a:ext uri="{FF2B5EF4-FFF2-40B4-BE49-F238E27FC236}">
                <a16:creationId xmlns:a16="http://schemas.microsoft.com/office/drawing/2014/main" id="{3B165651-899E-4210-BE99-7F2FFC16959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9" name="İçerik Yer Tutucusu 8" descr="metin içeren bir resim&#10;&#10;Açıklama otomatik olarak oluşturuldu">
            <a:extLst>
              <a:ext uri="{FF2B5EF4-FFF2-40B4-BE49-F238E27FC236}">
                <a16:creationId xmlns:a16="http://schemas.microsoft.com/office/drawing/2014/main" id="{8BEA0CC5-5DD7-448C-9A44-565B72785A55}"/>
              </a:ext>
            </a:extLst>
          </p:cNvPr>
          <p:cNvPicPr>
            <a:picLocks noGrp="1" noChangeAspect="1"/>
          </p:cNvPicPr>
          <p:nvPr>
            <p:ph idx="1"/>
          </p:nvPr>
        </p:nvPicPr>
        <p:blipFill>
          <a:blip r:embed="rId2"/>
          <a:stretch>
            <a:fillRect/>
          </a:stretch>
        </p:blipFill>
        <p:spPr>
          <a:xfrm>
            <a:off x="687387" y="1264555"/>
            <a:ext cx="7670801" cy="5593445"/>
          </a:xfrm>
        </p:spPr>
      </p:pic>
      <p:pic>
        <p:nvPicPr>
          <p:cNvPr id="11" name="Resim 10">
            <a:extLst>
              <a:ext uri="{FF2B5EF4-FFF2-40B4-BE49-F238E27FC236}">
                <a16:creationId xmlns:a16="http://schemas.microsoft.com/office/drawing/2014/main" id="{A47AC427-56C0-4DA5-84DB-43CEEA650A83}"/>
              </a:ext>
            </a:extLst>
          </p:cNvPr>
          <p:cNvPicPr>
            <a:picLocks noChangeAspect="1"/>
          </p:cNvPicPr>
          <p:nvPr/>
        </p:nvPicPr>
        <p:blipFill>
          <a:blip r:embed="rId3"/>
          <a:stretch>
            <a:fillRect/>
          </a:stretch>
        </p:blipFill>
        <p:spPr>
          <a:xfrm>
            <a:off x="7313406" y="2467197"/>
            <a:ext cx="4562681" cy="4390803"/>
          </a:xfrm>
          <a:prstGeom prst="rect">
            <a:avLst/>
          </a:prstGeom>
        </p:spPr>
      </p:pic>
    </p:spTree>
    <p:extLst>
      <p:ext uri="{BB962C8B-B14F-4D97-AF65-F5344CB8AC3E}">
        <p14:creationId xmlns:p14="http://schemas.microsoft.com/office/powerpoint/2010/main" val="118406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a:t>
            </a:r>
            <a:r>
              <a:rPr lang="tr-TR" dirty="0" err="1"/>
              <a:t>JTextField</a:t>
            </a:r>
            <a:r>
              <a:rPr lang="tr-TR" dirty="0"/>
              <a:t> Örneği -3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Resim 6">
            <a:extLst>
              <a:ext uri="{FF2B5EF4-FFF2-40B4-BE49-F238E27FC236}">
                <a16:creationId xmlns:a16="http://schemas.microsoft.com/office/drawing/2014/main" id="{FC56CA55-F436-47EE-9D8C-33FF5CC93AFB}"/>
              </a:ext>
            </a:extLst>
          </p:cNvPr>
          <p:cNvPicPr>
            <a:picLocks noChangeAspect="1"/>
          </p:cNvPicPr>
          <p:nvPr/>
        </p:nvPicPr>
        <p:blipFill>
          <a:blip r:embed="rId2"/>
          <a:stretch>
            <a:fillRect/>
          </a:stretch>
        </p:blipFill>
        <p:spPr>
          <a:xfrm>
            <a:off x="1311579" y="1406190"/>
            <a:ext cx="7421218" cy="4664028"/>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58AFAA75-6E39-4B42-AFD7-A7ECF2D8245D}"/>
              </a:ext>
            </a:extLst>
          </p:cNvPr>
          <p:cNvPicPr>
            <a:picLocks noChangeAspect="1"/>
          </p:cNvPicPr>
          <p:nvPr/>
        </p:nvPicPr>
        <p:blipFill>
          <a:blip r:embed="rId3"/>
          <a:stretch>
            <a:fillRect/>
          </a:stretch>
        </p:blipFill>
        <p:spPr>
          <a:xfrm>
            <a:off x="7048768" y="3546694"/>
            <a:ext cx="4699809" cy="2307179"/>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CB7D99-36B5-4957-9284-6D0DBFA2D7C9}"/>
              </a:ext>
            </a:extLst>
          </p:cNvPr>
          <p:cNvSpPr>
            <a:spLocks noGrp="1"/>
          </p:cNvSpPr>
          <p:nvPr>
            <p:ph type="title"/>
          </p:nvPr>
        </p:nvSpPr>
        <p:spPr/>
        <p:txBody>
          <a:bodyPr/>
          <a:lstStyle/>
          <a:p>
            <a:r>
              <a:rPr lang="tr-TR" dirty="0"/>
              <a:t>					SONUÇ</a:t>
            </a:r>
          </a:p>
        </p:txBody>
      </p:sp>
      <p:sp>
        <p:nvSpPr>
          <p:cNvPr id="3" name="İçerik Yer Tutucusu 2">
            <a:extLst>
              <a:ext uri="{FF2B5EF4-FFF2-40B4-BE49-F238E27FC236}">
                <a16:creationId xmlns:a16="http://schemas.microsoft.com/office/drawing/2014/main" id="{2DF54C38-27A5-440C-B59D-83F3AC7E194D}"/>
              </a:ext>
            </a:extLst>
          </p:cNvPr>
          <p:cNvSpPr>
            <a:spLocks noGrp="1"/>
          </p:cNvSpPr>
          <p:nvPr>
            <p:ph idx="1"/>
          </p:nvPr>
        </p:nvSpPr>
        <p:spPr/>
        <p:txBody>
          <a:bodyPr/>
          <a:lstStyle/>
          <a:p>
            <a:r>
              <a:rPr lang="tr-TR" dirty="0"/>
              <a:t>Sonuç olarak </a:t>
            </a:r>
            <a:r>
              <a:rPr lang="tr-TR" dirty="0" err="1"/>
              <a:t>jButton,jLabel</a:t>
            </a:r>
            <a:r>
              <a:rPr lang="tr-TR" dirty="0"/>
              <a:t> ve </a:t>
            </a:r>
            <a:r>
              <a:rPr lang="tr-TR" dirty="0" err="1"/>
              <a:t>jTextfield</a:t>
            </a:r>
            <a:r>
              <a:rPr lang="tr-TR" dirty="0"/>
              <a:t> </a:t>
            </a:r>
            <a:r>
              <a:rPr lang="tr-TR" dirty="0" err="1"/>
              <a:t>kullanımını,nasıl</a:t>
            </a:r>
            <a:r>
              <a:rPr lang="tr-TR" dirty="0"/>
              <a:t> oluşturabileceğimizi öğrendik ve örnekler oluşturduk.</a:t>
            </a:r>
          </a:p>
        </p:txBody>
      </p:sp>
      <p:sp>
        <p:nvSpPr>
          <p:cNvPr id="4" name="Slayt Numarası Yer Tutucusu 3">
            <a:extLst>
              <a:ext uri="{FF2B5EF4-FFF2-40B4-BE49-F238E27FC236}">
                <a16:creationId xmlns:a16="http://schemas.microsoft.com/office/drawing/2014/main" id="{D7E43014-D50A-4A01-81F6-E6C6E03AC88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84771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lnSpcReduction="10000"/>
          </a:bodyPr>
          <a:lstStyle/>
          <a:p>
            <a:r>
              <a:rPr lang="en-US" dirty="0">
                <a:hlinkClick r:id="rId2"/>
              </a:rPr>
              <a:t>https://docs.oracle.com/javase/tutorial/uiswing/components/label.html</a:t>
            </a:r>
            <a:endParaRPr lang="tr-TR" dirty="0"/>
          </a:p>
          <a:p>
            <a:endParaRPr lang="tr-TR" dirty="0"/>
          </a:p>
          <a:p>
            <a:r>
              <a:rPr lang="en-US" dirty="0">
                <a:hlinkClick r:id="rId3"/>
              </a:rPr>
              <a:t>https://www.javatpoint.com/java-jlabel</a:t>
            </a:r>
            <a:endParaRPr lang="tr-TR" dirty="0"/>
          </a:p>
          <a:p>
            <a:endParaRPr lang="tr-TR" dirty="0"/>
          </a:p>
          <a:p>
            <a:r>
              <a:rPr lang="tr-TR" dirty="0">
                <a:hlinkClick r:id="rId4"/>
              </a:rPr>
              <a:t>https://www.javatpoint.com/java-jbutton</a:t>
            </a:r>
            <a:endParaRPr lang="tr-TR" dirty="0"/>
          </a:p>
          <a:p>
            <a:endParaRPr lang="tr-TR" dirty="0"/>
          </a:p>
          <a:p>
            <a:r>
              <a:rPr lang="tr-TR" dirty="0">
                <a:hlinkClick r:id="rId5"/>
              </a:rPr>
              <a:t>https://www.tutorialspoint.com/swing/swing_jbutton.htm</a:t>
            </a:r>
            <a:endParaRPr lang="tr-TR" dirty="0"/>
          </a:p>
          <a:p>
            <a:endParaRPr lang="tr-TR" dirty="0"/>
          </a:p>
          <a:p>
            <a:r>
              <a:rPr lang="tr-TR" dirty="0">
                <a:hlinkClick r:id="rId6"/>
              </a:rPr>
              <a:t>https://www.tasarimkodlama.com/java-programlama/java-textfield-kullanimi/</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0">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Elif Özcan 1911404023</a:t>
            </a:r>
            <a:br>
              <a:rPr lang="tr-TR" b="1" dirty="0">
                <a:solidFill>
                  <a:schemeClr val="tx1"/>
                </a:solidFill>
              </a:rPr>
            </a:br>
            <a:r>
              <a:rPr lang="tr-TR" dirty="0">
                <a:solidFill>
                  <a:schemeClr val="tx1"/>
                </a:solidFill>
              </a:rPr>
              <a:t>E-posta                       : </a:t>
            </a:r>
          </a:p>
          <a:p>
            <a:r>
              <a:rPr lang="tr-TR" dirty="0">
                <a:solidFill>
                  <a:schemeClr val="tx1"/>
                </a:solidFill>
              </a:rPr>
              <a:t>Tarih                            : 13/06/2021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err="1"/>
              <a:t>JLabel</a:t>
            </a:r>
            <a:r>
              <a:rPr lang="tr-TR" dirty="0"/>
              <a:t> Nedir?</a:t>
            </a:r>
          </a:p>
          <a:p>
            <a:r>
              <a:rPr lang="tr-TR" dirty="0"/>
              <a:t>Sınıf Oluşturucular(</a:t>
            </a:r>
            <a:r>
              <a:rPr lang="tr-TR" dirty="0" err="1"/>
              <a:t>JLabel</a:t>
            </a:r>
            <a:r>
              <a:rPr lang="tr-TR" dirty="0"/>
              <a:t>)</a:t>
            </a:r>
          </a:p>
          <a:p>
            <a:r>
              <a:rPr lang="tr-TR" dirty="0" err="1"/>
              <a:t>Jbutton</a:t>
            </a:r>
            <a:r>
              <a:rPr lang="tr-TR" dirty="0"/>
              <a:t> Kullanımı</a:t>
            </a:r>
          </a:p>
          <a:p>
            <a:r>
              <a:rPr lang="tr-TR" dirty="0"/>
              <a:t>Sınıf Oluşturucular(</a:t>
            </a:r>
            <a:r>
              <a:rPr lang="tr-TR" dirty="0" err="1"/>
              <a:t>JButton</a:t>
            </a:r>
            <a:r>
              <a:rPr lang="tr-TR" dirty="0"/>
              <a:t>)</a:t>
            </a:r>
          </a:p>
          <a:p>
            <a:r>
              <a:rPr lang="tr-TR" dirty="0" err="1"/>
              <a:t>JTextField</a:t>
            </a:r>
            <a:r>
              <a:rPr lang="tr-TR" dirty="0"/>
              <a:t> Kullanımı</a:t>
            </a:r>
          </a:p>
          <a:p>
            <a:r>
              <a:rPr lang="tr-TR" dirty="0"/>
              <a:t>Sınıf Oluşturucular(</a:t>
            </a:r>
            <a:r>
              <a:rPr lang="tr-TR" dirty="0" err="1"/>
              <a:t>JTextField</a:t>
            </a:r>
            <a:r>
              <a:rPr lang="tr-TR" dirty="0"/>
              <a:t>)</a:t>
            </a:r>
          </a:p>
          <a:p>
            <a:r>
              <a:rPr lang="tr-TR" dirty="0" err="1"/>
              <a:t>JTextField</a:t>
            </a:r>
            <a:r>
              <a:rPr lang="tr-TR" dirty="0"/>
              <a:t> </a:t>
            </a:r>
            <a:r>
              <a:rPr lang="tr-TR" dirty="0" err="1"/>
              <a:t>Metodları</a:t>
            </a:r>
            <a:endParaRPr lang="tr-TR" dirty="0"/>
          </a:p>
          <a:p>
            <a:r>
              <a:rPr lang="tr-TR" dirty="0"/>
              <a:t>Uygulama Örnekleri(1 , 2 , 3 )</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8397272" y="2170294"/>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				</a:t>
            </a:r>
            <a:r>
              <a:rPr lang="tr-TR" dirty="0" err="1"/>
              <a:t>Jlabel</a:t>
            </a:r>
            <a:r>
              <a:rPr lang="tr-TR" dirty="0"/>
              <a:t> 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48978" y="1644503"/>
            <a:ext cx="6977675" cy="4589387"/>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Sınıfla, </a:t>
            </a:r>
            <a:r>
              <a:rPr kumimoji="0" lang="tr-TR" altLang="tr-TR" sz="1900" b="0" i="0" u="none" strike="noStrike" cap="none" normalizeH="0" baseline="0" dirty="0" err="1">
                <a:ln>
                  <a:noFill/>
                </a:ln>
                <a:solidFill>
                  <a:srgbClr val="09569D"/>
                </a:solidFill>
                <a:effectLst/>
                <a:latin typeface="Monaco"/>
                <a:cs typeface="Arial" panose="020B0604020202020204" pitchFamily="34" charset="0"/>
                <a:hlinkClick r:id="rId2"/>
              </a:rPr>
              <a:t>Jlabel</a:t>
            </a:r>
            <a:r>
              <a:rPr kumimoji="0" lang="tr-TR" altLang="tr-TR" sz="1900" b="0" i="0" u="none" strike="noStrike" cap="none" normalizeH="0" baseline="0" dirty="0">
                <a:ln>
                  <a:noFill/>
                </a:ln>
                <a:solidFill>
                  <a:srgbClr val="09569D"/>
                </a:solidFill>
                <a:effectLst/>
                <a:latin typeface="Monaco"/>
                <a:cs typeface="Arial" panose="020B0604020202020204" pitchFamily="34" charset="0"/>
              </a:rPr>
              <a:t> </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seçilemeyen metin ve resimleri görüntüleyebilirsiniz. Bir dizeyi, bir resmi veya her ikisini birden görüntüleyen bir bileşen oluşturmanız gerekirse, bunu kullanarak veya genişleterek yapabilirsiniz</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tr-TR" altLang="tr-TR" sz="1900" b="0" i="0" u="none" strike="noStrike" cap="none" normalizeH="0" baseline="0" dirty="0" err="1">
                <a:ln>
                  <a:noFill/>
                </a:ln>
                <a:solidFill>
                  <a:srgbClr val="000000"/>
                </a:solidFill>
                <a:effectLst/>
                <a:latin typeface="Monaco"/>
                <a:cs typeface="Arial" panose="020B0604020202020204" pitchFamily="34" charset="0"/>
              </a:rPr>
              <a:t>JLabel</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Bileşen etkileşimliyse ve belirli bir durumu varsa, etiket yerine bir </a:t>
            </a:r>
            <a:r>
              <a:rPr kumimoji="0" lang="tr-TR" altLang="tr-TR" sz="1900" b="0" i="0" u="none" strike="noStrike" cap="none" normalizeH="0" baseline="0" dirty="0">
                <a:ln>
                  <a:noFill/>
                </a:ln>
                <a:solidFill>
                  <a:srgbClr val="09569D"/>
                </a:solidFill>
                <a:effectLst/>
                <a:latin typeface="Arial" panose="020B0604020202020204" pitchFamily="34" charset="0"/>
                <a:cs typeface="Arial" panose="020B0604020202020204" pitchFamily="34" charset="0"/>
                <a:hlinkClick r:id="rId3"/>
              </a:rPr>
              <a:t>düğme</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kullanın.</a:t>
            </a:r>
            <a:endParaRPr kumimoji="0" lang="tr-TR" altLang="tr-TR"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Bir etiketin metninde HTML kodunu belirterek, etikete birden çok satır, birden çok yazı tipi veya birden çok renk gibi çeşitli özellikler verebilirsiniz. Etiket yalnızca tek bir renk veya yazı tipi kullanıyorsa, bunun yerine </a:t>
            </a:r>
            <a:r>
              <a:rPr kumimoji="0" lang="tr-TR" altLang="tr-TR" sz="1900" b="0" i="0" u="none" strike="noStrike" cap="none" normalizeH="0" baseline="0" dirty="0" err="1">
                <a:ln>
                  <a:noFill/>
                </a:ln>
                <a:solidFill>
                  <a:srgbClr val="000000"/>
                </a:solidFill>
                <a:effectLst/>
                <a:latin typeface="Monaco"/>
                <a:cs typeface="Arial" panose="020B0604020202020204" pitchFamily="34" charset="0"/>
              </a:rPr>
              <a:t>setForeground</a:t>
            </a:r>
            <a:r>
              <a:rPr kumimoji="0" lang="tr-TR" altLang="tr-TR" sz="1900" b="0" i="0" u="none" strike="noStrike" cap="none" normalizeH="0" baseline="0" dirty="0">
                <a:ln>
                  <a:noFill/>
                </a:ln>
                <a:solidFill>
                  <a:srgbClr val="000000"/>
                </a:solidFill>
                <a:effectLst/>
                <a:latin typeface="Monaco"/>
                <a:cs typeface="Arial" panose="020B0604020202020204" pitchFamily="34" charset="0"/>
              </a:rPr>
              <a:t> </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veya </a:t>
            </a:r>
            <a:r>
              <a:rPr kumimoji="0" lang="tr-TR" altLang="tr-TR" sz="1900" b="0" i="0" u="none" strike="noStrike" cap="none" normalizeH="0" baseline="0" dirty="0" err="1">
                <a:ln>
                  <a:noFill/>
                </a:ln>
                <a:solidFill>
                  <a:srgbClr val="000000"/>
                </a:solidFill>
                <a:effectLst/>
                <a:latin typeface="Monaco"/>
                <a:cs typeface="Arial" panose="020B0604020202020204" pitchFamily="34" charset="0"/>
              </a:rPr>
              <a:t>setFont</a:t>
            </a:r>
            <a:r>
              <a:rPr kumimoji="0" lang="tr-TR" altLang="tr-TR" sz="1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yöntemini</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kullanarak HTML işlemenin ek yükünü önleyebilirsiniz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Etiketlerin varsayılan olarak </a:t>
            </a:r>
            <a:r>
              <a:rPr kumimoji="0" lang="tr-TR" altLang="tr-TR" sz="1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opak</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olmadığını unutmayın. Etiketin arka planını boyamanız gerekiyorsa, </a:t>
            </a:r>
            <a:r>
              <a:rPr kumimoji="0" lang="tr-TR" altLang="tr-TR" sz="1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opaklık</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özelliğini "</a:t>
            </a:r>
            <a:r>
              <a:rPr kumimoji="0" lang="tr-TR" altLang="tr-TR" sz="1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true</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olarak ayarlamanız önerilir.</a:t>
            </a:r>
            <a:endParaRPr kumimoji="0" lang="tr-TR" altLang="tr-TR"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1900" dirty="0">
                <a:solidFill>
                  <a:srgbClr val="000000"/>
                </a:solidFill>
                <a:cs typeface="Arial" panose="020B0604020202020204" pitchFamily="34" charset="0"/>
              </a:rPr>
              <a:t>Yandak</a:t>
            </a:r>
            <a:r>
              <a:rPr kumimoji="0" lang="tr-TR" altLang="tr-TR" sz="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 resim, üç etiket görüntüleyen bir uygulamayı tanıtır. Pencere, eşit yükseklikte üç sıraya bölünmüştür; her sıradaki etiket mümkün olduğu kadar geniştir.</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Resim 4">
            <a:extLst>
              <a:ext uri="{FF2B5EF4-FFF2-40B4-BE49-F238E27FC236}">
                <a16:creationId xmlns:a16="http://schemas.microsoft.com/office/drawing/2014/main" id="{8E1AF8EA-4981-4545-B38C-21ED97477345}"/>
              </a:ext>
            </a:extLst>
          </p:cNvPr>
          <p:cNvPicPr>
            <a:picLocks noChangeAspect="1"/>
          </p:cNvPicPr>
          <p:nvPr/>
        </p:nvPicPr>
        <p:blipFill>
          <a:blip r:embed="rId4"/>
          <a:stretch>
            <a:fillRect/>
          </a:stretch>
        </p:blipFill>
        <p:spPr>
          <a:xfrm>
            <a:off x="8757480" y="2114682"/>
            <a:ext cx="2548349" cy="2310584"/>
          </a:xfrm>
          <a:prstGeom prst="rect">
            <a:avLst/>
          </a:prstGeom>
        </p:spPr>
      </p:pic>
      <p:sp>
        <p:nvSpPr>
          <p:cNvPr id="6" name="Ok: Sağ 5">
            <a:extLst>
              <a:ext uri="{FF2B5EF4-FFF2-40B4-BE49-F238E27FC236}">
                <a16:creationId xmlns:a16="http://schemas.microsoft.com/office/drawing/2014/main" id="{0E7F8144-6E7C-4117-B0A8-E9995810E354}"/>
              </a:ext>
            </a:extLst>
          </p:cNvPr>
          <p:cNvSpPr/>
          <p:nvPr/>
        </p:nvSpPr>
        <p:spPr>
          <a:xfrm>
            <a:off x="899162" y="1709530"/>
            <a:ext cx="251792" cy="195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a:ln w="22225">
                <a:solidFill>
                  <a:schemeClr val="accent2"/>
                </a:solidFill>
                <a:prstDash val="solid"/>
              </a:ln>
              <a:solidFill>
                <a:schemeClr val="accent2">
                  <a:lumMod val="40000"/>
                  <a:lumOff val="60000"/>
                </a:schemeClr>
              </a:solidFill>
            </a:endParaRPr>
          </a:p>
        </p:txBody>
      </p:sp>
      <p:pic>
        <p:nvPicPr>
          <p:cNvPr id="8" name="Resim 7">
            <a:extLst>
              <a:ext uri="{FF2B5EF4-FFF2-40B4-BE49-F238E27FC236}">
                <a16:creationId xmlns:a16="http://schemas.microsoft.com/office/drawing/2014/main" id="{4A774511-191F-4C1D-8E82-BD76886B4866}"/>
              </a:ext>
            </a:extLst>
          </p:cNvPr>
          <p:cNvPicPr>
            <a:picLocks noChangeAspect="1"/>
          </p:cNvPicPr>
          <p:nvPr/>
        </p:nvPicPr>
        <p:blipFill>
          <a:blip r:embed="rId5"/>
          <a:stretch>
            <a:fillRect/>
          </a:stretch>
        </p:blipFill>
        <p:spPr>
          <a:xfrm>
            <a:off x="874634" y="2692606"/>
            <a:ext cx="274344" cy="249958"/>
          </a:xfrm>
          <a:prstGeom prst="rect">
            <a:avLst/>
          </a:prstGeom>
        </p:spPr>
      </p:pic>
      <p:pic>
        <p:nvPicPr>
          <p:cNvPr id="9" name="Resim 8">
            <a:extLst>
              <a:ext uri="{FF2B5EF4-FFF2-40B4-BE49-F238E27FC236}">
                <a16:creationId xmlns:a16="http://schemas.microsoft.com/office/drawing/2014/main" id="{0223F072-F112-4D07-99EB-43F3D4C42951}"/>
              </a:ext>
            </a:extLst>
          </p:cNvPr>
          <p:cNvPicPr>
            <a:picLocks noChangeAspect="1"/>
          </p:cNvPicPr>
          <p:nvPr/>
        </p:nvPicPr>
        <p:blipFill>
          <a:blip r:embed="rId5"/>
          <a:stretch>
            <a:fillRect/>
          </a:stretch>
        </p:blipFill>
        <p:spPr>
          <a:xfrm>
            <a:off x="874634" y="3181635"/>
            <a:ext cx="274344" cy="249958"/>
          </a:xfrm>
          <a:prstGeom prst="rect">
            <a:avLst/>
          </a:prstGeom>
        </p:spPr>
      </p:pic>
      <p:pic>
        <p:nvPicPr>
          <p:cNvPr id="10" name="Resim 9">
            <a:extLst>
              <a:ext uri="{FF2B5EF4-FFF2-40B4-BE49-F238E27FC236}">
                <a16:creationId xmlns:a16="http://schemas.microsoft.com/office/drawing/2014/main" id="{D1C71427-0561-473C-AE5E-493C3FFD0C25}"/>
              </a:ext>
            </a:extLst>
          </p:cNvPr>
          <p:cNvPicPr>
            <a:picLocks noChangeAspect="1"/>
          </p:cNvPicPr>
          <p:nvPr/>
        </p:nvPicPr>
        <p:blipFill>
          <a:blip r:embed="rId5"/>
          <a:stretch>
            <a:fillRect/>
          </a:stretch>
        </p:blipFill>
        <p:spPr>
          <a:xfrm>
            <a:off x="934273" y="4652711"/>
            <a:ext cx="274344" cy="249958"/>
          </a:xfrm>
          <a:prstGeom prst="rect">
            <a:avLst/>
          </a:prstGeom>
        </p:spPr>
      </p:pic>
      <p:pic>
        <p:nvPicPr>
          <p:cNvPr id="11" name="Resim 10">
            <a:extLst>
              <a:ext uri="{FF2B5EF4-FFF2-40B4-BE49-F238E27FC236}">
                <a16:creationId xmlns:a16="http://schemas.microsoft.com/office/drawing/2014/main" id="{742D588D-8A15-412D-A120-7B7812DDDDB2}"/>
              </a:ext>
            </a:extLst>
          </p:cNvPr>
          <p:cNvPicPr>
            <a:picLocks noChangeAspect="1"/>
          </p:cNvPicPr>
          <p:nvPr/>
        </p:nvPicPr>
        <p:blipFill>
          <a:blip r:embed="rId5"/>
          <a:stretch>
            <a:fillRect/>
          </a:stretch>
        </p:blipFill>
        <p:spPr>
          <a:xfrm>
            <a:off x="901138" y="5380811"/>
            <a:ext cx="274344" cy="249958"/>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47164" y="545624"/>
            <a:ext cx="8911687" cy="1280890"/>
          </a:xfrm>
        </p:spPr>
        <p:txBody>
          <a:bodyPr>
            <a:normAutofit/>
          </a:bodyPr>
          <a:lstStyle/>
          <a:p>
            <a:r>
              <a:rPr lang="tr-TR" dirty="0"/>
              <a:t>			Sınıf </a:t>
            </a:r>
            <a:r>
              <a:rPr lang="en-US" dirty="0" err="1"/>
              <a:t>Oluşturucular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Resim 6">
            <a:extLst>
              <a:ext uri="{FF2B5EF4-FFF2-40B4-BE49-F238E27FC236}">
                <a16:creationId xmlns:a16="http://schemas.microsoft.com/office/drawing/2014/main" id="{AE23EF7D-511B-4D7A-993F-DEB29B29FEA8}"/>
              </a:ext>
            </a:extLst>
          </p:cNvPr>
          <p:cNvPicPr>
            <a:picLocks noChangeAspect="1"/>
          </p:cNvPicPr>
          <p:nvPr/>
        </p:nvPicPr>
        <p:blipFill>
          <a:blip r:embed="rId2"/>
          <a:stretch>
            <a:fillRect/>
          </a:stretch>
        </p:blipFill>
        <p:spPr>
          <a:xfrm>
            <a:off x="2047164" y="2027583"/>
            <a:ext cx="8322055" cy="3644348"/>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a:t>
            </a:r>
            <a:r>
              <a:rPr lang="tr-TR" dirty="0" err="1"/>
              <a:t>JButton</a:t>
            </a:r>
            <a:r>
              <a:rPr lang="tr-TR" dirty="0"/>
              <a:t> Kullanımı</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İçerik Yer Tutucusu 8">
            <a:extLst>
              <a:ext uri="{FF2B5EF4-FFF2-40B4-BE49-F238E27FC236}">
                <a16:creationId xmlns:a16="http://schemas.microsoft.com/office/drawing/2014/main" id="{B141D633-6629-445B-A525-185B78082C54}"/>
              </a:ext>
            </a:extLst>
          </p:cNvPr>
          <p:cNvSpPr>
            <a:spLocks noGrp="1"/>
          </p:cNvSpPr>
          <p:nvPr>
            <p:ph idx="1"/>
          </p:nvPr>
        </p:nvSpPr>
        <p:spPr>
          <a:xfrm>
            <a:off x="1638300" y="2107096"/>
            <a:ext cx="8915400" cy="914400"/>
          </a:xfrm>
        </p:spPr>
        <p:txBody>
          <a:bodyPr/>
          <a:lstStyle/>
          <a:p>
            <a:pPr marL="0" indent="0">
              <a:buNone/>
            </a:pPr>
            <a:r>
              <a:rPr lang="tr-TR" b="0" i="0" dirty="0">
                <a:solidFill>
                  <a:srgbClr val="000000"/>
                </a:solidFill>
                <a:effectLst/>
                <a:latin typeface="verdana" panose="020B0604030504040204" pitchFamily="34" charset="0"/>
              </a:rPr>
              <a:t>  </a:t>
            </a:r>
            <a:r>
              <a:rPr lang="tr-TR" b="0" i="0" dirty="0" err="1">
                <a:solidFill>
                  <a:srgbClr val="000000"/>
                </a:solidFill>
                <a:effectLst/>
                <a:latin typeface="verdana" panose="020B0604030504040204" pitchFamily="34" charset="0"/>
              </a:rPr>
              <a:t>JButton</a:t>
            </a:r>
            <a:r>
              <a:rPr lang="tr-TR" b="0" i="0" dirty="0">
                <a:solidFill>
                  <a:srgbClr val="000000"/>
                </a:solidFill>
                <a:effectLst/>
                <a:latin typeface="verdana" panose="020B0604030504040204" pitchFamily="34" charset="0"/>
              </a:rPr>
              <a:t> sınıfı, platformdan bağımsız uygulamaya sahip etiketli bir düğme oluşturmak için kullanılır. Uygulama, düğmeye basıldığında bazı eylemlerle sonuçlanır.</a:t>
            </a:r>
            <a:endParaRPr lang="tr-TR" dirty="0"/>
          </a:p>
        </p:txBody>
      </p:sp>
      <p:pic>
        <p:nvPicPr>
          <p:cNvPr id="12" name="Resim 11">
            <a:extLst>
              <a:ext uri="{FF2B5EF4-FFF2-40B4-BE49-F238E27FC236}">
                <a16:creationId xmlns:a16="http://schemas.microsoft.com/office/drawing/2014/main" id="{38B0744B-E675-4FF3-9959-B080D18DF829}"/>
              </a:ext>
            </a:extLst>
          </p:cNvPr>
          <p:cNvPicPr>
            <a:picLocks noChangeAspect="1"/>
          </p:cNvPicPr>
          <p:nvPr/>
        </p:nvPicPr>
        <p:blipFill>
          <a:blip r:embed="rId2"/>
          <a:stretch>
            <a:fillRect/>
          </a:stretch>
        </p:blipFill>
        <p:spPr>
          <a:xfrm>
            <a:off x="3710609" y="3531705"/>
            <a:ext cx="3834461" cy="2854160"/>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18351" y="856978"/>
            <a:ext cx="8911687" cy="1280890"/>
          </a:xfrm>
        </p:spPr>
        <p:txBody>
          <a:bodyPr>
            <a:normAutofit/>
          </a:bodyPr>
          <a:lstStyle/>
          <a:p>
            <a:r>
              <a:rPr lang="tr-TR" dirty="0"/>
              <a:t>			Sınıf Oluşturucular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6" name="Tablo 6">
            <a:extLst>
              <a:ext uri="{FF2B5EF4-FFF2-40B4-BE49-F238E27FC236}">
                <a16:creationId xmlns:a16="http://schemas.microsoft.com/office/drawing/2014/main" id="{A7DB1C8F-3310-45B5-B7CD-FF55F57905C6}"/>
              </a:ext>
            </a:extLst>
          </p:cNvPr>
          <p:cNvGraphicFramePr>
            <a:graphicFrameLocks noGrp="1"/>
          </p:cNvGraphicFramePr>
          <p:nvPr>
            <p:ph idx="1"/>
            <p:extLst>
              <p:ext uri="{D42A27DB-BD31-4B8C-83A1-F6EECF244321}">
                <p14:modId xmlns:p14="http://schemas.microsoft.com/office/powerpoint/2010/main" val="2299316833"/>
              </p:ext>
            </p:extLst>
          </p:nvPr>
        </p:nvGraphicFramePr>
        <p:xfrm>
          <a:off x="1452770" y="1567952"/>
          <a:ext cx="8915400" cy="518668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577709366"/>
                    </a:ext>
                  </a:extLst>
                </a:gridCol>
                <a:gridCol w="4457700">
                  <a:extLst>
                    <a:ext uri="{9D8B030D-6E8A-4147-A177-3AD203B41FA5}">
                      <a16:colId xmlns:a16="http://schemas.microsoft.com/office/drawing/2014/main" val="1270406070"/>
                    </a:ext>
                  </a:extLst>
                </a:gridCol>
              </a:tblGrid>
              <a:tr h="370840">
                <a:tc>
                  <a:txBody>
                    <a:bodyPr/>
                    <a:lstStyle/>
                    <a:p>
                      <a:r>
                        <a:rPr lang="tr-TR" dirty="0"/>
                        <a:t>Yöntemler</a:t>
                      </a:r>
                    </a:p>
                  </a:txBody>
                  <a:tcPr/>
                </a:tc>
                <a:tc>
                  <a:txBody>
                    <a:bodyPr/>
                    <a:lstStyle/>
                    <a:p>
                      <a:r>
                        <a:rPr lang="tr-TR" dirty="0"/>
                        <a:t>Açıklama</a:t>
                      </a:r>
                    </a:p>
                  </a:txBody>
                  <a:tcPr/>
                </a:tc>
                <a:extLst>
                  <a:ext uri="{0D108BD9-81ED-4DB2-BD59-A6C34878D82A}">
                    <a16:rowId xmlns:a16="http://schemas.microsoft.com/office/drawing/2014/main" val="4185182244"/>
                  </a:ext>
                </a:extLst>
              </a:tr>
              <a:tr h="495268">
                <a:tc>
                  <a:txBody>
                    <a:bodyPr/>
                    <a:lstStyle/>
                    <a:p>
                      <a:r>
                        <a:rPr lang="tr-TR" sz="1800" b="0" i="0" kern="1200" dirty="0" err="1">
                          <a:solidFill>
                            <a:schemeClr val="dk1"/>
                          </a:solidFill>
                          <a:effectLst/>
                          <a:latin typeface="+mn-lt"/>
                          <a:ea typeface="+mn-ea"/>
                          <a:cs typeface="+mn-cs"/>
                        </a:rPr>
                        <a:t>void</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setText</a:t>
                      </a:r>
                      <a:r>
                        <a:rPr lang="tr-TR" sz="1800" b="0" i="0" kern="1200" dirty="0">
                          <a:solidFill>
                            <a:schemeClr val="dk1"/>
                          </a:solidFill>
                          <a:effectLst/>
                          <a:latin typeface="+mn-lt"/>
                          <a:ea typeface="+mn-ea"/>
                          <a:cs typeface="+mn-cs"/>
                        </a:rPr>
                        <a:t>(</a:t>
                      </a:r>
                      <a:r>
                        <a:rPr lang="tr-TR" sz="1800" b="0" i="0" kern="1200" dirty="0" err="1">
                          <a:solidFill>
                            <a:schemeClr val="dk1"/>
                          </a:solidFill>
                          <a:effectLst/>
                          <a:latin typeface="+mn-lt"/>
                          <a:ea typeface="+mn-ea"/>
                          <a:cs typeface="+mn-cs"/>
                        </a:rPr>
                        <a:t>String</a:t>
                      </a:r>
                      <a:r>
                        <a:rPr lang="tr-TR" sz="1800" b="0" i="0" kern="1200" dirty="0">
                          <a:solidFill>
                            <a:schemeClr val="dk1"/>
                          </a:solidFill>
                          <a:effectLst/>
                          <a:latin typeface="+mn-lt"/>
                          <a:ea typeface="+mn-ea"/>
                          <a:cs typeface="+mn-cs"/>
                        </a:rPr>
                        <a:t> s)</a:t>
                      </a:r>
                      <a:endParaRPr lang="tr-TR" dirty="0"/>
                    </a:p>
                  </a:txBody>
                  <a:tcPr/>
                </a:tc>
                <a:tc>
                  <a:txBody>
                    <a:bodyPr/>
                    <a:lstStyle/>
                    <a:p>
                      <a:r>
                        <a:rPr lang="tr-TR" sz="1800" b="0" i="0" kern="1200" dirty="0">
                          <a:solidFill>
                            <a:schemeClr val="dk1"/>
                          </a:solidFill>
                          <a:effectLst/>
                          <a:latin typeface="+mn-lt"/>
                          <a:ea typeface="+mn-ea"/>
                          <a:cs typeface="+mn-cs"/>
                        </a:rPr>
                        <a:t>Düğmede belirtilen metni ayarlamak için kullanılır</a:t>
                      </a:r>
                      <a:endParaRPr lang="tr-TR" dirty="0"/>
                    </a:p>
                  </a:txBody>
                  <a:tcPr/>
                </a:tc>
                <a:extLst>
                  <a:ext uri="{0D108BD9-81ED-4DB2-BD59-A6C34878D82A}">
                    <a16:rowId xmlns:a16="http://schemas.microsoft.com/office/drawing/2014/main" val="1126902869"/>
                  </a:ext>
                </a:extLst>
              </a:tr>
              <a:tr h="182296">
                <a:tc>
                  <a:txBody>
                    <a:bodyPr/>
                    <a:lstStyle/>
                    <a:p>
                      <a:r>
                        <a:rPr lang="tr-TR" sz="1800" b="0" i="0" kern="1200" dirty="0" err="1">
                          <a:solidFill>
                            <a:schemeClr val="dk1"/>
                          </a:solidFill>
                          <a:effectLst/>
                          <a:latin typeface="+mn-lt"/>
                          <a:ea typeface="+mn-ea"/>
                          <a:cs typeface="+mn-cs"/>
                        </a:rPr>
                        <a:t>String</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getText</a:t>
                      </a:r>
                      <a:r>
                        <a:rPr lang="tr-TR" sz="1800" b="0" i="0" kern="1200" dirty="0">
                          <a:solidFill>
                            <a:schemeClr val="dk1"/>
                          </a:solidFill>
                          <a:effectLst/>
                          <a:latin typeface="+mn-lt"/>
                          <a:ea typeface="+mn-ea"/>
                          <a:cs typeface="+mn-cs"/>
                        </a:rPr>
                        <a:t>()</a:t>
                      </a:r>
                      <a:endParaRPr lang="tr-TR" dirty="0"/>
                    </a:p>
                  </a:txBody>
                  <a:tcPr/>
                </a:tc>
                <a:tc>
                  <a:txBody>
                    <a:bodyPr/>
                    <a:lstStyle/>
                    <a:p>
                      <a:r>
                        <a:rPr lang="tr-TR" sz="1800" b="0" i="0" kern="1200" dirty="0">
                          <a:solidFill>
                            <a:schemeClr val="dk1"/>
                          </a:solidFill>
                          <a:effectLst/>
                          <a:latin typeface="+mn-lt"/>
                          <a:ea typeface="+mn-ea"/>
                          <a:cs typeface="+mn-cs"/>
                        </a:rPr>
                        <a:t>Butonun metnini döndürmek için kullanılır.</a:t>
                      </a:r>
                      <a:endParaRPr lang="tr-TR" dirty="0"/>
                    </a:p>
                  </a:txBody>
                  <a:tcPr/>
                </a:tc>
                <a:extLst>
                  <a:ext uri="{0D108BD9-81ED-4DB2-BD59-A6C34878D82A}">
                    <a16:rowId xmlns:a16="http://schemas.microsoft.com/office/drawing/2014/main" val="2668270313"/>
                  </a:ext>
                </a:extLst>
              </a:tr>
              <a:tr h="370840">
                <a:tc>
                  <a:txBody>
                    <a:bodyPr/>
                    <a:lstStyle/>
                    <a:p>
                      <a:r>
                        <a:rPr lang="tr-TR" sz="1800" b="0" i="0" kern="1200" dirty="0" err="1">
                          <a:solidFill>
                            <a:schemeClr val="dk1"/>
                          </a:solidFill>
                          <a:effectLst/>
                          <a:latin typeface="+mn-lt"/>
                          <a:ea typeface="+mn-ea"/>
                          <a:cs typeface="+mn-cs"/>
                        </a:rPr>
                        <a:t>void</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setEnabled</a:t>
                      </a:r>
                      <a:r>
                        <a:rPr lang="tr-TR" sz="1800" b="0" i="0" kern="1200" dirty="0">
                          <a:solidFill>
                            <a:schemeClr val="dk1"/>
                          </a:solidFill>
                          <a:effectLst/>
                          <a:latin typeface="+mn-lt"/>
                          <a:ea typeface="+mn-ea"/>
                          <a:cs typeface="+mn-cs"/>
                        </a:rPr>
                        <a:t>(</a:t>
                      </a:r>
                      <a:r>
                        <a:rPr lang="tr-TR" sz="1800" b="0" i="0" kern="1200" dirty="0" err="1">
                          <a:solidFill>
                            <a:schemeClr val="dk1"/>
                          </a:solidFill>
                          <a:effectLst/>
                          <a:latin typeface="+mn-lt"/>
                          <a:ea typeface="+mn-ea"/>
                          <a:cs typeface="+mn-cs"/>
                        </a:rPr>
                        <a:t>boolean</a:t>
                      </a:r>
                      <a:r>
                        <a:rPr lang="tr-TR" sz="1800" b="0" i="0" kern="1200" dirty="0">
                          <a:solidFill>
                            <a:schemeClr val="dk1"/>
                          </a:solidFill>
                          <a:effectLst/>
                          <a:latin typeface="+mn-lt"/>
                          <a:ea typeface="+mn-ea"/>
                          <a:cs typeface="+mn-cs"/>
                        </a:rPr>
                        <a:t> b)</a:t>
                      </a:r>
                      <a:endParaRPr lang="tr-TR" dirty="0"/>
                    </a:p>
                  </a:txBody>
                  <a:tcPr/>
                </a:tc>
                <a:tc>
                  <a:txBody>
                    <a:bodyPr/>
                    <a:lstStyle/>
                    <a:p>
                      <a:r>
                        <a:rPr lang="tr-TR" sz="1800" b="0" i="0" kern="1200" dirty="0">
                          <a:solidFill>
                            <a:schemeClr val="dk1"/>
                          </a:solidFill>
                          <a:effectLst/>
                          <a:latin typeface="+mn-lt"/>
                          <a:ea typeface="+mn-ea"/>
                          <a:cs typeface="+mn-cs"/>
                        </a:rPr>
                        <a:t>Düğmeyi etkinleştirmek veya devre dışı bırakmak için kullanılır.</a:t>
                      </a:r>
                      <a:endParaRPr lang="tr-TR" dirty="0"/>
                    </a:p>
                  </a:txBody>
                  <a:tcPr/>
                </a:tc>
                <a:extLst>
                  <a:ext uri="{0D108BD9-81ED-4DB2-BD59-A6C34878D82A}">
                    <a16:rowId xmlns:a16="http://schemas.microsoft.com/office/drawing/2014/main" val="466894213"/>
                  </a:ext>
                </a:extLst>
              </a:tr>
              <a:tr h="370840">
                <a:tc>
                  <a:txBody>
                    <a:bodyPr/>
                    <a:lstStyle/>
                    <a:p>
                      <a:r>
                        <a:rPr lang="tr-TR" sz="1800" b="0" i="0" kern="1200" dirty="0" err="1">
                          <a:solidFill>
                            <a:schemeClr val="dk1"/>
                          </a:solidFill>
                          <a:effectLst/>
                          <a:latin typeface="+mn-lt"/>
                          <a:ea typeface="+mn-ea"/>
                          <a:cs typeface="+mn-cs"/>
                        </a:rPr>
                        <a:t>void</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setIcon</a:t>
                      </a:r>
                      <a:r>
                        <a:rPr lang="tr-TR" sz="1800" b="0" i="0" kern="1200" dirty="0">
                          <a:solidFill>
                            <a:schemeClr val="dk1"/>
                          </a:solidFill>
                          <a:effectLst/>
                          <a:latin typeface="+mn-lt"/>
                          <a:ea typeface="+mn-ea"/>
                          <a:cs typeface="+mn-cs"/>
                        </a:rPr>
                        <a:t>(</a:t>
                      </a:r>
                      <a:r>
                        <a:rPr lang="tr-TR" sz="1800" b="0" i="0" kern="1200" dirty="0" err="1">
                          <a:solidFill>
                            <a:schemeClr val="dk1"/>
                          </a:solidFill>
                          <a:effectLst/>
                          <a:latin typeface="+mn-lt"/>
                          <a:ea typeface="+mn-ea"/>
                          <a:cs typeface="+mn-cs"/>
                        </a:rPr>
                        <a:t>Icon</a:t>
                      </a:r>
                      <a:r>
                        <a:rPr lang="tr-TR" sz="1800" b="0" i="0" kern="1200" dirty="0">
                          <a:solidFill>
                            <a:schemeClr val="dk1"/>
                          </a:solidFill>
                          <a:effectLst/>
                          <a:latin typeface="+mn-lt"/>
                          <a:ea typeface="+mn-ea"/>
                          <a:cs typeface="+mn-cs"/>
                        </a:rPr>
                        <a:t> b)</a:t>
                      </a:r>
                      <a:endParaRPr lang="tr-TR" dirty="0"/>
                    </a:p>
                  </a:txBody>
                  <a:tcPr/>
                </a:tc>
                <a:tc>
                  <a:txBody>
                    <a:bodyPr/>
                    <a:lstStyle/>
                    <a:p>
                      <a:r>
                        <a:rPr lang="tr-TR" sz="1800" b="0" i="0" kern="1200" dirty="0">
                          <a:solidFill>
                            <a:schemeClr val="dk1"/>
                          </a:solidFill>
                          <a:effectLst/>
                          <a:latin typeface="+mn-lt"/>
                          <a:ea typeface="+mn-ea"/>
                          <a:cs typeface="+mn-cs"/>
                        </a:rPr>
                        <a:t>Buton üzerinde belirtilen Simgeyi ayarlamak için kullanılır.</a:t>
                      </a:r>
                      <a:endParaRPr lang="tr-TR" dirty="0"/>
                    </a:p>
                  </a:txBody>
                  <a:tcPr/>
                </a:tc>
                <a:extLst>
                  <a:ext uri="{0D108BD9-81ED-4DB2-BD59-A6C34878D82A}">
                    <a16:rowId xmlns:a16="http://schemas.microsoft.com/office/drawing/2014/main" val="2858656574"/>
                  </a:ext>
                </a:extLst>
              </a:tr>
              <a:tr h="370840">
                <a:tc>
                  <a:txBody>
                    <a:bodyPr/>
                    <a:lstStyle/>
                    <a:p>
                      <a:r>
                        <a:rPr lang="tr-TR" sz="1800" b="0" i="0" kern="1200" dirty="0" err="1">
                          <a:solidFill>
                            <a:schemeClr val="dk1"/>
                          </a:solidFill>
                          <a:effectLst/>
                          <a:latin typeface="+mn-lt"/>
                          <a:ea typeface="+mn-ea"/>
                          <a:cs typeface="+mn-cs"/>
                        </a:rPr>
                        <a:t>Icon</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getIcon</a:t>
                      </a:r>
                      <a:r>
                        <a:rPr lang="tr-TR" sz="1800" b="0" i="0" kern="1200" dirty="0">
                          <a:solidFill>
                            <a:schemeClr val="dk1"/>
                          </a:solidFill>
                          <a:effectLst/>
                          <a:latin typeface="+mn-lt"/>
                          <a:ea typeface="+mn-ea"/>
                          <a:cs typeface="+mn-cs"/>
                        </a:rPr>
                        <a:t>()</a:t>
                      </a:r>
                      <a:endParaRPr lang="tr-TR" dirty="0"/>
                    </a:p>
                  </a:txBody>
                  <a:tcPr/>
                </a:tc>
                <a:tc>
                  <a:txBody>
                    <a:bodyPr/>
                    <a:lstStyle/>
                    <a:p>
                      <a:r>
                        <a:rPr lang="tr-TR" sz="1800" b="0" i="0" kern="1200" dirty="0">
                          <a:solidFill>
                            <a:schemeClr val="dk1"/>
                          </a:solidFill>
                          <a:effectLst/>
                          <a:latin typeface="+mn-lt"/>
                          <a:ea typeface="+mn-ea"/>
                          <a:cs typeface="+mn-cs"/>
                        </a:rPr>
                        <a:t>Düğmenin Simgesini almak için kullanılır.</a:t>
                      </a:r>
                      <a:endParaRPr lang="tr-TR" dirty="0"/>
                    </a:p>
                  </a:txBody>
                  <a:tcPr/>
                </a:tc>
                <a:extLst>
                  <a:ext uri="{0D108BD9-81ED-4DB2-BD59-A6C34878D82A}">
                    <a16:rowId xmlns:a16="http://schemas.microsoft.com/office/drawing/2014/main" val="1803480601"/>
                  </a:ext>
                </a:extLst>
              </a:tr>
              <a:tr h="370840">
                <a:tc>
                  <a:txBody>
                    <a:bodyPr/>
                    <a:lstStyle/>
                    <a:p>
                      <a:r>
                        <a:rPr lang="tr-TR" sz="1800" b="0" i="0" kern="1200" dirty="0" err="1">
                          <a:solidFill>
                            <a:schemeClr val="dk1"/>
                          </a:solidFill>
                          <a:effectLst/>
                          <a:latin typeface="+mn-lt"/>
                          <a:ea typeface="+mn-ea"/>
                          <a:cs typeface="+mn-cs"/>
                        </a:rPr>
                        <a:t>void</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setMnemonic</a:t>
                      </a:r>
                      <a:r>
                        <a:rPr lang="tr-TR" sz="1800" b="0" i="0" kern="1200" dirty="0">
                          <a:solidFill>
                            <a:schemeClr val="dk1"/>
                          </a:solidFill>
                          <a:effectLst/>
                          <a:latin typeface="+mn-lt"/>
                          <a:ea typeface="+mn-ea"/>
                          <a:cs typeface="+mn-cs"/>
                        </a:rPr>
                        <a:t>(int a)</a:t>
                      </a:r>
                      <a:endParaRPr lang="tr-TR" dirty="0"/>
                    </a:p>
                  </a:txBody>
                  <a:tcPr/>
                </a:tc>
                <a:tc>
                  <a:txBody>
                    <a:bodyPr/>
                    <a:lstStyle/>
                    <a:p>
                      <a:pPr algn="just" fontAlgn="t"/>
                      <a:br>
                        <a:rPr lang="tr-TR" dirty="0">
                          <a:solidFill>
                            <a:srgbClr val="333333"/>
                          </a:solidFill>
                          <a:effectLst/>
                          <a:latin typeface="Inter-Regular"/>
                        </a:rPr>
                      </a:br>
                      <a:r>
                        <a:rPr lang="tr-TR" dirty="0">
                          <a:solidFill>
                            <a:srgbClr val="333333"/>
                          </a:solidFill>
                          <a:effectLst/>
                          <a:latin typeface="Inter-Regular"/>
                        </a:rPr>
                        <a:t>Düğme üzerindeki anımsatıcıyı ayarlamak için kullanılır.</a:t>
                      </a:r>
                    </a:p>
                  </a:txBody>
                  <a:tcPr marL="76200" marR="76200" marT="76200" marB="76200"/>
                </a:tc>
                <a:extLst>
                  <a:ext uri="{0D108BD9-81ED-4DB2-BD59-A6C34878D82A}">
                    <a16:rowId xmlns:a16="http://schemas.microsoft.com/office/drawing/2014/main" val="1168548467"/>
                  </a:ext>
                </a:extLst>
              </a:tr>
              <a:tr h="370840">
                <a:tc>
                  <a:txBody>
                    <a:bodyPr/>
                    <a:lstStyle/>
                    <a:p>
                      <a:r>
                        <a:rPr lang="tr-TR" sz="1800" b="0" i="0" kern="1200" dirty="0" err="1">
                          <a:solidFill>
                            <a:schemeClr val="dk1"/>
                          </a:solidFill>
                          <a:effectLst/>
                          <a:latin typeface="+mn-lt"/>
                          <a:ea typeface="+mn-ea"/>
                          <a:cs typeface="+mn-cs"/>
                        </a:rPr>
                        <a:t>void</a:t>
                      </a:r>
                      <a:r>
                        <a:rPr lang="tr-TR" sz="1800" b="0" i="0" kern="1200" dirty="0">
                          <a:solidFill>
                            <a:schemeClr val="dk1"/>
                          </a:solidFill>
                          <a:effectLst/>
                          <a:latin typeface="+mn-lt"/>
                          <a:ea typeface="+mn-ea"/>
                          <a:cs typeface="+mn-cs"/>
                        </a:rPr>
                        <a:t> </a:t>
                      </a:r>
                      <a:r>
                        <a:rPr lang="tr-TR" sz="1800" b="0" i="0" kern="1200" dirty="0" err="1">
                          <a:solidFill>
                            <a:schemeClr val="dk1"/>
                          </a:solidFill>
                          <a:effectLst/>
                          <a:latin typeface="+mn-lt"/>
                          <a:ea typeface="+mn-ea"/>
                          <a:cs typeface="+mn-cs"/>
                        </a:rPr>
                        <a:t>addActionListener</a:t>
                      </a:r>
                      <a:r>
                        <a:rPr lang="tr-TR" sz="1800" b="0" i="0" kern="1200" dirty="0">
                          <a:solidFill>
                            <a:schemeClr val="dk1"/>
                          </a:solidFill>
                          <a:effectLst/>
                          <a:latin typeface="+mn-lt"/>
                          <a:ea typeface="+mn-ea"/>
                          <a:cs typeface="+mn-cs"/>
                        </a:rPr>
                        <a:t>(</a:t>
                      </a:r>
                      <a:r>
                        <a:rPr lang="tr-TR" sz="1800" b="0" i="0" kern="1200" dirty="0" err="1">
                          <a:solidFill>
                            <a:schemeClr val="dk1"/>
                          </a:solidFill>
                          <a:effectLst/>
                          <a:latin typeface="+mn-lt"/>
                          <a:ea typeface="+mn-ea"/>
                          <a:cs typeface="+mn-cs"/>
                        </a:rPr>
                        <a:t>ActionListener</a:t>
                      </a:r>
                      <a:r>
                        <a:rPr lang="tr-TR" sz="1800" b="0" i="0" kern="1200" dirty="0">
                          <a:solidFill>
                            <a:schemeClr val="dk1"/>
                          </a:solidFill>
                          <a:effectLst/>
                          <a:latin typeface="+mn-lt"/>
                          <a:ea typeface="+mn-ea"/>
                          <a:cs typeface="+mn-cs"/>
                        </a:rPr>
                        <a:t> a)</a:t>
                      </a:r>
                      <a:endParaRPr lang="tr-TR" dirty="0"/>
                    </a:p>
                  </a:txBody>
                  <a:tcPr/>
                </a:tc>
                <a:tc>
                  <a:txBody>
                    <a:bodyPr/>
                    <a:lstStyle/>
                    <a:p>
                      <a:r>
                        <a:rPr lang="tr-TR" dirty="0"/>
                        <a:t>Bu nesneye eylem dinleyicisini eklemek için kullanılır .</a:t>
                      </a:r>
                    </a:p>
                  </a:txBody>
                  <a:tcPr/>
                </a:tc>
                <a:extLst>
                  <a:ext uri="{0D108BD9-81ED-4DB2-BD59-A6C34878D82A}">
                    <a16:rowId xmlns:a16="http://schemas.microsoft.com/office/drawing/2014/main" val="1566589338"/>
                  </a:ext>
                </a:extLst>
              </a:tr>
            </a:tbl>
          </a:graphicData>
        </a:graphic>
      </p:graphicFrame>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a:t>
            </a:r>
            <a:r>
              <a:rPr lang="tr-TR" dirty="0" err="1"/>
              <a:t>JTextField</a:t>
            </a:r>
            <a:r>
              <a:rPr lang="tr-TR" dirty="0"/>
              <a:t> Kullanımı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00036" y="1738911"/>
            <a:ext cx="10086552" cy="2260338"/>
          </a:xfrm>
        </p:spPr>
        <p:txBody>
          <a:bodyPr>
            <a:normAutofit/>
          </a:bodyPr>
          <a:lstStyle/>
          <a:p>
            <a:pPr marL="0" indent="0" algn="just">
              <a:buNone/>
            </a:pPr>
            <a:r>
              <a:rPr lang="tr-TR" b="0" i="0" dirty="0">
                <a:solidFill>
                  <a:srgbClr val="000000"/>
                </a:solidFill>
                <a:effectLst/>
                <a:latin typeface="verdana" panose="020B0604030504040204" pitchFamily="34" charset="0"/>
              </a:rPr>
              <a:t>Bir </a:t>
            </a:r>
            <a:r>
              <a:rPr lang="tr-TR" b="0" i="0" dirty="0" err="1">
                <a:solidFill>
                  <a:srgbClr val="000000"/>
                </a:solidFill>
                <a:effectLst/>
                <a:latin typeface="verdana" panose="020B0604030504040204" pitchFamily="34" charset="0"/>
              </a:rPr>
              <a:t>JTextField</a:t>
            </a:r>
            <a:r>
              <a:rPr lang="tr-TR" b="0" i="0" dirty="0">
                <a:solidFill>
                  <a:srgbClr val="000000"/>
                </a:solidFill>
                <a:effectLst/>
                <a:latin typeface="verdana" panose="020B0604030504040204" pitchFamily="34" charset="0"/>
              </a:rPr>
              <a:t> sınıfının nesnesi, tek satırlı bir metnin düzenlenmesine izin veren bir metin bileşenidir.</a:t>
            </a:r>
            <a:endParaRPr lang="en-US" dirty="0"/>
          </a:p>
        </p:txBody>
      </p:sp>
      <p:pic>
        <p:nvPicPr>
          <p:cNvPr id="11270" name="Picture 6">
            <a:extLst>
              <a:ext uri="{FF2B5EF4-FFF2-40B4-BE49-F238E27FC236}">
                <a16:creationId xmlns:a16="http://schemas.microsoft.com/office/drawing/2014/main" id="{EB14AE96-335D-4318-A9CD-54D62A4BD5E7}"/>
              </a:ext>
            </a:extLst>
          </p:cNvPr>
          <p:cNvPicPr>
            <a:picLocks noChangeAspect="1" noChangeArrowheads="1"/>
          </p:cNvPicPr>
          <p:nvPr/>
        </p:nvPicPr>
        <p:blipFill>
          <a:blip r:embed="rId2"/>
          <a:srcRect/>
          <a:stretch/>
        </p:blipFill>
        <p:spPr bwMode="auto">
          <a:xfrm>
            <a:off x="2990007" y="3141170"/>
            <a:ext cx="6624605" cy="258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Sınıf Oluşturucular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İçerik Yer Tutucusu 4" descr="metin içeren bir resim&#10;&#10;Açıklama otomatik olarak oluşturuldu">
            <a:extLst>
              <a:ext uri="{FF2B5EF4-FFF2-40B4-BE49-F238E27FC236}">
                <a16:creationId xmlns:a16="http://schemas.microsoft.com/office/drawing/2014/main" id="{E3B9D6A8-0A47-46F5-84E6-8A0B7D5AA0EE}"/>
              </a:ext>
            </a:extLst>
          </p:cNvPr>
          <p:cNvPicPr>
            <a:picLocks noGrp="1" noChangeAspect="1"/>
          </p:cNvPicPr>
          <p:nvPr>
            <p:ph idx="1"/>
          </p:nvPr>
        </p:nvPicPr>
        <p:blipFill>
          <a:blip r:embed="rId2"/>
          <a:stretch>
            <a:fillRect/>
          </a:stretch>
        </p:blipFill>
        <p:spPr>
          <a:xfrm>
            <a:off x="1483899" y="2204515"/>
            <a:ext cx="7501075" cy="4482211"/>
          </a:xfrm>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631D78-91DA-4491-ADBF-A7765BE6E4F3}"/>
              </a:ext>
            </a:extLst>
          </p:cNvPr>
          <p:cNvSpPr>
            <a:spLocks noGrp="1"/>
          </p:cNvSpPr>
          <p:nvPr>
            <p:ph type="title"/>
          </p:nvPr>
        </p:nvSpPr>
        <p:spPr/>
        <p:txBody>
          <a:bodyPr/>
          <a:lstStyle/>
          <a:p>
            <a:r>
              <a:rPr lang="tr-TR" dirty="0"/>
              <a:t>	</a:t>
            </a:r>
            <a:r>
              <a:rPr lang="tr-TR" dirty="0" err="1"/>
              <a:t>JTextField</a:t>
            </a:r>
            <a:r>
              <a:rPr lang="tr-TR" dirty="0"/>
              <a:t> </a:t>
            </a:r>
            <a:r>
              <a:rPr lang="tr-TR" dirty="0" err="1"/>
              <a:t>Metodları</a:t>
            </a:r>
            <a:endParaRPr lang="tr-TR" dirty="0"/>
          </a:p>
        </p:txBody>
      </p:sp>
      <p:sp>
        <p:nvSpPr>
          <p:cNvPr id="3" name="İçerik Yer Tutucusu 2">
            <a:extLst>
              <a:ext uri="{FF2B5EF4-FFF2-40B4-BE49-F238E27FC236}">
                <a16:creationId xmlns:a16="http://schemas.microsoft.com/office/drawing/2014/main" id="{754565F7-9C36-4607-8221-208D6297C167}"/>
              </a:ext>
            </a:extLst>
          </p:cNvPr>
          <p:cNvSpPr>
            <a:spLocks noGrp="1"/>
          </p:cNvSpPr>
          <p:nvPr>
            <p:ph idx="1"/>
          </p:nvPr>
        </p:nvSpPr>
        <p:spPr>
          <a:xfrm>
            <a:off x="1847090" y="2035238"/>
            <a:ext cx="8915400" cy="3653028"/>
          </a:xfrm>
        </p:spPr>
        <p:txBody>
          <a:bodyPr>
            <a:normAutofit/>
          </a:bodyPr>
          <a:lstStyle/>
          <a:p>
            <a:pPr algn="l" fontAlgn="base">
              <a:buFont typeface="Arial" panose="020B0604020202020204" pitchFamily="34" charset="0"/>
              <a:buChar char="•"/>
            </a:pPr>
            <a:r>
              <a:rPr lang="tr-TR" sz="2400" b="1" i="0" dirty="0" err="1">
                <a:solidFill>
                  <a:srgbClr val="444444"/>
                </a:solidFill>
                <a:effectLst/>
                <a:latin typeface="Open Sans"/>
              </a:rPr>
              <a:t>setColumns</a:t>
            </a:r>
            <a:r>
              <a:rPr lang="tr-TR" sz="2400" b="1" i="0" dirty="0">
                <a:solidFill>
                  <a:srgbClr val="444444"/>
                </a:solidFill>
                <a:effectLst/>
                <a:latin typeface="Open Sans"/>
              </a:rPr>
              <a:t>(int n):</a:t>
            </a:r>
            <a:r>
              <a:rPr lang="tr-TR" sz="2400" b="0" i="0" dirty="0">
                <a:solidFill>
                  <a:srgbClr val="444444"/>
                </a:solidFill>
                <a:effectLst/>
                <a:latin typeface="Open Sans"/>
              </a:rPr>
              <a:t> metin alanının sütun sayısını ayarlamanızı sağlar.</a:t>
            </a:r>
          </a:p>
          <a:p>
            <a:pPr algn="l" fontAlgn="base">
              <a:buFont typeface="Arial" panose="020B0604020202020204" pitchFamily="34" charset="0"/>
              <a:buChar char="•"/>
            </a:pPr>
            <a:r>
              <a:rPr lang="tr-TR" sz="2400" b="1" i="0" dirty="0" err="1">
                <a:solidFill>
                  <a:srgbClr val="444444"/>
                </a:solidFill>
                <a:effectLst/>
                <a:latin typeface="Open Sans"/>
              </a:rPr>
              <a:t>setFont</a:t>
            </a:r>
            <a:r>
              <a:rPr lang="tr-TR" sz="2400" b="1" i="0" dirty="0">
                <a:solidFill>
                  <a:srgbClr val="444444"/>
                </a:solidFill>
                <a:effectLst/>
                <a:latin typeface="Open Sans"/>
              </a:rPr>
              <a:t>(Font f):</a:t>
            </a:r>
            <a:r>
              <a:rPr lang="tr-TR" sz="2400" b="0" i="0" dirty="0">
                <a:solidFill>
                  <a:srgbClr val="444444"/>
                </a:solidFill>
                <a:effectLst/>
                <a:latin typeface="Open Sans"/>
              </a:rPr>
              <a:t> metin alanında görüntülenen metnin fontunu ayarlamanızı sağlar.</a:t>
            </a:r>
          </a:p>
          <a:p>
            <a:pPr algn="l" fontAlgn="base">
              <a:buFont typeface="Arial" panose="020B0604020202020204" pitchFamily="34" charset="0"/>
              <a:buChar char="•"/>
            </a:pPr>
            <a:r>
              <a:rPr lang="tr-TR" sz="2400" b="1" i="0" dirty="0" err="1">
                <a:solidFill>
                  <a:srgbClr val="444444"/>
                </a:solidFill>
                <a:effectLst/>
                <a:latin typeface="Open Sans"/>
              </a:rPr>
              <a:t>addActionListener</a:t>
            </a:r>
            <a:r>
              <a:rPr lang="tr-TR" sz="2400" b="1" i="0" dirty="0">
                <a:solidFill>
                  <a:srgbClr val="444444"/>
                </a:solidFill>
                <a:effectLst/>
                <a:latin typeface="Open Sans"/>
              </a:rPr>
              <a:t>(</a:t>
            </a:r>
            <a:r>
              <a:rPr lang="tr-TR" sz="2400" b="1" i="0" dirty="0" err="1">
                <a:solidFill>
                  <a:srgbClr val="444444"/>
                </a:solidFill>
                <a:effectLst/>
                <a:latin typeface="Open Sans"/>
              </a:rPr>
              <a:t>ActionListener</a:t>
            </a:r>
            <a:r>
              <a:rPr lang="tr-TR" sz="2400" b="1" i="0" dirty="0">
                <a:solidFill>
                  <a:srgbClr val="444444"/>
                </a:solidFill>
                <a:effectLst/>
                <a:latin typeface="Open Sans"/>
              </a:rPr>
              <a:t> l):</a:t>
            </a:r>
            <a:r>
              <a:rPr lang="tr-TR" sz="2400" b="0" i="0" dirty="0">
                <a:solidFill>
                  <a:srgbClr val="444444"/>
                </a:solidFill>
                <a:effectLst/>
                <a:latin typeface="Open Sans"/>
              </a:rPr>
              <a:t> metin alanına bir </a:t>
            </a:r>
            <a:r>
              <a:rPr lang="tr-TR" sz="2400" b="0" i="0" dirty="0" err="1">
                <a:solidFill>
                  <a:srgbClr val="444444"/>
                </a:solidFill>
                <a:effectLst/>
                <a:latin typeface="Open Sans"/>
              </a:rPr>
              <a:t>ActionListener</a:t>
            </a:r>
            <a:r>
              <a:rPr lang="tr-TR" sz="2400" b="0" i="0" dirty="0">
                <a:solidFill>
                  <a:srgbClr val="444444"/>
                </a:solidFill>
                <a:effectLst/>
                <a:latin typeface="Open Sans"/>
              </a:rPr>
              <a:t> ayarlamanızı sağlar.</a:t>
            </a:r>
          </a:p>
          <a:p>
            <a:pPr algn="l" fontAlgn="base">
              <a:buFont typeface="Arial" panose="020B0604020202020204" pitchFamily="34" charset="0"/>
              <a:buChar char="•"/>
            </a:pPr>
            <a:r>
              <a:rPr lang="tr-TR" sz="2400" b="1" i="0" dirty="0">
                <a:solidFill>
                  <a:srgbClr val="444444"/>
                </a:solidFill>
                <a:effectLst/>
                <a:latin typeface="Open Sans"/>
              </a:rPr>
              <a:t>int </a:t>
            </a:r>
            <a:r>
              <a:rPr lang="tr-TR" sz="2400" b="1" i="0" dirty="0" err="1">
                <a:solidFill>
                  <a:srgbClr val="444444"/>
                </a:solidFill>
                <a:effectLst/>
                <a:latin typeface="Open Sans"/>
              </a:rPr>
              <a:t>getColumns</a:t>
            </a:r>
            <a:r>
              <a:rPr lang="tr-TR" sz="2400" b="1" i="0" dirty="0">
                <a:solidFill>
                  <a:srgbClr val="444444"/>
                </a:solidFill>
                <a:effectLst/>
                <a:latin typeface="Open Sans"/>
              </a:rPr>
              <a:t>():</a:t>
            </a:r>
            <a:r>
              <a:rPr lang="tr-TR" sz="2400" b="0" i="0" dirty="0">
                <a:solidFill>
                  <a:srgbClr val="444444"/>
                </a:solidFill>
                <a:effectLst/>
                <a:latin typeface="Open Sans"/>
              </a:rPr>
              <a:t> metin alanındaki sütun sayısını almanızı sağlar.</a:t>
            </a:r>
          </a:p>
          <a:p>
            <a:endParaRPr lang="tr-TR" dirty="0"/>
          </a:p>
        </p:txBody>
      </p:sp>
      <p:sp>
        <p:nvSpPr>
          <p:cNvPr id="4" name="Slayt Numarası Yer Tutucusu 3">
            <a:extLst>
              <a:ext uri="{FF2B5EF4-FFF2-40B4-BE49-F238E27FC236}">
                <a16:creationId xmlns:a16="http://schemas.microsoft.com/office/drawing/2014/main" id="{3046B539-DDEA-43EC-AEA3-41901520D6E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60589049"/>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391</TotalTime>
  <Words>608</Words>
  <Application>Microsoft Office PowerPoint</Application>
  <PresentationFormat>Geniş ekran</PresentationFormat>
  <Paragraphs>92</Paragraphs>
  <Slides>16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16</vt:i4>
      </vt:variant>
    </vt:vector>
  </HeadingPairs>
  <TitlesOfParts>
    <vt:vector size="25" baseType="lpstr">
      <vt:lpstr>Arial</vt:lpstr>
      <vt:lpstr>Calibri</vt:lpstr>
      <vt:lpstr>Century Gothic</vt:lpstr>
      <vt:lpstr>Inter-Regular</vt:lpstr>
      <vt:lpstr>Monaco</vt:lpstr>
      <vt:lpstr>Open Sans</vt:lpstr>
      <vt:lpstr>verdana</vt:lpstr>
      <vt:lpstr>Wingdings 3</vt:lpstr>
      <vt:lpstr>Duman</vt:lpstr>
      <vt:lpstr>JAVA ARAYÜZ GELİŞTİRME (JButton JTextField JLabel)</vt:lpstr>
      <vt:lpstr>İçindekiler</vt:lpstr>
      <vt:lpstr>    Jlabel Nedir? </vt:lpstr>
      <vt:lpstr>   Sınıf Oluşturucular</vt:lpstr>
      <vt:lpstr>  JButton Kullanımı</vt:lpstr>
      <vt:lpstr>   Sınıf Oluşturucular</vt:lpstr>
      <vt:lpstr>  JTextField Kullanımı</vt:lpstr>
      <vt:lpstr>  Sınıf Oluşturucular</vt:lpstr>
      <vt:lpstr> JTextField Metodları</vt:lpstr>
      <vt:lpstr>Jlabel Uygulama Örneği -1 </vt:lpstr>
      <vt:lpstr> JButton Örneği -2 </vt:lpstr>
      <vt:lpstr>    JButton Örneği</vt:lpstr>
      <vt:lpstr>  JTextField Örneği -3 </vt:lpstr>
      <vt:lpstr>     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elif özcan</cp:lastModifiedBy>
  <cp:revision>55</cp:revision>
  <dcterms:created xsi:type="dcterms:W3CDTF">2020-04-15T07:57:29Z</dcterms:created>
  <dcterms:modified xsi:type="dcterms:W3CDTF">2021-06-13T23:57:45Z</dcterms:modified>
</cp:coreProperties>
</file>