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61" r:id="rId4"/>
    <p:sldId id="258" r:id="rId5"/>
    <p:sldId id="289" r:id="rId6"/>
    <p:sldId id="272" r:id="rId7"/>
    <p:sldId id="271" r:id="rId8"/>
    <p:sldId id="262" r:id="rId9"/>
    <p:sldId id="273" r:id="rId10"/>
    <p:sldId id="274" r:id="rId11"/>
    <p:sldId id="275" r:id="rId12"/>
    <p:sldId id="276" r:id="rId13"/>
    <p:sldId id="277" r:id="rId14"/>
    <p:sldId id="278" r:id="rId15"/>
    <p:sldId id="279" r:id="rId16"/>
    <p:sldId id="280" r:id="rId17"/>
    <p:sldId id="281" r:id="rId18"/>
    <p:sldId id="282" r:id="rId19"/>
    <p:sldId id="283" r:id="rId20"/>
    <p:sldId id="285" r:id="rId21"/>
    <p:sldId id="284" r:id="rId22"/>
    <p:sldId id="286" r:id="rId23"/>
    <p:sldId id="288" r:id="rId24"/>
    <p:sldId id="287" r:id="rId25"/>
    <p:sldId id="270" r:id="rId26"/>
    <p:sldId id="259"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89" d="100"/>
          <a:sy n="89" d="100"/>
        </p:scale>
        <p:origin x="360"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6/14/2021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7"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2.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en-US"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C#’da</a:t>
            </a:r>
            <a:r>
              <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Sınıf</a:t>
            </a:r>
            <a:r>
              <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Tanımlama</a:t>
            </a:r>
            <a:r>
              <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ve</a:t>
            </a:r>
            <a:r>
              <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Sınıf</a:t>
            </a:r>
            <a:r>
              <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Çeşitleri</a:t>
            </a:r>
            <a:r>
              <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4" name="Slayt Numarası Yer Tutucusu 3">
            <a:extLst>
              <a:ext uri="{FF2B5EF4-FFF2-40B4-BE49-F238E27FC236}">
                <a16:creationId xmlns=""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 xmlns:a16="http://schemas.microsoft.com/office/drawing/2014/main" id="{ABB297CB-A6C7-4031-8C8E-CA95B981B15B}"/>
              </a:ext>
            </a:extLst>
          </p:cNvPr>
          <p:cNvSpPr txBox="1">
            <a:spLocks/>
          </p:cNvSpPr>
          <p:nvPr/>
        </p:nvSpPr>
        <p:spPr>
          <a:xfrm>
            <a:off x="5947794" y="4712102"/>
            <a:ext cx="632303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Zeynep İrem KESLER-</a:t>
            </a:r>
            <a:r>
              <a:rPr lang="tr-TR" sz="1600" b="1" dirty="0" smtClean="0">
                <a:solidFill>
                  <a:schemeClr val="tx1"/>
                </a:solidFill>
              </a:rPr>
              <a:t>1911404048</a:t>
            </a:r>
            <a:endParaRPr lang="tr-TR" sz="1600" b="1" dirty="0">
              <a:solidFill>
                <a:schemeClr val="tx1"/>
              </a:solidFill>
            </a:endParaRPr>
          </a:p>
          <a:p>
            <a:r>
              <a:rPr lang="tr-TR" dirty="0">
                <a:solidFill>
                  <a:schemeClr val="tx1"/>
                </a:solidFill>
              </a:rPr>
              <a:t>Tarih                            : </a:t>
            </a:r>
            <a:r>
              <a:rPr lang="tr-TR" dirty="0" smtClean="0">
                <a:solidFill>
                  <a:schemeClr val="tx1"/>
                </a:solidFill>
              </a:rPr>
              <a:t>08/06/2021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3" name="Alt Başlık 2">
            <a:extLst>
              <a:ext uri="{FF2B5EF4-FFF2-40B4-BE49-F238E27FC236}">
                <a16:creationId xmlns=""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3"/>
            <a:extLst>
              <a:ext uri="{FF2B5EF4-FFF2-40B4-BE49-F238E27FC236}">
                <a16:creationId xmlns="" xmlns:a16="http://schemas.microsoft.com/office/drawing/2014/main" id="{EED764AF-282C-4771-8AA0-42C0A63C7DC7}"/>
              </a:ext>
            </a:extLst>
          </p:cNvPr>
          <p:cNvPicPr>
            <a:picLocks noChangeAspect="1"/>
          </p:cNvPicPr>
          <p:nvPr/>
        </p:nvPicPr>
        <p:blipFill>
          <a:blip r:embed="rId4"/>
          <a:stretch>
            <a:fillRect/>
          </a:stretch>
        </p:blipFill>
        <p:spPr>
          <a:xfrm>
            <a:off x="810778" y="-55368"/>
            <a:ext cx="1778435" cy="1633526"/>
          </a:xfrm>
          <a:prstGeom prst="rect">
            <a:avLst/>
          </a:prstGeom>
        </p:spPr>
      </p:pic>
      <p:sp>
        <p:nvSpPr>
          <p:cNvPr id="8" name="Dikdörtgen 7">
            <a:extLst>
              <a:ext uri="{FF2B5EF4-FFF2-40B4-BE49-F238E27FC236}">
                <a16:creationId xmlns=""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 xmlns:a16="http://schemas.microsoft.com/office/drawing/2014/main" id="{A2F27DDA-67C0-41CC-BD3F-EBB74DA685A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 name="Resim 2"/>
          <p:cNvPicPr>
            <a:picLocks noChangeAspect="1"/>
          </p:cNvPicPr>
          <p:nvPr/>
        </p:nvPicPr>
        <p:blipFill rotWithShape="1">
          <a:blip r:embed="rId7">
            <a:extLst>
              <a:ext uri="{28A0092B-C50C-407E-A947-70E740481C1C}">
                <a14:useLocalDpi xmlns:a14="http://schemas.microsoft.com/office/drawing/2010/main" val="0"/>
              </a:ext>
            </a:extLst>
          </a:blip>
          <a:srcRect l="15860" t="4554" r="16913" b="4392"/>
          <a:stretch/>
        </p:blipFill>
        <p:spPr>
          <a:xfrm>
            <a:off x="1786076" y="4410924"/>
            <a:ext cx="3918454" cy="2221907"/>
          </a:xfrm>
          <a:prstGeom prst="rect">
            <a:avLst/>
          </a:prstGeom>
        </p:spPr>
      </p:pic>
    </p:spTree>
    <p:extLst>
      <p:ext uri="{BB962C8B-B14F-4D97-AF65-F5344CB8AC3E}">
        <p14:creationId xmlns:p14="http://schemas.microsoft.com/office/powerpoint/2010/main" val="14613753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Sınıflar Arası İlişkiler:</a:t>
            </a:r>
            <a:endParaRPr lang="tr-TR" dirty="0"/>
          </a:p>
        </p:txBody>
      </p:sp>
      <p:sp>
        <p:nvSpPr>
          <p:cNvPr id="3" name="İçerik Yer Tutucusu 2"/>
          <p:cNvSpPr>
            <a:spLocks noGrp="1"/>
          </p:cNvSpPr>
          <p:nvPr>
            <p:ph idx="1"/>
          </p:nvPr>
        </p:nvSpPr>
        <p:spPr>
          <a:xfrm>
            <a:off x="2435388" y="1834497"/>
            <a:ext cx="8657053" cy="1489817"/>
          </a:xfrm>
        </p:spPr>
        <p:txBody>
          <a:bodyPr/>
          <a:lstStyle/>
          <a:p>
            <a:pPr marL="0" indent="0">
              <a:buNone/>
            </a:pPr>
            <a:r>
              <a:rPr lang="tr-TR" b="1" dirty="0">
                <a:solidFill>
                  <a:srgbClr val="0070C0"/>
                </a:solidFill>
              </a:rPr>
              <a:t>1. </a:t>
            </a:r>
            <a:r>
              <a:rPr lang="tr-TR" b="1" dirty="0">
                <a:solidFill>
                  <a:srgbClr val="FF0000"/>
                </a:solidFill>
              </a:rPr>
              <a:t>Bağıntı ilişkisi (</a:t>
            </a:r>
            <a:r>
              <a:rPr lang="tr-TR" b="1" dirty="0" err="1">
                <a:solidFill>
                  <a:srgbClr val="FF0000"/>
                </a:solidFill>
              </a:rPr>
              <a:t>association</a:t>
            </a:r>
            <a:r>
              <a:rPr lang="tr-TR" b="1" dirty="0" smtClean="0">
                <a:solidFill>
                  <a:srgbClr val="FF0000"/>
                </a:solidFill>
              </a:rPr>
              <a:t>): </a:t>
            </a:r>
            <a:r>
              <a:rPr lang="tr-TR" sz="1600" dirty="0" smtClean="0">
                <a:solidFill>
                  <a:schemeClr val="tx1"/>
                </a:solidFill>
              </a:rPr>
              <a:t>Bağıntı </a:t>
            </a:r>
            <a:r>
              <a:rPr lang="tr-TR" sz="1600" dirty="0">
                <a:solidFill>
                  <a:schemeClr val="tx1"/>
                </a:solidFill>
              </a:rPr>
              <a:t>ilişkisi, bir nesnenin diğer bir nesneyle olan kavramsal ilişkisini temsil eder ve iki nesne arasına çizilen düz bir çizgi ile belirtilir. Aradaki bu ilişki bazen </a:t>
            </a:r>
            <a:r>
              <a:rPr lang="tr-TR" sz="1600" dirty="0" smtClean="0">
                <a:solidFill>
                  <a:schemeClr val="tx1"/>
                </a:solidFill>
              </a:rPr>
              <a:t>çok </a:t>
            </a:r>
            <a:r>
              <a:rPr lang="tr-TR" sz="1600" dirty="0">
                <a:solidFill>
                  <a:schemeClr val="tx1"/>
                </a:solidFill>
              </a:rPr>
              <a:t>yönlü</a:t>
            </a:r>
            <a:r>
              <a:rPr lang="tr-TR" sz="1600" dirty="0" smtClean="0">
                <a:solidFill>
                  <a:schemeClr val="tx1"/>
                </a:solidFill>
              </a:rPr>
              <a:t>, bazen tek yönlüdür. </a:t>
            </a:r>
            <a:r>
              <a:rPr lang="tr-TR" sz="1600" dirty="0">
                <a:solidFill>
                  <a:schemeClr val="tx1"/>
                </a:solidFill>
              </a:rPr>
              <a:t>Bağıntının adı, çokluğu ve sınıfın bağıntıdaki rolü, bağıntı ilişkisini tanımlayıcı bilgiler arasında yer alır. Eleman sayısı (</a:t>
            </a:r>
            <a:r>
              <a:rPr lang="tr-TR" sz="1600" dirty="0" err="1">
                <a:solidFill>
                  <a:schemeClr val="tx1"/>
                </a:solidFill>
              </a:rPr>
              <a:t>cardinality</a:t>
            </a:r>
            <a:r>
              <a:rPr lang="tr-TR" sz="1600" dirty="0">
                <a:solidFill>
                  <a:schemeClr val="tx1"/>
                </a:solidFill>
              </a:rPr>
              <a:t>) n:m şeklinde belirtilir. </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9630" y="3485972"/>
            <a:ext cx="6893120" cy="1410768"/>
          </a:xfrm>
          <a:prstGeom prst="rect">
            <a:avLst/>
          </a:prstGeom>
        </p:spPr>
      </p:pic>
    </p:spTree>
    <p:extLst>
      <p:ext uri="{BB962C8B-B14F-4D97-AF65-F5344CB8AC3E}">
        <p14:creationId xmlns:p14="http://schemas.microsoft.com/office/powerpoint/2010/main" val="17499774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Sınıflar Arası İlişkiler:</a:t>
            </a:r>
          </a:p>
        </p:txBody>
      </p:sp>
      <p:sp>
        <p:nvSpPr>
          <p:cNvPr id="3" name="İçerik Yer Tutucusu 2"/>
          <p:cNvSpPr>
            <a:spLocks noGrp="1"/>
          </p:cNvSpPr>
          <p:nvPr>
            <p:ph idx="1"/>
          </p:nvPr>
        </p:nvSpPr>
        <p:spPr>
          <a:xfrm>
            <a:off x="2384113" y="1535395"/>
            <a:ext cx="8915400" cy="2284576"/>
          </a:xfrm>
        </p:spPr>
        <p:txBody>
          <a:bodyPr/>
          <a:lstStyle/>
          <a:p>
            <a:pPr marL="0" indent="0">
              <a:buNone/>
            </a:pPr>
            <a:r>
              <a:rPr lang="tr-TR" b="1" dirty="0" smtClean="0">
                <a:solidFill>
                  <a:srgbClr val="0070C0"/>
                </a:solidFill>
              </a:rPr>
              <a:t>2. </a:t>
            </a:r>
            <a:r>
              <a:rPr lang="tr-TR" b="1" dirty="0">
                <a:solidFill>
                  <a:srgbClr val="FF0000"/>
                </a:solidFill>
              </a:rPr>
              <a:t>Toplama, içerim bağıntısı (</a:t>
            </a:r>
            <a:r>
              <a:rPr lang="tr-TR" b="1" i="1" dirty="0" err="1">
                <a:solidFill>
                  <a:srgbClr val="FF0000"/>
                </a:solidFill>
              </a:rPr>
              <a:t>aggregation</a:t>
            </a:r>
            <a:r>
              <a:rPr lang="tr-TR" b="1" dirty="0">
                <a:solidFill>
                  <a:srgbClr val="FF0000"/>
                </a:solidFill>
              </a:rPr>
              <a:t>): </a:t>
            </a:r>
            <a:r>
              <a:rPr lang="tr-TR" sz="1600" dirty="0">
                <a:solidFill>
                  <a:schemeClr val="tx1"/>
                </a:solidFill>
              </a:rPr>
              <a:t>Toplama, içerim bağıntısı ile modellenen nesneler, genellikle birlikte daha karmaşık bir nesne oluşturmak için bir araya getirilmişlerdir. İçerim bağıntısında nesnelerin arasındaki ilişki zayıftır. İçi boş eş kenar dörtgen (baklava) şekli ile gösterilir.</a:t>
            </a:r>
            <a:endParaRPr lang="tr-TR" sz="1600" dirty="0" smtClean="0">
              <a:solidFill>
                <a:schemeClr val="tx1"/>
              </a:solidFill>
            </a:endParaRPr>
          </a:p>
          <a:p>
            <a:pPr marL="0" indent="0">
              <a:buNone/>
            </a:pPr>
            <a:r>
              <a:rPr lang="tr-TR" b="1" dirty="0">
                <a:solidFill>
                  <a:srgbClr val="0070C0"/>
                </a:solidFill>
              </a:rPr>
              <a:t>3. </a:t>
            </a:r>
            <a:r>
              <a:rPr lang="tr-TR" b="1" dirty="0">
                <a:solidFill>
                  <a:srgbClr val="FF0000"/>
                </a:solidFill>
              </a:rPr>
              <a:t>Oluşum, meydana gelme bağıntısı (</a:t>
            </a:r>
            <a:r>
              <a:rPr lang="tr-TR" b="1" dirty="0" err="1">
                <a:solidFill>
                  <a:srgbClr val="FF0000"/>
                </a:solidFill>
              </a:rPr>
              <a:t>composition</a:t>
            </a:r>
            <a:r>
              <a:rPr lang="tr-TR" b="1" dirty="0">
                <a:solidFill>
                  <a:srgbClr val="FF0000"/>
                </a:solidFill>
              </a:rPr>
              <a:t>): </a:t>
            </a:r>
            <a:r>
              <a:rPr lang="tr-TR" sz="1600" dirty="0">
                <a:solidFill>
                  <a:schemeClr val="tx1"/>
                </a:solidFill>
              </a:rPr>
              <a:t>Oluşum bağıntısı, içerim bağıntısında olduğu gibi parça-bütün ilişkisini simgeler. Bu ilişkideki birliktelikler daha kuvvetlidir ve burada yer alan nesneler tek başlarına bir anlam ifade etmezler. İçi dolu eş kenar dörtgen şekli ile gösterilir.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4164652"/>
            <a:ext cx="8197219" cy="920096"/>
          </a:xfrm>
          <a:prstGeom prst="rect">
            <a:avLst/>
          </a:prstGeom>
        </p:spPr>
      </p:pic>
    </p:spTree>
    <p:extLst>
      <p:ext uri="{BB962C8B-B14F-4D97-AF65-F5344CB8AC3E}">
        <p14:creationId xmlns:p14="http://schemas.microsoft.com/office/powerpoint/2010/main" val="28782176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Sınıflar Arası İlişkiler:</a:t>
            </a:r>
          </a:p>
        </p:txBody>
      </p:sp>
      <p:sp>
        <p:nvSpPr>
          <p:cNvPr id="3" name="İçerik Yer Tutucusu 2"/>
          <p:cNvSpPr>
            <a:spLocks noGrp="1"/>
          </p:cNvSpPr>
          <p:nvPr>
            <p:ph idx="1"/>
          </p:nvPr>
        </p:nvSpPr>
        <p:spPr>
          <a:xfrm>
            <a:off x="2589212" y="2133600"/>
            <a:ext cx="8915400" cy="1600912"/>
          </a:xfrm>
        </p:spPr>
        <p:txBody>
          <a:bodyPr/>
          <a:lstStyle/>
          <a:p>
            <a:pPr marL="0" indent="0">
              <a:buNone/>
            </a:pPr>
            <a:r>
              <a:rPr lang="tr-TR" b="1" dirty="0" smtClean="0">
                <a:solidFill>
                  <a:srgbClr val="0070C0"/>
                </a:solidFill>
              </a:rPr>
              <a:t>4</a:t>
            </a:r>
            <a:r>
              <a:rPr lang="tr-TR" b="1" dirty="0">
                <a:solidFill>
                  <a:srgbClr val="0070C0"/>
                </a:solidFill>
              </a:rPr>
              <a:t>. </a:t>
            </a:r>
            <a:r>
              <a:rPr lang="tr-TR" b="1" dirty="0">
                <a:solidFill>
                  <a:srgbClr val="FF0000"/>
                </a:solidFill>
              </a:rPr>
              <a:t>Bağımlılık ilişkisi (</a:t>
            </a:r>
            <a:r>
              <a:rPr lang="tr-TR" b="1" dirty="0" err="1">
                <a:solidFill>
                  <a:srgbClr val="FF0000"/>
                </a:solidFill>
              </a:rPr>
              <a:t>dependency</a:t>
            </a:r>
            <a:r>
              <a:rPr lang="tr-TR" b="1" dirty="0">
                <a:solidFill>
                  <a:srgbClr val="FF0000"/>
                </a:solidFill>
              </a:rPr>
              <a:t>): </a:t>
            </a:r>
            <a:r>
              <a:rPr lang="tr-TR" sz="1600" dirty="0"/>
              <a:t>Bir sınıfın nesnesinin diğer bir sınıfın nesnesini kullanması ya da ona bağımlı olması söz konusudur. Bağımlı sınıftan bağımsız sınıfa doğru kesik kesik olan düz bir çizgiyle gösterilir. Örnekteki </a:t>
            </a:r>
            <a:r>
              <a:rPr lang="tr-TR" sz="1600" b="1" u="sng" dirty="0" err="1"/>
              <a:t>RaporOluştur</a:t>
            </a:r>
            <a:r>
              <a:rPr lang="tr-TR" sz="1600" dirty="0"/>
              <a:t> sınıfı rapor sınıfını kullanmak, yani </a:t>
            </a:r>
            <a:r>
              <a:rPr lang="tr-TR" sz="1600" b="1" u="sng" dirty="0"/>
              <a:t>Rapor</a:t>
            </a:r>
            <a:r>
              <a:rPr lang="tr-TR" sz="1600" dirty="0"/>
              <a:t> sınıfına bağlı olmaktadır. </a:t>
            </a:r>
            <a:r>
              <a:rPr lang="tr-TR" sz="1600" b="1" u="sng" dirty="0"/>
              <a:t>Rapor</a:t>
            </a:r>
            <a:r>
              <a:rPr lang="tr-TR" sz="1600" dirty="0"/>
              <a:t> sınıfında yapılacak herhangi bir değişiklik, </a:t>
            </a:r>
            <a:r>
              <a:rPr lang="tr-TR" sz="1600" b="1" u="sng" dirty="0" err="1"/>
              <a:t>RaporOluştur</a:t>
            </a:r>
            <a:r>
              <a:rPr lang="tr-TR" sz="1600" dirty="0"/>
              <a:t> sınıfında değişiklik yapılmasına neden olacaktır.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200" y="3893454"/>
            <a:ext cx="6171671" cy="1131473"/>
          </a:xfrm>
          <a:prstGeom prst="rect">
            <a:avLst/>
          </a:prstGeom>
        </p:spPr>
      </p:pic>
    </p:spTree>
    <p:extLst>
      <p:ext uri="{BB962C8B-B14F-4D97-AF65-F5344CB8AC3E}">
        <p14:creationId xmlns:p14="http://schemas.microsoft.com/office/powerpoint/2010/main" val="6784444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Sınıflar Arası İlişkiler:</a:t>
            </a:r>
          </a:p>
        </p:txBody>
      </p:sp>
      <p:sp>
        <p:nvSpPr>
          <p:cNvPr id="3" name="İçerik Yer Tutucusu 2"/>
          <p:cNvSpPr>
            <a:spLocks noGrp="1"/>
          </p:cNvSpPr>
          <p:nvPr>
            <p:ph idx="1"/>
          </p:nvPr>
        </p:nvSpPr>
        <p:spPr>
          <a:xfrm>
            <a:off x="2589212" y="2133599"/>
            <a:ext cx="4059416" cy="3404075"/>
          </a:xfrm>
        </p:spPr>
        <p:txBody>
          <a:bodyPr>
            <a:normAutofit/>
          </a:bodyPr>
          <a:lstStyle/>
          <a:p>
            <a:pPr marL="0" indent="0">
              <a:buNone/>
            </a:pPr>
            <a:r>
              <a:rPr lang="tr-TR" b="1" dirty="0">
                <a:solidFill>
                  <a:srgbClr val="0070C0"/>
                </a:solidFill>
              </a:rPr>
              <a:t>5. </a:t>
            </a:r>
            <a:r>
              <a:rPr lang="tr-TR" b="1" dirty="0">
                <a:solidFill>
                  <a:srgbClr val="FF0000"/>
                </a:solidFill>
              </a:rPr>
              <a:t>Kalıtım, genelleştirme ilişkisi (</a:t>
            </a:r>
            <a:r>
              <a:rPr lang="tr-TR" b="1" dirty="0" err="1">
                <a:solidFill>
                  <a:srgbClr val="FF0000"/>
                </a:solidFill>
              </a:rPr>
              <a:t>inheritance</a:t>
            </a:r>
            <a:r>
              <a:rPr lang="tr-TR" b="1" dirty="0">
                <a:solidFill>
                  <a:srgbClr val="FF0000"/>
                </a:solidFill>
              </a:rPr>
              <a:t>): </a:t>
            </a:r>
            <a:r>
              <a:rPr lang="tr-TR" sz="1600" dirty="0"/>
              <a:t>Önceden oluşturulan sınıflara (</a:t>
            </a:r>
            <a:r>
              <a:rPr lang="tr-TR" sz="1600" dirty="0" err="1"/>
              <a:t>superclass</a:t>
            </a:r>
            <a:r>
              <a:rPr lang="tr-TR" sz="1600" dirty="0"/>
              <a:t>) dayalı olan yeni altsınıfların (</a:t>
            </a:r>
            <a:r>
              <a:rPr lang="tr-TR" sz="1600" dirty="0" err="1"/>
              <a:t>subclass</a:t>
            </a:r>
            <a:r>
              <a:rPr lang="tr-TR" sz="1600" dirty="0"/>
              <a:t>) oluşturulmasına ve buna dayalı oldukları </a:t>
            </a:r>
            <a:r>
              <a:rPr lang="tr-TR" sz="1600" dirty="0" err="1"/>
              <a:t>üstsınıflara</a:t>
            </a:r>
            <a:r>
              <a:rPr lang="tr-TR" sz="1600" dirty="0"/>
              <a:t> ait olan özelliklerin ve davranışların altsınıflarda kullanılabilmesine </a:t>
            </a:r>
            <a:r>
              <a:rPr lang="tr-TR" sz="1600" dirty="0" err="1"/>
              <a:t>NYP'de</a:t>
            </a:r>
            <a:r>
              <a:rPr lang="tr-TR" sz="1600" dirty="0"/>
              <a:t> denir. Altsınıflar, içi boş olan bir ok ile </a:t>
            </a:r>
            <a:r>
              <a:rPr lang="tr-TR" sz="1600" dirty="0" err="1"/>
              <a:t>üstsınıfa</a:t>
            </a:r>
            <a:r>
              <a:rPr lang="tr-TR" sz="1600" dirty="0"/>
              <a:t> bağlanır.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374" y="1905000"/>
            <a:ext cx="2846239" cy="4212434"/>
          </a:xfrm>
          <a:prstGeom prst="rect">
            <a:avLst/>
          </a:prstGeom>
        </p:spPr>
      </p:pic>
    </p:spTree>
    <p:extLst>
      <p:ext uri="{BB962C8B-B14F-4D97-AF65-F5344CB8AC3E}">
        <p14:creationId xmlns:p14="http://schemas.microsoft.com/office/powerpoint/2010/main" val="21505591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Sınıflarda </a:t>
            </a:r>
            <a:r>
              <a:rPr lang="tr-TR" dirty="0" smtClean="0"/>
              <a:t>Kullanılan Diğer Kavramlar:</a:t>
            </a:r>
            <a:endParaRPr lang="tr-TR" dirty="0"/>
          </a:p>
        </p:txBody>
      </p:sp>
      <p:sp>
        <p:nvSpPr>
          <p:cNvPr id="3" name="İçerik Yer Tutucusu 2"/>
          <p:cNvSpPr>
            <a:spLocks noGrp="1"/>
          </p:cNvSpPr>
          <p:nvPr>
            <p:ph idx="1"/>
          </p:nvPr>
        </p:nvSpPr>
        <p:spPr/>
        <p:txBody>
          <a:bodyPr/>
          <a:lstStyle/>
          <a:p>
            <a:r>
              <a:rPr lang="tr-TR" b="1" dirty="0">
                <a:solidFill>
                  <a:srgbClr val="FF0000"/>
                </a:solidFill>
              </a:rPr>
              <a:t>Soyut sınıf (</a:t>
            </a:r>
            <a:r>
              <a:rPr lang="tr-TR" b="1" dirty="0" err="1">
                <a:solidFill>
                  <a:srgbClr val="FF0000"/>
                </a:solidFill>
              </a:rPr>
              <a:t>abstract</a:t>
            </a:r>
            <a:r>
              <a:rPr lang="tr-TR" b="1" dirty="0">
                <a:solidFill>
                  <a:srgbClr val="FF0000"/>
                </a:solidFill>
              </a:rPr>
              <a:t> </a:t>
            </a:r>
            <a:r>
              <a:rPr lang="tr-TR" b="1" dirty="0" err="1">
                <a:solidFill>
                  <a:srgbClr val="FF0000"/>
                </a:solidFill>
              </a:rPr>
              <a:t>class</a:t>
            </a:r>
            <a:r>
              <a:rPr lang="tr-TR" b="1" dirty="0">
                <a:solidFill>
                  <a:srgbClr val="FF0000"/>
                </a:solidFill>
              </a:rPr>
              <a:t>): </a:t>
            </a:r>
            <a:r>
              <a:rPr lang="tr-TR" sz="1600" dirty="0"/>
              <a:t>Metotların başlıklarını taşıyan ve bu metotların tanımlamalarını kendisinden türeyecek olan altsınıflarına bırakmış olan sınıflara denir. Bu soyut sınıflardan doğrudan nesne türetilemez. Örneğin "Hayvan" sınıfı soyut bir sınıf olarak düşünülebilir. Cinsi belli olmayan bir hayvanın nasıl ses çıkartacağı bilinemediği için hayvanların ortak olarak paylaştıkları davranışlar soyut "Hayvan" sınıfında soyut metotlarla tanımlanır.</a:t>
            </a:r>
          </a:p>
          <a:p>
            <a:r>
              <a:rPr lang="tr-TR" b="1" dirty="0" err="1">
                <a:solidFill>
                  <a:srgbClr val="FF0000"/>
                </a:solidFill>
              </a:rPr>
              <a:t>Arayüz</a:t>
            </a:r>
            <a:r>
              <a:rPr lang="tr-TR" b="1" dirty="0">
                <a:solidFill>
                  <a:srgbClr val="FF0000"/>
                </a:solidFill>
              </a:rPr>
              <a:t> (</a:t>
            </a:r>
            <a:r>
              <a:rPr lang="tr-TR" b="1" dirty="0" err="1">
                <a:solidFill>
                  <a:srgbClr val="FF0000"/>
                </a:solidFill>
              </a:rPr>
              <a:t>interface</a:t>
            </a:r>
            <a:r>
              <a:rPr lang="tr-TR" b="1" dirty="0">
                <a:solidFill>
                  <a:srgbClr val="FF0000"/>
                </a:solidFill>
              </a:rPr>
              <a:t>) kavramı: </a:t>
            </a:r>
            <a:r>
              <a:rPr lang="tr-TR" sz="1600" dirty="0"/>
              <a:t>Çoklu kalıtım (</a:t>
            </a:r>
            <a:r>
              <a:rPr lang="tr-TR" sz="1600" dirty="0" err="1"/>
              <a:t>multiple</a:t>
            </a:r>
            <a:r>
              <a:rPr lang="tr-TR" sz="1600" dirty="0"/>
              <a:t> </a:t>
            </a:r>
            <a:r>
              <a:rPr lang="tr-TR" sz="1600" dirty="0" err="1"/>
              <a:t>inheritance</a:t>
            </a:r>
            <a:r>
              <a:rPr lang="tr-TR" sz="1600" dirty="0"/>
              <a:t>), bazı programlama dillerinde </a:t>
            </a:r>
            <a:r>
              <a:rPr lang="tr-TR" sz="1600" dirty="0" err="1"/>
              <a:t>arayüz</a:t>
            </a:r>
            <a:r>
              <a:rPr lang="tr-TR" sz="1600" dirty="0"/>
              <a:t> kavramı ile elde edilir. Soyut sınıflarda olduğu gibi sadece soyut metotlardan oluşur ve bu </a:t>
            </a:r>
            <a:r>
              <a:rPr lang="tr-TR" sz="1600" dirty="0" err="1"/>
              <a:t>arayüzden</a:t>
            </a:r>
            <a:r>
              <a:rPr lang="tr-TR" sz="1600" dirty="0"/>
              <a:t> türeyen sınıflar, bu soyut metotları taşımak zorundadırlar.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1342682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 </a:t>
            </a:r>
            <a:r>
              <a:rPr lang="tr-TR" dirty="0" err="1" smtClean="0"/>
              <a:t>Public</a:t>
            </a:r>
            <a:r>
              <a:rPr lang="tr-TR" dirty="0" smtClean="0"/>
              <a:t> Class:</a:t>
            </a:r>
            <a:endParaRPr lang="tr-TR" dirty="0"/>
          </a:p>
        </p:txBody>
      </p:sp>
      <p:pic>
        <p:nvPicPr>
          <p:cNvPr id="5" name="İçerik Yer Tutucusu 4"/>
          <p:cNvPicPr>
            <a:picLocks noGrp="1" noChangeAspect="1"/>
          </p:cNvPicPr>
          <p:nvPr>
            <p:ph idx="1"/>
          </p:nvPr>
        </p:nvPicPr>
        <p:blipFill>
          <a:blip r:embed="rId2"/>
          <a:stretch>
            <a:fillRect/>
          </a:stretch>
        </p:blipFill>
        <p:spPr>
          <a:xfrm>
            <a:off x="2067919" y="1494794"/>
            <a:ext cx="8915400" cy="2577581"/>
          </a:xfrm>
          <a:prstGeom prst="rect">
            <a:avLst/>
          </a:prstGeom>
        </p:spPr>
      </p:pic>
      <p:sp>
        <p:nvSpPr>
          <p:cNvPr id="4" name="Slayt Numarası Yer Tutucusu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Resim 5"/>
          <p:cNvPicPr>
            <a:picLocks noChangeAspect="1"/>
          </p:cNvPicPr>
          <p:nvPr/>
        </p:nvPicPr>
        <p:blipFill>
          <a:blip r:embed="rId3"/>
          <a:stretch>
            <a:fillRect/>
          </a:stretch>
        </p:blipFill>
        <p:spPr>
          <a:xfrm>
            <a:off x="2067920" y="4072375"/>
            <a:ext cx="8915400" cy="2566638"/>
          </a:xfrm>
          <a:prstGeom prst="rect">
            <a:avLst/>
          </a:prstGeom>
        </p:spPr>
      </p:pic>
    </p:spTree>
    <p:extLst>
      <p:ext uri="{BB962C8B-B14F-4D97-AF65-F5344CB8AC3E}">
        <p14:creationId xmlns:p14="http://schemas.microsoft.com/office/powerpoint/2010/main" val="40132905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ÇIKTI:</a:t>
            </a:r>
          </a:p>
        </p:txBody>
      </p:sp>
      <p:pic>
        <p:nvPicPr>
          <p:cNvPr id="5" name="İçerik Yer Tutucusu 4"/>
          <p:cNvPicPr>
            <a:picLocks noGrp="1" noChangeAspect="1"/>
          </p:cNvPicPr>
          <p:nvPr>
            <p:ph idx="1"/>
          </p:nvPr>
        </p:nvPicPr>
        <p:blipFill>
          <a:blip r:embed="rId2"/>
          <a:stretch>
            <a:fillRect/>
          </a:stretch>
        </p:blipFill>
        <p:spPr>
          <a:xfrm>
            <a:off x="2868363" y="1407207"/>
            <a:ext cx="8636249" cy="5072570"/>
          </a:xfrm>
          <a:prstGeom prst="rect">
            <a:avLst/>
          </a:prstGeom>
        </p:spPr>
      </p:pic>
      <p:sp>
        <p:nvSpPr>
          <p:cNvPr id="4" name="Slayt Numarası Yer Tutucusu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638402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2. </a:t>
            </a:r>
            <a:r>
              <a:rPr lang="tr-TR" dirty="0" err="1" smtClean="0"/>
              <a:t>Protected</a:t>
            </a:r>
            <a:r>
              <a:rPr lang="tr-TR" dirty="0" smtClean="0"/>
              <a:t> </a:t>
            </a:r>
            <a:r>
              <a:rPr lang="tr-TR" dirty="0"/>
              <a:t>Class:</a:t>
            </a:r>
          </a:p>
        </p:txBody>
      </p:sp>
      <p:pic>
        <p:nvPicPr>
          <p:cNvPr id="5" name="İçerik Yer Tutucusu 4"/>
          <p:cNvPicPr>
            <a:picLocks noGrp="1" noChangeAspect="1"/>
          </p:cNvPicPr>
          <p:nvPr>
            <p:ph idx="1"/>
          </p:nvPr>
        </p:nvPicPr>
        <p:blipFill>
          <a:blip r:embed="rId2"/>
          <a:stretch>
            <a:fillRect/>
          </a:stretch>
        </p:blipFill>
        <p:spPr>
          <a:xfrm>
            <a:off x="2589213" y="1489553"/>
            <a:ext cx="8915400" cy="2803659"/>
          </a:xfrm>
          <a:prstGeom prst="rect">
            <a:avLst/>
          </a:prstGeom>
        </p:spPr>
      </p:pic>
      <p:sp>
        <p:nvSpPr>
          <p:cNvPr id="4" name="Slayt Numarası Yer Tutucusu 3"/>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6" name="Resim 5"/>
          <p:cNvPicPr>
            <a:picLocks noChangeAspect="1"/>
          </p:cNvPicPr>
          <p:nvPr/>
        </p:nvPicPr>
        <p:blipFill>
          <a:blip r:embed="rId3"/>
          <a:stretch>
            <a:fillRect/>
          </a:stretch>
        </p:blipFill>
        <p:spPr>
          <a:xfrm>
            <a:off x="2589212" y="4293212"/>
            <a:ext cx="8915400" cy="1938696"/>
          </a:xfrm>
          <a:prstGeom prst="rect">
            <a:avLst/>
          </a:prstGeom>
        </p:spPr>
      </p:pic>
    </p:spTree>
    <p:extLst>
      <p:ext uri="{BB962C8B-B14F-4D97-AF65-F5344CB8AC3E}">
        <p14:creationId xmlns:p14="http://schemas.microsoft.com/office/powerpoint/2010/main" val="35248053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ÇIKTI:</a:t>
            </a:r>
          </a:p>
        </p:txBody>
      </p:sp>
      <p:pic>
        <p:nvPicPr>
          <p:cNvPr id="5" name="İçerik Yer Tutucusu 4"/>
          <p:cNvPicPr>
            <a:picLocks noGrp="1" noChangeAspect="1"/>
          </p:cNvPicPr>
          <p:nvPr>
            <p:ph idx="1"/>
          </p:nvPr>
        </p:nvPicPr>
        <p:blipFill>
          <a:blip r:embed="rId2"/>
          <a:stretch>
            <a:fillRect/>
          </a:stretch>
        </p:blipFill>
        <p:spPr>
          <a:xfrm>
            <a:off x="2822641" y="1452072"/>
            <a:ext cx="8389441" cy="4981232"/>
          </a:xfrm>
          <a:prstGeom prst="rect">
            <a:avLst/>
          </a:prstGeom>
        </p:spPr>
      </p:pic>
      <p:sp>
        <p:nvSpPr>
          <p:cNvPr id="4" name="Slayt Numarası Yer Tutucusu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2285970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 </a:t>
            </a:r>
            <a:r>
              <a:rPr lang="tr-TR" dirty="0" err="1"/>
              <a:t>Internal</a:t>
            </a:r>
            <a:r>
              <a:rPr lang="tr-TR" dirty="0"/>
              <a:t> Class:</a:t>
            </a:r>
          </a:p>
        </p:txBody>
      </p:sp>
      <p:pic>
        <p:nvPicPr>
          <p:cNvPr id="5" name="İçerik Yer Tutucusu 4"/>
          <p:cNvPicPr>
            <a:picLocks noGrp="1" noChangeAspect="1"/>
          </p:cNvPicPr>
          <p:nvPr>
            <p:ph idx="1"/>
          </p:nvPr>
        </p:nvPicPr>
        <p:blipFill>
          <a:blip r:embed="rId2"/>
          <a:stretch>
            <a:fillRect/>
          </a:stretch>
        </p:blipFill>
        <p:spPr>
          <a:xfrm>
            <a:off x="2371807" y="1564704"/>
            <a:ext cx="8888738" cy="3121423"/>
          </a:xfrm>
          <a:prstGeom prst="rect">
            <a:avLst/>
          </a:prstGeom>
        </p:spPr>
      </p:pic>
      <p:sp>
        <p:nvSpPr>
          <p:cNvPr id="4" name="Slayt Numarası Yer Tutucusu 3"/>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6" name="Resim 5"/>
          <p:cNvPicPr>
            <a:picLocks noChangeAspect="1"/>
          </p:cNvPicPr>
          <p:nvPr/>
        </p:nvPicPr>
        <p:blipFill>
          <a:blip r:embed="rId3"/>
          <a:stretch>
            <a:fillRect/>
          </a:stretch>
        </p:blipFill>
        <p:spPr>
          <a:xfrm>
            <a:off x="2371807" y="4686127"/>
            <a:ext cx="8888738" cy="1390008"/>
          </a:xfrm>
          <a:prstGeom prst="rect">
            <a:avLst/>
          </a:prstGeom>
        </p:spPr>
      </p:pic>
    </p:spTree>
    <p:extLst>
      <p:ext uri="{BB962C8B-B14F-4D97-AF65-F5344CB8AC3E}">
        <p14:creationId xmlns:p14="http://schemas.microsoft.com/office/powerpoint/2010/main" val="3217860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a:xfrm>
            <a:off x="2162696" y="402583"/>
            <a:ext cx="8911687" cy="1280890"/>
          </a:xfrm>
        </p:spPr>
        <p:txBody>
          <a:bodyPr/>
          <a:lstStyle/>
          <a:p>
            <a:r>
              <a:rPr lang="tr-TR" dirty="0"/>
              <a:t>İçindekiler</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2043870" y="1079014"/>
            <a:ext cx="8915400" cy="5711144"/>
          </a:xfrm>
        </p:spPr>
        <p:txBody>
          <a:bodyPr>
            <a:normAutofit fontScale="40000" lnSpcReduction="20000"/>
          </a:bodyPr>
          <a:lstStyle/>
          <a:p>
            <a:r>
              <a:rPr lang="tr-TR" sz="3000" b="1" dirty="0"/>
              <a:t>Neden Sınıf Kavramını Kullanırız </a:t>
            </a:r>
            <a:r>
              <a:rPr lang="tr-TR" sz="3000" b="1" dirty="0" smtClean="0"/>
              <a:t>?</a:t>
            </a:r>
          </a:p>
          <a:p>
            <a:r>
              <a:rPr lang="tr-TR" sz="3000" b="1" dirty="0"/>
              <a:t>Sınıf (Class) Nedir </a:t>
            </a:r>
            <a:r>
              <a:rPr lang="tr-TR" sz="3000" b="1" dirty="0" smtClean="0"/>
              <a:t>?</a:t>
            </a:r>
          </a:p>
          <a:p>
            <a:r>
              <a:rPr lang="tr-TR" sz="3000" b="1" dirty="0"/>
              <a:t>Sınıf (Class) </a:t>
            </a:r>
            <a:r>
              <a:rPr lang="tr-TR" sz="3000" b="1" dirty="0" smtClean="0"/>
              <a:t>Tanımlama</a:t>
            </a:r>
          </a:p>
          <a:p>
            <a:r>
              <a:rPr lang="tr-TR" sz="3000" b="1" dirty="0"/>
              <a:t>Sınıf (Class) </a:t>
            </a:r>
            <a:r>
              <a:rPr lang="tr-TR" sz="3000" b="1" dirty="0" smtClean="0"/>
              <a:t>Yapısı</a:t>
            </a:r>
          </a:p>
          <a:p>
            <a:r>
              <a:rPr lang="tr-TR" sz="3000" b="1" dirty="0"/>
              <a:t>Sınıf Bildirimi ve Üye </a:t>
            </a:r>
            <a:r>
              <a:rPr lang="tr-TR" sz="3000" b="1" dirty="0" smtClean="0"/>
              <a:t>Elamanları</a:t>
            </a:r>
          </a:p>
          <a:p>
            <a:r>
              <a:rPr lang="tr-TR" sz="3000" b="1" dirty="0"/>
              <a:t>Erişim Belirteçleri Nelerdir </a:t>
            </a:r>
            <a:r>
              <a:rPr lang="tr-TR" sz="3000" b="1" dirty="0" smtClean="0"/>
              <a:t>?</a:t>
            </a:r>
          </a:p>
          <a:p>
            <a:r>
              <a:rPr lang="tr-TR" sz="3000" b="1" dirty="0"/>
              <a:t>Sınıf (Class) </a:t>
            </a:r>
            <a:r>
              <a:rPr lang="tr-TR" sz="3000" b="1" dirty="0" smtClean="0"/>
              <a:t>Çeşitleri</a:t>
            </a:r>
          </a:p>
          <a:p>
            <a:r>
              <a:rPr lang="tr-TR" sz="3000" b="1" dirty="0"/>
              <a:t>Sınıflar Arası </a:t>
            </a:r>
            <a:r>
              <a:rPr lang="tr-TR" sz="3000" b="1" dirty="0" smtClean="0"/>
              <a:t>İlişkiler</a:t>
            </a:r>
          </a:p>
          <a:p>
            <a:pPr marL="0" indent="0">
              <a:buNone/>
            </a:pPr>
            <a:r>
              <a:rPr lang="tr-TR" sz="3000" dirty="0" smtClean="0"/>
              <a:t>      </a:t>
            </a:r>
            <a:r>
              <a:rPr lang="tr-TR" sz="3000" b="1" dirty="0" smtClean="0"/>
              <a:t>a)  </a:t>
            </a:r>
            <a:r>
              <a:rPr lang="tr-TR" sz="3000" dirty="0" smtClean="0"/>
              <a:t>Bağıntı </a:t>
            </a:r>
            <a:r>
              <a:rPr lang="tr-TR" sz="3000" dirty="0"/>
              <a:t>ilişkisi (</a:t>
            </a:r>
            <a:r>
              <a:rPr lang="tr-TR" sz="3000" dirty="0" err="1"/>
              <a:t>association</a:t>
            </a:r>
            <a:r>
              <a:rPr lang="tr-TR" sz="3000" dirty="0" smtClean="0"/>
              <a:t>)</a:t>
            </a:r>
          </a:p>
          <a:p>
            <a:pPr marL="0" indent="0">
              <a:buNone/>
            </a:pPr>
            <a:r>
              <a:rPr lang="tr-TR" sz="3000" dirty="0" smtClean="0"/>
              <a:t>      </a:t>
            </a:r>
            <a:r>
              <a:rPr lang="tr-TR" sz="3000" b="1" dirty="0" smtClean="0"/>
              <a:t>b)  </a:t>
            </a:r>
            <a:r>
              <a:rPr lang="tr-TR" sz="3000" dirty="0" smtClean="0"/>
              <a:t>Toplama</a:t>
            </a:r>
            <a:r>
              <a:rPr lang="tr-TR" sz="3000" dirty="0"/>
              <a:t>, içerim bağıntısı (</a:t>
            </a:r>
            <a:r>
              <a:rPr lang="tr-TR" sz="3000" dirty="0" err="1"/>
              <a:t>aggregation</a:t>
            </a:r>
            <a:r>
              <a:rPr lang="tr-TR" sz="3000" dirty="0" smtClean="0"/>
              <a:t>)</a:t>
            </a:r>
          </a:p>
          <a:p>
            <a:pPr marL="0" indent="0">
              <a:buNone/>
            </a:pPr>
            <a:r>
              <a:rPr lang="tr-TR" sz="3000" dirty="0" smtClean="0"/>
              <a:t>      </a:t>
            </a:r>
            <a:r>
              <a:rPr lang="tr-TR" sz="3000" b="1" dirty="0" smtClean="0"/>
              <a:t>c)  </a:t>
            </a:r>
            <a:r>
              <a:rPr lang="tr-TR" sz="3000" dirty="0" smtClean="0"/>
              <a:t>Oluşum</a:t>
            </a:r>
            <a:r>
              <a:rPr lang="tr-TR" sz="3000" dirty="0"/>
              <a:t>, meydana gelme bağıntısı (</a:t>
            </a:r>
            <a:r>
              <a:rPr lang="tr-TR" sz="3000" dirty="0" err="1"/>
              <a:t>composition</a:t>
            </a:r>
            <a:r>
              <a:rPr lang="tr-TR" sz="3000" dirty="0" smtClean="0"/>
              <a:t>)</a:t>
            </a:r>
          </a:p>
          <a:p>
            <a:pPr marL="0" indent="0">
              <a:buNone/>
            </a:pPr>
            <a:r>
              <a:rPr lang="tr-TR" sz="3000" dirty="0" smtClean="0"/>
              <a:t>      </a:t>
            </a:r>
            <a:r>
              <a:rPr lang="tr-TR" sz="3000" b="1" dirty="0" smtClean="0"/>
              <a:t>d)  </a:t>
            </a:r>
            <a:r>
              <a:rPr lang="tr-TR" sz="3000" dirty="0" smtClean="0"/>
              <a:t>Bağımlılık </a:t>
            </a:r>
            <a:r>
              <a:rPr lang="tr-TR" sz="3000" dirty="0"/>
              <a:t>ilişkisi (</a:t>
            </a:r>
            <a:r>
              <a:rPr lang="tr-TR" sz="3000" dirty="0" err="1"/>
              <a:t>dependency</a:t>
            </a:r>
            <a:r>
              <a:rPr lang="tr-TR" sz="3000" dirty="0" smtClean="0"/>
              <a:t>)</a:t>
            </a:r>
          </a:p>
          <a:p>
            <a:pPr marL="0" indent="0">
              <a:buNone/>
            </a:pPr>
            <a:r>
              <a:rPr lang="tr-TR" sz="3000" dirty="0" smtClean="0"/>
              <a:t>     </a:t>
            </a:r>
            <a:r>
              <a:rPr lang="tr-TR" sz="3000" b="1" dirty="0" smtClean="0"/>
              <a:t> e)  </a:t>
            </a:r>
            <a:r>
              <a:rPr lang="tr-TR" sz="3000" dirty="0" smtClean="0"/>
              <a:t>Kalıtım</a:t>
            </a:r>
            <a:r>
              <a:rPr lang="tr-TR" sz="3000" dirty="0"/>
              <a:t>, genelleştirme ilişkisi (</a:t>
            </a:r>
            <a:r>
              <a:rPr lang="tr-TR" sz="3000" dirty="0" err="1"/>
              <a:t>inheritance</a:t>
            </a:r>
            <a:r>
              <a:rPr lang="tr-TR" sz="3000" dirty="0" smtClean="0"/>
              <a:t>)</a:t>
            </a:r>
          </a:p>
          <a:p>
            <a:r>
              <a:rPr lang="tr-TR" sz="3000" b="1" dirty="0" smtClean="0"/>
              <a:t>Sınıflarda </a:t>
            </a:r>
            <a:r>
              <a:rPr lang="tr-TR" sz="3000" b="1" dirty="0"/>
              <a:t>Kullanılan Diğer </a:t>
            </a:r>
            <a:r>
              <a:rPr lang="tr-TR" sz="3000" b="1" dirty="0" smtClean="0"/>
              <a:t>Kavramlar</a:t>
            </a:r>
            <a:endParaRPr lang="tr-TR" sz="3000" dirty="0" smtClean="0"/>
          </a:p>
          <a:p>
            <a:r>
              <a:rPr lang="tr-TR" sz="3000" b="1" dirty="0"/>
              <a:t>1. </a:t>
            </a:r>
            <a:r>
              <a:rPr lang="tr-TR" sz="3000" b="1" dirty="0" err="1"/>
              <a:t>Public</a:t>
            </a:r>
            <a:r>
              <a:rPr lang="tr-TR" sz="3000" b="1" dirty="0"/>
              <a:t> </a:t>
            </a:r>
            <a:r>
              <a:rPr lang="tr-TR" sz="3000" b="1" dirty="0" smtClean="0"/>
              <a:t>Class</a:t>
            </a:r>
          </a:p>
          <a:p>
            <a:r>
              <a:rPr lang="tr-TR" sz="3000" b="1" dirty="0"/>
              <a:t>2. </a:t>
            </a:r>
            <a:r>
              <a:rPr lang="tr-TR" sz="3000" b="1" dirty="0" err="1"/>
              <a:t>Protected</a:t>
            </a:r>
            <a:r>
              <a:rPr lang="tr-TR" sz="3000" b="1" dirty="0"/>
              <a:t> </a:t>
            </a:r>
            <a:r>
              <a:rPr lang="tr-TR" sz="3000" b="1" dirty="0" smtClean="0"/>
              <a:t>Class</a:t>
            </a:r>
          </a:p>
          <a:p>
            <a:r>
              <a:rPr lang="tr-TR" sz="3000" b="1" dirty="0"/>
              <a:t>3. </a:t>
            </a:r>
            <a:r>
              <a:rPr lang="tr-TR" sz="3000" b="1" dirty="0" err="1"/>
              <a:t>Internal</a:t>
            </a:r>
            <a:r>
              <a:rPr lang="tr-TR" sz="3000" b="1" dirty="0"/>
              <a:t> </a:t>
            </a:r>
            <a:r>
              <a:rPr lang="tr-TR" sz="3000" b="1" dirty="0" smtClean="0"/>
              <a:t>Class</a:t>
            </a:r>
          </a:p>
          <a:p>
            <a:r>
              <a:rPr lang="tr-TR" sz="3000" b="1" dirty="0"/>
              <a:t>4. </a:t>
            </a:r>
            <a:r>
              <a:rPr lang="tr-TR" sz="3000" b="1" dirty="0" err="1"/>
              <a:t>Protected</a:t>
            </a:r>
            <a:r>
              <a:rPr lang="tr-TR" sz="3000" b="1" dirty="0"/>
              <a:t> </a:t>
            </a:r>
            <a:r>
              <a:rPr lang="tr-TR" sz="3000" b="1" dirty="0" err="1"/>
              <a:t>Internal</a:t>
            </a:r>
            <a:r>
              <a:rPr lang="tr-TR" sz="3000" b="1" dirty="0"/>
              <a:t> </a:t>
            </a:r>
            <a:r>
              <a:rPr lang="tr-TR" sz="3000" b="1" dirty="0" smtClean="0"/>
              <a:t>Class</a:t>
            </a:r>
          </a:p>
          <a:p>
            <a:r>
              <a:rPr lang="tr-TR" sz="3000" b="1" dirty="0"/>
              <a:t>5. </a:t>
            </a:r>
            <a:r>
              <a:rPr lang="tr-TR" sz="3000" b="1" dirty="0" err="1"/>
              <a:t>Private</a:t>
            </a:r>
            <a:r>
              <a:rPr lang="tr-TR" sz="3000" b="1" dirty="0"/>
              <a:t> </a:t>
            </a:r>
            <a:r>
              <a:rPr lang="tr-TR" sz="3000" b="1" dirty="0" smtClean="0"/>
              <a:t>Class</a:t>
            </a:r>
          </a:p>
          <a:p>
            <a:r>
              <a:rPr lang="tr-TR" sz="3000" b="1" dirty="0" smtClean="0"/>
              <a:t>Sonuç</a:t>
            </a:r>
          </a:p>
          <a:p>
            <a:r>
              <a:rPr lang="tr-TR" sz="3000" b="1" dirty="0" smtClean="0"/>
              <a:t>Kaynaklar</a:t>
            </a:r>
          </a:p>
          <a:p>
            <a:endParaRPr lang="tr-TR" dirty="0"/>
          </a:p>
          <a:p>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1000"/>
                                        <p:tgtEl>
                                          <p:spTgt spid="3">
                                            <p:txEl>
                                              <p:pRg st="16" end="16"/>
                                            </p:txEl>
                                          </p:spTgt>
                                        </p:tgtEl>
                                      </p:cBhvr>
                                    </p:animEffect>
                                    <p:anim calcmode="lin" valueType="num">
                                      <p:cBhvr>
                                        <p:cTn id="8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1000"/>
                                        <p:tgtEl>
                                          <p:spTgt spid="3">
                                            <p:txEl>
                                              <p:pRg st="17" end="17"/>
                                            </p:txEl>
                                          </p:spTgt>
                                        </p:tgtEl>
                                      </p:cBhvr>
                                    </p:animEffect>
                                    <p:anim calcmode="lin" valueType="num">
                                      <p:cBhvr>
                                        <p:cTn id="9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1000"/>
                                        <p:tgtEl>
                                          <p:spTgt spid="3">
                                            <p:txEl>
                                              <p:pRg st="18" end="18"/>
                                            </p:txEl>
                                          </p:spTgt>
                                        </p:tgtEl>
                                      </p:cBhvr>
                                    </p:animEffect>
                                    <p:anim calcmode="lin" valueType="num">
                                      <p:cBhvr>
                                        <p:cTn id="98"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1000"/>
                                        <p:tgtEl>
                                          <p:spTgt spid="3">
                                            <p:txEl>
                                              <p:pRg st="19" end="19"/>
                                            </p:txEl>
                                          </p:spTgt>
                                        </p:tgtEl>
                                      </p:cBhvr>
                                    </p:animEffect>
                                    <p:anim calcmode="lin" valueType="num">
                                      <p:cBhvr>
                                        <p:cTn id="103"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3">
                                            <p:txEl>
                                              <p:pRg st="20" end="20"/>
                                            </p:txEl>
                                          </p:spTgt>
                                        </p:tgtEl>
                                        <p:attrNameLst>
                                          <p:attrName>style.visibility</p:attrName>
                                        </p:attrNameLst>
                                      </p:cBhvr>
                                      <p:to>
                                        <p:strVal val="visible"/>
                                      </p:to>
                                    </p:set>
                                    <p:animEffect transition="in" filter="fade">
                                      <p:cBhvr>
                                        <p:cTn id="107" dur="1000"/>
                                        <p:tgtEl>
                                          <p:spTgt spid="3">
                                            <p:txEl>
                                              <p:pRg st="20" end="20"/>
                                            </p:txEl>
                                          </p:spTgt>
                                        </p:tgtEl>
                                      </p:cBhvr>
                                    </p:animEffect>
                                    <p:anim calcmode="lin" valueType="num">
                                      <p:cBhvr>
                                        <p:cTn id="108"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09" dur="1000" fill="hold"/>
                                        <p:tgtEl>
                                          <p:spTgt spid="3">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ÇIKTI:</a:t>
            </a:r>
          </a:p>
        </p:txBody>
      </p:sp>
      <p:pic>
        <p:nvPicPr>
          <p:cNvPr id="5" name="İçerik Yer Tutucusu 4"/>
          <p:cNvPicPr>
            <a:picLocks noGrp="1" noChangeAspect="1"/>
          </p:cNvPicPr>
          <p:nvPr>
            <p:ph idx="1"/>
          </p:nvPr>
        </p:nvPicPr>
        <p:blipFill>
          <a:blip r:embed="rId2"/>
          <a:stretch>
            <a:fillRect/>
          </a:stretch>
        </p:blipFill>
        <p:spPr>
          <a:xfrm>
            <a:off x="2775582" y="1424297"/>
            <a:ext cx="8566329" cy="4933773"/>
          </a:xfrm>
          <a:prstGeom prst="rect">
            <a:avLst/>
          </a:prstGeom>
        </p:spPr>
      </p:pic>
      <p:sp>
        <p:nvSpPr>
          <p:cNvPr id="4" name="Slayt Numarası Yer Tutucusu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495245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19460" y="329899"/>
            <a:ext cx="8911687" cy="1280890"/>
          </a:xfrm>
        </p:spPr>
        <p:txBody>
          <a:bodyPr/>
          <a:lstStyle/>
          <a:p>
            <a:r>
              <a:rPr lang="tr-TR" dirty="0" smtClean="0"/>
              <a:t>4. </a:t>
            </a:r>
            <a:r>
              <a:rPr lang="tr-TR" dirty="0" err="1" smtClean="0"/>
              <a:t>Protected</a:t>
            </a:r>
            <a:r>
              <a:rPr lang="tr-TR" dirty="0" smtClean="0"/>
              <a:t> </a:t>
            </a:r>
            <a:r>
              <a:rPr lang="tr-TR" dirty="0" err="1"/>
              <a:t>Internal</a:t>
            </a:r>
            <a:r>
              <a:rPr lang="tr-TR" dirty="0"/>
              <a:t> Class:</a:t>
            </a:r>
          </a:p>
        </p:txBody>
      </p:sp>
      <p:pic>
        <p:nvPicPr>
          <p:cNvPr id="5" name="İçerik Yer Tutucusu 4"/>
          <p:cNvPicPr>
            <a:picLocks noGrp="1" noChangeAspect="1"/>
          </p:cNvPicPr>
          <p:nvPr>
            <p:ph idx="1"/>
          </p:nvPr>
        </p:nvPicPr>
        <p:blipFill>
          <a:blip r:embed="rId2"/>
          <a:stretch>
            <a:fillRect/>
          </a:stretch>
        </p:blipFill>
        <p:spPr>
          <a:xfrm>
            <a:off x="2387826" y="1247654"/>
            <a:ext cx="8443692" cy="2560542"/>
          </a:xfrm>
          <a:prstGeom prst="rect">
            <a:avLst/>
          </a:prstGeom>
        </p:spPr>
      </p:pic>
      <p:sp>
        <p:nvSpPr>
          <p:cNvPr id="4" name="Slayt Numarası Yer Tutucusu 3"/>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6" name="Resim 5"/>
          <p:cNvPicPr>
            <a:picLocks noChangeAspect="1"/>
          </p:cNvPicPr>
          <p:nvPr/>
        </p:nvPicPr>
        <p:blipFill>
          <a:blip r:embed="rId3"/>
          <a:stretch>
            <a:fillRect/>
          </a:stretch>
        </p:blipFill>
        <p:spPr>
          <a:xfrm>
            <a:off x="2387826" y="3808196"/>
            <a:ext cx="8443692" cy="2353260"/>
          </a:xfrm>
          <a:prstGeom prst="rect">
            <a:avLst/>
          </a:prstGeom>
        </p:spPr>
      </p:pic>
    </p:spTree>
    <p:extLst>
      <p:ext uri="{BB962C8B-B14F-4D97-AF65-F5344CB8AC3E}">
        <p14:creationId xmlns:p14="http://schemas.microsoft.com/office/powerpoint/2010/main" val="34652397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ÇIKTI:</a:t>
            </a:r>
          </a:p>
        </p:txBody>
      </p:sp>
      <p:pic>
        <p:nvPicPr>
          <p:cNvPr id="5" name="İçerik Yer Tutucusu 4"/>
          <p:cNvPicPr>
            <a:picLocks noGrp="1" noChangeAspect="1"/>
          </p:cNvPicPr>
          <p:nvPr>
            <p:ph idx="1"/>
          </p:nvPr>
        </p:nvPicPr>
        <p:blipFill>
          <a:blip r:embed="rId2"/>
          <a:stretch>
            <a:fillRect/>
          </a:stretch>
        </p:blipFill>
        <p:spPr>
          <a:xfrm>
            <a:off x="2662540" y="1432844"/>
            <a:ext cx="8787240" cy="5044867"/>
          </a:xfrm>
          <a:prstGeom prst="rect">
            <a:avLst/>
          </a:prstGeom>
        </p:spPr>
      </p:pic>
      <p:sp>
        <p:nvSpPr>
          <p:cNvPr id="4" name="Slayt Numarası Yer Tutucusu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491898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5. </a:t>
            </a:r>
            <a:r>
              <a:rPr lang="tr-TR" dirty="0" err="1" smtClean="0"/>
              <a:t>Private</a:t>
            </a:r>
            <a:r>
              <a:rPr lang="tr-TR" dirty="0" smtClean="0"/>
              <a:t> </a:t>
            </a:r>
            <a:r>
              <a:rPr lang="tr-TR" dirty="0"/>
              <a:t>Class:</a:t>
            </a:r>
            <a:br>
              <a:rPr lang="tr-TR" dirty="0"/>
            </a:br>
            <a:endParaRPr lang="tr-TR" dirty="0"/>
          </a:p>
        </p:txBody>
      </p:sp>
      <p:pic>
        <p:nvPicPr>
          <p:cNvPr id="5" name="İçerik Yer Tutucusu 4"/>
          <p:cNvPicPr>
            <a:picLocks noGrp="1" noChangeAspect="1"/>
          </p:cNvPicPr>
          <p:nvPr>
            <p:ph idx="1"/>
          </p:nvPr>
        </p:nvPicPr>
        <p:blipFill>
          <a:blip r:embed="rId2"/>
          <a:stretch>
            <a:fillRect/>
          </a:stretch>
        </p:blipFill>
        <p:spPr>
          <a:xfrm>
            <a:off x="2592925" y="1458481"/>
            <a:ext cx="9056559" cy="4540667"/>
          </a:xfrm>
          <a:prstGeom prst="rect">
            <a:avLst/>
          </a:prstGeom>
        </p:spPr>
      </p:pic>
      <p:sp>
        <p:nvSpPr>
          <p:cNvPr id="4" name="Slayt Numarası Yer Tutucusu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1885477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ÇIKTI:</a:t>
            </a:r>
          </a:p>
        </p:txBody>
      </p:sp>
      <p:pic>
        <p:nvPicPr>
          <p:cNvPr id="5" name="İçerik Yer Tutucusu 4"/>
          <p:cNvPicPr>
            <a:picLocks noGrp="1" noChangeAspect="1"/>
          </p:cNvPicPr>
          <p:nvPr>
            <p:ph idx="1"/>
          </p:nvPr>
        </p:nvPicPr>
        <p:blipFill>
          <a:blip r:embed="rId2"/>
          <a:stretch>
            <a:fillRect/>
          </a:stretch>
        </p:blipFill>
        <p:spPr>
          <a:xfrm>
            <a:off x="2592924" y="1366614"/>
            <a:ext cx="8855035" cy="5170919"/>
          </a:xfrm>
          <a:prstGeom prst="rect">
            <a:avLst/>
          </a:prstGeom>
        </p:spPr>
      </p:pic>
      <p:sp>
        <p:nvSpPr>
          <p:cNvPr id="4" name="Slayt Numarası Yer Tutucusu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4556073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a:xfrm>
            <a:off x="2105447" y="512462"/>
            <a:ext cx="8911687" cy="1280890"/>
          </a:xfrm>
        </p:spPr>
        <p:txBody>
          <a:bodyPr>
            <a:normAutofit/>
          </a:bodyPr>
          <a:lstStyle/>
          <a:p>
            <a:r>
              <a:rPr lang="tr-TR" dirty="0" smtClean="0"/>
              <a:t>Sonuç:</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960169" y="1256054"/>
            <a:ext cx="10086553" cy="5364265"/>
          </a:xfrm>
        </p:spPr>
        <p:txBody>
          <a:bodyPr>
            <a:normAutofit lnSpcReduction="10000"/>
          </a:bodyPr>
          <a:lstStyle/>
          <a:p>
            <a:pPr algn="just"/>
            <a:r>
              <a:rPr lang="en-US" dirty="0" err="1"/>
              <a:t>Sınıflar</a:t>
            </a:r>
            <a:r>
              <a:rPr lang="en-US" dirty="0"/>
              <a:t> </a:t>
            </a:r>
            <a:r>
              <a:rPr lang="en-US" dirty="0" err="1"/>
              <a:t>nesne</a:t>
            </a:r>
            <a:r>
              <a:rPr lang="en-US" dirty="0"/>
              <a:t> </a:t>
            </a:r>
            <a:r>
              <a:rPr lang="en-US" dirty="0" err="1"/>
              <a:t>yönelimli</a:t>
            </a:r>
            <a:r>
              <a:rPr lang="en-US" dirty="0"/>
              <a:t> (object oriented) </a:t>
            </a:r>
            <a:r>
              <a:rPr lang="en-US" dirty="0" err="1"/>
              <a:t>programlamanın</a:t>
            </a:r>
            <a:r>
              <a:rPr lang="en-US" dirty="0"/>
              <a:t> en </a:t>
            </a:r>
            <a:r>
              <a:rPr lang="en-US" dirty="0" err="1"/>
              <a:t>önemli</a:t>
            </a:r>
            <a:r>
              <a:rPr lang="en-US" dirty="0"/>
              <a:t> </a:t>
            </a:r>
            <a:r>
              <a:rPr lang="en-US" dirty="0" err="1"/>
              <a:t>öğesidir</a:t>
            </a:r>
            <a:r>
              <a:rPr lang="en-US" dirty="0"/>
              <a:t>.</a:t>
            </a:r>
          </a:p>
          <a:p>
            <a:pPr algn="just"/>
            <a:r>
              <a:rPr lang="tr-TR" dirty="0" smtClean="0"/>
              <a:t>Kod </a:t>
            </a:r>
            <a:r>
              <a:rPr lang="en-US" dirty="0" err="1" smtClean="0"/>
              <a:t>blokları</a:t>
            </a:r>
            <a:r>
              <a:rPr lang="en-US" dirty="0" smtClean="0"/>
              <a:t> </a:t>
            </a:r>
            <a:r>
              <a:rPr lang="en-US" dirty="0" err="1"/>
              <a:t>arasında</a:t>
            </a:r>
            <a:r>
              <a:rPr lang="en-US" dirty="0"/>
              <a:t> </a:t>
            </a:r>
            <a:r>
              <a:rPr lang="en-US" dirty="0" err="1"/>
              <a:t>karışıklığı</a:t>
            </a:r>
            <a:r>
              <a:rPr lang="en-US" dirty="0"/>
              <a:t> </a:t>
            </a:r>
            <a:r>
              <a:rPr lang="en-US" dirty="0" err="1"/>
              <a:t>önleyen</a:t>
            </a:r>
            <a:r>
              <a:rPr lang="en-US" dirty="0"/>
              <a:t> </a:t>
            </a:r>
            <a:r>
              <a:rPr lang="en-US" dirty="0" err="1"/>
              <a:t>bir</a:t>
            </a:r>
            <a:r>
              <a:rPr lang="en-US" dirty="0"/>
              <a:t> </a:t>
            </a:r>
            <a:r>
              <a:rPr lang="en-US" dirty="0" err="1"/>
              <a:t>yapıdır</a:t>
            </a:r>
            <a:r>
              <a:rPr lang="en-US" dirty="0"/>
              <a:t>.</a:t>
            </a:r>
          </a:p>
          <a:p>
            <a:pPr algn="just"/>
            <a:r>
              <a:rPr lang="tr-TR" dirty="0"/>
              <a:t>P</a:t>
            </a:r>
            <a:r>
              <a:rPr lang="en-US" dirty="0" err="1" smtClean="0"/>
              <a:t>rogramı</a:t>
            </a:r>
            <a:r>
              <a:rPr lang="en-US" dirty="0" smtClean="0"/>
              <a:t> </a:t>
            </a:r>
            <a:r>
              <a:rPr lang="en-US" dirty="0" err="1"/>
              <a:t>geliştirmeyi</a:t>
            </a:r>
            <a:r>
              <a:rPr lang="en-US" dirty="0"/>
              <a:t> </a:t>
            </a:r>
            <a:r>
              <a:rPr lang="en-US" dirty="0" err="1"/>
              <a:t>kolaylaştırır</a:t>
            </a:r>
            <a:r>
              <a:rPr lang="en-US" dirty="0"/>
              <a:t>.</a:t>
            </a:r>
          </a:p>
          <a:p>
            <a:pPr algn="just"/>
            <a:r>
              <a:rPr lang="en-US" dirty="0" err="1"/>
              <a:t>Sınıflar</a:t>
            </a:r>
            <a:r>
              <a:rPr lang="en-US" dirty="0"/>
              <a:t> </a:t>
            </a:r>
            <a:r>
              <a:rPr lang="en-US" dirty="0" err="1"/>
              <a:t>kod</a:t>
            </a:r>
            <a:r>
              <a:rPr lang="en-US" dirty="0"/>
              <a:t> </a:t>
            </a:r>
            <a:r>
              <a:rPr lang="en-US" dirty="0" err="1"/>
              <a:t>tekrarını</a:t>
            </a:r>
            <a:r>
              <a:rPr lang="en-US" dirty="0"/>
              <a:t> </a:t>
            </a:r>
            <a:r>
              <a:rPr lang="en-US" dirty="0" err="1"/>
              <a:t>azaltır</a:t>
            </a:r>
            <a:r>
              <a:rPr lang="en-US" dirty="0"/>
              <a:t>.</a:t>
            </a:r>
          </a:p>
          <a:p>
            <a:pPr algn="just"/>
            <a:r>
              <a:rPr lang="en-US" dirty="0" err="1"/>
              <a:t>Okunabilirliği</a:t>
            </a:r>
            <a:r>
              <a:rPr lang="en-US" dirty="0"/>
              <a:t> </a:t>
            </a:r>
            <a:r>
              <a:rPr lang="en-US" dirty="0" err="1"/>
              <a:t>artırır</a:t>
            </a:r>
            <a:r>
              <a:rPr lang="en-US" dirty="0" smtClean="0"/>
              <a:t>.</a:t>
            </a:r>
            <a:endParaRPr lang="tr-TR" dirty="0" smtClean="0"/>
          </a:p>
          <a:p>
            <a:pPr algn="just"/>
            <a:r>
              <a:rPr lang="tr-TR" dirty="0" smtClean="0"/>
              <a:t>Sınıflara erişim, </a:t>
            </a:r>
            <a:r>
              <a:rPr lang="tr-TR" i="1" u="sng" dirty="0" smtClean="0"/>
              <a:t>erişim belirteçleri </a:t>
            </a:r>
            <a:r>
              <a:rPr lang="tr-TR" dirty="0" smtClean="0"/>
              <a:t>ile belirlenir. </a:t>
            </a:r>
          </a:p>
          <a:p>
            <a:pPr algn="just"/>
            <a:r>
              <a:rPr lang="tr-TR" b="1" dirty="0" err="1" smtClean="0"/>
              <a:t>Public</a:t>
            </a:r>
            <a:r>
              <a:rPr lang="tr-TR" b="1" dirty="0" smtClean="0"/>
              <a:t> Class </a:t>
            </a:r>
            <a:r>
              <a:rPr lang="tr-TR" dirty="0" smtClean="0"/>
              <a:t>her yerden erişebildiğimiz bir sınıftır.</a:t>
            </a:r>
          </a:p>
          <a:p>
            <a:pPr algn="just"/>
            <a:r>
              <a:rPr lang="tr-TR" b="1" dirty="0" err="1" smtClean="0"/>
              <a:t>Protected</a:t>
            </a:r>
            <a:r>
              <a:rPr lang="tr-TR" b="1" dirty="0" smtClean="0"/>
              <a:t> Class </a:t>
            </a:r>
            <a:r>
              <a:rPr lang="en-US" dirty="0" err="1"/>
              <a:t>erişim</a:t>
            </a:r>
            <a:r>
              <a:rPr lang="tr-TR" dirty="0"/>
              <a:t> </a:t>
            </a:r>
            <a:r>
              <a:rPr lang="en-US" dirty="0" err="1"/>
              <a:t>kuralı</a:t>
            </a:r>
            <a:r>
              <a:rPr lang="en-US" dirty="0"/>
              <a:t> </a:t>
            </a:r>
            <a:r>
              <a:rPr lang="en-US" dirty="0" err="1"/>
              <a:t>ile</a:t>
            </a:r>
            <a:r>
              <a:rPr lang="en-US" dirty="0"/>
              <a:t> </a:t>
            </a:r>
            <a:r>
              <a:rPr lang="en-US" dirty="0" err="1"/>
              <a:t>tanımlanan</a:t>
            </a:r>
            <a:r>
              <a:rPr lang="en-US" dirty="0"/>
              <a:t> </a:t>
            </a:r>
            <a:r>
              <a:rPr lang="en-US" dirty="0" err="1"/>
              <a:t>metoda</a:t>
            </a:r>
            <a:r>
              <a:rPr lang="en-US" dirty="0"/>
              <a:t> </a:t>
            </a:r>
            <a:r>
              <a:rPr lang="en-US" dirty="0" err="1"/>
              <a:t>bu</a:t>
            </a:r>
            <a:r>
              <a:rPr lang="en-US" dirty="0"/>
              <a:t> </a:t>
            </a:r>
            <a:r>
              <a:rPr lang="en-US" dirty="0" err="1"/>
              <a:t>metodun</a:t>
            </a:r>
            <a:r>
              <a:rPr lang="en-US" dirty="0"/>
              <a:t> </a:t>
            </a:r>
            <a:r>
              <a:rPr lang="en-US" dirty="0" err="1"/>
              <a:t>tanımlandığı</a:t>
            </a:r>
            <a:r>
              <a:rPr lang="en-US" dirty="0"/>
              <a:t> </a:t>
            </a:r>
            <a:r>
              <a:rPr lang="en-US" dirty="0" err="1"/>
              <a:t>sınıf</a:t>
            </a:r>
            <a:r>
              <a:rPr lang="tr-TR" dirty="0"/>
              <a:t>t</a:t>
            </a:r>
            <a:r>
              <a:rPr lang="en-US" dirty="0"/>
              <a:t>an </a:t>
            </a:r>
            <a:r>
              <a:rPr lang="en-US" dirty="0" err="1"/>
              <a:t>örneklendirilmiş</a:t>
            </a:r>
            <a:r>
              <a:rPr lang="en-US" dirty="0"/>
              <a:t> </a:t>
            </a:r>
            <a:r>
              <a:rPr lang="en-US" dirty="0" err="1"/>
              <a:t>nesnelerin</a:t>
            </a:r>
            <a:r>
              <a:rPr lang="en-US" dirty="0"/>
              <a:t> </a:t>
            </a:r>
            <a:r>
              <a:rPr lang="en-US" dirty="0" err="1"/>
              <a:t>içinden</a:t>
            </a:r>
            <a:r>
              <a:rPr lang="en-US" dirty="0"/>
              <a:t> </a:t>
            </a:r>
            <a:r>
              <a:rPr lang="en-US" dirty="0" err="1"/>
              <a:t>ve</a:t>
            </a:r>
            <a:r>
              <a:rPr lang="en-US" dirty="0"/>
              <a:t> </a:t>
            </a:r>
            <a:r>
              <a:rPr lang="en-US" dirty="0" err="1"/>
              <a:t>bu</a:t>
            </a:r>
            <a:r>
              <a:rPr lang="en-US" dirty="0"/>
              <a:t> </a:t>
            </a:r>
            <a:r>
              <a:rPr lang="en-US" dirty="0" err="1"/>
              <a:t>sınıftan</a:t>
            </a:r>
            <a:r>
              <a:rPr lang="en-US" dirty="0"/>
              <a:t> </a:t>
            </a:r>
            <a:r>
              <a:rPr lang="en-US" dirty="0" err="1"/>
              <a:t>türetilmiş</a:t>
            </a:r>
            <a:r>
              <a:rPr lang="en-US" dirty="0"/>
              <a:t> </a:t>
            </a:r>
            <a:r>
              <a:rPr lang="en-US" dirty="0" err="1"/>
              <a:t>olan</a:t>
            </a:r>
            <a:r>
              <a:rPr lang="en-US" dirty="0"/>
              <a:t> alt </a:t>
            </a:r>
            <a:r>
              <a:rPr lang="en-US" dirty="0" err="1"/>
              <a:t>nesnelerden</a:t>
            </a:r>
            <a:r>
              <a:rPr lang="en-US" dirty="0"/>
              <a:t> </a:t>
            </a:r>
            <a:r>
              <a:rPr lang="en-US" dirty="0" err="1"/>
              <a:t>erişilebilir</a:t>
            </a:r>
            <a:r>
              <a:rPr lang="en-US" dirty="0" smtClean="0"/>
              <a:t>.</a:t>
            </a:r>
            <a:endParaRPr lang="tr-TR" dirty="0" smtClean="0"/>
          </a:p>
          <a:p>
            <a:pPr algn="just"/>
            <a:r>
              <a:rPr lang="tr-TR" b="1" dirty="0" err="1" smtClean="0"/>
              <a:t>Internal</a:t>
            </a:r>
            <a:r>
              <a:rPr lang="tr-TR" dirty="0"/>
              <a:t> </a:t>
            </a:r>
            <a:r>
              <a:rPr lang="tr-TR" dirty="0" smtClean="0"/>
              <a:t>erişim </a:t>
            </a:r>
            <a:r>
              <a:rPr lang="tr-TR" dirty="0"/>
              <a:t>kuralı ile tanımlanan bu metoda sadece içinde bulunduğu  projeden erişim sağlanır</a:t>
            </a:r>
            <a:r>
              <a:rPr lang="tr-TR" dirty="0" smtClean="0"/>
              <a:t>.</a:t>
            </a:r>
          </a:p>
          <a:p>
            <a:pPr algn="just"/>
            <a:r>
              <a:rPr lang="tr-TR" b="1" dirty="0" err="1"/>
              <a:t>Protected</a:t>
            </a:r>
            <a:r>
              <a:rPr lang="tr-TR" b="1" dirty="0"/>
              <a:t> </a:t>
            </a:r>
            <a:r>
              <a:rPr lang="tr-TR" b="1" dirty="0" err="1"/>
              <a:t>Internal</a:t>
            </a:r>
            <a:r>
              <a:rPr lang="tr-TR" b="1" dirty="0"/>
              <a:t> </a:t>
            </a:r>
            <a:r>
              <a:rPr lang="tr-TR" dirty="0" smtClean="0"/>
              <a:t>etkin </a:t>
            </a:r>
            <a:r>
              <a:rPr lang="tr-TR" dirty="0"/>
              <a:t>projeden ve onun türevlerinden erişilebilir</a:t>
            </a:r>
            <a:r>
              <a:rPr lang="tr-TR" dirty="0" smtClean="0"/>
              <a:t>.</a:t>
            </a:r>
          </a:p>
          <a:p>
            <a:pPr algn="just"/>
            <a:r>
              <a:rPr lang="tr-TR" b="1" dirty="0"/>
              <a:t>P</a:t>
            </a:r>
            <a:r>
              <a:rPr lang="en-US" b="1" dirty="0" err="1"/>
              <a:t>rivate</a:t>
            </a:r>
            <a:r>
              <a:rPr lang="en-US" b="1" dirty="0"/>
              <a:t> </a:t>
            </a:r>
            <a:r>
              <a:rPr lang="en-US" dirty="0"/>
              <a:t>(</a:t>
            </a:r>
            <a:r>
              <a:rPr lang="en-US" dirty="0" err="1"/>
              <a:t>özel</a:t>
            </a:r>
            <a:r>
              <a:rPr lang="en-US" dirty="0"/>
              <a:t>, </a:t>
            </a:r>
            <a:r>
              <a:rPr lang="en-US" dirty="0" err="1"/>
              <a:t>gizli</a:t>
            </a:r>
            <a:r>
              <a:rPr lang="en-US" dirty="0"/>
              <a:t>) </a:t>
            </a:r>
            <a:r>
              <a:rPr lang="en-US" dirty="0" err="1"/>
              <a:t>erişim</a:t>
            </a:r>
            <a:r>
              <a:rPr lang="en-US" dirty="0"/>
              <a:t> </a:t>
            </a:r>
            <a:r>
              <a:rPr lang="en-US" dirty="0" err="1"/>
              <a:t>kuralı</a:t>
            </a:r>
            <a:r>
              <a:rPr lang="en-US" dirty="0"/>
              <a:t> </a:t>
            </a:r>
            <a:r>
              <a:rPr lang="en-US" dirty="0" err="1"/>
              <a:t>ile</a:t>
            </a:r>
            <a:r>
              <a:rPr lang="en-US" dirty="0"/>
              <a:t> </a:t>
            </a:r>
            <a:r>
              <a:rPr lang="en-US" dirty="0" err="1"/>
              <a:t>tanımlanan</a:t>
            </a:r>
            <a:r>
              <a:rPr lang="en-US" dirty="0"/>
              <a:t> </a:t>
            </a:r>
            <a:r>
              <a:rPr lang="en-US" dirty="0" err="1"/>
              <a:t>metoda</a:t>
            </a:r>
            <a:r>
              <a:rPr lang="en-US" dirty="0"/>
              <a:t> </a:t>
            </a:r>
            <a:r>
              <a:rPr lang="en-US" dirty="0" err="1"/>
              <a:t>sadece</a:t>
            </a:r>
            <a:r>
              <a:rPr lang="en-US" dirty="0"/>
              <a:t> </a:t>
            </a:r>
            <a:r>
              <a:rPr lang="en-US" dirty="0" err="1"/>
              <a:t>bu</a:t>
            </a:r>
            <a:r>
              <a:rPr lang="en-US" dirty="0"/>
              <a:t> </a:t>
            </a:r>
            <a:r>
              <a:rPr lang="en-US" dirty="0" err="1"/>
              <a:t>metodun</a:t>
            </a:r>
            <a:r>
              <a:rPr lang="en-US" dirty="0"/>
              <a:t> </a:t>
            </a:r>
            <a:r>
              <a:rPr lang="en-US" dirty="0" err="1"/>
              <a:t>içinden</a:t>
            </a:r>
            <a:r>
              <a:rPr lang="en-US" dirty="0"/>
              <a:t> </a:t>
            </a:r>
            <a:r>
              <a:rPr lang="en-US" dirty="0" err="1"/>
              <a:t>erişim</a:t>
            </a:r>
            <a:r>
              <a:rPr lang="en-US" dirty="0"/>
              <a:t> </a:t>
            </a:r>
            <a:r>
              <a:rPr lang="en-US" dirty="0" err="1"/>
              <a:t>hakkı</a:t>
            </a:r>
            <a:r>
              <a:rPr lang="en-US" dirty="0"/>
              <a:t> </a:t>
            </a:r>
            <a:r>
              <a:rPr lang="en-US" dirty="0" err="1"/>
              <a:t>bulunur</a:t>
            </a:r>
            <a:r>
              <a:rPr lang="en-US" dirty="0" smtClean="0"/>
              <a:t>.</a:t>
            </a:r>
            <a:endParaRPr lang="tr-TR" dirty="0" smtClean="0"/>
          </a:p>
          <a:p>
            <a:pPr algn="just"/>
            <a:endParaRPr lang="tr-TR" b="1" dirty="0"/>
          </a:p>
          <a:p>
            <a:pPr algn="just"/>
            <a:endParaRPr lang="tr-TR" dirty="0" smtClean="0"/>
          </a:p>
          <a:p>
            <a:pPr algn="just"/>
            <a:endParaRPr lang="tr-TR" dirty="0"/>
          </a:p>
          <a:p>
            <a:pPr algn="just"/>
            <a:endParaRPr lang="tr-TR" dirty="0" smtClean="0"/>
          </a:p>
          <a:p>
            <a:pPr algn="just"/>
            <a:endParaRPr lang="tr-TR" dirty="0"/>
          </a:p>
          <a:p>
            <a:pPr algn="just"/>
            <a:endParaRPr lang="tr-TR" dirty="0" smtClean="0"/>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26975881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anim calcmode="lin" valueType="num">
                                      <p:cBhvr>
                                        <p:cTn id="2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1000"/>
                                        <p:tgtEl>
                                          <p:spTgt spid="8">
                                            <p:txEl>
                                              <p:pRg st="4" end="4"/>
                                            </p:txEl>
                                          </p:spTgt>
                                        </p:tgtEl>
                                      </p:cBhvr>
                                    </p:animEffect>
                                    <p:anim calcmode="lin" valueType="num">
                                      <p:cBhvr>
                                        <p:cTn id="2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1000"/>
                                        <p:tgtEl>
                                          <p:spTgt spid="8">
                                            <p:txEl>
                                              <p:pRg st="5" end="5"/>
                                            </p:txEl>
                                          </p:spTgt>
                                        </p:tgtEl>
                                      </p:cBhvr>
                                    </p:animEffect>
                                    <p:anim calcmode="lin" valueType="num">
                                      <p:cBhvr>
                                        <p:cTn id="3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1000"/>
                                        <p:tgtEl>
                                          <p:spTgt spid="8">
                                            <p:txEl>
                                              <p:pRg st="6" end="6"/>
                                            </p:txEl>
                                          </p:spTgt>
                                        </p:tgtEl>
                                      </p:cBhvr>
                                    </p:animEffect>
                                    <p:anim calcmode="lin" valueType="num">
                                      <p:cBhvr>
                                        <p:cTn id="38"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1000"/>
                                        <p:tgtEl>
                                          <p:spTgt spid="8">
                                            <p:txEl>
                                              <p:pRg st="7" end="7"/>
                                            </p:txEl>
                                          </p:spTgt>
                                        </p:tgtEl>
                                      </p:cBhvr>
                                    </p:animEffect>
                                    <p:anim calcmode="lin" valueType="num">
                                      <p:cBhvr>
                                        <p:cTn id="4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1000"/>
                                        <p:tgtEl>
                                          <p:spTgt spid="8">
                                            <p:txEl>
                                              <p:pRg st="8" end="8"/>
                                            </p:txEl>
                                          </p:spTgt>
                                        </p:tgtEl>
                                      </p:cBhvr>
                                    </p:animEffect>
                                    <p:anim calcmode="lin" valueType="num">
                                      <p:cBhvr>
                                        <p:cTn id="48"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fade">
                                      <p:cBhvr>
                                        <p:cTn id="52" dur="1000"/>
                                        <p:tgtEl>
                                          <p:spTgt spid="8">
                                            <p:txEl>
                                              <p:pRg st="9" end="9"/>
                                            </p:txEl>
                                          </p:spTgt>
                                        </p:tgtEl>
                                      </p:cBhvr>
                                    </p:animEffect>
                                    <p:anim calcmode="lin" valueType="num">
                                      <p:cBhvr>
                                        <p:cTn id="53"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8">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fade">
                                      <p:cBhvr>
                                        <p:cTn id="57" dur="1000"/>
                                        <p:tgtEl>
                                          <p:spTgt spid="8">
                                            <p:txEl>
                                              <p:pRg st="10" end="10"/>
                                            </p:txEl>
                                          </p:spTgt>
                                        </p:tgtEl>
                                      </p:cBhvr>
                                    </p:animEffect>
                                    <p:anim calcmode="lin" valueType="num">
                                      <p:cBhvr>
                                        <p:cTn id="58"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2589212" y="1316755"/>
            <a:ext cx="8915400" cy="4530029"/>
          </a:xfrm>
        </p:spPr>
        <p:txBody>
          <a:bodyPr/>
          <a:lstStyle/>
          <a:p>
            <a:r>
              <a:rPr lang="en-US" dirty="0"/>
              <a:t>https://www.w3schools.com/cs/cs_oop.asp</a:t>
            </a:r>
          </a:p>
          <a:p>
            <a:r>
              <a:rPr lang="en-US" dirty="0"/>
              <a:t>https://www.ismailgursoy.com.tr/c-class-kullanimi/</a:t>
            </a:r>
          </a:p>
          <a:p>
            <a:r>
              <a:rPr lang="en-US" dirty="0"/>
              <a:t>https://alkanfatih.com/sinif-class-nedir-c/</a:t>
            </a:r>
          </a:p>
          <a:p>
            <a:r>
              <a:rPr lang="en-US" dirty="0"/>
              <a:t>https://www.srdrylmz.com/c-siniflar/</a:t>
            </a:r>
          </a:p>
          <a:p>
            <a:r>
              <a:rPr lang="en-US" dirty="0"/>
              <a:t>https://serhatselim.medium.com/c-class-9ce7a33ebee5</a:t>
            </a:r>
          </a:p>
          <a:p>
            <a:r>
              <a:rPr lang="en-US" dirty="0"/>
              <a:t>https://docs.microsoft.com/tr-tr/dotnet/csharp/programming-guide/classes-and-structs/</a:t>
            </a:r>
          </a:p>
          <a:p>
            <a:r>
              <a:rPr lang="en-US" dirty="0"/>
              <a:t>https://www.tutlane.com/tutorial/csharp/csharp-access-modifiers-public-private-protected-internal</a:t>
            </a:r>
          </a:p>
          <a:p>
            <a:r>
              <a:rPr lang="en-US" dirty="0"/>
              <a:t>https://www.youtube.com/watch?v=RB-6D5JC7s8</a:t>
            </a:r>
          </a:p>
          <a:p>
            <a:r>
              <a:rPr lang="en-US" dirty="0"/>
              <a:t>https://tr.wikipedia.org/wiki/S%C4%B1n%C4%B1f_(programlama)</a:t>
            </a:r>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5" name="Picture 8" descr="Kurumsal Kimlik | Burdur Mehmet Akif Ersoy Üniversitesi">
            <a:extLst>
              <a:ext uri="{FF2B5EF4-FFF2-40B4-BE49-F238E27FC236}">
                <a16:creationId xmlns="" xmlns:a16="http://schemas.microsoft.com/office/drawing/2014/main" id="{B9692603-E4BF-4B67-BABB-587E14DDD6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3"/>
            <a:extLst>
              <a:ext uri="{FF2B5EF4-FFF2-40B4-BE49-F238E27FC236}">
                <a16:creationId xmlns="" xmlns:a16="http://schemas.microsoft.com/office/drawing/2014/main" id="{E615FC51-021C-4530-9CCB-7B39F7838C2C}"/>
              </a:ext>
            </a:extLst>
          </p:cNvPr>
          <p:cNvPicPr>
            <a:picLocks noChangeAspect="1"/>
          </p:cNvPicPr>
          <p:nvPr/>
        </p:nvPicPr>
        <p:blipFill>
          <a:blip r:embed="rId4"/>
          <a:stretch>
            <a:fillRect/>
          </a:stretch>
        </p:blipFill>
        <p:spPr>
          <a:xfrm>
            <a:off x="9794742" y="4953001"/>
            <a:ext cx="1778435" cy="1633526"/>
          </a:xfrm>
          <a:prstGeom prst="rect">
            <a:avLst/>
          </a:prstGeom>
        </p:spPr>
      </p:pic>
      <p:sp>
        <p:nvSpPr>
          <p:cNvPr id="10" name="Dikdörtgen 9">
            <a:extLst>
              <a:ext uri="{FF2B5EF4-FFF2-40B4-BE49-F238E27FC236}">
                <a16:creationId xmlns=""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Alt Başlık 2">
            <a:extLst>
              <a:ext uri="{FF2B5EF4-FFF2-40B4-BE49-F238E27FC236}">
                <a16:creationId xmlns="" xmlns:a16="http://schemas.microsoft.com/office/drawing/2014/main" id="{ABB297CB-A6C7-4031-8C8E-CA95B981B15B}"/>
              </a:ext>
            </a:extLst>
          </p:cNvPr>
          <p:cNvSpPr txBox="1">
            <a:spLocks/>
          </p:cNvSpPr>
          <p:nvPr/>
        </p:nvSpPr>
        <p:spPr>
          <a:xfrm>
            <a:off x="5947794" y="4501557"/>
            <a:ext cx="6181959"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dirty="0" smtClean="0">
                <a:solidFill>
                  <a:schemeClr val="tx1"/>
                </a:solidFill>
              </a:rPr>
              <a:t>:</a:t>
            </a:r>
            <a:r>
              <a:rPr lang="tr-TR" b="1" dirty="0" smtClean="0">
                <a:solidFill>
                  <a:schemeClr val="tx1"/>
                </a:solidFill>
              </a:rPr>
              <a:t>Zeynep </a:t>
            </a:r>
            <a:r>
              <a:rPr lang="tr-TR" b="1" dirty="0">
                <a:solidFill>
                  <a:schemeClr val="tx1"/>
                </a:solidFill>
              </a:rPr>
              <a:t>İrem </a:t>
            </a:r>
            <a:r>
              <a:rPr lang="tr-TR" b="1" dirty="0" smtClean="0">
                <a:solidFill>
                  <a:schemeClr val="tx1"/>
                </a:solidFill>
              </a:rPr>
              <a:t>KESLER-</a:t>
            </a:r>
            <a:r>
              <a:rPr lang="tr-TR" sz="1600" b="1" dirty="0" smtClean="0">
                <a:solidFill>
                  <a:schemeClr val="tx1"/>
                </a:solidFill>
              </a:rPr>
              <a:t>1911404048</a:t>
            </a:r>
            <a:r>
              <a:rPr lang="tr-TR" b="1" dirty="0" smtClean="0">
                <a:solidFill>
                  <a:schemeClr val="tx1"/>
                </a:solidFill>
              </a:rPr>
              <a:t/>
            </a:r>
            <a:br>
              <a:rPr lang="tr-TR" b="1" dirty="0" smtClean="0">
                <a:solidFill>
                  <a:schemeClr val="tx1"/>
                </a:solidFill>
              </a:rPr>
            </a:br>
            <a:r>
              <a:rPr lang="tr-TR" dirty="0" smtClean="0">
                <a:solidFill>
                  <a:schemeClr val="tx1"/>
                </a:solidFill>
              </a:rPr>
              <a:t>E-posta                       : zeynepiremkesler@gmail.com</a:t>
            </a:r>
          </a:p>
          <a:p>
            <a:r>
              <a:rPr lang="tr-TR" dirty="0" smtClean="0">
                <a:solidFill>
                  <a:schemeClr val="tx1"/>
                </a:solidFill>
              </a:rPr>
              <a:t>Tarih                            </a:t>
            </a:r>
            <a:r>
              <a:rPr lang="tr-TR" dirty="0">
                <a:solidFill>
                  <a:schemeClr val="tx1"/>
                </a:solidFill>
              </a:rPr>
              <a:t>: </a:t>
            </a:r>
            <a:r>
              <a:rPr lang="tr-TR" dirty="0" smtClean="0">
                <a:solidFill>
                  <a:schemeClr val="tx1"/>
                </a:solidFill>
              </a:rPr>
              <a:t>08/06/2021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Neden Sınıf Kavramını Kullanırız ?</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0" y="1744300"/>
            <a:ext cx="10408642" cy="4707775"/>
          </a:xfrm>
        </p:spPr>
        <p:txBody>
          <a:bodyPr>
            <a:normAutofit/>
          </a:bodyPr>
          <a:lstStyle/>
          <a:p>
            <a:pPr>
              <a:buFont typeface="Wingdings 3" panose="05040102010807070707" pitchFamily="18" charset="2"/>
              <a:buChar char=""/>
            </a:pPr>
            <a:r>
              <a:rPr lang="tr-TR" dirty="0"/>
              <a:t>Gerçek hayat </a:t>
            </a:r>
            <a:r>
              <a:rPr lang="tr-TR" dirty="0" smtClean="0"/>
              <a:t>problemleri, </a:t>
            </a:r>
            <a:r>
              <a:rPr lang="tr-TR" dirty="0"/>
              <a:t>sınıf şablonları kullanılarak bilgisayar ortamına daha kolay ve anlaşılabilir bir biçimde </a:t>
            </a:r>
            <a:r>
              <a:rPr lang="tr-TR" dirty="0" smtClean="0"/>
              <a:t>aktarılabilir.</a:t>
            </a:r>
          </a:p>
          <a:p>
            <a:pPr>
              <a:buFont typeface="Wingdings 3" panose="05040102010807070707" pitchFamily="18" charset="2"/>
              <a:buChar char=""/>
            </a:pPr>
            <a:r>
              <a:rPr lang="tr-TR" dirty="0" smtClean="0"/>
              <a:t>Sınıflar </a:t>
            </a:r>
            <a:r>
              <a:rPr lang="tr-TR" dirty="0"/>
              <a:t>ve kodlar düzenli bir biçimde saklanarak zaman kaybı </a:t>
            </a:r>
            <a:r>
              <a:rPr lang="tr-TR" dirty="0" smtClean="0"/>
              <a:t>yaşanmaz.</a:t>
            </a:r>
          </a:p>
          <a:p>
            <a:pPr>
              <a:buFont typeface="Wingdings 3" panose="05040102010807070707" pitchFamily="18" charset="2"/>
              <a:buChar char=""/>
            </a:pPr>
            <a:r>
              <a:rPr lang="tr-TR" dirty="0" smtClean="0"/>
              <a:t>Nesne </a:t>
            </a:r>
            <a:r>
              <a:rPr lang="tr-TR" dirty="0"/>
              <a:t>yönelimli programlamada herhangi bir projede kullanılmak üzere yaratılan bir sınıf başka projelerde tekrar </a:t>
            </a:r>
            <a:r>
              <a:rPr lang="tr-TR" dirty="0" smtClean="0"/>
              <a:t>kullanılabilir.</a:t>
            </a:r>
          </a:p>
          <a:p>
            <a:pPr>
              <a:buFont typeface="Wingdings 3" panose="05040102010807070707" pitchFamily="18" charset="2"/>
              <a:buChar char=""/>
            </a:pPr>
            <a:r>
              <a:rPr lang="tr-TR" dirty="0" smtClean="0"/>
              <a:t>Düzgün </a:t>
            </a:r>
            <a:r>
              <a:rPr lang="tr-TR" dirty="0"/>
              <a:t>arabirimlerle birleşen sınıflar yaratabilir ve bu sınıfların birbirlerini minimum düzeyde etkileyecek şekilde programlar tasarlanarak </a:t>
            </a:r>
            <a:r>
              <a:rPr lang="tr-TR" dirty="0" err="1"/>
              <a:t>birimsellik</a:t>
            </a:r>
            <a:r>
              <a:rPr lang="tr-TR" dirty="0"/>
              <a:t> özelliğinden faydalanılabilir</a:t>
            </a:r>
            <a:r>
              <a:rPr lang="tr-TR" dirty="0" smtClean="0"/>
              <a:t>.</a:t>
            </a:r>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254871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a:xfrm>
            <a:off x="1969082" y="512462"/>
            <a:ext cx="8911687" cy="1280890"/>
          </a:xfrm>
        </p:spPr>
        <p:txBody>
          <a:bodyPr/>
          <a:lstStyle/>
          <a:p>
            <a:r>
              <a:rPr lang="tr-TR" dirty="0" smtClean="0"/>
              <a:t>Sınıf (Class) Nedir ?</a:t>
            </a:r>
            <a:r>
              <a:rPr lang="en-US" dirty="0"/>
              <a:t/>
            </a:r>
            <a:br>
              <a:rPr lang="en-US" dirty="0"/>
            </a:b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753996" y="1188824"/>
            <a:ext cx="9611910" cy="3058437"/>
          </a:xfrm>
        </p:spPr>
        <p:txBody>
          <a:bodyPr>
            <a:normAutofit lnSpcReduction="10000"/>
          </a:bodyPr>
          <a:lstStyle/>
          <a:p>
            <a:r>
              <a:rPr lang="tr-TR" sz="1400" dirty="0" smtClean="0"/>
              <a:t>Sınıflar</a:t>
            </a:r>
            <a:r>
              <a:rPr lang="tr-TR" sz="1400" dirty="0"/>
              <a:t> </a:t>
            </a:r>
            <a:r>
              <a:rPr lang="tr-TR" sz="1400" b="1" dirty="0"/>
              <a:t>nesne yönelimli (</a:t>
            </a:r>
            <a:r>
              <a:rPr lang="tr-TR" sz="1400" b="1" dirty="0" err="1"/>
              <a:t>object</a:t>
            </a:r>
            <a:r>
              <a:rPr lang="tr-TR" sz="1400" b="1" dirty="0"/>
              <a:t> </a:t>
            </a:r>
            <a:r>
              <a:rPr lang="tr-TR" sz="1400" b="1" dirty="0" err="1"/>
              <a:t>oriented</a:t>
            </a:r>
            <a:r>
              <a:rPr lang="tr-TR" sz="1400" b="1" dirty="0"/>
              <a:t>)</a:t>
            </a:r>
            <a:r>
              <a:rPr lang="tr-TR" sz="1400" dirty="0"/>
              <a:t> programlamanın en önemli öğesidir</a:t>
            </a:r>
            <a:r>
              <a:rPr lang="tr-TR" sz="1400" dirty="0" smtClean="0"/>
              <a:t>.</a:t>
            </a:r>
          </a:p>
          <a:p>
            <a:r>
              <a:rPr lang="tr-TR" sz="1400" dirty="0" smtClean="0"/>
              <a:t>Sınıflar </a:t>
            </a:r>
            <a:r>
              <a:rPr lang="tr-TR" sz="1400" dirty="0"/>
              <a:t>sayesinde programlar parçalara bölünür ve karmaşıklığı azalır. </a:t>
            </a:r>
            <a:endParaRPr lang="tr-TR" sz="1400" dirty="0" smtClean="0"/>
          </a:p>
          <a:p>
            <a:r>
              <a:rPr lang="tr-TR" sz="1400" dirty="0" smtClean="0"/>
              <a:t>Yaratılan metotlar </a:t>
            </a:r>
            <a:r>
              <a:rPr lang="tr-TR" sz="1400" dirty="0"/>
              <a:t>ve özellikler bir sınıfın içerisinde yer alır ve bir sınıf defalarca kullanılabilir. </a:t>
            </a:r>
            <a:endParaRPr lang="tr-TR" sz="1400" dirty="0" smtClean="0"/>
          </a:p>
          <a:p>
            <a:r>
              <a:rPr lang="tr-TR" sz="1400" dirty="0" smtClean="0"/>
              <a:t>Bir </a:t>
            </a:r>
            <a:r>
              <a:rPr lang="tr-TR" sz="1400" dirty="0"/>
              <a:t>sınıfta hem </a:t>
            </a:r>
            <a:r>
              <a:rPr lang="tr-TR" sz="1400" dirty="0" smtClean="0"/>
              <a:t>fonksiyonlar </a:t>
            </a:r>
            <a:r>
              <a:rPr lang="tr-TR" sz="1400" dirty="0"/>
              <a:t>hem de veriler aynı anda birbiriyle sıkı bir şekilde bağlı olarak bulunurlar</a:t>
            </a:r>
            <a:r>
              <a:rPr lang="tr-TR" sz="1400" dirty="0" smtClean="0"/>
              <a:t>.</a:t>
            </a:r>
          </a:p>
          <a:p>
            <a:r>
              <a:rPr lang="tr-TR" sz="1400" dirty="0" smtClean="0"/>
              <a:t>Bir </a:t>
            </a:r>
            <a:r>
              <a:rPr lang="tr-TR" sz="1400" dirty="0"/>
              <a:t>sınıf kendisinde oluşturulacak nesneler için bir takım üyeler içermelidir. Bu üyeler; </a:t>
            </a:r>
            <a:r>
              <a:rPr lang="tr-TR" sz="1400" b="1" dirty="0"/>
              <a:t>alanlar (</a:t>
            </a:r>
            <a:r>
              <a:rPr lang="tr-TR" sz="1400" b="1" dirty="0" err="1"/>
              <a:t>fields</a:t>
            </a:r>
            <a:r>
              <a:rPr lang="tr-TR" sz="1400" b="1" dirty="0"/>
              <a:t>)</a:t>
            </a:r>
            <a:r>
              <a:rPr lang="tr-TR" sz="1400" dirty="0"/>
              <a:t>,</a:t>
            </a:r>
            <a:r>
              <a:rPr lang="tr-TR" sz="1400" b="1" dirty="0"/>
              <a:t> </a:t>
            </a:r>
            <a:r>
              <a:rPr lang="tr-TR" sz="1400" b="1" dirty="0" smtClean="0"/>
              <a:t>metotlar </a:t>
            </a:r>
            <a:r>
              <a:rPr lang="tr-TR" sz="1400" b="1" dirty="0"/>
              <a:t>(</a:t>
            </a:r>
            <a:r>
              <a:rPr lang="tr-TR" sz="1400" b="1" dirty="0" err="1"/>
              <a:t>methods</a:t>
            </a:r>
            <a:r>
              <a:rPr lang="tr-TR" sz="1400" b="1" dirty="0"/>
              <a:t>), yapıcılar (</a:t>
            </a:r>
            <a:r>
              <a:rPr lang="tr-TR" sz="1400" b="1" dirty="0" err="1"/>
              <a:t>constructor</a:t>
            </a:r>
            <a:r>
              <a:rPr lang="tr-TR" sz="1400" b="1" dirty="0"/>
              <a:t>), özellikler (</a:t>
            </a:r>
            <a:r>
              <a:rPr lang="tr-TR" sz="1400" b="1" dirty="0" err="1"/>
              <a:t>properties</a:t>
            </a:r>
            <a:r>
              <a:rPr lang="tr-TR" sz="1400" b="1" dirty="0"/>
              <a:t>), olaylar (</a:t>
            </a:r>
            <a:r>
              <a:rPr lang="tr-TR" sz="1400" b="1" dirty="0" err="1"/>
              <a:t>events</a:t>
            </a:r>
            <a:r>
              <a:rPr lang="tr-TR" sz="1400" b="1" dirty="0"/>
              <a:t>), delegeler (</a:t>
            </a:r>
            <a:r>
              <a:rPr lang="tr-TR" sz="1400" b="1" dirty="0" err="1"/>
              <a:t>delegates</a:t>
            </a:r>
            <a:r>
              <a:rPr lang="tr-TR" sz="1400" b="1" dirty="0"/>
              <a:t>)</a:t>
            </a:r>
            <a:r>
              <a:rPr lang="tr-TR" sz="1400" dirty="0"/>
              <a:t>, </a:t>
            </a:r>
            <a:r>
              <a:rPr lang="tr-TR" sz="1400" dirty="0" smtClean="0"/>
              <a:t>vb... </a:t>
            </a:r>
          </a:p>
          <a:p>
            <a:r>
              <a:rPr lang="tr-TR" sz="1400" dirty="0" smtClean="0"/>
              <a:t>Sınıf </a:t>
            </a:r>
            <a:r>
              <a:rPr lang="tr-TR" sz="1400" dirty="0"/>
              <a:t>nesneler için bir şablon görevi görmektedir. Yani sınıf nesnelerin durumları ile ilgili işlemleri ve özellikleri tanımlar. Ortak özelliklere sahip nesnelere ait veri ve yordamlar bir sınıfın içinde toplanır. Bu sınıf yapısı kullanılarak programın içinde nesneler tanımlanır</a:t>
            </a:r>
            <a:r>
              <a:rPr lang="tr-TR" sz="1400" dirty="0" smtClean="0"/>
              <a:t>.</a:t>
            </a:r>
          </a:p>
          <a:p>
            <a:r>
              <a:rPr lang="tr-TR" sz="1400" dirty="0" smtClean="0"/>
              <a:t>Sınıflar « </a:t>
            </a:r>
            <a:r>
              <a:rPr lang="tr-TR" sz="1400" dirty="0" err="1" smtClean="0"/>
              <a:t>Namespace</a:t>
            </a:r>
            <a:r>
              <a:rPr lang="tr-TR" sz="1400" dirty="0" smtClean="0"/>
              <a:t> » içerisinde oluşturulur.</a:t>
            </a:r>
            <a:endParaRPr lang="en-US" sz="1400"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Resim 6"/>
          <p:cNvPicPr>
            <a:picLocks noChangeAspect="1"/>
          </p:cNvPicPr>
          <p:nvPr/>
        </p:nvPicPr>
        <p:blipFill>
          <a:blip r:embed="rId2"/>
          <a:stretch>
            <a:fillRect/>
          </a:stretch>
        </p:blipFill>
        <p:spPr>
          <a:xfrm>
            <a:off x="4737919" y="4247261"/>
            <a:ext cx="6498823" cy="2504656"/>
          </a:xfrm>
          <a:prstGeom prst="rect">
            <a:avLst/>
          </a:prstGeom>
        </p:spPr>
      </p:pic>
    </p:spTree>
    <p:extLst>
      <p:ext uri="{BB962C8B-B14F-4D97-AF65-F5344CB8AC3E}">
        <p14:creationId xmlns:p14="http://schemas.microsoft.com/office/powerpoint/2010/main" val="15101542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Sınıf (Class) Tanımlama:</a:t>
            </a:r>
            <a:endParaRPr lang="tr-TR" dirty="0"/>
          </a:p>
        </p:txBody>
      </p:sp>
      <p:sp>
        <p:nvSpPr>
          <p:cNvPr id="3" name="İçerik Yer Tutucusu 2"/>
          <p:cNvSpPr>
            <a:spLocks noGrp="1"/>
          </p:cNvSpPr>
          <p:nvPr>
            <p:ph idx="1"/>
          </p:nvPr>
        </p:nvSpPr>
        <p:spPr>
          <a:xfrm>
            <a:off x="2161922" y="1484120"/>
            <a:ext cx="8915400" cy="1113801"/>
          </a:xfrm>
        </p:spPr>
        <p:txBody>
          <a:bodyPr/>
          <a:lstStyle/>
          <a:p>
            <a:r>
              <a:rPr lang="tr-TR" dirty="0"/>
              <a:t>Class bir şema gibidir. Bir türün verilerini ve davranışını tanımlar. Bir </a:t>
            </a:r>
            <a:r>
              <a:rPr lang="tr-TR" dirty="0" err="1"/>
              <a:t>class</a:t>
            </a:r>
            <a:r>
              <a:rPr lang="tr-TR" dirty="0"/>
              <a:t> tanımlaması, isminden önceki </a:t>
            </a:r>
            <a:r>
              <a:rPr lang="tr-TR" dirty="0" err="1"/>
              <a:t>class</a:t>
            </a:r>
            <a:r>
              <a:rPr lang="tr-TR" dirty="0"/>
              <a:t>  anahtar kelimesi ile başlar. Class gövdesi, süslü parantezlerle çevrilen değişkenleri ve metotları içerir.</a:t>
            </a: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Resim 4"/>
          <p:cNvPicPr>
            <a:picLocks noChangeAspect="1"/>
          </p:cNvPicPr>
          <p:nvPr/>
        </p:nvPicPr>
        <p:blipFill>
          <a:blip r:embed="rId2"/>
          <a:stretch>
            <a:fillRect/>
          </a:stretch>
        </p:blipFill>
        <p:spPr>
          <a:xfrm>
            <a:off x="3212233" y="3179036"/>
            <a:ext cx="8489196" cy="3273039"/>
          </a:xfrm>
          <a:prstGeom prst="rect">
            <a:avLst/>
          </a:prstGeom>
        </p:spPr>
      </p:pic>
    </p:spTree>
    <p:extLst>
      <p:ext uri="{BB962C8B-B14F-4D97-AF65-F5344CB8AC3E}">
        <p14:creationId xmlns:p14="http://schemas.microsoft.com/office/powerpoint/2010/main" val="22873982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Sınıf (Class) Yapısı:</a:t>
            </a:r>
            <a:br>
              <a:rPr lang="tr-TR" dirty="0" smtClean="0"/>
            </a:br>
            <a:endParaRPr lang="tr-TR" dirty="0"/>
          </a:p>
        </p:txBody>
      </p:sp>
      <p:sp>
        <p:nvSpPr>
          <p:cNvPr id="3" name="İçerik Yer Tutucusu 2"/>
          <p:cNvSpPr>
            <a:spLocks noGrp="1"/>
          </p:cNvSpPr>
          <p:nvPr>
            <p:ph idx="1"/>
          </p:nvPr>
        </p:nvSpPr>
        <p:spPr>
          <a:xfrm>
            <a:off x="2520846" y="1381569"/>
            <a:ext cx="4956724" cy="5147417"/>
          </a:xfrm>
        </p:spPr>
        <p:txBody>
          <a:bodyPr>
            <a:normAutofit/>
          </a:bodyPr>
          <a:lstStyle/>
          <a:p>
            <a:r>
              <a:rPr lang="tr-TR" b="1" i="1" u="sng" dirty="0" smtClean="0">
                <a:solidFill>
                  <a:srgbClr val="C00000"/>
                </a:solidFill>
              </a:rPr>
              <a:t>Metotlar: </a:t>
            </a:r>
            <a:r>
              <a:rPr lang="tr-TR" sz="1600" dirty="0" smtClean="0">
                <a:solidFill>
                  <a:schemeClr val="tx1"/>
                </a:solidFill>
              </a:rPr>
              <a:t>Metotlar üç ayrı erişim kuralına göre tanımlanabilir. Bunlar </a:t>
            </a:r>
            <a:r>
              <a:rPr lang="tr-TR" sz="1600" dirty="0" err="1" smtClean="0">
                <a:solidFill>
                  <a:schemeClr val="tx1"/>
                </a:solidFill>
              </a:rPr>
              <a:t>public</a:t>
            </a:r>
            <a:r>
              <a:rPr lang="tr-TR" sz="1600" dirty="0" smtClean="0">
                <a:solidFill>
                  <a:schemeClr val="tx1"/>
                </a:solidFill>
              </a:rPr>
              <a:t>, </a:t>
            </a:r>
            <a:r>
              <a:rPr lang="tr-TR" sz="1600" dirty="0" err="1" smtClean="0">
                <a:solidFill>
                  <a:schemeClr val="tx1"/>
                </a:solidFill>
              </a:rPr>
              <a:t>protected</a:t>
            </a:r>
            <a:r>
              <a:rPr lang="tr-TR" sz="1600" dirty="0" smtClean="0">
                <a:solidFill>
                  <a:schemeClr val="tx1"/>
                </a:solidFill>
              </a:rPr>
              <a:t> ve </a:t>
            </a:r>
            <a:r>
              <a:rPr lang="tr-TR" sz="1600" dirty="0" err="1" smtClean="0">
                <a:solidFill>
                  <a:schemeClr val="tx1"/>
                </a:solidFill>
              </a:rPr>
              <a:t>private</a:t>
            </a:r>
            <a:r>
              <a:rPr lang="tr-TR" sz="1600" dirty="0" smtClean="0">
                <a:solidFill>
                  <a:schemeClr val="tx1"/>
                </a:solidFill>
              </a:rPr>
              <a:t> olarak adlandırılmıştır. Metotların bir geri dönüş değeri de vardır. Bir metodun geri dönüş değerinin boş olması istendiğinde bir prosedür ya da bunun mümkün olmadığı dillerde boş veri türü olan </a:t>
            </a:r>
            <a:r>
              <a:rPr lang="tr-TR" sz="1600" dirty="0" err="1" smtClean="0">
                <a:solidFill>
                  <a:schemeClr val="tx1"/>
                </a:solidFill>
              </a:rPr>
              <a:t>void</a:t>
            </a:r>
            <a:r>
              <a:rPr lang="tr-TR" sz="1600" dirty="0" smtClean="0">
                <a:solidFill>
                  <a:schemeClr val="tx1"/>
                </a:solidFill>
              </a:rPr>
              <a:t> kullanılmaktadır.</a:t>
            </a:r>
          </a:p>
          <a:p>
            <a:r>
              <a:rPr lang="tr-TR" sz="1600" b="1" i="1" u="sng" dirty="0" smtClean="0">
                <a:solidFill>
                  <a:srgbClr val="C00000"/>
                </a:solidFill>
              </a:rPr>
              <a:t>Ver</a:t>
            </a:r>
            <a:r>
              <a:rPr lang="tr-TR" b="1" i="1" u="sng" dirty="0" smtClean="0">
                <a:solidFill>
                  <a:srgbClr val="C00000"/>
                </a:solidFill>
              </a:rPr>
              <a:t>iler</a:t>
            </a:r>
            <a:r>
              <a:rPr lang="tr-TR" sz="1600" b="1" i="1" u="sng" dirty="0" smtClean="0">
                <a:solidFill>
                  <a:srgbClr val="C00000"/>
                </a:solidFill>
              </a:rPr>
              <a:t>: </a:t>
            </a:r>
            <a:r>
              <a:rPr lang="tr-TR" sz="1600" dirty="0" smtClean="0">
                <a:solidFill>
                  <a:schemeClr val="tx1"/>
                </a:solidFill>
              </a:rPr>
              <a:t>Veriler de metotlar da olduğu gibi üç erişim kuralı ile tanımlanabilir.</a:t>
            </a:r>
          </a:p>
          <a:p>
            <a:r>
              <a:rPr lang="tr-TR" b="1" i="1" u="sng" dirty="0" smtClean="0">
                <a:solidFill>
                  <a:srgbClr val="C00000"/>
                </a:solidFill>
              </a:rPr>
              <a:t>Yapıcı ve Yıkıcı Metotlar: </a:t>
            </a:r>
            <a:r>
              <a:rPr lang="tr-TR" sz="1600" dirty="0" smtClean="0">
                <a:solidFill>
                  <a:schemeClr val="tx1"/>
                </a:solidFill>
              </a:rPr>
              <a:t>Yapıcı ve yıkıcı metotlar (</a:t>
            </a:r>
            <a:r>
              <a:rPr lang="tr-TR" sz="1600" dirty="0" err="1" smtClean="0">
                <a:solidFill>
                  <a:schemeClr val="tx1"/>
                </a:solidFill>
              </a:rPr>
              <a:t>constructor</a:t>
            </a:r>
            <a:r>
              <a:rPr lang="tr-TR" sz="1600" dirty="0" smtClean="0">
                <a:solidFill>
                  <a:schemeClr val="tx1"/>
                </a:solidFill>
              </a:rPr>
              <a:t>, </a:t>
            </a:r>
            <a:r>
              <a:rPr lang="tr-TR" sz="1600" dirty="0" err="1" smtClean="0">
                <a:solidFill>
                  <a:schemeClr val="tx1"/>
                </a:solidFill>
              </a:rPr>
              <a:t>destructor</a:t>
            </a:r>
            <a:r>
              <a:rPr lang="tr-TR" sz="1600" dirty="0" smtClean="0">
                <a:solidFill>
                  <a:schemeClr val="tx1"/>
                </a:solidFill>
              </a:rPr>
              <a:t>) otomatik olarak sistem tarafından çağrılır. Yıkıcı metotlar, nesnelerin bellekten silinmesi sırasında çağrılır. Böylece işi biten nesne için bellekte ayrılmış olan kısım, yeni nesneler için tekrar kullanılabilir. Yıkıcı metotlar hiçbir parametre almaz ve değer döndürmez.</a:t>
            </a:r>
          </a:p>
          <a:p>
            <a:endParaRPr lang="tr-TR" sz="1600" dirty="0">
              <a:solidFill>
                <a:schemeClr val="tx1"/>
              </a:solidFill>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3442" y="2066212"/>
            <a:ext cx="3301170" cy="1532686"/>
          </a:xfrm>
          <a:prstGeom prst="rect">
            <a:avLst/>
          </a:prstGeom>
        </p:spPr>
      </p:pic>
    </p:spTree>
    <p:extLst>
      <p:ext uri="{BB962C8B-B14F-4D97-AF65-F5344CB8AC3E}">
        <p14:creationId xmlns:p14="http://schemas.microsoft.com/office/powerpoint/2010/main" val="34754894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Sınıf Bildirimi ve Üye Elamanları:</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2592925" y="1666430"/>
            <a:ext cx="8654781" cy="1110954"/>
          </a:xfrm>
        </p:spPr>
        <p:txBody>
          <a:bodyPr>
            <a:normAutofit/>
          </a:bodyPr>
          <a:lstStyle/>
          <a:p>
            <a:r>
              <a:rPr lang="en-US" dirty="0" err="1"/>
              <a:t>Sınıfların</a:t>
            </a:r>
            <a:r>
              <a:rPr lang="en-US" dirty="0"/>
              <a:t> </a:t>
            </a:r>
            <a:r>
              <a:rPr lang="en-US" dirty="0" err="1"/>
              <a:t>üye</a:t>
            </a:r>
            <a:r>
              <a:rPr lang="en-US" dirty="0"/>
              <a:t> </a:t>
            </a:r>
            <a:r>
              <a:rPr lang="en-US" dirty="0" err="1" smtClean="0"/>
              <a:t>elemanları</a:t>
            </a:r>
            <a:r>
              <a:rPr lang="tr-TR" dirty="0"/>
              <a:t>,</a:t>
            </a:r>
            <a:r>
              <a:rPr lang="en-US" dirty="0" smtClean="0"/>
              <a:t> </a:t>
            </a:r>
            <a:r>
              <a:rPr lang="en-US" dirty="0" err="1"/>
              <a:t>özellikler</a:t>
            </a:r>
            <a:r>
              <a:rPr lang="en-US" dirty="0"/>
              <a:t> </a:t>
            </a:r>
            <a:r>
              <a:rPr lang="en-US" dirty="0" err="1"/>
              <a:t>ve</a:t>
            </a:r>
            <a:r>
              <a:rPr lang="en-US" dirty="0"/>
              <a:t> </a:t>
            </a:r>
            <a:r>
              <a:rPr lang="en-US" dirty="0" err="1"/>
              <a:t>metotlardır</a:t>
            </a:r>
            <a:r>
              <a:rPr lang="en-US" dirty="0"/>
              <a:t>. </a:t>
            </a:r>
            <a:endParaRPr lang="tr-TR" dirty="0" smtClean="0"/>
          </a:p>
          <a:p>
            <a:r>
              <a:rPr lang="en-US" dirty="0" err="1" smtClean="0"/>
              <a:t>Bir</a:t>
            </a:r>
            <a:r>
              <a:rPr lang="en-US" dirty="0" smtClean="0"/>
              <a:t> </a:t>
            </a:r>
            <a:r>
              <a:rPr lang="en-US" dirty="0" err="1"/>
              <a:t>sınıf</a:t>
            </a:r>
            <a:r>
              <a:rPr lang="en-US" dirty="0"/>
              <a:t> </a:t>
            </a:r>
            <a:r>
              <a:rPr lang="en-US" dirty="0" err="1"/>
              <a:t>içerisinde</a:t>
            </a:r>
            <a:r>
              <a:rPr lang="en-US" dirty="0"/>
              <a:t> </a:t>
            </a:r>
            <a:r>
              <a:rPr lang="en-US" dirty="0" err="1"/>
              <a:t>çok</a:t>
            </a:r>
            <a:r>
              <a:rPr lang="en-US" dirty="0"/>
              <a:t> </a:t>
            </a:r>
            <a:r>
              <a:rPr lang="en-US" dirty="0" err="1"/>
              <a:t>sayıda</a:t>
            </a:r>
            <a:r>
              <a:rPr lang="en-US" dirty="0"/>
              <a:t> </a:t>
            </a:r>
            <a:r>
              <a:rPr lang="en-US" dirty="0" err="1"/>
              <a:t>özellik</a:t>
            </a:r>
            <a:r>
              <a:rPr lang="en-US" dirty="0"/>
              <a:t> </a:t>
            </a:r>
            <a:r>
              <a:rPr lang="en-US" dirty="0" err="1"/>
              <a:t>ve</a:t>
            </a:r>
            <a:r>
              <a:rPr lang="en-US" dirty="0"/>
              <a:t> </a:t>
            </a:r>
            <a:r>
              <a:rPr lang="en-US" dirty="0" err="1"/>
              <a:t>metot</a:t>
            </a:r>
            <a:r>
              <a:rPr lang="en-US" dirty="0"/>
              <a:t> </a:t>
            </a:r>
            <a:r>
              <a:rPr lang="en-US" dirty="0" err="1"/>
              <a:t>tanımlayabiliriz</a:t>
            </a:r>
            <a:r>
              <a:rPr lang="en-US" dirty="0"/>
              <a:t>.</a:t>
            </a:r>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l="28669" t="61308" r="29556" b="20872"/>
          <a:stretch/>
        </p:blipFill>
        <p:spPr>
          <a:xfrm>
            <a:off x="2592925" y="2947320"/>
            <a:ext cx="8068461" cy="1935890"/>
          </a:xfrm>
          <a:prstGeom prst="rect">
            <a:avLst/>
          </a:prstGeom>
        </p:spPr>
      </p:pic>
    </p:spTree>
    <p:extLst>
      <p:ext uri="{BB962C8B-B14F-4D97-AF65-F5344CB8AC3E}">
        <p14:creationId xmlns:p14="http://schemas.microsoft.com/office/powerpoint/2010/main" val="16764391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Erişim Belirteçleri Nelerdir ?</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503518" y="1619295"/>
            <a:ext cx="10086552" cy="893169"/>
          </a:xfrm>
        </p:spPr>
        <p:txBody>
          <a:bodyPr>
            <a:normAutofit/>
          </a:bodyPr>
          <a:lstStyle/>
          <a:p>
            <a:pPr marL="0" indent="0" algn="just">
              <a:buNone/>
            </a:pPr>
            <a:r>
              <a:rPr lang="tr-TR" b="1" i="1" u="sng" dirty="0" smtClean="0"/>
              <a:t>Erişim Belirteci:</a:t>
            </a:r>
            <a:r>
              <a:rPr lang="tr-TR" dirty="0"/>
              <a:t> </a:t>
            </a:r>
            <a:r>
              <a:rPr lang="tr-TR" dirty="0" smtClean="0"/>
              <a:t>C# dili nesne yönelimli bir dil olduğundan her şey sınıflar içinde tanımlanır. Sınıflara ve sınıf öğelerine erişim kısıtlanabilir ya da belirli düzeylerde erişime izin verilebilir.</a:t>
            </a:r>
          </a:p>
          <a:p>
            <a:pPr marL="0" indent="0" algn="just">
              <a:buNone/>
            </a:pPr>
            <a:endParaRPr lang="tr-TR" dirty="0" smtClean="0"/>
          </a:p>
        </p:txBody>
      </p:sp>
      <p:graphicFrame>
        <p:nvGraphicFramePr>
          <p:cNvPr id="3" name="Tablo 2"/>
          <p:cNvGraphicFramePr>
            <a:graphicFrameLocks noGrp="1"/>
          </p:cNvGraphicFramePr>
          <p:nvPr>
            <p:extLst>
              <p:ext uri="{D42A27DB-BD31-4B8C-83A1-F6EECF244321}">
                <p14:modId xmlns:p14="http://schemas.microsoft.com/office/powerpoint/2010/main" val="395725936"/>
              </p:ext>
            </p:extLst>
          </p:nvPr>
        </p:nvGraphicFramePr>
        <p:xfrm>
          <a:off x="1937996" y="2512464"/>
          <a:ext cx="8128000" cy="2305117"/>
        </p:xfrm>
        <a:graphic>
          <a:graphicData uri="http://schemas.openxmlformats.org/drawingml/2006/table">
            <a:tbl>
              <a:tblPr firstRow="1" bandRow="1">
                <a:tableStyleId>{5C22544A-7EE6-4342-B048-85BDC9FD1C3A}</a:tableStyleId>
              </a:tblPr>
              <a:tblGrid>
                <a:gridCol w="2745099"/>
                <a:gridCol w="5382901"/>
              </a:tblGrid>
              <a:tr h="384877">
                <a:tc>
                  <a:txBody>
                    <a:bodyPr/>
                    <a:lstStyle/>
                    <a:p>
                      <a:r>
                        <a:rPr lang="tr-TR" b="0" dirty="0" err="1" smtClean="0"/>
                        <a:t>Public</a:t>
                      </a:r>
                      <a:endParaRPr lang="tr-TR" b="0" dirty="0"/>
                    </a:p>
                  </a:txBody>
                  <a:tcPr/>
                </a:tc>
                <a:tc>
                  <a:txBody>
                    <a:bodyPr/>
                    <a:lstStyle/>
                    <a:p>
                      <a:r>
                        <a:rPr lang="tr-TR" sz="1800" b="0" kern="1200" dirty="0" smtClean="0">
                          <a:solidFill>
                            <a:schemeClr val="lt1"/>
                          </a:solidFill>
                          <a:effectLst/>
                          <a:latin typeface="+mn-lt"/>
                          <a:ea typeface="+mn-ea"/>
                          <a:cs typeface="+mn-cs"/>
                        </a:rPr>
                        <a:t>Erişim sınırı yoktur, her yerden erişilir.</a:t>
                      </a:r>
                      <a:endParaRPr lang="tr-TR" b="0" dirty="0"/>
                    </a:p>
                  </a:txBody>
                  <a:tcPr/>
                </a:tc>
              </a:tr>
              <a:tr h="384877">
                <a:tc>
                  <a:txBody>
                    <a:bodyPr/>
                    <a:lstStyle/>
                    <a:p>
                      <a:r>
                        <a:rPr lang="tr-TR" dirty="0" err="1" smtClean="0"/>
                        <a:t>Internal</a:t>
                      </a:r>
                      <a:endParaRPr lang="tr-TR" dirty="0"/>
                    </a:p>
                  </a:txBody>
                  <a:tcPr/>
                </a:tc>
                <a:tc>
                  <a:txBody>
                    <a:bodyPr/>
                    <a:lstStyle/>
                    <a:p>
                      <a:r>
                        <a:rPr lang="tr-TR" sz="1800" kern="1200" dirty="0" smtClean="0">
                          <a:solidFill>
                            <a:schemeClr val="dk1"/>
                          </a:solidFill>
                          <a:effectLst/>
                          <a:latin typeface="+mn-lt"/>
                          <a:ea typeface="+mn-ea"/>
                          <a:cs typeface="+mn-cs"/>
                        </a:rPr>
                        <a:t>Etkin projeye ait sınıflardan erişilebilir, onların dışında erişilemez.</a:t>
                      </a:r>
                      <a:endParaRPr lang="tr-TR" dirty="0"/>
                    </a:p>
                  </a:txBody>
                  <a:tcPr/>
                </a:tc>
              </a:tr>
              <a:tr h="384877">
                <a:tc>
                  <a:txBody>
                    <a:bodyPr/>
                    <a:lstStyle/>
                    <a:p>
                      <a:r>
                        <a:rPr lang="tr-TR" dirty="0" err="1" smtClean="0"/>
                        <a:t>Protected</a:t>
                      </a:r>
                      <a:endParaRPr lang="tr-T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800" kern="1200" dirty="0" smtClean="0">
                          <a:solidFill>
                            <a:schemeClr val="dk1"/>
                          </a:solidFill>
                          <a:effectLst/>
                          <a:latin typeface="+mn-lt"/>
                          <a:ea typeface="+mn-ea"/>
                          <a:cs typeface="+mn-cs"/>
                        </a:rPr>
                        <a:t>Ait olduğu sınıftan ve o sınıftan türetilen sınıflardan erişilir.</a:t>
                      </a:r>
                      <a:endParaRPr lang="tr-TR" dirty="0" smtClean="0"/>
                    </a:p>
                  </a:txBody>
                  <a:tcPr/>
                </a:tc>
              </a:tr>
              <a:tr h="384877">
                <a:tc>
                  <a:txBody>
                    <a:bodyPr/>
                    <a:lstStyle/>
                    <a:p>
                      <a:r>
                        <a:rPr lang="tr-TR" dirty="0" err="1" smtClean="0"/>
                        <a:t>Private</a:t>
                      </a:r>
                      <a:endParaRPr lang="tr-TR" dirty="0"/>
                    </a:p>
                  </a:txBody>
                  <a:tcPr/>
                </a:tc>
                <a:tc>
                  <a:txBody>
                    <a:bodyPr/>
                    <a:lstStyle/>
                    <a:p>
                      <a:r>
                        <a:rPr lang="tr-TR" sz="1800" kern="1200" dirty="0" smtClean="0">
                          <a:solidFill>
                            <a:schemeClr val="dk1"/>
                          </a:solidFill>
                          <a:effectLst/>
                          <a:latin typeface="+mn-lt"/>
                          <a:ea typeface="+mn-ea"/>
                          <a:cs typeface="+mn-cs"/>
                        </a:rPr>
                        <a:t>Yalnızca bulunduğu projeden erişilebilir, dışarıda bulunan bir sınıftan erişim sağlanamaz.</a:t>
                      </a:r>
                      <a:endParaRPr lang="tr-TR" dirty="0"/>
                    </a:p>
                  </a:txBody>
                  <a:tcPr/>
                </a:tc>
              </a:tr>
            </a:tbl>
          </a:graphicData>
        </a:graphic>
      </p:graphicFrame>
    </p:spTree>
    <p:extLst>
      <p:ext uri="{BB962C8B-B14F-4D97-AF65-F5344CB8AC3E}">
        <p14:creationId xmlns:p14="http://schemas.microsoft.com/office/powerpoint/2010/main" val="12917462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17666" y="734296"/>
            <a:ext cx="8911687" cy="837221"/>
          </a:xfrm>
        </p:spPr>
        <p:txBody>
          <a:bodyPr/>
          <a:lstStyle/>
          <a:p>
            <a:r>
              <a:rPr lang="tr-TR" dirty="0"/>
              <a:t>Sınıf (Class) Çeşitleri:</a:t>
            </a:r>
          </a:p>
        </p:txBody>
      </p:sp>
      <p:sp>
        <p:nvSpPr>
          <p:cNvPr id="3" name="İçerik Yer Tutucusu 2"/>
          <p:cNvSpPr>
            <a:spLocks noGrp="1"/>
          </p:cNvSpPr>
          <p:nvPr>
            <p:ph idx="1"/>
          </p:nvPr>
        </p:nvSpPr>
        <p:spPr>
          <a:xfrm>
            <a:off x="2589212" y="2039595"/>
            <a:ext cx="8915400" cy="3777622"/>
          </a:xfrm>
        </p:spPr>
        <p:txBody>
          <a:bodyPr/>
          <a:lstStyle/>
          <a:p>
            <a:pPr algn="just">
              <a:buFont typeface="+mj-lt"/>
              <a:buAutoNum type="arabicPeriod"/>
            </a:pPr>
            <a:r>
              <a:rPr lang="tr-TR" b="1" dirty="0"/>
              <a:t>P</a:t>
            </a:r>
            <a:r>
              <a:rPr lang="en-US" sz="1600" b="1" dirty="0" err="1"/>
              <a:t>rivate</a:t>
            </a:r>
            <a:r>
              <a:rPr lang="en-US" sz="1600" b="1" dirty="0"/>
              <a:t> </a:t>
            </a:r>
            <a:r>
              <a:rPr lang="en-US" sz="1600" dirty="0"/>
              <a:t>(</a:t>
            </a:r>
            <a:r>
              <a:rPr lang="en-US" sz="1600" dirty="0" err="1"/>
              <a:t>özel</a:t>
            </a:r>
            <a:r>
              <a:rPr lang="en-US" sz="1600" dirty="0"/>
              <a:t>, </a:t>
            </a:r>
            <a:r>
              <a:rPr lang="en-US" sz="1600" dirty="0" err="1"/>
              <a:t>gizli</a:t>
            </a:r>
            <a:r>
              <a:rPr lang="en-US" sz="1600" dirty="0"/>
              <a:t>) </a:t>
            </a:r>
            <a:r>
              <a:rPr lang="en-US" sz="1600" dirty="0" err="1"/>
              <a:t>erişim</a:t>
            </a:r>
            <a:r>
              <a:rPr lang="en-US" sz="1600" dirty="0"/>
              <a:t> </a:t>
            </a:r>
            <a:r>
              <a:rPr lang="en-US" sz="1600" dirty="0" err="1"/>
              <a:t>kuralı</a:t>
            </a:r>
            <a:r>
              <a:rPr lang="en-US" sz="1600" dirty="0"/>
              <a:t> </a:t>
            </a:r>
            <a:r>
              <a:rPr lang="en-US" sz="1600" dirty="0" err="1"/>
              <a:t>ile</a:t>
            </a:r>
            <a:r>
              <a:rPr lang="en-US" sz="1600" dirty="0"/>
              <a:t> </a:t>
            </a:r>
            <a:r>
              <a:rPr lang="en-US" sz="1600" dirty="0" err="1"/>
              <a:t>tanımlanan</a:t>
            </a:r>
            <a:r>
              <a:rPr lang="en-US" sz="1600" dirty="0"/>
              <a:t> </a:t>
            </a:r>
            <a:r>
              <a:rPr lang="en-US" sz="1600" dirty="0" err="1"/>
              <a:t>metoda</a:t>
            </a:r>
            <a:r>
              <a:rPr lang="en-US" sz="1600" dirty="0"/>
              <a:t> </a:t>
            </a:r>
            <a:r>
              <a:rPr lang="en-US" sz="1600" dirty="0" err="1"/>
              <a:t>sadece</a:t>
            </a:r>
            <a:r>
              <a:rPr lang="en-US" sz="1600" dirty="0"/>
              <a:t> </a:t>
            </a:r>
            <a:r>
              <a:rPr lang="en-US" sz="1600" dirty="0" err="1"/>
              <a:t>bu</a:t>
            </a:r>
            <a:r>
              <a:rPr lang="en-US" sz="1600" dirty="0"/>
              <a:t> </a:t>
            </a:r>
            <a:r>
              <a:rPr lang="en-US" sz="1600" dirty="0" err="1"/>
              <a:t>metodun</a:t>
            </a:r>
            <a:r>
              <a:rPr lang="en-US" sz="1600" dirty="0"/>
              <a:t> </a:t>
            </a:r>
            <a:r>
              <a:rPr lang="en-US" sz="1600" dirty="0" err="1"/>
              <a:t>içinden</a:t>
            </a:r>
            <a:r>
              <a:rPr lang="en-US" sz="1600" dirty="0"/>
              <a:t> </a:t>
            </a:r>
            <a:r>
              <a:rPr lang="en-US" sz="1600" dirty="0" err="1"/>
              <a:t>erişim</a:t>
            </a:r>
            <a:r>
              <a:rPr lang="en-US" sz="1600" dirty="0"/>
              <a:t> </a:t>
            </a:r>
            <a:r>
              <a:rPr lang="en-US" sz="1600" dirty="0" err="1"/>
              <a:t>hakkı</a:t>
            </a:r>
            <a:r>
              <a:rPr lang="en-US" sz="1600" dirty="0"/>
              <a:t> </a:t>
            </a:r>
            <a:r>
              <a:rPr lang="en-US" sz="1600" dirty="0" err="1"/>
              <a:t>bulunur</a:t>
            </a:r>
            <a:r>
              <a:rPr lang="en-US" sz="1600" dirty="0"/>
              <a:t>.</a:t>
            </a:r>
            <a:endParaRPr lang="tr-TR" sz="1600" b="1" dirty="0"/>
          </a:p>
          <a:p>
            <a:pPr algn="just">
              <a:buFont typeface="+mj-lt"/>
              <a:buAutoNum type="arabicPeriod"/>
            </a:pPr>
            <a:r>
              <a:rPr lang="tr-TR" b="1" dirty="0"/>
              <a:t>P</a:t>
            </a:r>
            <a:r>
              <a:rPr lang="en-US" b="1" dirty="0" err="1"/>
              <a:t>ublic</a:t>
            </a:r>
            <a:r>
              <a:rPr lang="tr-TR" b="1" dirty="0"/>
              <a:t> </a:t>
            </a:r>
            <a:r>
              <a:rPr lang="en-US" sz="1600" dirty="0"/>
              <a:t>(</a:t>
            </a:r>
            <a:r>
              <a:rPr lang="en-US" sz="1600" dirty="0" err="1"/>
              <a:t>halka</a:t>
            </a:r>
            <a:r>
              <a:rPr lang="en-US" sz="1600" dirty="0"/>
              <a:t> </a:t>
            </a:r>
            <a:r>
              <a:rPr lang="en-US" sz="1600" dirty="0" err="1"/>
              <a:t>açık</a:t>
            </a:r>
            <a:r>
              <a:rPr lang="en-US" sz="1600" dirty="0"/>
              <a:t>, </a:t>
            </a:r>
            <a:r>
              <a:rPr lang="en-US" sz="1600" dirty="0" err="1"/>
              <a:t>kamu</a:t>
            </a:r>
            <a:r>
              <a:rPr lang="en-US" sz="1600" dirty="0"/>
              <a:t>) </a:t>
            </a:r>
            <a:r>
              <a:rPr lang="en-US" sz="1600" dirty="0" err="1"/>
              <a:t>erişim</a:t>
            </a:r>
            <a:r>
              <a:rPr lang="en-US" sz="1600" dirty="0"/>
              <a:t> </a:t>
            </a:r>
            <a:r>
              <a:rPr lang="en-US" sz="1600" dirty="0" err="1"/>
              <a:t>kuralı</a:t>
            </a:r>
            <a:r>
              <a:rPr lang="en-US" sz="1600" dirty="0"/>
              <a:t> </a:t>
            </a:r>
            <a:r>
              <a:rPr lang="en-US" sz="1600" dirty="0" err="1"/>
              <a:t>ile</a:t>
            </a:r>
            <a:r>
              <a:rPr lang="en-US" sz="1600" dirty="0"/>
              <a:t> </a:t>
            </a:r>
            <a:r>
              <a:rPr lang="en-US" sz="1600" dirty="0" err="1"/>
              <a:t>tanımlanan</a:t>
            </a:r>
            <a:r>
              <a:rPr lang="en-US" sz="1600" dirty="0"/>
              <a:t> </a:t>
            </a:r>
            <a:r>
              <a:rPr lang="en-US" sz="1600" dirty="0" err="1"/>
              <a:t>metotlara</a:t>
            </a:r>
            <a:r>
              <a:rPr lang="en-US" sz="1600" dirty="0"/>
              <a:t> her </a:t>
            </a:r>
            <a:r>
              <a:rPr lang="en-US" sz="1600" dirty="0" err="1"/>
              <a:t>nesneden</a:t>
            </a:r>
            <a:r>
              <a:rPr lang="en-US" sz="1600" dirty="0"/>
              <a:t> </a:t>
            </a:r>
            <a:r>
              <a:rPr lang="en-US" sz="1600" dirty="0" err="1"/>
              <a:t>erişilebilir</a:t>
            </a:r>
            <a:r>
              <a:rPr lang="en-US" sz="1600" dirty="0"/>
              <a:t>.</a:t>
            </a:r>
          </a:p>
          <a:p>
            <a:pPr algn="just">
              <a:buFont typeface="+mj-lt"/>
              <a:buAutoNum type="arabicPeriod"/>
            </a:pPr>
            <a:r>
              <a:rPr lang="tr-TR" b="1" dirty="0"/>
              <a:t>P</a:t>
            </a:r>
            <a:r>
              <a:rPr lang="en-US" b="1" dirty="0" err="1"/>
              <a:t>rotected</a:t>
            </a:r>
            <a:r>
              <a:rPr lang="en-US" b="1" dirty="0"/>
              <a:t> </a:t>
            </a:r>
            <a:r>
              <a:rPr lang="en-US" sz="1600" dirty="0"/>
              <a:t>(</a:t>
            </a:r>
            <a:r>
              <a:rPr lang="en-US" sz="1600" dirty="0" err="1"/>
              <a:t>korumalı</a:t>
            </a:r>
            <a:r>
              <a:rPr lang="en-US" sz="1600" dirty="0"/>
              <a:t>) </a:t>
            </a:r>
            <a:r>
              <a:rPr lang="en-US" sz="1600" dirty="0" err="1" smtClean="0"/>
              <a:t>erişim</a:t>
            </a:r>
            <a:r>
              <a:rPr lang="tr-TR" sz="1600" dirty="0"/>
              <a:t> </a:t>
            </a:r>
            <a:r>
              <a:rPr lang="en-US" sz="1600" dirty="0" err="1" smtClean="0"/>
              <a:t>kuralı</a:t>
            </a:r>
            <a:r>
              <a:rPr lang="en-US" sz="1600" dirty="0" smtClean="0"/>
              <a:t> </a:t>
            </a:r>
            <a:r>
              <a:rPr lang="en-US" sz="1600" dirty="0" err="1"/>
              <a:t>ile</a:t>
            </a:r>
            <a:r>
              <a:rPr lang="en-US" sz="1600" dirty="0"/>
              <a:t> </a:t>
            </a:r>
            <a:r>
              <a:rPr lang="en-US" sz="1600" dirty="0" err="1"/>
              <a:t>tanımlanan</a:t>
            </a:r>
            <a:r>
              <a:rPr lang="en-US" sz="1600" dirty="0"/>
              <a:t> </a:t>
            </a:r>
            <a:r>
              <a:rPr lang="en-US" sz="1600" dirty="0" err="1"/>
              <a:t>metoda</a:t>
            </a:r>
            <a:r>
              <a:rPr lang="en-US" sz="1600" dirty="0"/>
              <a:t> </a:t>
            </a:r>
            <a:r>
              <a:rPr lang="en-US" sz="1600" dirty="0" err="1"/>
              <a:t>bu</a:t>
            </a:r>
            <a:r>
              <a:rPr lang="en-US" sz="1600" dirty="0"/>
              <a:t> </a:t>
            </a:r>
            <a:r>
              <a:rPr lang="en-US" sz="1600" dirty="0" err="1"/>
              <a:t>metodun</a:t>
            </a:r>
            <a:r>
              <a:rPr lang="en-US" sz="1600" dirty="0"/>
              <a:t> </a:t>
            </a:r>
            <a:r>
              <a:rPr lang="en-US" sz="1600" dirty="0" err="1"/>
              <a:t>tanımlandığı</a:t>
            </a:r>
            <a:r>
              <a:rPr lang="en-US" sz="1600" dirty="0"/>
              <a:t> </a:t>
            </a:r>
            <a:r>
              <a:rPr lang="en-US" sz="1600" dirty="0" err="1"/>
              <a:t>sınıf</a:t>
            </a:r>
            <a:r>
              <a:rPr lang="tr-TR" sz="1600" dirty="0"/>
              <a:t>t</a:t>
            </a:r>
            <a:r>
              <a:rPr lang="en-US" sz="1600" dirty="0"/>
              <a:t>an </a:t>
            </a:r>
            <a:r>
              <a:rPr lang="en-US" sz="1600" dirty="0" err="1"/>
              <a:t>örneklendirilmiş</a:t>
            </a:r>
            <a:r>
              <a:rPr lang="en-US" sz="1600" dirty="0"/>
              <a:t> </a:t>
            </a:r>
            <a:r>
              <a:rPr lang="en-US" sz="1600" dirty="0" err="1"/>
              <a:t>nesnelerin</a:t>
            </a:r>
            <a:r>
              <a:rPr lang="en-US" sz="1600" dirty="0"/>
              <a:t> </a:t>
            </a:r>
            <a:r>
              <a:rPr lang="en-US" sz="1600" dirty="0" err="1"/>
              <a:t>içinden</a:t>
            </a:r>
            <a:r>
              <a:rPr lang="en-US" sz="1600" dirty="0"/>
              <a:t> </a:t>
            </a:r>
            <a:r>
              <a:rPr lang="en-US" sz="1600" dirty="0" err="1"/>
              <a:t>ve</a:t>
            </a:r>
            <a:r>
              <a:rPr lang="en-US" sz="1600" dirty="0"/>
              <a:t> </a:t>
            </a:r>
            <a:r>
              <a:rPr lang="en-US" sz="1600" dirty="0" err="1"/>
              <a:t>bu</a:t>
            </a:r>
            <a:r>
              <a:rPr lang="en-US" sz="1600" dirty="0"/>
              <a:t> </a:t>
            </a:r>
            <a:r>
              <a:rPr lang="en-US" sz="1600" dirty="0" err="1"/>
              <a:t>sınıftan</a:t>
            </a:r>
            <a:r>
              <a:rPr lang="en-US" sz="1600" dirty="0"/>
              <a:t> </a:t>
            </a:r>
            <a:r>
              <a:rPr lang="en-US" sz="1600" dirty="0" err="1"/>
              <a:t>türetilmiş</a:t>
            </a:r>
            <a:r>
              <a:rPr lang="en-US" sz="1600" dirty="0"/>
              <a:t> </a:t>
            </a:r>
            <a:r>
              <a:rPr lang="en-US" sz="1600" dirty="0" err="1"/>
              <a:t>olan</a:t>
            </a:r>
            <a:r>
              <a:rPr lang="en-US" sz="1600" dirty="0"/>
              <a:t> alt </a:t>
            </a:r>
            <a:r>
              <a:rPr lang="en-US" sz="1600" dirty="0" err="1"/>
              <a:t>nesnelerden</a:t>
            </a:r>
            <a:r>
              <a:rPr lang="en-US" sz="1600" dirty="0"/>
              <a:t> </a:t>
            </a:r>
            <a:r>
              <a:rPr lang="en-US" sz="1600" dirty="0" err="1"/>
              <a:t>erişilebilir</a:t>
            </a:r>
            <a:r>
              <a:rPr lang="en-US" sz="1600" dirty="0"/>
              <a:t>.</a:t>
            </a:r>
          </a:p>
          <a:p>
            <a:pPr algn="just">
              <a:buFont typeface="+mj-lt"/>
              <a:buAutoNum type="arabicPeriod"/>
            </a:pPr>
            <a:r>
              <a:rPr lang="tr-TR" b="1" dirty="0" err="1"/>
              <a:t>Internal</a:t>
            </a:r>
            <a:r>
              <a:rPr lang="tr-TR" b="1" dirty="0"/>
              <a:t> </a:t>
            </a:r>
            <a:r>
              <a:rPr lang="tr-TR" sz="1600" dirty="0"/>
              <a:t>(dahili) erişim kuralı ile tanımlanan bu metoda sadece içinde bulunduğu  projeden erişim sağlanır</a:t>
            </a:r>
            <a:r>
              <a:rPr lang="tr-TR" sz="1600" dirty="0" smtClean="0"/>
              <a:t>.</a:t>
            </a:r>
          </a:p>
          <a:p>
            <a:pPr algn="just">
              <a:buFont typeface="+mj-lt"/>
              <a:buAutoNum type="arabicPeriod"/>
            </a:pPr>
            <a:r>
              <a:rPr lang="tr-TR" b="1" dirty="0" err="1" smtClean="0"/>
              <a:t>Protected</a:t>
            </a:r>
            <a:r>
              <a:rPr lang="tr-TR" b="1" dirty="0" smtClean="0"/>
              <a:t> </a:t>
            </a:r>
            <a:r>
              <a:rPr lang="tr-TR" b="1" dirty="0" err="1" smtClean="0"/>
              <a:t>Internal</a:t>
            </a:r>
            <a:r>
              <a:rPr lang="tr-TR" b="1" dirty="0" smtClean="0"/>
              <a:t> </a:t>
            </a:r>
            <a:r>
              <a:rPr lang="tr-TR" sz="1600" dirty="0"/>
              <a:t>e</a:t>
            </a:r>
            <a:r>
              <a:rPr lang="tr-TR" sz="1600" dirty="0" smtClean="0"/>
              <a:t>tkin projeden ve onun türevlerinden erişilebilir.</a:t>
            </a:r>
            <a:endParaRPr lang="tr-TR" sz="1600" dirty="0"/>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0566882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4180</TotalTime>
  <Words>1215</Words>
  <Application>Microsoft Office PowerPoint</Application>
  <PresentationFormat>Geniş ekran</PresentationFormat>
  <Paragraphs>154</Paragraphs>
  <Slides>27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Arial</vt:lpstr>
      <vt:lpstr>Calibri</vt:lpstr>
      <vt:lpstr>Century Gothic</vt:lpstr>
      <vt:lpstr>Wingdings 3</vt:lpstr>
      <vt:lpstr>Duman</vt:lpstr>
      <vt:lpstr>C#’da Sınıf Tanımlama ve Sınıf Çeşitleri </vt:lpstr>
      <vt:lpstr>İçindekiler</vt:lpstr>
      <vt:lpstr>Neden Sınıf Kavramını Kullanırız ?</vt:lpstr>
      <vt:lpstr>Sınıf (Class) Nedir ? </vt:lpstr>
      <vt:lpstr>Sınıf (Class) Tanımlama:</vt:lpstr>
      <vt:lpstr>Sınıf (Class) Yapısı: </vt:lpstr>
      <vt:lpstr>Sınıf Bildirimi ve Üye Elamanları:</vt:lpstr>
      <vt:lpstr>Erişim Belirteçleri Nelerdir ?</vt:lpstr>
      <vt:lpstr>Sınıf (Class) Çeşitleri:</vt:lpstr>
      <vt:lpstr>Sınıflar Arası İlişkiler:</vt:lpstr>
      <vt:lpstr>Sınıflar Arası İlişkiler:</vt:lpstr>
      <vt:lpstr>Sınıflar Arası İlişkiler:</vt:lpstr>
      <vt:lpstr>Sınıflar Arası İlişkiler:</vt:lpstr>
      <vt:lpstr>Sınıflarda Kullanılan Diğer Kavramlar:</vt:lpstr>
      <vt:lpstr>1. Public Class:</vt:lpstr>
      <vt:lpstr>ÇIKTI:</vt:lpstr>
      <vt:lpstr>2. Protected Class:</vt:lpstr>
      <vt:lpstr>ÇIKTI:</vt:lpstr>
      <vt:lpstr>3. Internal Class:</vt:lpstr>
      <vt:lpstr>ÇIKTI:</vt:lpstr>
      <vt:lpstr>4. Protected Internal Class:</vt:lpstr>
      <vt:lpstr>ÇIKTI:</vt:lpstr>
      <vt:lpstr>5. Private Class: </vt:lpstr>
      <vt:lpstr>ÇIKTI:</vt:lpstr>
      <vt:lpstr>Sonuç:</vt:lpstr>
      <vt:lpstr>Kaynaklar</vt:lpstr>
      <vt:lpstr>İlginiz için teşekkürler…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WİN10</cp:lastModifiedBy>
  <cp:revision>82</cp:revision>
  <dcterms:created xsi:type="dcterms:W3CDTF">2020-04-15T07:57:29Z</dcterms:created>
  <dcterms:modified xsi:type="dcterms:W3CDTF">2021-06-14T13:16:32Z</dcterms:modified>
</cp:coreProperties>
</file>