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1" r:id="rId5"/>
    <p:sldId id="279" r:id="rId6"/>
    <p:sldId id="280" r:id="rId7"/>
    <p:sldId id="282" r:id="rId8"/>
    <p:sldId id="284" r:id="rId9"/>
    <p:sldId id="265" r:id="rId10"/>
    <p:sldId id="266" r:id="rId11"/>
    <p:sldId id="268" r:id="rId12"/>
    <p:sldId id="286" r:id="rId13"/>
    <p:sldId id="281" r:id="rId14"/>
    <p:sldId id="285" r:id="rId15"/>
    <p:sldId id="287" r:id="rId16"/>
    <p:sldId id="269" r:id="rId17"/>
    <p:sldId id="272" r:id="rId18"/>
    <p:sldId id="259" r:id="rId19"/>
    <p:sldId id="273" r:id="rId20"/>
    <p:sldId id="274" r:id="rId21"/>
    <p:sldId id="276" r:id="rId22"/>
    <p:sldId id="277" r:id="rId23"/>
    <p:sldId id="26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A2"/>
    <a:srgbClr val="2DA0F1"/>
    <a:srgbClr val="97CFF4"/>
    <a:srgbClr val="008EC0"/>
    <a:srgbClr val="1DC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494" autoAdjust="0"/>
  </p:normalViewPr>
  <p:slideViewPr>
    <p:cSldViewPr snapToGrid="0">
      <p:cViewPr>
        <p:scale>
          <a:sx n="106" d="100"/>
          <a:sy n="106" d="100"/>
        </p:scale>
        <p:origin x="756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FB89DC-2DD7-4BC4-870C-18A93307BF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76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*</a:t>
            </a:r>
            <a:r>
              <a:rPr lang="tr-TR" dirty="0" err="1"/>
              <a:t>Decimal</a:t>
            </a:r>
            <a:r>
              <a:rPr lang="tr-TR" dirty="0"/>
              <a:t> değişken tipi para birimi olarak kullanılır 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FB89DC-2DD7-4BC4-870C-18A93307BF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52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solidFill>
                  <a:srgbClr val="444444"/>
                </a:solidFill>
                <a:latin typeface="Open Sans"/>
              </a:rPr>
              <a:t>Görüldüğü üzere değişkenlerin </a:t>
            </a:r>
            <a:r>
              <a:rPr lang="tr-TR" b="1" dirty="0">
                <a:solidFill>
                  <a:srgbClr val="444444"/>
                </a:solidFill>
                <a:latin typeface="Open Sans"/>
              </a:rPr>
              <a:t>değer tipi</a:t>
            </a:r>
            <a:r>
              <a:rPr lang="tr-TR" dirty="0">
                <a:solidFill>
                  <a:srgbClr val="444444"/>
                </a:solidFill>
                <a:latin typeface="Open Sans"/>
              </a:rPr>
              <a:t> olarak nitelendirilmesinin nedeni tüm işlemlerin </a:t>
            </a:r>
            <a:r>
              <a:rPr lang="tr-TR" dirty="0" err="1">
                <a:solidFill>
                  <a:srgbClr val="444444"/>
                </a:solidFill>
                <a:latin typeface="Open Sans"/>
              </a:rPr>
              <a:t>adreslenen</a:t>
            </a:r>
            <a:r>
              <a:rPr lang="tr-TR" dirty="0">
                <a:solidFill>
                  <a:srgbClr val="444444"/>
                </a:solidFill>
                <a:latin typeface="Open Sans"/>
              </a:rPr>
              <a:t> RAM hücresine </a:t>
            </a:r>
            <a:r>
              <a:rPr lang="tr-TR" b="1" dirty="0">
                <a:solidFill>
                  <a:srgbClr val="444444"/>
                </a:solidFill>
                <a:latin typeface="Open Sans"/>
              </a:rPr>
              <a:t>doğrudan</a:t>
            </a:r>
            <a:r>
              <a:rPr lang="tr-TR" dirty="0">
                <a:solidFill>
                  <a:srgbClr val="444444"/>
                </a:solidFill>
                <a:latin typeface="Open Sans"/>
              </a:rPr>
              <a:t> erişim yapılması ve sahip oldukları değerlere </a:t>
            </a:r>
            <a:r>
              <a:rPr lang="tr-TR" b="1" dirty="0">
                <a:solidFill>
                  <a:srgbClr val="444444"/>
                </a:solidFill>
                <a:latin typeface="Open Sans"/>
              </a:rPr>
              <a:t>direkt</a:t>
            </a:r>
            <a:r>
              <a:rPr lang="tr-TR" dirty="0">
                <a:solidFill>
                  <a:srgbClr val="444444"/>
                </a:solidFill>
                <a:latin typeface="Open Sans"/>
              </a:rPr>
              <a:t> uygulanmasından kaynaklanmaktadır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89DC-2DD7-4BC4-870C-18A93307BF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51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sz="12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89DC-2DD7-4BC4-870C-18A93307BF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14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>
                <a:solidFill>
                  <a:srgbClr val="444444"/>
                </a:solidFill>
                <a:latin typeface="Open Sans"/>
              </a:rPr>
              <a:t>Bir nesne </a:t>
            </a:r>
            <a:r>
              <a:rPr lang="tr-TR" b="1" dirty="0" err="1">
                <a:solidFill>
                  <a:srgbClr val="444444"/>
                </a:solidFill>
                <a:latin typeface="Open Sans"/>
              </a:rPr>
              <a:t>null</a:t>
            </a:r>
            <a:r>
              <a:rPr lang="tr-TR" dirty="0">
                <a:solidFill>
                  <a:srgbClr val="444444"/>
                </a:solidFill>
                <a:latin typeface="Open Sans"/>
              </a:rPr>
              <a:t> durumda iken ona erişim yapmaya (okuma-yazma) kalkarsanız, “</a:t>
            </a:r>
            <a:r>
              <a:rPr lang="tr-TR" b="1" dirty="0" err="1">
                <a:solidFill>
                  <a:srgbClr val="444444"/>
                </a:solidFill>
                <a:latin typeface="Open Sans"/>
              </a:rPr>
              <a:t>NullReferenceException</a:t>
            </a:r>
            <a:r>
              <a:rPr lang="tr-TR" dirty="0">
                <a:solidFill>
                  <a:srgbClr val="444444"/>
                </a:solidFill>
                <a:latin typeface="Open Sans"/>
              </a:rPr>
              <a:t>” hatasını alırsınız.</a:t>
            </a:r>
            <a:endParaRPr lang="tr-TR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89DC-2DD7-4BC4-870C-18A93307BF3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://youtube.com/bmdersler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youtube.com/channel/UCIdYgV-XFjv9q0IHtzUTtQw" TargetMode="Externa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harpnedir.com/articles/read/print.aspx?u=http://www.csharpnedir.com/articles/read/?id=47" TargetMode="External"/><Relationship Id="rId2" Type="http://schemas.openxmlformats.org/officeDocument/2006/relationships/hyperlink" Target="https://bidb.itu.edu.tr/seyir-defteri/blog/2013/09/06/c-'-ta-de%C4%9Fer-ve-referans-tipler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eteranyazilimci.wordpress.com/referans-tipler-ve-deger-tipler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6094199" y="4402542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219" y="2210378"/>
            <a:ext cx="10450398" cy="888718"/>
          </a:xfrm>
        </p:spPr>
        <p:txBody>
          <a:bodyPr>
            <a:normAutofit/>
          </a:bodyPr>
          <a:lstStyle/>
          <a:p>
            <a:pPr algn="ctr"/>
            <a:r>
              <a:rPr lang="tr-T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C# Değer ve Referans Türleri 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356594" y="4536138"/>
            <a:ext cx="5835406" cy="21984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 </a:t>
            </a:r>
            <a:r>
              <a:rPr lang="tr-TR" b="1" dirty="0">
                <a:solidFill>
                  <a:schemeClr val="tx1"/>
                </a:solidFill>
              </a:rPr>
              <a:t>Yunus emre Salcan  								2011404081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12/06/2021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v2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951722" y="179000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lt Başlık 2">
            <a:extLst>
              <a:ext uri="{FF2B5EF4-FFF2-40B4-BE49-F238E27FC236}">
                <a16:creationId xmlns:a16="http://schemas.microsoft.com/office/drawing/2014/main" id="{49E0EA79-140A-465A-BD6F-C58E011B4CAE}"/>
              </a:ext>
            </a:extLst>
          </p:cNvPr>
          <p:cNvSpPr txBox="1">
            <a:spLocks/>
          </p:cNvSpPr>
          <p:nvPr/>
        </p:nvSpPr>
        <p:spPr>
          <a:xfrm>
            <a:off x="3854741" y="965324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5" name="Resim 4">
            <a:hlinkClick r:id="rId3"/>
            <a:extLst>
              <a:ext uri="{FF2B5EF4-FFF2-40B4-BE49-F238E27FC236}">
                <a16:creationId xmlns:a16="http://schemas.microsoft.com/office/drawing/2014/main" id="{EED764AF-282C-4771-8AA0-42C0A63C7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778" y="-55368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1E4F3095-F1B4-404E-8096-C524CBBDD076}"/>
              </a:ext>
            </a:extLst>
          </p:cNvPr>
          <p:cNvSpPr/>
          <p:nvPr/>
        </p:nvSpPr>
        <p:spPr>
          <a:xfrm>
            <a:off x="399582" y="1366436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Object Oriented Programming: A curated set of resources">
            <a:extLst>
              <a:ext uri="{FF2B5EF4-FFF2-40B4-BE49-F238E27FC236}">
                <a16:creationId xmlns:a16="http://schemas.microsoft.com/office/drawing/2014/main" id="{A2F27DDA-67C0-41CC-BD3F-EBB74DA685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2E70C6-184D-40B6-A413-382EEC89B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503" y="4057042"/>
            <a:ext cx="2711279" cy="271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375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709" y="757320"/>
            <a:ext cx="9884479" cy="791174"/>
          </a:xfrm>
        </p:spPr>
        <p:txBody>
          <a:bodyPr>
            <a:normAutofit fontScale="90000"/>
          </a:bodyPr>
          <a:lstStyle/>
          <a:p>
            <a:r>
              <a:rPr lang="tr-TR" sz="2700" dirty="0"/>
              <a:t>Değer Tip Bellekte Nasıl Saklanır </a:t>
            </a:r>
            <a:r>
              <a:rPr lang="tr-TR" sz="2700" dirty="0">
                <a:latin typeface="Calibri" panose="020F0502020204030204" pitchFamily="34" charset="0"/>
                <a:cs typeface="Calibri" panose="020F0502020204030204" pitchFamily="34" charset="0"/>
              </a:rPr>
              <a:t>? -2</a:t>
            </a:r>
            <a:br>
              <a:rPr lang="tr-TR" sz="1600" dirty="0"/>
            </a:br>
            <a:endParaRPr lang="tr-TR" sz="32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595" y="2476987"/>
            <a:ext cx="2122416" cy="24210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 txBox="1">
            <a:spLocks/>
          </p:cNvSpPr>
          <p:nvPr/>
        </p:nvSpPr>
        <p:spPr>
          <a:xfrm>
            <a:off x="1120860" y="5361976"/>
            <a:ext cx="10799590" cy="1579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/>
              <a:t>Program kodunun ilerleyen satırlarında </a:t>
            </a:r>
            <a:r>
              <a:rPr lang="tr-TR" b="1" dirty="0"/>
              <a:t>x</a:t>
            </a:r>
            <a:r>
              <a:rPr lang="tr-TR" dirty="0"/>
              <a:t> veya</a:t>
            </a:r>
            <a:r>
              <a:rPr lang="tr-TR" b="1" dirty="0"/>
              <a:t> i</a:t>
            </a:r>
            <a:r>
              <a:rPr lang="tr-TR" dirty="0"/>
              <a:t> değişkenine </a:t>
            </a:r>
            <a:r>
              <a:rPr lang="tr-TR" b="1" dirty="0"/>
              <a:t>okuma</a:t>
            </a:r>
            <a:r>
              <a:rPr lang="tr-TR" dirty="0"/>
              <a:t> yönlü başvuruda bulunduğunuzda </a:t>
            </a:r>
            <a:r>
              <a:rPr lang="tr-TR" b="1" dirty="0"/>
              <a:t>Stack</a:t>
            </a:r>
            <a:r>
              <a:rPr lang="tr-TR" dirty="0"/>
              <a:t> bellek bölgesindeki adresinden alınır ve kullanılır.</a:t>
            </a:r>
          </a:p>
          <a:p>
            <a:pPr algn="just"/>
            <a:endParaRPr lang="en-US" dirty="0"/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437" y="2391801"/>
            <a:ext cx="4380563" cy="25061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569" y="1616888"/>
            <a:ext cx="4128159" cy="3281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7634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330" y="778937"/>
            <a:ext cx="9566735" cy="1280890"/>
          </a:xfrm>
        </p:spPr>
        <p:txBody>
          <a:bodyPr>
            <a:normAutofit/>
          </a:bodyPr>
          <a:lstStyle/>
          <a:p>
            <a:r>
              <a:rPr lang="tr-TR" sz="2400" dirty="0"/>
              <a:t>Değer Tip Bellekte Nasıl Saklanır 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? -3</a:t>
            </a:r>
            <a:endParaRPr lang="tr-TR" sz="24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 txBox="1">
            <a:spLocks/>
          </p:cNvSpPr>
          <p:nvPr/>
        </p:nvSpPr>
        <p:spPr>
          <a:xfrm>
            <a:off x="623252" y="1645919"/>
            <a:ext cx="11149432" cy="19992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2400" i="1" dirty="0"/>
              <a:t>Diğer bir senaryomuzda ise </a:t>
            </a:r>
            <a:r>
              <a:rPr lang="tr-TR" sz="2400" dirty="0"/>
              <a:t>değişkenlerin birbirlerine </a:t>
            </a:r>
            <a:r>
              <a:rPr lang="tr-TR" sz="2400" i="1" dirty="0"/>
              <a:t>eşitlenmesi</a:t>
            </a:r>
            <a:r>
              <a:rPr lang="tr-TR" sz="2400" dirty="0"/>
              <a:t> durumu diğer bir adıyla </a:t>
            </a:r>
            <a:r>
              <a:rPr lang="tr-TR" sz="2400" i="1" dirty="0"/>
              <a:t>kopyalanmaları</a:t>
            </a:r>
            <a:r>
              <a:rPr lang="tr-TR" sz="2400" dirty="0"/>
              <a:t> sürecini ele alalım. </a:t>
            </a:r>
          </a:p>
          <a:p>
            <a:pPr algn="just"/>
            <a:r>
              <a:rPr lang="tr-TR" sz="2400" dirty="0"/>
              <a:t>Bir değişkeni başka bir değişkene eşitlendiğinizde </a:t>
            </a:r>
            <a:r>
              <a:rPr lang="tr-TR" sz="2400" b="1" i="1" dirty="0"/>
              <a:t>yalnızca sahip olduğu değer o an kopyalanır.</a:t>
            </a:r>
            <a:r>
              <a:rPr lang="tr-TR" sz="2400" dirty="0"/>
              <a:t> Sonrasında değişkenlere atayacağınız yeni değerler yalnızca yine kendisini etkileyecektir.</a:t>
            </a:r>
            <a:endParaRPr lang="en-US" sz="2400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150" y="3938612"/>
            <a:ext cx="7474107" cy="249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73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B06489-B12D-4372-9696-3B59A5E78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470" y="574234"/>
            <a:ext cx="8911687" cy="1280890"/>
          </a:xfrm>
        </p:spPr>
        <p:txBody>
          <a:bodyPr/>
          <a:lstStyle/>
          <a:p>
            <a:r>
              <a:rPr lang="tr-TR" sz="3200" dirty="0"/>
              <a:t>Uygulama</a:t>
            </a:r>
            <a:r>
              <a:rPr lang="tr-TR" dirty="0"/>
              <a:t> Örneği-1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990268D-3A2A-4B1C-9DDB-4B95DBACE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73C7D6B5-6F04-4E65-AC07-C16A53BA3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955" y="1381454"/>
            <a:ext cx="6000750" cy="5238750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BA897E9E-D140-4C57-8F6E-CC8F81CE4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614" y="5759646"/>
            <a:ext cx="4313285" cy="86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7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4255A9-0A9F-40FE-9680-14924734F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386" y="748397"/>
            <a:ext cx="8911687" cy="1280890"/>
          </a:xfrm>
        </p:spPr>
        <p:txBody>
          <a:bodyPr/>
          <a:lstStyle/>
          <a:p>
            <a:r>
              <a:rPr lang="tr-TR" sz="2800" dirty="0"/>
              <a:t>Referans</a:t>
            </a:r>
            <a:r>
              <a:rPr lang="tr-TR" dirty="0"/>
              <a:t> </a:t>
            </a:r>
            <a:r>
              <a:rPr lang="tr-TR" sz="2800" dirty="0"/>
              <a:t>Tipler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8F9A04-E06B-4424-B6A4-B40E10B2C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3994" y="2029287"/>
            <a:ext cx="11008311" cy="4346646"/>
          </a:xfrm>
        </p:spPr>
        <p:txBody>
          <a:bodyPr/>
          <a:lstStyle/>
          <a:p>
            <a:r>
              <a:rPr lang="tr-TR" sz="2000" dirty="0"/>
              <a:t>Bir metoda parametre olarak </a:t>
            </a:r>
            <a:r>
              <a:rPr lang="tr-TR" sz="2000" b="1" u="sng" dirty="0"/>
              <a:t>Referans Tipli</a:t>
            </a:r>
            <a:r>
              <a:rPr lang="tr-TR" sz="2000" dirty="0"/>
              <a:t> bir değişken verildiğinde; bellekte yeni bir alan oluşturulur ve değişkenin bellekteki </a:t>
            </a:r>
            <a:r>
              <a:rPr lang="tr-TR" sz="2000" u="sng" dirty="0"/>
              <a:t>adresi</a:t>
            </a:r>
            <a:r>
              <a:rPr lang="tr-TR" sz="2000" dirty="0"/>
              <a:t> bu alana yerleştirilir. </a:t>
            </a:r>
          </a:p>
          <a:p>
            <a:endParaRPr lang="tr-TR" sz="2000" dirty="0"/>
          </a:p>
          <a:p>
            <a:endParaRPr lang="tr-TR" sz="2000" dirty="0"/>
          </a:p>
          <a:p>
            <a:r>
              <a:rPr lang="tr-TR" sz="2000" dirty="0"/>
              <a:t>Metot içerisinde yapılan işlemlerde yeni oluşturulan bellek bölgesinde bulunan adres  kullanılır, bu adreste ana değişkeni gösterdiği için metot içerisinde yapılan değişikler doğrudan ana değişkeni etkileyecektir</a:t>
            </a:r>
            <a:r>
              <a:rPr lang="tr-TR" sz="2400" dirty="0"/>
              <a:t>.</a:t>
            </a:r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92E27BB-401A-4BF5-B3EF-2A3E8F948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849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57D45AE7-568C-497E-A6E6-0EB68BAFE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5656" y="2019119"/>
            <a:ext cx="6873290" cy="4017353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D32B5D2-CFBD-485A-9BC4-525C88F5A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A654DF8B-C8B2-46D9-B44B-1905D80A6321}"/>
              </a:ext>
            </a:extLst>
          </p:cNvPr>
          <p:cNvSpPr txBox="1"/>
          <p:nvPr/>
        </p:nvSpPr>
        <p:spPr>
          <a:xfrm>
            <a:off x="1460666" y="1229462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dirty="0"/>
              <a:t>Referans</a:t>
            </a:r>
            <a:r>
              <a:rPr lang="tr-TR" sz="2000" dirty="0"/>
              <a:t> </a:t>
            </a:r>
            <a:r>
              <a:rPr lang="tr-TR" sz="2400" dirty="0"/>
              <a:t>tipleri</a:t>
            </a:r>
            <a:r>
              <a:rPr lang="tr-TR" sz="200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403670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4CDA31E-872E-49A6-A0E8-380461E4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897DD270-5DE8-4A8D-95C5-C70CC908C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79" y="1606420"/>
            <a:ext cx="7620000" cy="381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7C12B2A6-0D0A-481E-B4C3-D0004C032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983" y="5198225"/>
            <a:ext cx="2971800" cy="762000"/>
          </a:xfrm>
          <a:prstGeom prst="rect">
            <a:avLst/>
          </a:prstGeom>
        </p:spPr>
      </p:pic>
      <p:sp>
        <p:nvSpPr>
          <p:cNvPr id="13" name="Unvan 4">
            <a:extLst>
              <a:ext uri="{FF2B5EF4-FFF2-40B4-BE49-F238E27FC236}">
                <a16:creationId xmlns:a16="http://schemas.microsoft.com/office/drawing/2014/main" id="{77D7AF5A-0B60-4AFD-A31A-11558A27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734" y="677764"/>
            <a:ext cx="9800503" cy="797067"/>
          </a:xfrm>
        </p:spPr>
        <p:txBody>
          <a:bodyPr>
            <a:normAutofit/>
          </a:bodyPr>
          <a:lstStyle/>
          <a:p>
            <a:r>
              <a:rPr lang="tr-TR" sz="2800" dirty="0"/>
              <a:t>Uygulama Örneği -2</a:t>
            </a:r>
          </a:p>
        </p:txBody>
      </p:sp>
    </p:spTree>
    <p:extLst>
      <p:ext uri="{BB962C8B-B14F-4D97-AF65-F5344CB8AC3E}">
        <p14:creationId xmlns:p14="http://schemas.microsoft.com/office/powerpoint/2010/main" val="76490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 txBox="1">
            <a:spLocks/>
          </p:cNvSpPr>
          <p:nvPr/>
        </p:nvSpPr>
        <p:spPr>
          <a:xfrm>
            <a:off x="531812" y="1752673"/>
            <a:ext cx="11153258" cy="318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2400" dirty="0"/>
              <a:t>Referans Tipleri </a:t>
            </a:r>
            <a:r>
              <a:rPr lang="tr-TR" sz="2400" b="1" dirty="0"/>
              <a:t>Stack</a:t>
            </a:r>
            <a:r>
              <a:rPr lang="tr-TR" sz="2400" dirty="0"/>
              <a:t> ve </a:t>
            </a:r>
            <a:r>
              <a:rPr lang="tr-TR" sz="2400" b="1" dirty="0"/>
              <a:t>Heap</a:t>
            </a:r>
            <a:r>
              <a:rPr lang="tr-TR" sz="2400" dirty="0"/>
              <a:t> bellek alanlarını birlikte kullanılır. </a:t>
            </a:r>
          </a:p>
          <a:p>
            <a:pPr algn="just"/>
            <a:r>
              <a:rPr lang="tr-TR" sz="2400" dirty="0"/>
              <a:t>Söz konusu nesnenin sahip olduğu değerler </a:t>
            </a:r>
            <a:r>
              <a:rPr lang="tr-TR" sz="2400" b="1" dirty="0"/>
              <a:t>Heap</a:t>
            </a:r>
            <a:r>
              <a:rPr lang="tr-TR" sz="2400" dirty="0"/>
              <a:t> bellek alanında korunur. </a:t>
            </a:r>
          </a:p>
          <a:p>
            <a:pPr algn="just"/>
            <a:r>
              <a:rPr lang="tr-TR" sz="2400" dirty="0"/>
              <a:t>Bu ayrılmış bellek alanının başlangıç adres bilgisini (işaretçisi) ise </a:t>
            </a:r>
            <a:r>
              <a:rPr lang="tr-TR" sz="2400" b="1" dirty="0"/>
              <a:t>Stack</a:t>
            </a:r>
            <a:r>
              <a:rPr lang="tr-TR" sz="2400" dirty="0"/>
              <a:t> bellek alanında tutar. </a:t>
            </a:r>
          </a:p>
          <a:p>
            <a:pPr algn="just"/>
            <a:r>
              <a:rPr lang="tr-TR" sz="2400" dirty="0"/>
              <a:t>Nesneye dair her türlü erişim işte bu işaretçi  (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tr-TR" sz="2400" dirty="0"/>
              <a:t>) üzerinden yapılır. 		</a:t>
            </a:r>
          </a:p>
          <a:p>
            <a:pPr marL="0" indent="0" algn="just">
              <a:buNone/>
            </a:pPr>
            <a:r>
              <a:rPr lang="tr-TR" sz="2400" dirty="0"/>
              <a:t>		</a:t>
            </a:r>
            <a:endParaRPr lang="en-US" sz="2400" dirty="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60E5AD9C-ADE3-4478-8EAE-4835E2EF4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597" y="787782"/>
            <a:ext cx="8911687" cy="1280890"/>
          </a:xfrm>
        </p:spPr>
        <p:txBody>
          <a:bodyPr>
            <a:normAutofit/>
          </a:bodyPr>
          <a:lstStyle/>
          <a:p>
            <a:r>
              <a:rPr lang="tr-TR" sz="2400" dirty="0"/>
              <a:t>Referans Tip Bellekte Nasıl Saklanır 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65530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7FC04C56-4F83-452A-9E3D-0013CF75A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514" y="1152907"/>
            <a:ext cx="4523639" cy="55422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D9193B6B-E9B5-4754-9B41-68FC9D7C6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513" y="5316695"/>
            <a:ext cx="2938608" cy="13784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Başlık 1">
            <a:extLst>
              <a:ext uri="{FF2B5EF4-FFF2-40B4-BE49-F238E27FC236}">
                <a16:creationId xmlns:a16="http://schemas.microsoft.com/office/drawing/2014/main" id="{D7C19A5F-0354-46CA-B56F-F59E9151F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340" y="416292"/>
            <a:ext cx="8911687" cy="1280890"/>
          </a:xfrm>
        </p:spPr>
        <p:txBody>
          <a:bodyPr>
            <a:normAutofit/>
          </a:bodyPr>
          <a:lstStyle/>
          <a:p>
            <a:r>
              <a:rPr lang="tr-TR" sz="2400" dirty="0"/>
              <a:t>Uygulama</a:t>
            </a:r>
            <a:r>
              <a:rPr lang="tr-TR" sz="3200" dirty="0"/>
              <a:t> </a:t>
            </a:r>
            <a:r>
              <a:rPr lang="tr-TR" sz="2400" dirty="0"/>
              <a:t>Örneği-3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261230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>
          <a:xfrm>
            <a:off x="921695" y="1793352"/>
            <a:ext cx="11358420" cy="3484507"/>
          </a:xfrm>
        </p:spPr>
        <p:txBody>
          <a:bodyPr/>
          <a:lstStyle/>
          <a:p>
            <a:r>
              <a:rPr 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Urun</a:t>
            </a:r>
            <a:r>
              <a:rPr lang="tr-TR" dirty="0"/>
              <a:t> tipi, </a:t>
            </a:r>
            <a:r>
              <a:rPr lang="tr-TR" b="1" dirty="0" err="1"/>
              <a:t>class</a:t>
            </a:r>
            <a:r>
              <a:rPr lang="tr-TR" dirty="0"/>
              <a:t> ifadesinde geçen özelliklere sahip bir </a:t>
            </a:r>
            <a:r>
              <a:rPr lang="tr-TR" b="1" dirty="0"/>
              <a:t>sınıftır</a:t>
            </a:r>
            <a:r>
              <a:rPr lang="tr-TR" dirty="0"/>
              <a:t>. “</a:t>
            </a:r>
            <a:r>
              <a:rPr 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u1</a:t>
            </a:r>
            <a:r>
              <a:rPr lang="tr-TR" dirty="0"/>
              <a:t>” nesnesi Urun tipinden tanımlanmıştır. “u1” değişkeni belleğin </a:t>
            </a:r>
            <a:r>
              <a:rPr lang="tr-TR" b="1" dirty="0"/>
              <a:t>Stack</a:t>
            </a:r>
            <a:r>
              <a:rPr lang="tr-TR" dirty="0"/>
              <a:t> bellek bölgesinde oluşur. </a:t>
            </a:r>
          </a:p>
          <a:p>
            <a:r>
              <a:rPr lang="tr-TR" dirty="0"/>
              <a:t>Bu anda nesne “</a:t>
            </a:r>
            <a:r>
              <a:rPr lang="tr-TR" b="1" dirty="0" err="1"/>
              <a:t>null</a:t>
            </a:r>
            <a:r>
              <a:rPr lang="tr-TR" dirty="0"/>
              <a:t>” durumdadır. “</a:t>
            </a:r>
            <a:r>
              <a:rPr 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tr-TR" dirty="0"/>
              <a:t>” anahtar kelimesi ile Heap bellek alanında nesnenin büyüklüğü kadar bir alan tahsisatı yapılır. Bu ayrılmış alanın </a:t>
            </a:r>
            <a:r>
              <a:rPr lang="tr-TR" b="1" dirty="0"/>
              <a:t>işaretçi adres bilgisi</a:t>
            </a:r>
            <a:r>
              <a:rPr lang="tr-TR" dirty="0"/>
              <a:t> </a:t>
            </a:r>
            <a:r>
              <a:rPr lang="tr-TR" b="1" dirty="0"/>
              <a:t>(referans)</a:t>
            </a:r>
            <a:r>
              <a:rPr lang="tr-TR" dirty="0"/>
              <a:t> “u1” nesnesinde saklanır. </a:t>
            </a:r>
          </a:p>
          <a:p>
            <a:r>
              <a:rPr lang="tr-TR" dirty="0"/>
              <a:t>Nesnemiz artık </a:t>
            </a:r>
            <a:r>
              <a:rPr lang="tr-TR" b="1" dirty="0" err="1"/>
              <a:t>null</a:t>
            </a:r>
            <a:r>
              <a:rPr lang="tr-TR" dirty="0"/>
              <a:t> durumda değil, </a:t>
            </a:r>
            <a:r>
              <a:rPr lang="tr-TR" dirty="0" err="1"/>
              <a:t>Heap’ta</a:t>
            </a:r>
            <a:r>
              <a:rPr lang="tr-TR" dirty="0"/>
              <a:t> saklanan değerlere ulaşılabilen referansa sahiptir.</a:t>
            </a:r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891" y="3967252"/>
            <a:ext cx="5124576" cy="2463278"/>
          </a:xfrm>
          <a:prstGeom prst="rect">
            <a:avLst/>
          </a:prstGeom>
        </p:spPr>
      </p:pic>
      <p:sp>
        <p:nvSpPr>
          <p:cNvPr id="8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183" y="707771"/>
            <a:ext cx="9867005" cy="1280890"/>
          </a:xfrm>
        </p:spPr>
        <p:txBody>
          <a:bodyPr>
            <a:normAutofit/>
          </a:bodyPr>
          <a:lstStyle/>
          <a:p>
            <a:r>
              <a:rPr lang="tr-TR" sz="2400" dirty="0"/>
              <a:t>Referans Tip Bellekte Nasıl Saklanır 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? (</a:t>
            </a:r>
            <a:r>
              <a:rPr lang="tr-TR" sz="2400" dirty="0">
                <a:latin typeface="+mn-lt"/>
                <a:cs typeface="Calibri" panose="020F0502020204030204" pitchFamily="34" charset="0"/>
              </a:rPr>
              <a:t>devamı)</a:t>
            </a:r>
            <a:endParaRPr lang="tr-TR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6138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2843" y="1318002"/>
            <a:ext cx="11176443" cy="3053488"/>
          </a:xfrm>
        </p:spPr>
        <p:txBody>
          <a:bodyPr>
            <a:normAutofit/>
          </a:bodyPr>
          <a:lstStyle/>
          <a:p>
            <a:r>
              <a:rPr lang="tr-TR" dirty="0"/>
              <a:t>Örneğimizde </a:t>
            </a:r>
            <a:r>
              <a:rPr lang="tr-TR" b="1" dirty="0"/>
              <a:t>u1</a:t>
            </a:r>
            <a:r>
              <a:rPr lang="tr-TR" dirty="0"/>
              <a:t> ve </a:t>
            </a:r>
            <a:r>
              <a:rPr lang="tr-TR" b="1" dirty="0"/>
              <a:t>u2</a:t>
            </a:r>
            <a:r>
              <a:rPr lang="tr-TR" dirty="0"/>
              <a:t> Urun tipinde farklı özelliklere sahip iki nesnedir. </a:t>
            </a:r>
          </a:p>
          <a:p>
            <a:r>
              <a:rPr lang="tr-TR" dirty="0"/>
              <a:t>Ancak </a:t>
            </a:r>
            <a:r>
              <a:rPr lang="tr-TR" b="1" dirty="0"/>
              <a:t>“u2=u1”</a:t>
            </a:r>
            <a:r>
              <a:rPr lang="tr-TR" dirty="0"/>
              <a:t> şeklinde bir eşitleme ile aslında eşitlenen Stack tarafındaki nesnenin referansları olacaktır. Kısaca u1’in referansı u2’ye </a:t>
            </a:r>
            <a:r>
              <a:rPr lang="tr-TR" i="1" dirty="0"/>
              <a:t>kopyalanacaktır</a:t>
            </a:r>
            <a:r>
              <a:rPr lang="tr-TR" dirty="0"/>
              <a:t>.</a:t>
            </a:r>
          </a:p>
          <a:p>
            <a:r>
              <a:rPr lang="tr-TR" dirty="0"/>
              <a:t> Bu durumda referansları eşitlenen nesneler dolaysıyla aynı Heap bellek alanındaki değerlere işaret olacaktır. </a:t>
            </a:r>
          </a:p>
          <a:p>
            <a:r>
              <a:rPr lang="tr-TR" dirty="0"/>
              <a:t>Bu durumda her iki nesne birbirine gerçekten eşit hale gelecektir. </a:t>
            </a:r>
          </a:p>
          <a:p>
            <a:r>
              <a:rPr lang="tr-TR" dirty="0"/>
              <a:t>Bu noktadan sonra u1 veya u2 nesnelerinin özelliklerinde yapılacak her türlü okuma yazma işlemlerinde </a:t>
            </a:r>
            <a:r>
              <a:rPr lang="tr-TR" i="1" dirty="0"/>
              <a:t>her zaman birbirlerini etkileyeceklerdir.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266" y="4266070"/>
            <a:ext cx="4293893" cy="2646097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744" y="4165519"/>
            <a:ext cx="4530379" cy="2641227"/>
          </a:xfrm>
          <a:prstGeom prst="rect">
            <a:avLst/>
          </a:prstGeom>
        </p:spPr>
      </p:pic>
      <p:sp>
        <p:nvSpPr>
          <p:cNvPr id="10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946" y="693933"/>
            <a:ext cx="10142918" cy="712177"/>
          </a:xfrm>
        </p:spPr>
        <p:txBody>
          <a:bodyPr>
            <a:normAutofit/>
          </a:bodyPr>
          <a:lstStyle/>
          <a:p>
            <a:r>
              <a:rPr lang="tr-TR" sz="2400" dirty="0"/>
              <a:t>Referans Tip Bellekte Nasıl Saklanır 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7676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214" y="1401157"/>
            <a:ext cx="9363416" cy="4528628"/>
          </a:xfrm>
        </p:spPr>
        <p:txBody>
          <a:bodyPr>
            <a:noAutofit/>
          </a:bodyPr>
          <a:lstStyle/>
          <a:p>
            <a:r>
              <a:rPr lang="tr-TR" dirty="0"/>
              <a:t>Değer ve referans türlerine Giriş</a:t>
            </a:r>
          </a:p>
          <a:p>
            <a:r>
              <a:rPr lang="tr-TR" dirty="0"/>
              <a:t>Değer ve Referans Türleri Nelerdir </a:t>
            </a:r>
          </a:p>
          <a:p>
            <a:r>
              <a:rPr lang="tr-TR" dirty="0"/>
              <a:t>Değer Tipler </a:t>
            </a:r>
          </a:p>
          <a:p>
            <a:r>
              <a:rPr lang="tr-TR" dirty="0"/>
              <a:t>Değer Tip Bellekte Nasıl Saklanır 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tr-TR" dirty="0"/>
          </a:p>
          <a:p>
            <a:r>
              <a:rPr lang="tr-TR" dirty="0"/>
              <a:t>Uygulama Örneği -1 </a:t>
            </a:r>
          </a:p>
          <a:p>
            <a:r>
              <a:rPr lang="tr-TR" dirty="0"/>
              <a:t>Referans Tipler </a:t>
            </a:r>
          </a:p>
          <a:p>
            <a:r>
              <a:rPr lang="tr-TR" dirty="0"/>
              <a:t>Uygulama Örneği -2 </a:t>
            </a:r>
          </a:p>
          <a:p>
            <a:r>
              <a:rPr lang="tr-TR" dirty="0"/>
              <a:t>Referans Tip Bellekte Nasıl Saklanır 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tr-TR" dirty="0"/>
          </a:p>
          <a:p>
            <a:r>
              <a:rPr lang="tr-TR" dirty="0"/>
              <a:t>Uygulama Örneği - 3</a:t>
            </a:r>
          </a:p>
          <a:p>
            <a:r>
              <a:rPr lang="tr-TR" dirty="0"/>
              <a:t>Referans Tip Bellekte Nasıl Saklanır(devamı)</a:t>
            </a:r>
          </a:p>
          <a:p>
            <a:r>
              <a:rPr lang="tr-TR" dirty="0"/>
              <a:t>Uygulama Örneği - 4</a:t>
            </a:r>
          </a:p>
          <a:p>
            <a:r>
              <a:rPr lang="tr-TR" dirty="0"/>
              <a:t>Sonuç</a:t>
            </a:r>
          </a:p>
          <a:p>
            <a:r>
              <a:rPr lang="tr-TR" dirty="0"/>
              <a:t>Kaynaklar</a:t>
            </a:r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9E6DEBDC-868E-48C5-8316-305D8ACCA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8408657" y="1685249"/>
            <a:ext cx="2983684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5"/>
            <a:extLst>
              <a:ext uri="{FF2B5EF4-FFF2-40B4-BE49-F238E27FC236}">
                <a16:creationId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119B20A2-A534-4B18-BCEA-DDD3194F8470}"/>
              </a:ext>
            </a:extLst>
          </p:cNvPr>
          <p:cNvSpPr/>
          <p:nvPr/>
        </p:nvSpPr>
        <p:spPr>
          <a:xfrm>
            <a:off x="9572776" y="6543161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22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877338" y="512462"/>
            <a:ext cx="8911687" cy="1280890"/>
          </a:xfrm>
        </p:spPr>
        <p:txBody>
          <a:bodyPr>
            <a:normAutofit/>
          </a:bodyPr>
          <a:lstStyle/>
          <a:p>
            <a:r>
              <a:rPr lang="tr-TR" sz="2000" dirty="0"/>
              <a:t>Uygulama Örneği -4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C4AD9231-BE4F-4FA0-ABA0-D0F5A2A11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090" y="938256"/>
            <a:ext cx="3946849" cy="5894644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64CD7F40-F546-4208-8AC6-2EF2366F8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613" y="5432725"/>
            <a:ext cx="46291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0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834568" y="702302"/>
            <a:ext cx="8911687" cy="1280890"/>
          </a:xfrm>
        </p:spPr>
        <p:txBody>
          <a:bodyPr>
            <a:normAutofit/>
          </a:bodyPr>
          <a:lstStyle/>
          <a:p>
            <a:r>
              <a:rPr lang="tr-TR" sz="3200" dirty="0"/>
              <a:t>Sonuç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45219" y="1532587"/>
            <a:ext cx="10876085" cy="5486400"/>
          </a:xfrm>
        </p:spPr>
        <p:txBody>
          <a:bodyPr>
            <a:normAutofit lnSpcReduction="10000"/>
          </a:bodyPr>
          <a:lstStyle/>
          <a:p>
            <a:r>
              <a:rPr lang="tr-TR" sz="2000" dirty="0"/>
              <a:t>C# da veri tipleri 2 ana başlık altında toplanır. Bu başlıklar </a:t>
            </a:r>
            <a:r>
              <a:rPr lang="tr-TR" sz="2000" b="1" u="sng" dirty="0"/>
              <a:t>Değer tipleri </a:t>
            </a:r>
            <a:r>
              <a:rPr lang="tr-TR" sz="2000" dirty="0"/>
              <a:t>ve </a:t>
            </a:r>
          </a:p>
          <a:p>
            <a:pPr marL="0" indent="0">
              <a:buNone/>
            </a:pPr>
            <a:r>
              <a:rPr lang="tr-TR" sz="2000" b="1" u="sng" dirty="0"/>
              <a:t>Referans tipleridir</a:t>
            </a:r>
            <a:r>
              <a:rPr lang="tr-TR" sz="2000" dirty="0"/>
              <a:t>.</a:t>
            </a:r>
          </a:p>
          <a:p>
            <a:pPr marL="0" indent="0">
              <a:buNone/>
            </a:pPr>
            <a:endParaRPr lang="tr-TR" sz="2000" dirty="0"/>
          </a:p>
          <a:p>
            <a:r>
              <a:rPr lang="tr-TR" sz="2000" dirty="0"/>
              <a:t>Bellekte 2 bölge vardır. Bunlar </a:t>
            </a:r>
            <a:r>
              <a:rPr lang="tr-TR" sz="2000" b="1" dirty="0"/>
              <a:t>"Stack" ve "Heap" </a:t>
            </a:r>
            <a:r>
              <a:rPr lang="tr-TR" sz="2000" dirty="0"/>
              <a:t>bölgeleridir. Stack bölgesindeki veriye ulaşmak, Heap bölgesindeki veriye ulaşmaktan daha hızlıdır.</a:t>
            </a:r>
          </a:p>
          <a:p>
            <a:endParaRPr lang="tr-TR" sz="2000" dirty="0"/>
          </a:p>
          <a:p>
            <a:r>
              <a:rPr lang="tr-TR" sz="2000" b="1" dirty="0"/>
              <a:t>Değer Tipler :</a:t>
            </a:r>
          </a:p>
          <a:p>
            <a:pPr lvl="1"/>
            <a:r>
              <a:rPr lang="en-US" sz="1800" b="1" dirty="0"/>
              <a:t>Değişken türleri:</a:t>
            </a:r>
            <a:r>
              <a:rPr lang="en-US" sz="1800" dirty="0"/>
              <a:t>  “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/>
              <a:t>”, “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800" dirty="0"/>
              <a:t>”, “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800" dirty="0"/>
              <a:t>”, “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800" dirty="0"/>
              <a:t>”, “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decimal</a:t>
            </a:r>
            <a:r>
              <a:rPr lang="en-US" sz="1800" dirty="0"/>
              <a:t>”, “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800" dirty="0"/>
              <a:t>”, “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800" dirty="0"/>
              <a:t>”, “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sz="1800" dirty="0"/>
              <a:t>”, “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sz="1800" dirty="0"/>
              <a:t>”</a:t>
            </a:r>
          </a:p>
          <a:p>
            <a:pPr lvl="1"/>
            <a:r>
              <a:rPr lang="tr-TR" sz="1800" b="1" dirty="0"/>
              <a:t>Yapılar : </a:t>
            </a:r>
            <a:r>
              <a:rPr lang="tr-TR" sz="1800" dirty="0"/>
              <a:t> “ </a:t>
            </a: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tr-TR" sz="1800" dirty="0"/>
              <a:t> ”</a:t>
            </a:r>
            <a:endParaRPr lang="tr-T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tr-TR" sz="1800" b="1" dirty="0"/>
              <a:t>Sayılabilir Tipler :</a:t>
            </a:r>
            <a:r>
              <a:rPr lang="tr-TR" sz="1800" dirty="0"/>
              <a:t> “</a:t>
            </a: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tr-TR" sz="1800" dirty="0"/>
              <a:t>” </a:t>
            </a:r>
          </a:p>
          <a:p>
            <a:pPr marL="457200" lvl="1" indent="0">
              <a:buNone/>
            </a:pPr>
            <a:endParaRPr lang="tr-TR" sz="1800" dirty="0"/>
          </a:p>
          <a:p>
            <a:pPr marL="342900" lvl="1" indent="-342900"/>
            <a:r>
              <a:rPr lang="tr-TR" sz="2000" b="1" dirty="0"/>
              <a:t>Referans Tipleri :</a:t>
            </a:r>
          </a:p>
          <a:p>
            <a:pPr marL="742950" lvl="2" indent="-342900"/>
            <a:r>
              <a:rPr lang="en-US" sz="1600" dirty="0"/>
              <a:t>“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/>
              <a:t>”, “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600" dirty="0"/>
              <a:t>”, “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/>
              <a:t>”, “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 sz="1600" dirty="0"/>
              <a:t>”, “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 dirty="0"/>
              <a:t>”, “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lang="en-US" sz="1600" dirty="0"/>
              <a:t>”, “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endParaRPr lang="tr-TR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/>
            <a:endParaRPr lang="tr-TR" sz="1800" b="1" dirty="0"/>
          </a:p>
          <a:p>
            <a:pPr marL="342900" lvl="1" indent="-342900"/>
            <a:endParaRPr lang="tr-TR" b="1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943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35733" y="1421423"/>
            <a:ext cx="9608467" cy="4733192"/>
          </a:xfrm>
        </p:spPr>
        <p:txBody>
          <a:bodyPr>
            <a:normAutofit lnSpcReduction="10000"/>
          </a:bodyPr>
          <a:lstStyle/>
          <a:p>
            <a:r>
              <a:rPr lang="tr-T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Değer ve referans tipler arasındaki farklar </a:t>
            </a:r>
          </a:p>
          <a:p>
            <a:pPr marL="0" indent="0">
              <a:buNone/>
            </a:pPr>
            <a:r>
              <a:rPr lang="tr-TR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tr-TR" dirty="0">
                <a:solidFill>
                  <a:schemeClr val="accent3">
                    <a:lumMod val="50000"/>
                  </a:schemeClr>
                </a:solidFill>
                <a:hlinkClick r:id="rId2"/>
              </a:rPr>
              <a:t>https://bidb.itu.edu.tr/seyir-defteri/blog/2013/09/06/c-'-ta-de%C4%9Fer-ve-referans-tipleri</a:t>
            </a:r>
            <a:r>
              <a:rPr lang="tr-TR" dirty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değer ve referans tipler nelerdir </a:t>
            </a:r>
          </a:p>
          <a:p>
            <a:pPr marL="0" indent="0">
              <a:buNone/>
            </a:pPr>
            <a:r>
              <a:rPr lang="tr-TR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tr-TR" dirty="0">
                <a:solidFill>
                  <a:schemeClr val="accent2">
                    <a:lumMod val="50000"/>
                  </a:schemeClr>
                </a:solidFill>
                <a:hlinkClick r:id="rId3"/>
              </a:rPr>
              <a:t>http://www.csharpnedir.com/articles/read/print.aspx?u=http://www.csharpnedir.com/articles/read/?</a:t>
            </a:r>
            <a:r>
              <a:rPr lang="tr-TR" dirty="0" err="1">
                <a:solidFill>
                  <a:schemeClr val="accent2">
                    <a:lumMod val="50000"/>
                  </a:schemeClr>
                </a:solidFill>
                <a:hlinkClick r:id="rId3"/>
              </a:rPr>
              <a:t>id</a:t>
            </a:r>
            <a:r>
              <a:rPr lang="tr-TR" dirty="0">
                <a:solidFill>
                  <a:schemeClr val="accent2">
                    <a:lumMod val="50000"/>
                  </a:schemeClr>
                </a:solidFill>
                <a:hlinkClick r:id="rId3"/>
              </a:rPr>
              <a:t>=47</a:t>
            </a:r>
            <a:r>
              <a:rPr lang="tr-TR" dirty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tr-TR" dirty="0">
              <a:solidFill>
                <a:schemeClr val="accent2"/>
              </a:solidFill>
            </a:endParaRPr>
          </a:p>
          <a:p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C# Değer ve referanslar </a:t>
            </a:r>
            <a:endParaRPr lang="tr-TR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0" indent="0">
              <a:buNone/>
            </a:pPr>
            <a:r>
              <a:rPr lang="tr-TR" u="sng" dirty="0">
                <a:solidFill>
                  <a:schemeClr val="accent2">
                    <a:lumMod val="75000"/>
                  </a:schemeClr>
                </a:solidFill>
              </a:rPr>
              <a:t> (</a:t>
            </a:r>
            <a:r>
              <a:rPr lang="tr-TR" u="sng" dirty="0">
                <a:solidFill>
                  <a:schemeClr val="accent2">
                    <a:lumMod val="75000"/>
                  </a:schemeClr>
                </a:solidFill>
                <a:hlinkClick r:id="rId4"/>
              </a:rPr>
              <a:t>https://veteranyazilimci.wordpress.com/referans-tipler-ve-deger-tipler/</a:t>
            </a:r>
            <a:r>
              <a:rPr lang="tr-TR" u="sng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tr-TR" u="sng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tr-T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 tipleri ve Değişkenler </a:t>
            </a:r>
          </a:p>
          <a:p>
            <a:pPr marL="0" indent="0">
              <a:buNone/>
            </a:pPr>
            <a:r>
              <a:rPr lang="tr-TR" u="sng" dirty="0">
                <a:solidFill>
                  <a:srgbClr val="2DA0F1"/>
                </a:solidFill>
              </a:rPr>
              <a:t>(http://www.baskent.edu.tr/~</a:t>
            </a:r>
            <a:r>
              <a:rPr lang="tr-TR" u="sng" dirty="0" err="1">
                <a:solidFill>
                  <a:srgbClr val="2DA0F1"/>
                </a:solidFill>
              </a:rPr>
              <a:t>tkaracay</a:t>
            </a:r>
            <a:r>
              <a:rPr lang="tr-TR" u="sng" dirty="0">
                <a:solidFill>
                  <a:srgbClr val="2DA0F1"/>
                </a:solidFill>
              </a:rPr>
              <a:t>/</a:t>
            </a:r>
            <a:r>
              <a:rPr lang="tr-TR" u="sng" dirty="0" err="1">
                <a:solidFill>
                  <a:srgbClr val="2DA0F1"/>
                </a:solidFill>
              </a:rPr>
              <a:t>etudio</a:t>
            </a:r>
            <a:r>
              <a:rPr lang="tr-TR" u="sng" dirty="0">
                <a:solidFill>
                  <a:srgbClr val="2DA0F1"/>
                </a:solidFill>
              </a:rPr>
              <a:t>/ders/</a:t>
            </a:r>
            <a:r>
              <a:rPr lang="tr-TR" u="sng" dirty="0" err="1">
                <a:solidFill>
                  <a:srgbClr val="2DA0F1"/>
                </a:solidFill>
              </a:rPr>
              <a:t>prg</a:t>
            </a:r>
            <a:r>
              <a:rPr lang="tr-TR" u="sng" dirty="0">
                <a:solidFill>
                  <a:srgbClr val="2DA0F1"/>
                </a:solidFill>
              </a:rPr>
              <a:t>/</a:t>
            </a:r>
            <a:r>
              <a:rPr lang="tr-TR" u="sng" dirty="0" err="1">
                <a:solidFill>
                  <a:srgbClr val="2DA0F1"/>
                </a:solidFill>
              </a:rPr>
              <a:t>csharp</a:t>
            </a:r>
            <a:r>
              <a:rPr lang="tr-TR" u="sng" dirty="0">
                <a:solidFill>
                  <a:srgbClr val="2DA0F1"/>
                </a:solidFill>
              </a:rPr>
              <a:t>/ch05.pdf)</a:t>
            </a:r>
          </a:p>
          <a:p>
            <a:pPr marL="0" indent="0">
              <a:buNone/>
            </a:pPr>
            <a:endParaRPr lang="tr-TR" u="sng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tr-T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tr-TR" dirty="0">
              <a:solidFill>
                <a:schemeClr val="accent2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229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89562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2073" y="3007361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346176" y="4529540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 : </a:t>
            </a:r>
            <a:r>
              <a:rPr lang="tr-TR" b="1" dirty="0">
                <a:solidFill>
                  <a:schemeClr val="tx1"/>
                </a:solidFill>
              </a:rPr>
              <a:t>Adem Oğlu 1611425012</a:t>
            </a:r>
            <a:br>
              <a:rPr lang="tr-TR" b="1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E-posta                       : ademoglu@gmail.com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05/03/2021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842154" y="24593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lt Başlık 2">
            <a:extLst>
              <a:ext uri="{FF2B5EF4-FFF2-40B4-BE49-F238E27FC236}">
                <a16:creationId xmlns:a16="http://schemas.microsoft.com/office/drawing/2014/main" id="{F3FB4516-AA03-4E40-A3E9-4BD1CB9AAD92}"/>
              </a:ext>
            </a:extLst>
          </p:cNvPr>
          <p:cNvSpPr txBox="1">
            <a:spLocks/>
          </p:cNvSpPr>
          <p:nvPr/>
        </p:nvSpPr>
        <p:spPr>
          <a:xfrm>
            <a:off x="3745173" y="1037409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12" name="Resim 11">
            <a:hlinkClick r:id="rId3"/>
            <a:extLst>
              <a:ext uri="{FF2B5EF4-FFF2-40B4-BE49-F238E27FC236}">
                <a16:creationId xmlns:a16="http://schemas.microsoft.com/office/drawing/2014/main" id="{6BDD6285-D7B4-4236-9241-3C7798F7D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77" y="-28029"/>
            <a:ext cx="1778435" cy="1633526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9CA692D3-0526-46AB-B8B6-5B201CEEFBC0}"/>
              </a:ext>
            </a:extLst>
          </p:cNvPr>
          <p:cNvSpPr/>
          <p:nvPr/>
        </p:nvSpPr>
        <p:spPr>
          <a:xfrm>
            <a:off x="490929" y="1405544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2" descr="Object Oriented Programming: A curated set of resources">
            <a:extLst>
              <a:ext uri="{FF2B5EF4-FFF2-40B4-BE49-F238E27FC236}">
                <a16:creationId xmlns:a16="http://schemas.microsoft.com/office/drawing/2014/main" id="{A7580241-F7E6-4A4F-B885-D5520F181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417972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156241" y="4487811"/>
            <a:ext cx="6035759" cy="219843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 </a:t>
            </a:r>
            <a:r>
              <a:rPr lang="tr-TR" b="1" dirty="0">
                <a:solidFill>
                  <a:schemeClr val="tx1"/>
                </a:solidFill>
              </a:rPr>
              <a:t>Yunus emre Salcan  								2011404081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12/06/2021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v2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75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487" y="668831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tr-TR" dirty="0"/>
              <a:t>Değer ve referans türlerine Giriş</a:t>
            </a:r>
            <a:br>
              <a:rPr lang="tr-TR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844" y="1829379"/>
            <a:ext cx="10498975" cy="44965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spc="-4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7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 txBox="1">
            <a:spLocks/>
          </p:cNvSpPr>
          <p:nvPr/>
        </p:nvSpPr>
        <p:spPr>
          <a:xfrm>
            <a:off x="531812" y="1544795"/>
            <a:ext cx="10408642" cy="4589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2000" dirty="0"/>
              <a:t>C# dilinde iki tür veri tipi mevcuttur. Bunlar değer ve referans tipleridir.</a:t>
            </a:r>
          </a:p>
          <a:p>
            <a:pPr algn="just"/>
            <a:r>
              <a:rPr lang="tr-TR" sz="2000" dirty="0"/>
              <a:t> Değer türleri; veriyi taşıyan ve taşıdığı veriye göre bellek üzerinde yer dolduran değişken türleridir. Bellekte az yer kaplarlar ve hızlı bir şekilde erişilebilirler. Ayrıca belleğin "</a:t>
            </a:r>
            <a:r>
              <a:rPr lang="tr-TR" sz="2000" b="1" dirty="0"/>
              <a:t>stack</a:t>
            </a:r>
            <a:r>
              <a:rPr lang="tr-TR" sz="2000" dirty="0"/>
              <a:t>" bölgesinde tutulurlar.</a:t>
            </a:r>
          </a:p>
          <a:p>
            <a:pPr algn="just"/>
            <a:r>
              <a:rPr lang="tr-TR" sz="2000" dirty="0"/>
              <a:t> Referans türleri ise, bellek bölgesinde veri yerine adresi tutarlar ve o adresin gösterdiği yerde de veri tutulur. Başka bir deyişle, bir ifade referans türleri içeriyorsa nesnenin adresi üzerinden işlem yapılmaktadır. Belleğin "</a:t>
            </a:r>
            <a:r>
              <a:rPr lang="tr-TR" sz="2000" b="1" dirty="0" err="1"/>
              <a:t>heap</a:t>
            </a:r>
            <a:r>
              <a:rPr lang="tr-TR" sz="2000" dirty="0"/>
              <a:t>" bölgesinde tutulurlar</a:t>
            </a:r>
            <a:r>
              <a:rPr lang="tr-TR" dirty="0"/>
              <a:t>.</a:t>
            </a:r>
            <a:endParaRPr lang="en-US" dirty="0"/>
          </a:p>
        </p:txBody>
      </p:sp>
      <p:grpSp>
        <p:nvGrpSpPr>
          <p:cNvPr id="79" name="object 9"/>
          <p:cNvGrpSpPr/>
          <p:nvPr/>
        </p:nvGrpSpPr>
        <p:grpSpPr>
          <a:xfrm>
            <a:off x="2836338" y="4576440"/>
            <a:ext cx="6831330" cy="1391285"/>
            <a:chOff x="1238237" y="3017837"/>
            <a:chExt cx="6831330" cy="1391285"/>
          </a:xfrm>
        </p:grpSpPr>
        <p:sp>
          <p:nvSpPr>
            <p:cNvPr id="80" name="object 10"/>
            <p:cNvSpPr/>
            <p:nvPr/>
          </p:nvSpPr>
          <p:spPr>
            <a:xfrm>
              <a:off x="6352794" y="4165600"/>
              <a:ext cx="1702435" cy="228600"/>
            </a:xfrm>
            <a:custGeom>
              <a:avLst/>
              <a:gdLst/>
              <a:ahLst/>
              <a:cxnLst/>
              <a:rect l="l" t="t" r="r" b="b"/>
              <a:pathLst>
                <a:path w="1702434" h="228600">
                  <a:moveTo>
                    <a:pt x="1701927" y="228600"/>
                  </a:moveTo>
                  <a:lnTo>
                    <a:pt x="1701927" y="114300"/>
                  </a:lnTo>
                  <a:lnTo>
                    <a:pt x="0" y="114300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11"/>
            <p:cNvSpPr/>
            <p:nvPr/>
          </p:nvSpPr>
          <p:spPr>
            <a:xfrm>
              <a:off x="6353556" y="4164838"/>
              <a:ext cx="1905" cy="228600"/>
            </a:xfrm>
            <a:custGeom>
              <a:avLst/>
              <a:gdLst/>
              <a:ahLst/>
              <a:cxnLst/>
              <a:rect l="l" t="t" r="r" b="b"/>
              <a:pathLst>
                <a:path w="1904" h="228600">
                  <a:moveTo>
                    <a:pt x="698" y="-14287"/>
                  </a:moveTo>
                  <a:lnTo>
                    <a:pt x="698" y="242887"/>
                  </a:lnTo>
                </a:path>
              </a:pathLst>
            </a:custGeom>
            <a:ln w="299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12"/>
            <p:cNvSpPr/>
            <p:nvPr/>
          </p:nvSpPr>
          <p:spPr>
            <a:xfrm>
              <a:off x="1252524" y="3479800"/>
              <a:ext cx="5100320" cy="914400"/>
            </a:xfrm>
            <a:custGeom>
              <a:avLst/>
              <a:gdLst/>
              <a:ahLst/>
              <a:cxnLst/>
              <a:rect l="l" t="t" r="r" b="b"/>
              <a:pathLst>
                <a:path w="5100320" h="914400">
                  <a:moveTo>
                    <a:pt x="3401136" y="914400"/>
                  </a:moveTo>
                  <a:lnTo>
                    <a:pt x="3401136" y="800100"/>
                  </a:lnTo>
                  <a:lnTo>
                    <a:pt x="5100269" y="800100"/>
                  </a:lnTo>
                  <a:lnTo>
                    <a:pt x="5100269" y="685800"/>
                  </a:lnTo>
                </a:path>
                <a:path w="5100320" h="914400">
                  <a:moveTo>
                    <a:pt x="1701241" y="913638"/>
                  </a:moveTo>
                  <a:lnTo>
                    <a:pt x="1701241" y="799338"/>
                  </a:lnTo>
                  <a:lnTo>
                    <a:pt x="851611" y="799338"/>
                  </a:lnTo>
                  <a:lnTo>
                    <a:pt x="851611" y="685038"/>
                  </a:lnTo>
                </a:path>
                <a:path w="5100320" h="914400">
                  <a:moveTo>
                    <a:pt x="0" y="914400"/>
                  </a:moveTo>
                  <a:lnTo>
                    <a:pt x="0" y="800100"/>
                  </a:lnTo>
                  <a:lnTo>
                    <a:pt x="850976" y="800100"/>
                  </a:lnTo>
                  <a:lnTo>
                    <a:pt x="850976" y="685800"/>
                  </a:lnTo>
                </a:path>
                <a:path w="5100320" h="914400">
                  <a:moveTo>
                    <a:pt x="5100269" y="228600"/>
                  </a:moveTo>
                  <a:lnTo>
                    <a:pt x="5100269" y="114300"/>
                  </a:lnTo>
                  <a:lnTo>
                    <a:pt x="3401136" y="114300"/>
                  </a:lnTo>
                  <a:lnTo>
                    <a:pt x="3401136" y="0"/>
                  </a:lnTo>
                </a:path>
                <a:path w="5100320" h="914400">
                  <a:moveTo>
                    <a:pt x="850976" y="228600"/>
                  </a:moveTo>
                  <a:lnTo>
                    <a:pt x="850976" y="114300"/>
                  </a:lnTo>
                  <a:lnTo>
                    <a:pt x="3401136" y="114300"/>
                  </a:lnTo>
                  <a:lnTo>
                    <a:pt x="3401136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13"/>
            <p:cNvSpPr/>
            <p:nvPr/>
          </p:nvSpPr>
          <p:spPr>
            <a:xfrm>
              <a:off x="4061206" y="3022600"/>
              <a:ext cx="1182370" cy="457200"/>
            </a:xfrm>
            <a:custGeom>
              <a:avLst/>
              <a:gdLst/>
              <a:ahLst/>
              <a:cxnLst/>
              <a:rect l="l" t="t" r="r" b="b"/>
              <a:pathLst>
                <a:path w="1182370" h="457200">
                  <a:moveTo>
                    <a:pt x="1105916" y="0"/>
                  </a:moveTo>
                  <a:lnTo>
                    <a:pt x="76200" y="0"/>
                  </a:ln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94" y="410640"/>
                  </a:lnTo>
                  <a:lnTo>
                    <a:pt x="22336" y="434863"/>
                  </a:lnTo>
                  <a:lnTo>
                    <a:pt x="46559" y="451205"/>
                  </a:lnTo>
                  <a:lnTo>
                    <a:pt x="76200" y="457200"/>
                  </a:lnTo>
                  <a:lnTo>
                    <a:pt x="1105916" y="457200"/>
                  </a:lnTo>
                  <a:lnTo>
                    <a:pt x="1135556" y="451205"/>
                  </a:lnTo>
                  <a:lnTo>
                    <a:pt x="1159779" y="434863"/>
                  </a:lnTo>
                  <a:lnTo>
                    <a:pt x="1176121" y="410640"/>
                  </a:lnTo>
                  <a:lnTo>
                    <a:pt x="1182116" y="381000"/>
                  </a:lnTo>
                  <a:lnTo>
                    <a:pt x="1182116" y="76200"/>
                  </a:lnTo>
                  <a:lnTo>
                    <a:pt x="1176121" y="46559"/>
                  </a:lnTo>
                  <a:lnTo>
                    <a:pt x="1159779" y="22336"/>
                  </a:lnTo>
                  <a:lnTo>
                    <a:pt x="1135556" y="5994"/>
                  </a:lnTo>
                  <a:lnTo>
                    <a:pt x="1105916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14"/>
            <p:cNvSpPr/>
            <p:nvPr/>
          </p:nvSpPr>
          <p:spPr>
            <a:xfrm>
              <a:off x="4061206" y="3022600"/>
              <a:ext cx="1182370" cy="457200"/>
            </a:xfrm>
            <a:custGeom>
              <a:avLst/>
              <a:gdLst/>
              <a:ahLst/>
              <a:cxnLst/>
              <a:rect l="l" t="t" r="r" b="b"/>
              <a:pathLst>
                <a:path w="1182370" h="4572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1105916" y="0"/>
                  </a:lnTo>
                  <a:lnTo>
                    <a:pt x="1135556" y="5994"/>
                  </a:lnTo>
                  <a:lnTo>
                    <a:pt x="1159779" y="22336"/>
                  </a:lnTo>
                  <a:lnTo>
                    <a:pt x="1176121" y="46559"/>
                  </a:lnTo>
                  <a:lnTo>
                    <a:pt x="1182116" y="76200"/>
                  </a:lnTo>
                  <a:lnTo>
                    <a:pt x="1182116" y="381000"/>
                  </a:lnTo>
                  <a:lnTo>
                    <a:pt x="1176121" y="410640"/>
                  </a:lnTo>
                  <a:lnTo>
                    <a:pt x="1159779" y="434863"/>
                  </a:lnTo>
                  <a:lnTo>
                    <a:pt x="1135556" y="451205"/>
                  </a:lnTo>
                  <a:lnTo>
                    <a:pt x="1105916" y="457200"/>
                  </a:lnTo>
                  <a:lnTo>
                    <a:pt x="76200" y="457200"/>
                  </a:lnTo>
                  <a:lnTo>
                    <a:pt x="46559" y="451205"/>
                  </a:lnTo>
                  <a:lnTo>
                    <a:pt x="22336" y="434863"/>
                  </a:lnTo>
                  <a:lnTo>
                    <a:pt x="5994" y="410640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15"/>
          <p:cNvSpPr txBox="1"/>
          <p:nvPr/>
        </p:nvSpPr>
        <p:spPr>
          <a:xfrm>
            <a:off x="5850187" y="4701853"/>
            <a:ext cx="8007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eri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 T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ipl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ri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86" name="object 16"/>
          <p:cNvGrpSpPr/>
          <p:nvPr/>
        </p:nvGrpSpPr>
        <p:grpSpPr>
          <a:xfrm>
            <a:off x="2849965" y="5262240"/>
            <a:ext cx="1701164" cy="466725"/>
            <a:chOff x="1251864" y="3703637"/>
            <a:chExt cx="1701164" cy="466725"/>
          </a:xfrm>
        </p:grpSpPr>
        <p:sp>
          <p:nvSpPr>
            <p:cNvPr id="87" name="object 17"/>
            <p:cNvSpPr/>
            <p:nvPr/>
          </p:nvSpPr>
          <p:spPr>
            <a:xfrm>
              <a:off x="1256626" y="3708400"/>
              <a:ext cx="1691639" cy="457200"/>
            </a:xfrm>
            <a:custGeom>
              <a:avLst/>
              <a:gdLst/>
              <a:ahLst/>
              <a:cxnLst/>
              <a:rect l="l" t="t" r="r" b="b"/>
              <a:pathLst>
                <a:path w="1691639" h="457200">
                  <a:moveTo>
                    <a:pt x="1614843" y="0"/>
                  </a:moveTo>
                  <a:lnTo>
                    <a:pt x="76238" y="0"/>
                  </a:lnTo>
                  <a:lnTo>
                    <a:pt x="46537" y="5994"/>
                  </a:lnTo>
                  <a:lnTo>
                    <a:pt x="22307" y="22336"/>
                  </a:lnTo>
                  <a:lnTo>
                    <a:pt x="5982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2" y="410640"/>
                  </a:lnTo>
                  <a:lnTo>
                    <a:pt x="22307" y="434863"/>
                  </a:lnTo>
                  <a:lnTo>
                    <a:pt x="46537" y="451205"/>
                  </a:lnTo>
                  <a:lnTo>
                    <a:pt x="76238" y="457200"/>
                  </a:lnTo>
                  <a:lnTo>
                    <a:pt x="1614843" y="457200"/>
                  </a:lnTo>
                  <a:lnTo>
                    <a:pt x="1644483" y="451205"/>
                  </a:lnTo>
                  <a:lnTo>
                    <a:pt x="1668706" y="434863"/>
                  </a:lnTo>
                  <a:lnTo>
                    <a:pt x="1685048" y="410640"/>
                  </a:lnTo>
                  <a:lnTo>
                    <a:pt x="1691043" y="381000"/>
                  </a:lnTo>
                  <a:lnTo>
                    <a:pt x="1691043" y="76200"/>
                  </a:lnTo>
                  <a:lnTo>
                    <a:pt x="1685048" y="46559"/>
                  </a:lnTo>
                  <a:lnTo>
                    <a:pt x="1668706" y="22336"/>
                  </a:lnTo>
                  <a:lnTo>
                    <a:pt x="1644483" y="5994"/>
                  </a:lnTo>
                  <a:lnTo>
                    <a:pt x="1614843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18"/>
            <p:cNvSpPr/>
            <p:nvPr/>
          </p:nvSpPr>
          <p:spPr>
            <a:xfrm>
              <a:off x="1256626" y="3708400"/>
              <a:ext cx="1691639" cy="457200"/>
            </a:xfrm>
            <a:custGeom>
              <a:avLst/>
              <a:gdLst/>
              <a:ahLst/>
              <a:cxnLst/>
              <a:rect l="l" t="t" r="r" b="b"/>
              <a:pathLst>
                <a:path w="1691639" h="457200">
                  <a:moveTo>
                    <a:pt x="0" y="76200"/>
                  </a:moveTo>
                  <a:lnTo>
                    <a:pt x="5982" y="46559"/>
                  </a:lnTo>
                  <a:lnTo>
                    <a:pt x="22307" y="22336"/>
                  </a:lnTo>
                  <a:lnTo>
                    <a:pt x="46537" y="5994"/>
                  </a:lnTo>
                  <a:lnTo>
                    <a:pt x="76238" y="0"/>
                  </a:lnTo>
                  <a:lnTo>
                    <a:pt x="1614843" y="0"/>
                  </a:lnTo>
                  <a:lnTo>
                    <a:pt x="1644483" y="5994"/>
                  </a:lnTo>
                  <a:lnTo>
                    <a:pt x="1668706" y="22336"/>
                  </a:lnTo>
                  <a:lnTo>
                    <a:pt x="1685048" y="46559"/>
                  </a:lnTo>
                  <a:lnTo>
                    <a:pt x="1691043" y="76200"/>
                  </a:lnTo>
                  <a:lnTo>
                    <a:pt x="1691043" y="381000"/>
                  </a:lnTo>
                  <a:lnTo>
                    <a:pt x="1685048" y="410640"/>
                  </a:lnTo>
                  <a:lnTo>
                    <a:pt x="1668706" y="434863"/>
                  </a:lnTo>
                  <a:lnTo>
                    <a:pt x="1644483" y="451205"/>
                  </a:lnTo>
                  <a:lnTo>
                    <a:pt x="1614843" y="457200"/>
                  </a:lnTo>
                  <a:lnTo>
                    <a:pt x="76238" y="457200"/>
                  </a:lnTo>
                  <a:lnTo>
                    <a:pt x="46537" y="451205"/>
                  </a:lnTo>
                  <a:lnTo>
                    <a:pt x="22307" y="434863"/>
                  </a:lnTo>
                  <a:lnTo>
                    <a:pt x="5982" y="410640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19"/>
          <p:cNvSpPr txBox="1"/>
          <p:nvPr/>
        </p:nvSpPr>
        <p:spPr>
          <a:xfrm>
            <a:off x="3223701" y="5387653"/>
            <a:ext cx="95123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 err="1">
                <a:solidFill>
                  <a:srgbClr val="FFFFFF"/>
                </a:solidFill>
                <a:latin typeface="Arial"/>
                <a:cs typeface="Arial"/>
              </a:rPr>
              <a:t>Değ</a:t>
            </a:r>
            <a:r>
              <a:rPr sz="1200" b="1" dirty="0" err="1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lang="tr-TR" sz="1200" b="1" dirty="0" err="1">
                <a:solidFill>
                  <a:srgbClr val="FFFFFF"/>
                </a:solidFill>
                <a:latin typeface="Arial"/>
                <a:cs typeface="Arial"/>
              </a:rPr>
              <a:t>ürler</a:t>
            </a:r>
            <a:r>
              <a:rPr sz="1200" b="1" spc="-5" dirty="0" err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90" name="object 20"/>
          <p:cNvGrpSpPr/>
          <p:nvPr/>
        </p:nvGrpSpPr>
        <p:grpSpPr>
          <a:xfrm>
            <a:off x="7100693" y="5262240"/>
            <a:ext cx="1700530" cy="466725"/>
            <a:chOff x="5502592" y="3703637"/>
            <a:chExt cx="1700530" cy="466725"/>
          </a:xfrm>
        </p:grpSpPr>
        <p:sp>
          <p:nvSpPr>
            <p:cNvPr id="91" name="object 21"/>
            <p:cNvSpPr/>
            <p:nvPr/>
          </p:nvSpPr>
          <p:spPr>
            <a:xfrm>
              <a:off x="5507354" y="3708400"/>
              <a:ext cx="1691005" cy="457200"/>
            </a:xfrm>
            <a:custGeom>
              <a:avLst/>
              <a:gdLst/>
              <a:ahLst/>
              <a:cxnLst/>
              <a:rect l="l" t="t" r="r" b="b"/>
              <a:pathLst>
                <a:path w="1691004" h="457200">
                  <a:moveTo>
                    <a:pt x="1614804" y="0"/>
                  </a:moveTo>
                  <a:lnTo>
                    <a:pt x="76200" y="0"/>
                  </a:ln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94" y="410640"/>
                  </a:lnTo>
                  <a:lnTo>
                    <a:pt x="22336" y="434863"/>
                  </a:lnTo>
                  <a:lnTo>
                    <a:pt x="46559" y="451205"/>
                  </a:lnTo>
                  <a:lnTo>
                    <a:pt x="76200" y="457200"/>
                  </a:lnTo>
                  <a:lnTo>
                    <a:pt x="1614804" y="457200"/>
                  </a:lnTo>
                  <a:lnTo>
                    <a:pt x="1644445" y="451205"/>
                  </a:lnTo>
                  <a:lnTo>
                    <a:pt x="1668668" y="434863"/>
                  </a:lnTo>
                  <a:lnTo>
                    <a:pt x="1685010" y="410640"/>
                  </a:lnTo>
                  <a:lnTo>
                    <a:pt x="1691004" y="381000"/>
                  </a:lnTo>
                  <a:lnTo>
                    <a:pt x="1691004" y="76200"/>
                  </a:lnTo>
                  <a:lnTo>
                    <a:pt x="1685010" y="46559"/>
                  </a:lnTo>
                  <a:lnTo>
                    <a:pt x="1668668" y="22336"/>
                  </a:lnTo>
                  <a:lnTo>
                    <a:pt x="1644445" y="5994"/>
                  </a:lnTo>
                  <a:lnTo>
                    <a:pt x="1614804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22"/>
            <p:cNvSpPr/>
            <p:nvPr/>
          </p:nvSpPr>
          <p:spPr>
            <a:xfrm>
              <a:off x="5507354" y="3708400"/>
              <a:ext cx="1691005" cy="457200"/>
            </a:xfrm>
            <a:custGeom>
              <a:avLst/>
              <a:gdLst/>
              <a:ahLst/>
              <a:cxnLst/>
              <a:rect l="l" t="t" r="r" b="b"/>
              <a:pathLst>
                <a:path w="1691004" h="4572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1614804" y="0"/>
                  </a:lnTo>
                  <a:lnTo>
                    <a:pt x="1644445" y="5994"/>
                  </a:lnTo>
                  <a:lnTo>
                    <a:pt x="1668668" y="22336"/>
                  </a:lnTo>
                  <a:lnTo>
                    <a:pt x="1685010" y="46559"/>
                  </a:lnTo>
                  <a:lnTo>
                    <a:pt x="1691004" y="76200"/>
                  </a:lnTo>
                  <a:lnTo>
                    <a:pt x="1691004" y="381000"/>
                  </a:lnTo>
                  <a:lnTo>
                    <a:pt x="1685010" y="410640"/>
                  </a:lnTo>
                  <a:lnTo>
                    <a:pt x="1668668" y="434863"/>
                  </a:lnTo>
                  <a:lnTo>
                    <a:pt x="1644445" y="451205"/>
                  </a:lnTo>
                  <a:lnTo>
                    <a:pt x="1614804" y="457200"/>
                  </a:lnTo>
                  <a:lnTo>
                    <a:pt x="76200" y="457200"/>
                  </a:lnTo>
                  <a:lnTo>
                    <a:pt x="46559" y="451205"/>
                  </a:lnTo>
                  <a:lnTo>
                    <a:pt x="22336" y="434863"/>
                  </a:lnTo>
                  <a:lnTo>
                    <a:pt x="5994" y="410640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23"/>
          <p:cNvSpPr txBox="1"/>
          <p:nvPr/>
        </p:nvSpPr>
        <p:spPr>
          <a:xfrm>
            <a:off x="7365297" y="5387653"/>
            <a:ext cx="11709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 err="1">
                <a:solidFill>
                  <a:srgbClr val="FFFFFF"/>
                </a:solidFill>
                <a:latin typeface="Arial"/>
                <a:cs typeface="Arial"/>
              </a:rPr>
              <a:t>Referans</a:t>
            </a: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lang="tr-TR" sz="1200" b="1" dirty="0" err="1">
                <a:solidFill>
                  <a:srgbClr val="FFFFFF"/>
                </a:solidFill>
                <a:latin typeface="Arial"/>
                <a:cs typeface="Arial"/>
              </a:rPr>
              <a:t>ürler</a:t>
            </a:r>
            <a:r>
              <a:rPr sz="1200" b="1" spc="-5" dirty="0" err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94" name="object 24"/>
          <p:cNvGrpSpPr/>
          <p:nvPr/>
        </p:nvGrpSpPr>
        <p:grpSpPr>
          <a:xfrm>
            <a:off x="2093401" y="5948040"/>
            <a:ext cx="1513205" cy="466725"/>
            <a:chOff x="495300" y="4389437"/>
            <a:chExt cx="1513205" cy="466725"/>
          </a:xfrm>
        </p:grpSpPr>
        <p:sp>
          <p:nvSpPr>
            <p:cNvPr id="95" name="object 25"/>
            <p:cNvSpPr/>
            <p:nvPr/>
          </p:nvSpPr>
          <p:spPr>
            <a:xfrm>
              <a:off x="500062" y="4394200"/>
              <a:ext cx="1503680" cy="457200"/>
            </a:xfrm>
            <a:custGeom>
              <a:avLst/>
              <a:gdLst/>
              <a:ahLst/>
              <a:cxnLst/>
              <a:rect l="l" t="t" r="r" b="b"/>
              <a:pathLst>
                <a:path w="1503680" h="457200">
                  <a:moveTo>
                    <a:pt x="1427289" y="0"/>
                  </a:moveTo>
                  <a:lnTo>
                    <a:pt x="76200" y="0"/>
                  </a:lnTo>
                  <a:lnTo>
                    <a:pt x="46537" y="5994"/>
                  </a:lnTo>
                  <a:lnTo>
                    <a:pt x="22317" y="22336"/>
                  </a:lnTo>
                  <a:lnTo>
                    <a:pt x="5987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7" y="410640"/>
                  </a:lnTo>
                  <a:lnTo>
                    <a:pt x="22317" y="434863"/>
                  </a:lnTo>
                  <a:lnTo>
                    <a:pt x="46537" y="451205"/>
                  </a:lnTo>
                  <a:lnTo>
                    <a:pt x="76200" y="457200"/>
                  </a:lnTo>
                  <a:lnTo>
                    <a:pt x="1427289" y="457200"/>
                  </a:lnTo>
                  <a:lnTo>
                    <a:pt x="1457003" y="451205"/>
                  </a:lnTo>
                  <a:lnTo>
                    <a:pt x="1481264" y="434863"/>
                  </a:lnTo>
                  <a:lnTo>
                    <a:pt x="1497619" y="410640"/>
                  </a:lnTo>
                  <a:lnTo>
                    <a:pt x="1503616" y="381000"/>
                  </a:lnTo>
                  <a:lnTo>
                    <a:pt x="1503616" y="76200"/>
                  </a:lnTo>
                  <a:lnTo>
                    <a:pt x="1497619" y="46559"/>
                  </a:lnTo>
                  <a:lnTo>
                    <a:pt x="1481264" y="22336"/>
                  </a:lnTo>
                  <a:lnTo>
                    <a:pt x="1457003" y="5994"/>
                  </a:lnTo>
                  <a:lnTo>
                    <a:pt x="1427289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26"/>
            <p:cNvSpPr/>
            <p:nvPr/>
          </p:nvSpPr>
          <p:spPr>
            <a:xfrm>
              <a:off x="500062" y="4394200"/>
              <a:ext cx="1503680" cy="457200"/>
            </a:xfrm>
            <a:custGeom>
              <a:avLst/>
              <a:gdLst/>
              <a:ahLst/>
              <a:cxnLst/>
              <a:rect l="l" t="t" r="r" b="b"/>
              <a:pathLst>
                <a:path w="1503680" h="457200">
                  <a:moveTo>
                    <a:pt x="0" y="76200"/>
                  </a:moveTo>
                  <a:lnTo>
                    <a:pt x="5987" y="46559"/>
                  </a:lnTo>
                  <a:lnTo>
                    <a:pt x="22317" y="22336"/>
                  </a:lnTo>
                  <a:lnTo>
                    <a:pt x="46537" y="5994"/>
                  </a:lnTo>
                  <a:lnTo>
                    <a:pt x="76200" y="0"/>
                  </a:lnTo>
                  <a:lnTo>
                    <a:pt x="1427289" y="0"/>
                  </a:lnTo>
                  <a:lnTo>
                    <a:pt x="1457003" y="5994"/>
                  </a:lnTo>
                  <a:lnTo>
                    <a:pt x="1481264" y="22336"/>
                  </a:lnTo>
                  <a:lnTo>
                    <a:pt x="1497619" y="46559"/>
                  </a:lnTo>
                  <a:lnTo>
                    <a:pt x="1503616" y="76200"/>
                  </a:lnTo>
                  <a:lnTo>
                    <a:pt x="1503616" y="381000"/>
                  </a:lnTo>
                  <a:lnTo>
                    <a:pt x="1497619" y="410640"/>
                  </a:lnTo>
                  <a:lnTo>
                    <a:pt x="1481264" y="434863"/>
                  </a:lnTo>
                  <a:lnTo>
                    <a:pt x="1457003" y="451205"/>
                  </a:lnTo>
                  <a:lnTo>
                    <a:pt x="1427289" y="457200"/>
                  </a:lnTo>
                  <a:lnTo>
                    <a:pt x="76200" y="457200"/>
                  </a:lnTo>
                  <a:lnTo>
                    <a:pt x="46537" y="451205"/>
                  </a:lnTo>
                  <a:lnTo>
                    <a:pt x="22317" y="434863"/>
                  </a:lnTo>
                  <a:lnTo>
                    <a:pt x="5987" y="410640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27"/>
          <p:cNvSpPr txBox="1"/>
          <p:nvPr/>
        </p:nvSpPr>
        <p:spPr>
          <a:xfrm>
            <a:off x="2213898" y="6073707"/>
            <a:ext cx="12712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Temel</a:t>
            </a:r>
            <a:r>
              <a:rPr sz="1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Veri</a:t>
            </a: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Tipleri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98" name="object 28"/>
          <p:cNvGrpSpPr/>
          <p:nvPr/>
        </p:nvGrpSpPr>
        <p:grpSpPr>
          <a:xfrm>
            <a:off x="3793994" y="5948040"/>
            <a:ext cx="1513205" cy="466725"/>
            <a:chOff x="2195893" y="4389437"/>
            <a:chExt cx="1513205" cy="466725"/>
          </a:xfrm>
        </p:grpSpPr>
        <p:sp>
          <p:nvSpPr>
            <p:cNvPr id="99" name="object 29"/>
            <p:cNvSpPr/>
            <p:nvPr/>
          </p:nvSpPr>
          <p:spPr>
            <a:xfrm>
              <a:off x="2200655" y="4394200"/>
              <a:ext cx="1503680" cy="457200"/>
            </a:xfrm>
            <a:custGeom>
              <a:avLst/>
              <a:gdLst/>
              <a:ahLst/>
              <a:cxnLst/>
              <a:rect l="l" t="t" r="r" b="b"/>
              <a:pathLst>
                <a:path w="1503679" h="457200">
                  <a:moveTo>
                    <a:pt x="1427353" y="0"/>
                  </a:moveTo>
                  <a:lnTo>
                    <a:pt x="76200" y="0"/>
                  </a:lnTo>
                  <a:lnTo>
                    <a:pt x="46505" y="5994"/>
                  </a:lnTo>
                  <a:lnTo>
                    <a:pt x="22288" y="22336"/>
                  </a:lnTo>
                  <a:lnTo>
                    <a:pt x="5976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76" y="410640"/>
                  </a:lnTo>
                  <a:lnTo>
                    <a:pt x="22288" y="434863"/>
                  </a:lnTo>
                  <a:lnTo>
                    <a:pt x="46505" y="451205"/>
                  </a:lnTo>
                  <a:lnTo>
                    <a:pt x="76200" y="457200"/>
                  </a:lnTo>
                  <a:lnTo>
                    <a:pt x="1427353" y="457200"/>
                  </a:lnTo>
                  <a:lnTo>
                    <a:pt x="1456993" y="451205"/>
                  </a:lnTo>
                  <a:lnTo>
                    <a:pt x="1481216" y="434863"/>
                  </a:lnTo>
                  <a:lnTo>
                    <a:pt x="1497558" y="410640"/>
                  </a:lnTo>
                  <a:lnTo>
                    <a:pt x="1503553" y="381000"/>
                  </a:lnTo>
                  <a:lnTo>
                    <a:pt x="1503553" y="76200"/>
                  </a:lnTo>
                  <a:lnTo>
                    <a:pt x="1497558" y="46559"/>
                  </a:lnTo>
                  <a:lnTo>
                    <a:pt x="1481216" y="22336"/>
                  </a:lnTo>
                  <a:lnTo>
                    <a:pt x="1456993" y="5994"/>
                  </a:lnTo>
                  <a:lnTo>
                    <a:pt x="1427353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30"/>
            <p:cNvSpPr/>
            <p:nvPr/>
          </p:nvSpPr>
          <p:spPr>
            <a:xfrm>
              <a:off x="2200655" y="4394200"/>
              <a:ext cx="1503680" cy="457200"/>
            </a:xfrm>
            <a:custGeom>
              <a:avLst/>
              <a:gdLst/>
              <a:ahLst/>
              <a:cxnLst/>
              <a:rect l="l" t="t" r="r" b="b"/>
              <a:pathLst>
                <a:path w="1503679" h="457200">
                  <a:moveTo>
                    <a:pt x="0" y="76200"/>
                  </a:moveTo>
                  <a:lnTo>
                    <a:pt x="5976" y="46559"/>
                  </a:lnTo>
                  <a:lnTo>
                    <a:pt x="22288" y="22336"/>
                  </a:lnTo>
                  <a:lnTo>
                    <a:pt x="46505" y="5994"/>
                  </a:lnTo>
                  <a:lnTo>
                    <a:pt x="76200" y="0"/>
                  </a:lnTo>
                  <a:lnTo>
                    <a:pt x="1427353" y="0"/>
                  </a:lnTo>
                  <a:lnTo>
                    <a:pt x="1456993" y="5994"/>
                  </a:lnTo>
                  <a:lnTo>
                    <a:pt x="1481216" y="22336"/>
                  </a:lnTo>
                  <a:lnTo>
                    <a:pt x="1497558" y="46559"/>
                  </a:lnTo>
                  <a:lnTo>
                    <a:pt x="1503553" y="76200"/>
                  </a:lnTo>
                  <a:lnTo>
                    <a:pt x="1503553" y="381000"/>
                  </a:lnTo>
                  <a:lnTo>
                    <a:pt x="1497558" y="410640"/>
                  </a:lnTo>
                  <a:lnTo>
                    <a:pt x="1481216" y="434863"/>
                  </a:lnTo>
                  <a:lnTo>
                    <a:pt x="1456993" y="451205"/>
                  </a:lnTo>
                  <a:lnTo>
                    <a:pt x="1427353" y="457200"/>
                  </a:lnTo>
                  <a:lnTo>
                    <a:pt x="76200" y="457200"/>
                  </a:lnTo>
                  <a:lnTo>
                    <a:pt x="46505" y="451205"/>
                  </a:lnTo>
                  <a:lnTo>
                    <a:pt x="22288" y="434863"/>
                  </a:lnTo>
                  <a:lnTo>
                    <a:pt x="5976" y="410640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31"/>
          <p:cNvSpPr txBox="1"/>
          <p:nvPr/>
        </p:nvSpPr>
        <p:spPr>
          <a:xfrm>
            <a:off x="3925630" y="6073707"/>
            <a:ext cx="12503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Kullanıcı</a:t>
            </a: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V.tipleri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02" name="object 32"/>
          <p:cNvGrpSpPr/>
          <p:nvPr/>
        </p:nvGrpSpPr>
        <p:grpSpPr>
          <a:xfrm>
            <a:off x="5494524" y="5948040"/>
            <a:ext cx="1513205" cy="466725"/>
            <a:chOff x="3896423" y="4389437"/>
            <a:chExt cx="1513205" cy="466725"/>
          </a:xfrm>
        </p:grpSpPr>
        <p:sp>
          <p:nvSpPr>
            <p:cNvPr id="103" name="object 33"/>
            <p:cNvSpPr/>
            <p:nvPr/>
          </p:nvSpPr>
          <p:spPr>
            <a:xfrm>
              <a:off x="3901185" y="4394200"/>
              <a:ext cx="1503680" cy="457200"/>
            </a:xfrm>
            <a:custGeom>
              <a:avLst/>
              <a:gdLst/>
              <a:ahLst/>
              <a:cxnLst/>
              <a:rect l="l" t="t" r="r" b="b"/>
              <a:pathLst>
                <a:path w="1503679" h="457200">
                  <a:moveTo>
                    <a:pt x="1427352" y="0"/>
                  </a:moveTo>
                  <a:lnTo>
                    <a:pt x="76200" y="0"/>
                  </a:ln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94" y="410640"/>
                  </a:lnTo>
                  <a:lnTo>
                    <a:pt x="22336" y="434863"/>
                  </a:lnTo>
                  <a:lnTo>
                    <a:pt x="46559" y="451205"/>
                  </a:lnTo>
                  <a:lnTo>
                    <a:pt x="76200" y="457200"/>
                  </a:lnTo>
                  <a:lnTo>
                    <a:pt x="1427352" y="457200"/>
                  </a:lnTo>
                  <a:lnTo>
                    <a:pt x="1456993" y="451205"/>
                  </a:lnTo>
                  <a:lnTo>
                    <a:pt x="1481216" y="434863"/>
                  </a:lnTo>
                  <a:lnTo>
                    <a:pt x="1497558" y="410640"/>
                  </a:lnTo>
                  <a:lnTo>
                    <a:pt x="1503552" y="381000"/>
                  </a:lnTo>
                  <a:lnTo>
                    <a:pt x="1503552" y="76200"/>
                  </a:lnTo>
                  <a:lnTo>
                    <a:pt x="1497558" y="46559"/>
                  </a:lnTo>
                  <a:lnTo>
                    <a:pt x="1481216" y="22336"/>
                  </a:lnTo>
                  <a:lnTo>
                    <a:pt x="1456993" y="5994"/>
                  </a:lnTo>
                  <a:lnTo>
                    <a:pt x="1427352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34"/>
            <p:cNvSpPr/>
            <p:nvPr/>
          </p:nvSpPr>
          <p:spPr>
            <a:xfrm>
              <a:off x="3901185" y="4394200"/>
              <a:ext cx="1503680" cy="457200"/>
            </a:xfrm>
            <a:custGeom>
              <a:avLst/>
              <a:gdLst/>
              <a:ahLst/>
              <a:cxnLst/>
              <a:rect l="l" t="t" r="r" b="b"/>
              <a:pathLst>
                <a:path w="1503679" h="4572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1427352" y="0"/>
                  </a:lnTo>
                  <a:lnTo>
                    <a:pt x="1456993" y="5994"/>
                  </a:lnTo>
                  <a:lnTo>
                    <a:pt x="1481216" y="22336"/>
                  </a:lnTo>
                  <a:lnTo>
                    <a:pt x="1497558" y="46559"/>
                  </a:lnTo>
                  <a:lnTo>
                    <a:pt x="1503552" y="76200"/>
                  </a:lnTo>
                  <a:lnTo>
                    <a:pt x="1503552" y="381000"/>
                  </a:lnTo>
                  <a:lnTo>
                    <a:pt x="1497558" y="410640"/>
                  </a:lnTo>
                  <a:lnTo>
                    <a:pt x="1481216" y="434863"/>
                  </a:lnTo>
                  <a:lnTo>
                    <a:pt x="1456993" y="451205"/>
                  </a:lnTo>
                  <a:lnTo>
                    <a:pt x="1427352" y="457200"/>
                  </a:lnTo>
                  <a:lnTo>
                    <a:pt x="76200" y="457200"/>
                  </a:lnTo>
                  <a:lnTo>
                    <a:pt x="46559" y="451205"/>
                  </a:lnTo>
                  <a:lnTo>
                    <a:pt x="22336" y="434863"/>
                  </a:lnTo>
                  <a:lnTo>
                    <a:pt x="5994" y="410640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35"/>
          <p:cNvSpPr txBox="1"/>
          <p:nvPr/>
        </p:nvSpPr>
        <p:spPr>
          <a:xfrm>
            <a:off x="5563929" y="6073707"/>
            <a:ext cx="13747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Öznitelikli</a:t>
            </a:r>
            <a:r>
              <a:rPr sz="1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V.Tipleri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06" name="object 36"/>
          <p:cNvGrpSpPr/>
          <p:nvPr/>
        </p:nvGrpSpPr>
        <p:grpSpPr>
          <a:xfrm>
            <a:off x="7195054" y="5948040"/>
            <a:ext cx="1513205" cy="466725"/>
            <a:chOff x="5596953" y="4389437"/>
            <a:chExt cx="1513205" cy="466725"/>
          </a:xfrm>
        </p:grpSpPr>
        <p:sp>
          <p:nvSpPr>
            <p:cNvPr id="107" name="object 37"/>
            <p:cNvSpPr/>
            <p:nvPr/>
          </p:nvSpPr>
          <p:spPr>
            <a:xfrm>
              <a:off x="5601715" y="4394200"/>
              <a:ext cx="1503680" cy="457200"/>
            </a:xfrm>
            <a:custGeom>
              <a:avLst/>
              <a:gdLst/>
              <a:ahLst/>
              <a:cxnLst/>
              <a:rect l="l" t="t" r="r" b="b"/>
              <a:pathLst>
                <a:path w="1503679" h="457200">
                  <a:moveTo>
                    <a:pt x="1427353" y="0"/>
                  </a:moveTo>
                  <a:lnTo>
                    <a:pt x="76200" y="0"/>
                  </a:ln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94" y="410640"/>
                  </a:lnTo>
                  <a:lnTo>
                    <a:pt x="22336" y="434863"/>
                  </a:lnTo>
                  <a:lnTo>
                    <a:pt x="46559" y="451205"/>
                  </a:lnTo>
                  <a:lnTo>
                    <a:pt x="76200" y="457200"/>
                  </a:lnTo>
                  <a:lnTo>
                    <a:pt x="1427353" y="457200"/>
                  </a:lnTo>
                  <a:lnTo>
                    <a:pt x="1457047" y="451205"/>
                  </a:lnTo>
                  <a:lnTo>
                    <a:pt x="1481264" y="434863"/>
                  </a:lnTo>
                  <a:lnTo>
                    <a:pt x="1497576" y="410640"/>
                  </a:lnTo>
                  <a:lnTo>
                    <a:pt x="1503553" y="381000"/>
                  </a:lnTo>
                  <a:lnTo>
                    <a:pt x="1503553" y="76200"/>
                  </a:lnTo>
                  <a:lnTo>
                    <a:pt x="1497576" y="46559"/>
                  </a:lnTo>
                  <a:lnTo>
                    <a:pt x="1481264" y="22336"/>
                  </a:lnTo>
                  <a:lnTo>
                    <a:pt x="1457047" y="5994"/>
                  </a:lnTo>
                  <a:lnTo>
                    <a:pt x="1427353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38"/>
            <p:cNvSpPr/>
            <p:nvPr/>
          </p:nvSpPr>
          <p:spPr>
            <a:xfrm>
              <a:off x="5601715" y="4394200"/>
              <a:ext cx="1503680" cy="457200"/>
            </a:xfrm>
            <a:custGeom>
              <a:avLst/>
              <a:gdLst/>
              <a:ahLst/>
              <a:cxnLst/>
              <a:rect l="l" t="t" r="r" b="b"/>
              <a:pathLst>
                <a:path w="1503679" h="4572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1427353" y="0"/>
                  </a:lnTo>
                  <a:lnTo>
                    <a:pt x="1457047" y="5994"/>
                  </a:lnTo>
                  <a:lnTo>
                    <a:pt x="1481264" y="22336"/>
                  </a:lnTo>
                  <a:lnTo>
                    <a:pt x="1497576" y="46559"/>
                  </a:lnTo>
                  <a:lnTo>
                    <a:pt x="1503553" y="76200"/>
                  </a:lnTo>
                  <a:lnTo>
                    <a:pt x="1503553" y="381000"/>
                  </a:lnTo>
                  <a:lnTo>
                    <a:pt x="1497576" y="410640"/>
                  </a:lnTo>
                  <a:lnTo>
                    <a:pt x="1481264" y="434863"/>
                  </a:lnTo>
                  <a:lnTo>
                    <a:pt x="1457047" y="451205"/>
                  </a:lnTo>
                  <a:lnTo>
                    <a:pt x="1427353" y="457200"/>
                  </a:lnTo>
                  <a:lnTo>
                    <a:pt x="76200" y="457200"/>
                  </a:lnTo>
                  <a:lnTo>
                    <a:pt x="46559" y="451205"/>
                  </a:lnTo>
                  <a:lnTo>
                    <a:pt x="22336" y="434863"/>
                  </a:lnTo>
                  <a:lnTo>
                    <a:pt x="5994" y="410640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39"/>
          <p:cNvSpPr txBox="1"/>
          <p:nvPr/>
        </p:nvSpPr>
        <p:spPr>
          <a:xfrm>
            <a:off x="7159558" y="6073707"/>
            <a:ext cx="1587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Göstericiler(Pointers)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0" name="object 40"/>
          <p:cNvGrpSpPr/>
          <p:nvPr/>
        </p:nvGrpSpPr>
        <p:grpSpPr>
          <a:xfrm>
            <a:off x="8895584" y="5952041"/>
            <a:ext cx="1513205" cy="466725"/>
            <a:chOff x="7297483" y="4389437"/>
            <a:chExt cx="1513205" cy="466725"/>
          </a:xfrm>
        </p:grpSpPr>
        <p:sp>
          <p:nvSpPr>
            <p:cNvPr id="111" name="object 41"/>
            <p:cNvSpPr/>
            <p:nvPr/>
          </p:nvSpPr>
          <p:spPr>
            <a:xfrm>
              <a:off x="7302245" y="4394200"/>
              <a:ext cx="1503680" cy="457200"/>
            </a:xfrm>
            <a:custGeom>
              <a:avLst/>
              <a:gdLst/>
              <a:ahLst/>
              <a:cxnLst/>
              <a:rect l="l" t="t" r="r" b="b"/>
              <a:pathLst>
                <a:path w="1503679" h="457200">
                  <a:moveTo>
                    <a:pt x="1427352" y="0"/>
                  </a:moveTo>
                  <a:lnTo>
                    <a:pt x="76326" y="0"/>
                  </a:lnTo>
                  <a:lnTo>
                    <a:pt x="46612" y="5994"/>
                  </a:lnTo>
                  <a:lnTo>
                    <a:pt x="22351" y="22336"/>
                  </a:lnTo>
                  <a:lnTo>
                    <a:pt x="5996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96" y="410640"/>
                  </a:lnTo>
                  <a:lnTo>
                    <a:pt x="22351" y="434863"/>
                  </a:lnTo>
                  <a:lnTo>
                    <a:pt x="46612" y="451205"/>
                  </a:lnTo>
                  <a:lnTo>
                    <a:pt x="76326" y="457200"/>
                  </a:lnTo>
                  <a:lnTo>
                    <a:pt x="1427352" y="457200"/>
                  </a:lnTo>
                  <a:lnTo>
                    <a:pt x="1457067" y="451205"/>
                  </a:lnTo>
                  <a:lnTo>
                    <a:pt x="1481327" y="434863"/>
                  </a:lnTo>
                  <a:lnTo>
                    <a:pt x="1497683" y="410640"/>
                  </a:lnTo>
                  <a:lnTo>
                    <a:pt x="1503679" y="381000"/>
                  </a:lnTo>
                  <a:lnTo>
                    <a:pt x="1503679" y="76200"/>
                  </a:lnTo>
                  <a:lnTo>
                    <a:pt x="1497683" y="46559"/>
                  </a:lnTo>
                  <a:lnTo>
                    <a:pt x="1481327" y="22336"/>
                  </a:lnTo>
                  <a:lnTo>
                    <a:pt x="1457067" y="5994"/>
                  </a:lnTo>
                  <a:lnTo>
                    <a:pt x="1427352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42"/>
            <p:cNvSpPr/>
            <p:nvPr/>
          </p:nvSpPr>
          <p:spPr>
            <a:xfrm>
              <a:off x="7302245" y="4394200"/>
              <a:ext cx="1503680" cy="457200"/>
            </a:xfrm>
            <a:custGeom>
              <a:avLst/>
              <a:gdLst/>
              <a:ahLst/>
              <a:cxnLst/>
              <a:rect l="l" t="t" r="r" b="b"/>
              <a:pathLst>
                <a:path w="1503679" h="457200">
                  <a:moveTo>
                    <a:pt x="0" y="76200"/>
                  </a:moveTo>
                  <a:lnTo>
                    <a:pt x="5996" y="46559"/>
                  </a:lnTo>
                  <a:lnTo>
                    <a:pt x="22351" y="22336"/>
                  </a:lnTo>
                  <a:lnTo>
                    <a:pt x="46612" y="5994"/>
                  </a:lnTo>
                  <a:lnTo>
                    <a:pt x="76326" y="0"/>
                  </a:lnTo>
                  <a:lnTo>
                    <a:pt x="1427352" y="0"/>
                  </a:lnTo>
                  <a:lnTo>
                    <a:pt x="1457067" y="5994"/>
                  </a:lnTo>
                  <a:lnTo>
                    <a:pt x="1481327" y="22336"/>
                  </a:lnTo>
                  <a:lnTo>
                    <a:pt x="1497683" y="46559"/>
                  </a:lnTo>
                  <a:lnTo>
                    <a:pt x="1503679" y="76200"/>
                  </a:lnTo>
                  <a:lnTo>
                    <a:pt x="1503679" y="381000"/>
                  </a:lnTo>
                  <a:lnTo>
                    <a:pt x="1497683" y="410640"/>
                  </a:lnTo>
                  <a:lnTo>
                    <a:pt x="1481327" y="434863"/>
                  </a:lnTo>
                  <a:lnTo>
                    <a:pt x="1457067" y="451205"/>
                  </a:lnTo>
                  <a:lnTo>
                    <a:pt x="1427352" y="457200"/>
                  </a:lnTo>
                  <a:lnTo>
                    <a:pt x="76326" y="457200"/>
                  </a:lnTo>
                  <a:lnTo>
                    <a:pt x="46612" y="451205"/>
                  </a:lnTo>
                  <a:lnTo>
                    <a:pt x="22351" y="434863"/>
                  </a:lnTo>
                  <a:lnTo>
                    <a:pt x="5996" y="410640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43"/>
          <p:cNvSpPr txBox="1"/>
          <p:nvPr/>
        </p:nvSpPr>
        <p:spPr>
          <a:xfrm>
            <a:off x="9295952" y="6073707"/>
            <a:ext cx="7124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üzl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015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938" y="728287"/>
            <a:ext cx="8679134" cy="1082757"/>
          </a:xfrm>
        </p:spPr>
        <p:txBody>
          <a:bodyPr>
            <a:normAutofit/>
          </a:bodyPr>
          <a:lstStyle/>
          <a:p>
            <a:r>
              <a:rPr lang="tr-TR" dirty="0"/>
              <a:t>Değer ve Referans Türleri Nelerdir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617" y="1811044"/>
            <a:ext cx="11687776" cy="47227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b="1" dirty="0"/>
          </a:p>
          <a:p>
            <a:r>
              <a:rPr lang="tr-TR" b="1" dirty="0"/>
              <a:t>Değer Tipleri:</a:t>
            </a:r>
            <a:r>
              <a:rPr lang="tr-TR" dirty="0"/>
              <a:t> 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int,long,float,double,decimal,char,bool,byte,short,struct,enum.</a:t>
            </a:r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  <a:p>
            <a:pPr marL="0" indent="0">
              <a:buNone/>
            </a:pPr>
            <a:endParaRPr lang="en-US" dirty="0"/>
          </a:p>
          <a:p>
            <a:r>
              <a:rPr lang="tr-TR" sz="2000" b="1" dirty="0"/>
              <a:t>Referans Tipleri:</a:t>
            </a:r>
            <a:r>
              <a:rPr lang="tr-TR" sz="2000" dirty="0"/>
              <a:t> 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string, object,class, interface, array, delegate, pointer.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8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DA29FE-410C-46BE-A242-C65AE7A5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231" y="624110"/>
            <a:ext cx="9489381" cy="689785"/>
          </a:xfrm>
        </p:spPr>
        <p:txBody>
          <a:bodyPr/>
          <a:lstStyle/>
          <a:p>
            <a:r>
              <a:rPr lang="tr-TR" dirty="0"/>
              <a:t>Değer Tipler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FEF7AD0-18AF-4EBB-ACEE-8F352801C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03" y="1642157"/>
            <a:ext cx="11437398" cy="5087117"/>
          </a:xfrm>
        </p:spPr>
        <p:txBody>
          <a:bodyPr>
            <a:normAutofit/>
          </a:bodyPr>
          <a:lstStyle/>
          <a:p>
            <a:r>
              <a:rPr lang="tr-TR" sz="2400" dirty="0"/>
              <a:t>    Bir metoda parametre olarak </a:t>
            </a:r>
            <a:r>
              <a:rPr lang="tr-TR" sz="2400" b="1" u="sng" dirty="0"/>
              <a:t>Değer Tipli</a:t>
            </a:r>
            <a:r>
              <a:rPr lang="tr-TR" sz="2400" dirty="0"/>
              <a:t> bir değişken verildiğinde; bellekte yeni bir alan oluşturulur ve değişkenin taşıdığı </a:t>
            </a:r>
            <a:r>
              <a:rPr lang="tr-TR" sz="2400" b="1" u="sng" dirty="0"/>
              <a:t>verinin</a:t>
            </a:r>
            <a:r>
              <a:rPr lang="tr-TR" sz="2400" dirty="0"/>
              <a:t> kopyası bu alana yerleştirilir. </a:t>
            </a:r>
          </a:p>
          <a:p>
            <a:endParaRPr lang="tr-TR" sz="2400" dirty="0"/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endParaRPr lang="tr-TR" sz="2400" dirty="0"/>
          </a:p>
          <a:p>
            <a:r>
              <a:rPr lang="tr-TR" sz="2400" dirty="0"/>
              <a:t>    Metot içerisinde yapılan işlemlerde de yeni oluşturulan bellek bölgesinde bulunan veri kullanılır. Bu yüzden metot içerisinde yapılan değişikliklerden ana değişken herhangi bir şekilde etkilenmez.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9E93E57-E5EF-484F-926B-FD99DA7A7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465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1CD5FE5-055B-4269-BE01-09609ECF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19E62675-CC48-4843-8691-B84DEBC07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679" y="1267904"/>
            <a:ext cx="7136642" cy="43221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6185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8F7D2F70-E275-4D2A-81E3-9E8EB1C3F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48840" y="2397628"/>
            <a:ext cx="6669629" cy="30434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CE36FC5-AE08-4126-AF25-4D489575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9B7E114F-89EB-4267-B18A-2C2F3527BD82}"/>
              </a:ext>
            </a:extLst>
          </p:cNvPr>
          <p:cNvSpPr txBox="1"/>
          <p:nvPr/>
        </p:nvSpPr>
        <p:spPr>
          <a:xfrm>
            <a:off x="1402672" y="1346999"/>
            <a:ext cx="645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Ondalıklı değişken tipleri: </a:t>
            </a:r>
          </a:p>
        </p:txBody>
      </p:sp>
    </p:spTree>
    <p:extLst>
      <p:ext uri="{BB962C8B-B14F-4D97-AF65-F5344CB8AC3E}">
        <p14:creationId xmlns:p14="http://schemas.microsoft.com/office/powerpoint/2010/main" val="229059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47A407-EF44-4132-B370-F340E62DC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605" y="1275261"/>
            <a:ext cx="8911687" cy="1280890"/>
          </a:xfrm>
        </p:spPr>
        <p:txBody>
          <a:bodyPr>
            <a:normAutofit/>
          </a:bodyPr>
          <a:lstStyle/>
          <a:p>
            <a:r>
              <a:rPr lang="tr-TR" sz="2400" dirty="0">
                <a:solidFill>
                  <a:schemeClr val="tx1"/>
                </a:solidFill>
              </a:rPr>
              <a:t>Diğer Değişken tipleri: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9A99DD68-BCEC-4CC7-93D8-5B92AF3C4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8487" y="2422279"/>
            <a:ext cx="6432234" cy="32965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9171E1E-C17A-432D-8F9A-9D357841F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767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401" y="706484"/>
            <a:ext cx="9468843" cy="906185"/>
          </a:xfrm>
        </p:spPr>
        <p:txBody>
          <a:bodyPr>
            <a:normAutofit/>
          </a:bodyPr>
          <a:lstStyle/>
          <a:p>
            <a:r>
              <a:rPr lang="tr-TR" sz="2400" dirty="0"/>
              <a:t>Değer Tip Bellekte Nasıl Saklanır 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tr-TR" sz="24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251" y="1584158"/>
            <a:ext cx="10799590" cy="1579151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sz="2400" dirty="0"/>
              <a:t>     C# belleği iki bölge olarak kullanır. Bunlardan biri </a:t>
            </a:r>
            <a:r>
              <a:rPr lang="tr-TR" sz="2400" b="1" dirty="0"/>
              <a:t>Stack(Yığın) </a:t>
            </a:r>
            <a:r>
              <a:rPr lang="tr-TR" sz="2400" dirty="0"/>
              <a:t>diğeri ise </a:t>
            </a:r>
            <a:r>
              <a:rPr lang="tr-TR" sz="2400" b="1" dirty="0" err="1"/>
              <a:t>Heap</a:t>
            </a:r>
            <a:r>
              <a:rPr lang="tr-TR" sz="2400" b="1" dirty="0"/>
              <a:t>(Öbek)</a:t>
            </a:r>
            <a:r>
              <a:rPr lang="tr-TR" sz="2400" dirty="0"/>
              <a:t>’</a:t>
            </a:r>
            <a:r>
              <a:rPr lang="tr-TR" sz="2400" dirty="0" err="1"/>
              <a:t>dir</a:t>
            </a:r>
            <a:r>
              <a:rPr lang="tr-TR" sz="2400" dirty="0"/>
              <a:t>. </a:t>
            </a:r>
          </a:p>
          <a:p>
            <a:pPr algn="just"/>
            <a:r>
              <a:rPr lang="tr-TR" sz="2400" dirty="0"/>
              <a:t>Stack </a:t>
            </a:r>
            <a:r>
              <a:rPr lang="tr-TR" sz="2400" dirty="0" err="1"/>
              <a:t>Heap’den</a:t>
            </a:r>
            <a:r>
              <a:rPr lang="tr-TR" sz="2400" dirty="0"/>
              <a:t> daha hızlıdır. Peki bu Değer ve Referans tipler, bahsettiğimiz belleği nasıl kullanıyor, hemen bakalım.</a:t>
            </a:r>
          </a:p>
          <a:p>
            <a:pPr marL="0" indent="0" algn="just">
              <a:buNone/>
            </a:pPr>
            <a:endParaRPr lang="tr-TR" dirty="0"/>
          </a:p>
          <a:p>
            <a:pPr algn="just"/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635" y="3785134"/>
            <a:ext cx="5754821" cy="18448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0035731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5468</TotalTime>
  <Words>1160</Words>
  <Application>Microsoft Office PowerPoint</Application>
  <PresentationFormat>Geniş ekran</PresentationFormat>
  <Paragraphs>154</Paragraphs>
  <Slides>23</Slides>
  <Notes>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30" baseType="lpstr">
      <vt:lpstr>Arial</vt:lpstr>
      <vt:lpstr>Calibri</vt:lpstr>
      <vt:lpstr>Century Gothic</vt:lpstr>
      <vt:lpstr>Courier New</vt:lpstr>
      <vt:lpstr>Open Sans</vt:lpstr>
      <vt:lpstr>Wingdings 3</vt:lpstr>
      <vt:lpstr>Duman</vt:lpstr>
      <vt:lpstr>C# Değer ve Referans Türleri </vt:lpstr>
      <vt:lpstr>İçindekiler</vt:lpstr>
      <vt:lpstr>Değer ve referans türlerine Giriş  </vt:lpstr>
      <vt:lpstr>Değer ve Referans Türleri Nelerdir</vt:lpstr>
      <vt:lpstr>Değer Tipler </vt:lpstr>
      <vt:lpstr>PowerPoint Sunusu</vt:lpstr>
      <vt:lpstr>PowerPoint Sunusu</vt:lpstr>
      <vt:lpstr>Diğer Değişken tipleri:</vt:lpstr>
      <vt:lpstr>Değer Tip Bellekte Nasıl Saklanır ?</vt:lpstr>
      <vt:lpstr>Değer Tip Bellekte Nasıl Saklanır ? -2 </vt:lpstr>
      <vt:lpstr>Değer Tip Bellekte Nasıl Saklanır ? -3</vt:lpstr>
      <vt:lpstr>Uygulama Örneği-1 </vt:lpstr>
      <vt:lpstr>Referans Tipler</vt:lpstr>
      <vt:lpstr>PowerPoint Sunusu</vt:lpstr>
      <vt:lpstr>Uygulama Örneği -2</vt:lpstr>
      <vt:lpstr>Referans Tip Bellekte Nasıl Saklanır ?</vt:lpstr>
      <vt:lpstr>Uygulama Örneği-3</vt:lpstr>
      <vt:lpstr>Referans Tip Bellekte Nasıl Saklanır ? (devamı)</vt:lpstr>
      <vt:lpstr>Referans Tip Bellekte Nasıl Saklanır ?</vt:lpstr>
      <vt:lpstr>Uygulama Örneği -4</vt:lpstr>
      <vt:lpstr>Sonuç</vt:lpstr>
      <vt:lpstr>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Soyutlama Nedir?</dc:title>
  <dc:creator>İsmail KIRBAŞ</dc:creator>
  <cp:lastModifiedBy>Yunus emre Salcan</cp:lastModifiedBy>
  <cp:revision>134</cp:revision>
  <dcterms:created xsi:type="dcterms:W3CDTF">2020-04-15T07:57:29Z</dcterms:created>
  <dcterms:modified xsi:type="dcterms:W3CDTF">2021-06-14T19:30:20Z</dcterms:modified>
</cp:coreProperties>
</file>