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73" r:id="rId5"/>
    <p:sldId id="261" r:id="rId6"/>
    <p:sldId id="271" r:id="rId7"/>
    <p:sldId id="262" r:id="rId8"/>
    <p:sldId id="264" r:id="rId9"/>
    <p:sldId id="263" r:id="rId10"/>
    <p:sldId id="277" r:id="rId11"/>
    <p:sldId id="278" r:id="rId12"/>
    <p:sldId id="265" r:id="rId13"/>
    <p:sldId id="266" r:id="rId14"/>
    <p:sldId id="268" r:id="rId15"/>
    <p:sldId id="269" r:id="rId16"/>
    <p:sldId id="274" r:id="rId17"/>
    <p:sldId id="275" r:id="rId18"/>
    <p:sldId id="276" r:id="rId19"/>
    <p:sldId id="270" r:id="rId20"/>
    <p:sldId id="259"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6/12/2021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tr.wikibooks.org/wiki/C_Sharp_Programlama_Dili/Diziler"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www.yazilimkodlama.com/c-2/c-diziler/"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www.gorselprogramlama.com/dizi-ornekleri-csharp-console/" TargetMode="External"/><Relationship Id="rId4" Type="http://schemas.openxmlformats.org/officeDocument/2006/relationships/hyperlink" Target="https://www.btkakademi.gov.tr/" TargetMode="External"/><Relationship Id="rId9" Type="http://schemas.openxmlformats.org/officeDocument/2006/relationships/hyperlink" Target="http://youtube.com/bmdersleri"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893366" y="43706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C#’da</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Dizi Kullanımı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22753" y="4639002"/>
            <a:ext cx="576469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Tuncay ÖZDEMİR 2011404095</a:t>
            </a:r>
          </a:p>
          <a:p>
            <a:r>
              <a:rPr lang="tr-TR" dirty="0">
                <a:solidFill>
                  <a:schemeClr val="tx1"/>
                </a:solidFill>
              </a:rPr>
              <a:t>Tarih                            : 13/06/2021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Resim 8">
            <a:extLst>
              <a:ext uri="{FF2B5EF4-FFF2-40B4-BE49-F238E27FC236}">
                <a16:creationId xmlns:a16="http://schemas.microsoft.com/office/drawing/2014/main" id="{90E524FB-CC7D-41E2-A81C-9686BDEB83E6}"/>
              </a:ext>
            </a:extLst>
          </p:cNvPr>
          <p:cNvPicPr>
            <a:picLocks noChangeAspect="1"/>
          </p:cNvPicPr>
          <p:nvPr/>
        </p:nvPicPr>
        <p:blipFill>
          <a:blip r:embed="rId7"/>
          <a:stretch>
            <a:fillRect/>
          </a:stretch>
        </p:blipFill>
        <p:spPr>
          <a:xfrm>
            <a:off x="2413804" y="4222605"/>
            <a:ext cx="2537918" cy="2537918"/>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CF6DE0-A3A8-486D-BB08-9E48813BE396}"/>
              </a:ext>
            </a:extLst>
          </p:cNvPr>
          <p:cNvSpPr>
            <a:spLocks noGrp="1"/>
          </p:cNvSpPr>
          <p:nvPr>
            <p:ph type="title"/>
          </p:nvPr>
        </p:nvSpPr>
        <p:spPr>
          <a:xfrm>
            <a:off x="1640156" y="653007"/>
            <a:ext cx="8911687" cy="634674"/>
          </a:xfrm>
        </p:spPr>
        <p:txBody>
          <a:bodyPr>
            <a:normAutofit fontScale="90000"/>
          </a:bodyPr>
          <a:lstStyle/>
          <a:p>
            <a:r>
              <a:rPr lang="tr-TR" dirty="0"/>
              <a:t>Matris Dizileri</a:t>
            </a:r>
          </a:p>
        </p:txBody>
      </p:sp>
      <p:sp>
        <p:nvSpPr>
          <p:cNvPr id="3" name="İçerik Yer Tutucusu 2">
            <a:extLst>
              <a:ext uri="{FF2B5EF4-FFF2-40B4-BE49-F238E27FC236}">
                <a16:creationId xmlns:a16="http://schemas.microsoft.com/office/drawing/2014/main" id="{ED1591AC-9564-4ACA-B076-A3BD6A82705A}"/>
              </a:ext>
            </a:extLst>
          </p:cNvPr>
          <p:cNvSpPr>
            <a:spLocks noGrp="1"/>
          </p:cNvSpPr>
          <p:nvPr>
            <p:ph idx="1"/>
          </p:nvPr>
        </p:nvSpPr>
        <p:spPr>
          <a:xfrm>
            <a:off x="1640155" y="1387792"/>
            <a:ext cx="9213891" cy="1059127"/>
          </a:xfrm>
        </p:spPr>
        <p:txBody>
          <a:bodyPr>
            <a:normAutofit/>
          </a:bodyPr>
          <a:lstStyle/>
          <a:p>
            <a:pPr marL="0" indent="0">
              <a:buNone/>
            </a:pPr>
            <a:r>
              <a:rPr lang="tr-TR" dirty="0">
                <a:solidFill>
                  <a:schemeClr val="tx1"/>
                </a:solidFill>
              </a:rPr>
              <a:t> 	</a:t>
            </a:r>
            <a:r>
              <a:rPr lang="tr-TR" b="1" dirty="0">
                <a:solidFill>
                  <a:schemeClr val="tx1"/>
                </a:solidFill>
              </a:rPr>
              <a:t>Matris</a:t>
            </a:r>
            <a:r>
              <a:rPr lang="tr-TR" dirty="0">
                <a:solidFill>
                  <a:schemeClr val="tx1"/>
                </a:solidFill>
              </a:rPr>
              <a:t> dizinin nasıl tanımlanacağına bakacak olursak, örneğin 3x2 şeklindeki bir çok boyutlu diziyi;</a:t>
            </a:r>
            <a:endParaRPr lang="en-US" dirty="0">
              <a:solidFill>
                <a:schemeClr val="tx1"/>
              </a:solidFill>
            </a:endParaRPr>
          </a:p>
          <a:p>
            <a:pPr marL="0" indent="0">
              <a:buNone/>
            </a:pPr>
            <a:endParaRPr lang="tr-TR" dirty="0"/>
          </a:p>
        </p:txBody>
      </p:sp>
      <p:sp>
        <p:nvSpPr>
          <p:cNvPr id="4" name="Slayt Numarası Yer Tutucusu 3">
            <a:extLst>
              <a:ext uri="{FF2B5EF4-FFF2-40B4-BE49-F238E27FC236}">
                <a16:creationId xmlns:a16="http://schemas.microsoft.com/office/drawing/2014/main" id="{186DC4BB-C4D0-4B10-8734-C061C061D8A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Resim 4">
            <a:extLst>
              <a:ext uri="{FF2B5EF4-FFF2-40B4-BE49-F238E27FC236}">
                <a16:creationId xmlns:a16="http://schemas.microsoft.com/office/drawing/2014/main" id="{90F47999-0772-4FF6-A33C-E06F45EE1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48" y="1721608"/>
            <a:ext cx="5191850" cy="381053"/>
          </a:xfrm>
          <a:prstGeom prst="rect">
            <a:avLst/>
          </a:prstGeom>
        </p:spPr>
      </p:pic>
      <p:sp>
        <p:nvSpPr>
          <p:cNvPr id="6" name="Metin kutusu 5">
            <a:extLst>
              <a:ext uri="{FF2B5EF4-FFF2-40B4-BE49-F238E27FC236}">
                <a16:creationId xmlns:a16="http://schemas.microsoft.com/office/drawing/2014/main" id="{C050AFBA-70E3-489D-8702-7A65037D3DB8}"/>
              </a:ext>
            </a:extLst>
          </p:cNvPr>
          <p:cNvSpPr txBox="1"/>
          <p:nvPr/>
        </p:nvSpPr>
        <p:spPr>
          <a:xfrm>
            <a:off x="9215898" y="1733329"/>
            <a:ext cx="2268570" cy="369332"/>
          </a:xfrm>
          <a:prstGeom prst="rect">
            <a:avLst/>
          </a:prstGeom>
          <a:noFill/>
        </p:spPr>
        <p:txBody>
          <a:bodyPr wrap="none" rtlCol="0">
            <a:spAutoFit/>
          </a:bodyPr>
          <a:lstStyle/>
          <a:p>
            <a:r>
              <a:rPr lang="tr-TR" dirty="0"/>
              <a:t>şeklinde tanımlarız.</a:t>
            </a:r>
          </a:p>
        </p:txBody>
      </p:sp>
      <p:sp>
        <p:nvSpPr>
          <p:cNvPr id="7" name="Metin kutusu 6">
            <a:extLst>
              <a:ext uri="{FF2B5EF4-FFF2-40B4-BE49-F238E27FC236}">
                <a16:creationId xmlns:a16="http://schemas.microsoft.com/office/drawing/2014/main" id="{8E6D8DF0-8FAD-4A14-BE06-04DD81AB7C65}"/>
              </a:ext>
            </a:extLst>
          </p:cNvPr>
          <p:cNvSpPr txBox="1"/>
          <p:nvPr/>
        </p:nvSpPr>
        <p:spPr>
          <a:xfrm>
            <a:off x="1828155" y="2681490"/>
            <a:ext cx="6362639" cy="2585323"/>
          </a:xfrm>
          <a:prstGeom prst="rect">
            <a:avLst/>
          </a:prstGeom>
          <a:noFill/>
        </p:spPr>
        <p:txBody>
          <a:bodyPr wrap="none" rtlCol="0">
            <a:spAutoFit/>
          </a:bodyPr>
          <a:lstStyle/>
          <a:p>
            <a:r>
              <a:rPr lang="tr-TR" dirty="0"/>
              <a:t>Bu dizinin elemanları indekslerine göre aşağıdaki gibidir.</a:t>
            </a:r>
          </a:p>
          <a:p>
            <a:endParaRPr lang="tr-TR" dirty="0"/>
          </a:p>
          <a:p>
            <a:r>
              <a:rPr lang="tr-TR" dirty="0" err="1"/>
              <a:t>sayilar</a:t>
            </a:r>
            <a:r>
              <a:rPr lang="tr-TR" dirty="0"/>
              <a:t>[0,0] = 1</a:t>
            </a:r>
          </a:p>
          <a:p>
            <a:r>
              <a:rPr lang="tr-TR" dirty="0" err="1"/>
              <a:t>sayilar</a:t>
            </a:r>
            <a:r>
              <a:rPr lang="tr-TR" dirty="0"/>
              <a:t>[0,1] = 2</a:t>
            </a:r>
          </a:p>
          <a:p>
            <a:r>
              <a:rPr lang="tr-TR" dirty="0" err="1"/>
              <a:t>sayilar</a:t>
            </a:r>
            <a:r>
              <a:rPr lang="tr-TR" dirty="0"/>
              <a:t>[1,0] = 3</a:t>
            </a:r>
          </a:p>
          <a:p>
            <a:r>
              <a:rPr lang="tr-TR" dirty="0" err="1"/>
              <a:t>sayilar</a:t>
            </a:r>
            <a:r>
              <a:rPr lang="tr-TR" dirty="0"/>
              <a:t>[1,1] = 4</a:t>
            </a:r>
          </a:p>
          <a:p>
            <a:r>
              <a:rPr lang="tr-TR" dirty="0" err="1"/>
              <a:t>sayilar</a:t>
            </a:r>
            <a:r>
              <a:rPr lang="tr-TR" dirty="0"/>
              <a:t>[2,0] = 5</a:t>
            </a:r>
          </a:p>
          <a:p>
            <a:r>
              <a:rPr lang="tr-TR" dirty="0" err="1"/>
              <a:t>sayilar</a:t>
            </a:r>
            <a:r>
              <a:rPr lang="tr-TR" dirty="0"/>
              <a:t>[2,1] = 6</a:t>
            </a:r>
          </a:p>
          <a:p>
            <a:endParaRPr lang="tr-TR" dirty="0"/>
          </a:p>
        </p:txBody>
      </p:sp>
      <p:sp>
        <p:nvSpPr>
          <p:cNvPr id="8" name="Metin kutusu 7">
            <a:extLst>
              <a:ext uri="{FF2B5EF4-FFF2-40B4-BE49-F238E27FC236}">
                <a16:creationId xmlns:a16="http://schemas.microsoft.com/office/drawing/2014/main" id="{DE59863C-1C7A-46F9-951C-C984073AB87E}"/>
              </a:ext>
            </a:extLst>
          </p:cNvPr>
          <p:cNvSpPr txBox="1"/>
          <p:nvPr/>
        </p:nvSpPr>
        <p:spPr>
          <a:xfrm>
            <a:off x="1828155" y="5100875"/>
            <a:ext cx="6045245" cy="369332"/>
          </a:xfrm>
          <a:prstGeom prst="rect">
            <a:avLst/>
          </a:prstGeom>
          <a:noFill/>
        </p:spPr>
        <p:txBody>
          <a:bodyPr wrap="none" rtlCol="0">
            <a:spAutoFit/>
          </a:bodyPr>
          <a:lstStyle/>
          <a:p>
            <a:r>
              <a:rPr lang="tr-TR" dirty="0"/>
              <a:t>Yapısı ve elemanlarını ise aşağıdaki gibi gösterebiliriz.</a:t>
            </a:r>
          </a:p>
        </p:txBody>
      </p:sp>
      <p:graphicFrame>
        <p:nvGraphicFramePr>
          <p:cNvPr id="9" name="Tablo 8">
            <a:extLst>
              <a:ext uri="{FF2B5EF4-FFF2-40B4-BE49-F238E27FC236}">
                <a16:creationId xmlns:a16="http://schemas.microsoft.com/office/drawing/2014/main" id="{2596535E-0497-4286-8A31-20333362289A}"/>
              </a:ext>
            </a:extLst>
          </p:cNvPr>
          <p:cNvGraphicFramePr>
            <a:graphicFrameLocks noGrp="1"/>
          </p:cNvGraphicFramePr>
          <p:nvPr>
            <p:extLst>
              <p:ext uri="{D42A27DB-BD31-4B8C-83A1-F6EECF244321}">
                <p14:modId xmlns:p14="http://schemas.microsoft.com/office/powerpoint/2010/main" val="2657917904"/>
              </p:ext>
            </p:extLst>
          </p:nvPr>
        </p:nvGraphicFramePr>
        <p:xfrm>
          <a:off x="1944423" y="5639009"/>
          <a:ext cx="3566916" cy="1112520"/>
        </p:xfrm>
        <a:graphic>
          <a:graphicData uri="http://schemas.openxmlformats.org/drawingml/2006/table">
            <a:tbl>
              <a:tblPr firstRow="1" bandRow="1">
                <a:tableStyleId>{69CF1AB2-1976-4502-BF36-3FF5EA218861}</a:tableStyleId>
              </a:tblPr>
              <a:tblGrid>
                <a:gridCol w="1783458">
                  <a:extLst>
                    <a:ext uri="{9D8B030D-6E8A-4147-A177-3AD203B41FA5}">
                      <a16:colId xmlns:a16="http://schemas.microsoft.com/office/drawing/2014/main" val="2158546673"/>
                    </a:ext>
                  </a:extLst>
                </a:gridCol>
                <a:gridCol w="1783458">
                  <a:extLst>
                    <a:ext uri="{9D8B030D-6E8A-4147-A177-3AD203B41FA5}">
                      <a16:colId xmlns:a16="http://schemas.microsoft.com/office/drawing/2014/main" val="691003087"/>
                    </a:ext>
                  </a:extLst>
                </a:gridCol>
              </a:tblGrid>
              <a:tr h="370840">
                <a:tc>
                  <a:txBody>
                    <a:bodyPr/>
                    <a:lstStyle/>
                    <a:p>
                      <a:r>
                        <a:rPr lang="tr-TR" b="1" dirty="0" err="1"/>
                        <a:t>sayilar</a:t>
                      </a:r>
                      <a:r>
                        <a:rPr lang="tr-TR" b="1" dirty="0"/>
                        <a:t>[0,0]</a:t>
                      </a:r>
                    </a:p>
                  </a:txBody>
                  <a:tcPr/>
                </a:tc>
                <a:tc>
                  <a:txBody>
                    <a:bodyPr/>
                    <a:lstStyle/>
                    <a:p>
                      <a:r>
                        <a:rPr lang="tr-TR" b="1" dirty="0" err="1"/>
                        <a:t>sayilar</a:t>
                      </a:r>
                      <a:r>
                        <a:rPr lang="tr-TR" b="1" dirty="0"/>
                        <a:t>[0,1]</a:t>
                      </a:r>
                    </a:p>
                  </a:txBody>
                  <a:tcPr/>
                </a:tc>
                <a:extLst>
                  <a:ext uri="{0D108BD9-81ED-4DB2-BD59-A6C34878D82A}">
                    <a16:rowId xmlns:a16="http://schemas.microsoft.com/office/drawing/2014/main" val="915226583"/>
                  </a:ext>
                </a:extLst>
              </a:tr>
              <a:tr h="370840">
                <a:tc>
                  <a:txBody>
                    <a:bodyPr/>
                    <a:lstStyle/>
                    <a:p>
                      <a:r>
                        <a:rPr lang="tr-TR" b="1" dirty="0" err="1"/>
                        <a:t>sayilar</a:t>
                      </a:r>
                      <a:r>
                        <a:rPr lang="tr-TR" b="1" dirty="0"/>
                        <a:t>[1,0]</a:t>
                      </a:r>
                    </a:p>
                  </a:txBody>
                  <a:tcPr/>
                </a:tc>
                <a:tc>
                  <a:txBody>
                    <a:bodyPr/>
                    <a:lstStyle/>
                    <a:p>
                      <a:r>
                        <a:rPr lang="tr-TR" b="1" dirty="0" err="1"/>
                        <a:t>sayilar</a:t>
                      </a:r>
                      <a:r>
                        <a:rPr lang="tr-TR" b="1" dirty="0"/>
                        <a:t>[1,1]</a:t>
                      </a:r>
                    </a:p>
                  </a:txBody>
                  <a:tcPr/>
                </a:tc>
                <a:extLst>
                  <a:ext uri="{0D108BD9-81ED-4DB2-BD59-A6C34878D82A}">
                    <a16:rowId xmlns:a16="http://schemas.microsoft.com/office/drawing/2014/main" val="1850342886"/>
                  </a:ext>
                </a:extLst>
              </a:tr>
              <a:tr h="370840">
                <a:tc>
                  <a:txBody>
                    <a:bodyPr/>
                    <a:lstStyle/>
                    <a:p>
                      <a:r>
                        <a:rPr lang="tr-TR" b="1" dirty="0" err="1"/>
                        <a:t>sayilar</a:t>
                      </a:r>
                      <a:r>
                        <a:rPr lang="tr-TR" b="1" dirty="0"/>
                        <a:t>[2,0]</a:t>
                      </a:r>
                    </a:p>
                  </a:txBody>
                  <a:tcPr/>
                </a:tc>
                <a:tc>
                  <a:txBody>
                    <a:bodyPr/>
                    <a:lstStyle/>
                    <a:p>
                      <a:r>
                        <a:rPr lang="tr-TR" b="1" dirty="0" err="1"/>
                        <a:t>sayilar</a:t>
                      </a:r>
                      <a:r>
                        <a:rPr lang="tr-TR" b="1" dirty="0"/>
                        <a:t>[2,1]</a:t>
                      </a:r>
                    </a:p>
                  </a:txBody>
                  <a:tcPr/>
                </a:tc>
                <a:extLst>
                  <a:ext uri="{0D108BD9-81ED-4DB2-BD59-A6C34878D82A}">
                    <a16:rowId xmlns:a16="http://schemas.microsoft.com/office/drawing/2014/main" val="2655578884"/>
                  </a:ext>
                </a:extLst>
              </a:tr>
            </a:tbl>
          </a:graphicData>
        </a:graphic>
      </p:graphicFrame>
      <p:graphicFrame>
        <p:nvGraphicFramePr>
          <p:cNvPr id="10" name="Tablo 9">
            <a:extLst>
              <a:ext uri="{FF2B5EF4-FFF2-40B4-BE49-F238E27FC236}">
                <a16:creationId xmlns:a16="http://schemas.microsoft.com/office/drawing/2014/main" id="{EDC6AF4C-6992-4B6C-AAFB-59F1A77A58F7}"/>
              </a:ext>
            </a:extLst>
          </p:cNvPr>
          <p:cNvGraphicFramePr>
            <a:graphicFrameLocks noGrp="1"/>
          </p:cNvGraphicFramePr>
          <p:nvPr>
            <p:extLst>
              <p:ext uri="{D42A27DB-BD31-4B8C-83A1-F6EECF244321}">
                <p14:modId xmlns:p14="http://schemas.microsoft.com/office/powerpoint/2010/main" val="2399469160"/>
              </p:ext>
            </p:extLst>
          </p:nvPr>
        </p:nvGraphicFramePr>
        <p:xfrm>
          <a:off x="6446386" y="5639009"/>
          <a:ext cx="2481482" cy="1112520"/>
        </p:xfrm>
        <a:graphic>
          <a:graphicData uri="http://schemas.openxmlformats.org/drawingml/2006/table">
            <a:tbl>
              <a:tblPr firstRow="1" bandRow="1">
                <a:tableStyleId>{69CF1AB2-1976-4502-BF36-3FF5EA218861}</a:tableStyleId>
              </a:tblPr>
              <a:tblGrid>
                <a:gridCol w="1240741">
                  <a:extLst>
                    <a:ext uri="{9D8B030D-6E8A-4147-A177-3AD203B41FA5}">
                      <a16:colId xmlns:a16="http://schemas.microsoft.com/office/drawing/2014/main" val="2158546673"/>
                    </a:ext>
                  </a:extLst>
                </a:gridCol>
                <a:gridCol w="1240741">
                  <a:extLst>
                    <a:ext uri="{9D8B030D-6E8A-4147-A177-3AD203B41FA5}">
                      <a16:colId xmlns:a16="http://schemas.microsoft.com/office/drawing/2014/main" val="691003087"/>
                    </a:ext>
                  </a:extLst>
                </a:gridCol>
              </a:tblGrid>
              <a:tr h="370840">
                <a:tc>
                  <a:txBody>
                    <a:bodyPr/>
                    <a:lstStyle/>
                    <a:p>
                      <a:pPr algn="ctr"/>
                      <a:r>
                        <a:rPr lang="tr-TR" b="1" dirty="0"/>
                        <a:t>1</a:t>
                      </a:r>
                    </a:p>
                  </a:txBody>
                  <a:tcPr/>
                </a:tc>
                <a:tc>
                  <a:txBody>
                    <a:bodyPr/>
                    <a:lstStyle/>
                    <a:p>
                      <a:pPr algn="ctr"/>
                      <a:r>
                        <a:rPr lang="tr-TR" b="1" dirty="0"/>
                        <a:t>2</a:t>
                      </a:r>
                    </a:p>
                  </a:txBody>
                  <a:tcPr/>
                </a:tc>
                <a:extLst>
                  <a:ext uri="{0D108BD9-81ED-4DB2-BD59-A6C34878D82A}">
                    <a16:rowId xmlns:a16="http://schemas.microsoft.com/office/drawing/2014/main" val="915226583"/>
                  </a:ext>
                </a:extLst>
              </a:tr>
              <a:tr h="370840">
                <a:tc>
                  <a:txBody>
                    <a:bodyPr/>
                    <a:lstStyle/>
                    <a:p>
                      <a:pPr algn="ctr"/>
                      <a:r>
                        <a:rPr lang="tr-TR" b="1" dirty="0"/>
                        <a:t>3</a:t>
                      </a:r>
                    </a:p>
                  </a:txBody>
                  <a:tcPr/>
                </a:tc>
                <a:tc>
                  <a:txBody>
                    <a:bodyPr/>
                    <a:lstStyle/>
                    <a:p>
                      <a:pPr algn="ctr"/>
                      <a:r>
                        <a:rPr lang="tr-TR" b="1" dirty="0"/>
                        <a:t>4</a:t>
                      </a:r>
                    </a:p>
                  </a:txBody>
                  <a:tcPr/>
                </a:tc>
                <a:extLst>
                  <a:ext uri="{0D108BD9-81ED-4DB2-BD59-A6C34878D82A}">
                    <a16:rowId xmlns:a16="http://schemas.microsoft.com/office/drawing/2014/main" val="1850342886"/>
                  </a:ext>
                </a:extLst>
              </a:tr>
              <a:tr h="370840">
                <a:tc>
                  <a:txBody>
                    <a:bodyPr/>
                    <a:lstStyle/>
                    <a:p>
                      <a:pPr algn="ctr"/>
                      <a:r>
                        <a:rPr lang="tr-TR" b="1" dirty="0"/>
                        <a:t>5</a:t>
                      </a:r>
                    </a:p>
                  </a:txBody>
                  <a:tcPr/>
                </a:tc>
                <a:tc>
                  <a:txBody>
                    <a:bodyPr/>
                    <a:lstStyle/>
                    <a:p>
                      <a:pPr algn="ctr"/>
                      <a:r>
                        <a:rPr lang="tr-TR" b="1" dirty="0"/>
                        <a:t>6</a:t>
                      </a:r>
                    </a:p>
                  </a:txBody>
                  <a:tcPr/>
                </a:tc>
                <a:extLst>
                  <a:ext uri="{0D108BD9-81ED-4DB2-BD59-A6C34878D82A}">
                    <a16:rowId xmlns:a16="http://schemas.microsoft.com/office/drawing/2014/main" val="2655578884"/>
                  </a:ext>
                </a:extLst>
              </a:tr>
            </a:tbl>
          </a:graphicData>
        </a:graphic>
      </p:graphicFrame>
    </p:spTree>
    <p:extLst>
      <p:ext uri="{BB962C8B-B14F-4D97-AF65-F5344CB8AC3E}">
        <p14:creationId xmlns:p14="http://schemas.microsoft.com/office/powerpoint/2010/main" val="399729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748568-1A92-4D37-858F-A4B66AF735E4}"/>
              </a:ext>
            </a:extLst>
          </p:cNvPr>
          <p:cNvSpPr>
            <a:spLocks noGrp="1"/>
          </p:cNvSpPr>
          <p:nvPr>
            <p:ph type="title"/>
          </p:nvPr>
        </p:nvSpPr>
        <p:spPr>
          <a:xfrm>
            <a:off x="1640156" y="641131"/>
            <a:ext cx="8911687" cy="658425"/>
          </a:xfrm>
        </p:spPr>
        <p:txBody>
          <a:bodyPr/>
          <a:lstStyle/>
          <a:p>
            <a:r>
              <a:rPr lang="tr-TR" dirty="0"/>
              <a:t>Düzensiz Diziler(</a:t>
            </a:r>
            <a:r>
              <a:rPr lang="tr-TR" dirty="0" err="1"/>
              <a:t>Jagged</a:t>
            </a:r>
            <a:r>
              <a:rPr lang="tr-TR" dirty="0"/>
              <a:t> </a:t>
            </a:r>
            <a:r>
              <a:rPr lang="tr-TR" dirty="0" err="1"/>
              <a:t>Arrays</a:t>
            </a:r>
            <a:r>
              <a:rPr lang="tr-TR" dirty="0"/>
              <a:t>)</a:t>
            </a:r>
          </a:p>
        </p:txBody>
      </p:sp>
      <p:sp>
        <p:nvSpPr>
          <p:cNvPr id="4" name="Slayt Numarası Yer Tutucusu 3">
            <a:extLst>
              <a:ext uri="{FF2B5EF4-FFF2-40B4-BE49-F238E27FC236}">
                <a16:creationId xmlns:a16="http://schemas.microsoft.com/office/drawing/2014/main" id="{89DE5558-0B6B-47CB-9909-79D721FCAE9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Metin kutusu 4">
            <a:extLst>
              <a:ext uri="{FF2B5EF4-FFF2-40B4-BE49-F238E27FC236}">
                <a16:creationId xmlns:a16="http://schemas.microsoft.com/office/drawing/2014/main" id="{B391F307-CDBC-4C43-92A1-E396FBF93113}"/>
              </a:ext>
            </a:extLst>
          </p:cNvPr>
          <p:cNvSpPr txBox="1"/>
          <p:nvPr/>
        </p:nvSpPr>
        <p:spPr>
          <a:xfrm>
            <a:off x="1640155" y="1603169"/>
            <a:ext cx="9213891" cy="923330"/>
          </a:xfrm>
          <a:prstGeom prst="rect">
            <a:avLst/>
          </a:prstGeom>
          <a:noFill/>
        </p:spPr>
        <p:txBody>
          <a:bodyPr wrap="square" rtlCol="0">
            <a:spAutoFit/>
          </a:bodyPr>
          <a:lstStyle/>
          <a:p>
            <a:r>
              <a:rPr lang="tr-TR" b="0" i="0" dirty="0">
                <a:solidFill>
                  <a:srgbClr val="202122"/>
                </a:solidFill>
                <a:effectLst/>
              </a:rPr>
              <a:t>	Her bir dizi elemanının farklı sayıda eleman içerebileceği çok boyutlu dizilerdir. </a:t>
            </a:r>
            <a:r>
              <a:rPr lang="tr-TR" dirty="0">
                <a:solidFill>
                  <a:srgbClr val="202122"/>
                </a:solidFill>
              </a:rPr>
              <a:t>D</a:t>
            </a:r>
            <a:r>
              <a:rPr lang="tr-TR" b="0" i="0" dirty="0">
                <a:solidFill>
                  <a:srgbClr val="202122"/>
                </a:solidFill>
                <a:effectLst/>
              </a:rPr>
              <a:t>izi dizleri de denilmektedir.</a:t>
            </a:r>
          </a:p>
          <a:p>
            <a:r>
              <a:rPr lang="tr-TR" dirty="0">
                <a:solidFill>
                  <a:srgbClr val="202122"/>
                </a:solidFill>
              </a:rPr>
              <a:t>	Şimdi basit bir düzensiz dizinin nasıl tanımlanacağına bakalım:</a:t>
            </a:r>
            <a:endParaRPr lang="tr-TR" dirty="0"/>
          </a:p>
        </p:txBody>
      </p:sp>
      <p:pic>
        <p:nvPicPr>
          <p:cNvPr id="7" name="Resim 6" descr="metin içeren bir resim&#10;&#10;Açıklama otomatik olarak oluşturuldu">
            <a:extLst>
              <a:ext uri="{FF2B5EF4-FFF2-40B4-BE49-F238E27FC236}">
                <a16:creationId xmlns:a16="http://schemas.microsoft.com/office/drawing/2014/main" id="{C3A729A9-62FF-4792-AC7E-A834EFFD7FAC}"/>
              </a:ext>
            </a:extLst>
          </p:cNvPr>
          <p:cNvPicPr>
            <a:picLocks noChangeAspect="1"/>
          </p:cNvPicPr>
          <p:nvPr/>
        </p:nvPicPr>
        <p:blipFill>
          <a:blip r:embed="rId2"/>
          <a:stretch>
            <a:fillRect/>
          </a:stretch>
        </p:blipFill>
        <p:spPr>
          <a:xfrm>
            <a:off x="1818244" y="2940765"/>
            <a:ext cx="2446022" cy="1297889"/>
          </a:xfrm>
          <a:prstGeom prst="rect">
            <a:avLst/>
          </a:prstGeom>
        </p:spPr>
      </p:pic>
      <p:sp>
        <p:nvSpPr>
          <p:cNvPr id="8" name="Metin kutusu 7">
            <a:extLst>
              <a:ext uri="{FF2B5EF4-FFF2-40B4-BE49-F238E27FC236}">
                <a16:creationId xmlns:a16="http://schemas.microsoft.com/office/drawing/2014/main" id="{B8261B45-6434-429B-BE49-C06B1900BB2C}"/>
              </a:ext>
            </a:extLst>
          </p:cNvPr>
          <p:cNvSpPr txBox="1"/>
          <p:nvPr/>
        </p:nvSpPr>
        <p:spPr>
          <a:xfrm>
            <a:off x="5257801" y="2854174"/>
            <a:ext cx="5596245" cy="1477328"/>
          </a:xfrm>
          <a:prstGeom prst="rect">
            <a:avLst/>
          </a:prstGeom>
          <a:noFill/>
        </p:spPr>
        <p:txBody>
          <a:bodyPr wrap="square" rtlCol="0">
            <a:spAutoFit/>
          </a:bodyPr>
          <a:lstStyle/>
          <a:p>
            <a:pPr algn="just"/>
            <a:r>
              <a:rPr lang="tr-TR" dirty="0"/>
              <a:t>	Birinci satırda 3 elemanlı bir dizi tanımlanıyor, öyle ki bu dizinin her elemanı aslında başka bir diziyi ifade ediyor. Bu tanımlanan dizinin her elemanı ise sonraki 3 satırda ayrı birer dizi olarak tanımlanıyor. </a:t>
            </a:r>
          </a:p>
        </p:txBody>
      </p:sp>
      <p:graphicFrame>
        <p:nvGraphicFramePr>
          <p:cNvPr id="9" name="Tablo 9">
            <a:extLst>
              <a:ext uri="{FF2B5EF4-FFF2-40B4-BE49-F238E27FC236}">
                <a16:creationId xmlns:a16="http://schemas.microsoft.com/office/drawing/2014/main" id="{17DFDA6F-9EB7-4084-9607-71264A8F62AC}"/>
              </a:ext>
            </a:extLst>
          </p:cNvPr>
          <p:cNvGraphicFramePr>
            <a:graphicFrameLocks noGrp="1"/>
          </p:cNvGraphicFramePr>
          <p:nvPr>
            <p:extLst>
              <p:ext uri="{D42A27DB-BD31-4B8C-83A1-F6EECF244321}">
                <p14:modId xmlns:p14="http://schemas.microsoft.com/office/powerpoint/2010/main" val="4234927348"/>
              </p:ext>
            </p:extLst>
          </p:nvPr>
        </p:nvGraphicFramePr>
        <p:xfrm>
          <a:off x="1846745" y="4845269"/>
          <a:ext cx="1708727" cy="1371600"/>
        </p:xfrm>
        <a:graphic>
          <a:graphicData uri="http://schemas.openxmlformats.org/drawingml/2006/table">
            <a:tbl>
              <a:tblPr firstRow="1" bandRow="1">
                <a:tableStyleId>{5940675A-B579-460E-94D1-54222C63F5DA}</a:tableStyleId>
              </a:tblPr>
              <a:tblGrid>
                <a:gridCol w="841829">
                  <a:extLst>
                    <a:ext uri="{9D8B030D-6E8A-4147-A177-3AD203B41FA5}">
                      <a16:colId xmlns:a16="http://schemas.microsoft.com/office/drawing/2014/main" val="633281864"/>
                    </a:ext>
                  </a:extLst>
                </a:gridCol>
                <a:gridCol w="866898">
                  <a:extLst>
                    <a:ext uri="{9D8B030D-6E8A-4147-A177-3AD203B41FA5}">
                      <a16:colId xmlns:a16="http://schemas.microsoft.com/office/drawing/2014/main" val="3326860688"/>
                    </a:ext>
                  </a:extLst>
                </a:gridCol>
              </a:tblGrid>
              <a:tr h="0">
                <a:tc>
                  <a:txBody>
                    <a:bodyPr/>
                    <a:lstStyle/>
                    <a:p>
                      <a:pPr algn="ctr"/>
                      <a:r>
                        <a:rPr lang="tr-TR" sz="1200" dirty="0"/>
                        <a:t>Dizi[0][0]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sz="1200" dirty="0"/>
                        <a:t>Dizi[0][1]</a:t>
                      </a:r>
                    </a:p>
                    <a:p>
                      <a:pPr algn="ctr"/>
                      <a:endParaRPr lang="tr-TR" sz="1200" dirty="0"/>
                    </a:p>
                  </a:txBody>
                  <a:tcPr/>
                </a:tc>
                <a:extLst>
                  <a:ext uri="{0D108BD9-81ED-4DB2-BD59-A6C34878D82A}">
                    <a16:rowId xmlns:a16="http://schemas.microsoft.com/office/drawing/2014/main" val="3431459178"/>
                  </a:ext>
                </a:extLst>
              </a:tr>
              <a:tr h="2400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sz="1200" dirty="0"/>
                        <a:t>Dizi[1][0]</a:t>
                      </a:r>
                    </a:p>
                    <a:p>
                      <a:pPr algn="ctr"/>
                      <a:endParaRPr lang="tr-TR"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sz="1200" dirty="0"/>
                        <a:t>Dizi[1][1]</a:t>
                      </a:r>
                    </a:p>
                    <a:p>
                      <a:pPr algn="ctr"/>
                      <a:endParaRPr lang="tr-TR" sz="1200" dirty="0"/>
                    </a:p>
                  </a:txBody>
                  <a:tcPr/>
                </a:tc>
                <a:extLst>
                  <a:ext uri="{0D108BD9-81ED-4DB2-BD59-A6C34878D82A}">
                    <a16:rowId xmlns:a16="http://schemas.microsoft.com/office/drawing/2014/main" val="4220963539"/>
                  </a:ext>
                </a:extLst>
              </a:tr>
              <a:tr h="2400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sz="1200" dirty="0"/>
                        <a:t>Dizi[2][0]</a:t>
                      </a:r>
                    </a:p>
                    <a:p>
                      <a:pPr algn="ctr"/>
                      <a:endParaRPr lang="tr-TR" sz="12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sz="1200" dirty="0"/>
                        <a:t>Dizi[2][1]</a:t>
                      </a:r>
                    </a:p>
                    <a:p>
                      <a:pPr algn="ctr"/>
                      <a:endParaRPr lang="tr-TR" sz="1200" dirty="0"/>
                    </a:p>
                  </a:txBody>
                  <a:tcPr/>
                </a:tc>
                <a:extLst>
                  <a:ext uri="{0D108BD9-81ED-4DB2-BD59-A6C34878D82A}">
                    <a16:rowId xmlns:a16="http://schemas.microsoft.com/office/drawing/2014/main" val="2428389627"/>
                  </a:ext>
                </a:extLst>
              </a:tr>
            </a:tbl>
          </a:graphicData>
        </a:graphic>
      </p:graphicFrame>
      <p:graphicFrame>
        <p:nvGraphicFramePr>
          <p:cNvPr id="10" name="Tablo 10">
            <a:extLst>
              <a:ext uri="{FF2B5EF4-FFF2-40B4-BE49-F238E27FC236}">
                <a16:creationId xmlns:a16="http://schemas.microsoft.com/office/drawing/2014/main" id="{3863E8F6-DFF6-46DE-AE5F-F6B35A3D716D}"/>
              </a:ext>
            </a:extLst>
          </p:cNvPr>
          <p:cNvGraphicFramePr>
            <a:graphicFrameLocks noGrp="1"/>
          </p:cNvGraphicFramePr>
          <p:nvPr>
            <p:extLst>
              <p:ext uri="{D42A27DB-BD31-4B8C-83A1-F6EECF244321}">
                <p14:modId xmlns:p14="http://schemas.microsoft.com/office/powerpoint/2010/main" val="1615004668"/>
              </p:ext>
            </p:extLst>
          </p:nvPr>
        </p:nvGraphicFramePr>
        <p:xfrm>
          <a:off x="3555472" y="5302469"/>
          <a:ext cx="1656000" cy="457200"/>
        </p:xfrm>
        <a:graphic>
          <a:graphicData uri="http://schemas.openxmlformats.org/drawingml/2006/table">
            <a:tbl>
              <a:tblPr firstRow="1" bandRow="1">
                <a:tableStyleId>{5940675A-B579-460E-94D1-54222C63F5DA}</a:tableStyleId>
              </a:tblPr>
              <a:tblGrid>
                <a:gridCol w="828000">
                  <a:extLst>
                    <a:ext uri="{9D8B030D-6E8A-4147-A177-3AD203B41FA5}">
                      <a16:colId xmlns:a16="http://schemas.microsoft.com/office/drawing/2014/main" val="1815032186"/>
                    </a:ext>
                  </a:extLst>
                </a:gridCol>
                <a:gridCol w="828000">
                  <a:extLst>
                    <a:ext uri="{9D8B030D-6E8A-4147-A177-3AD203B41FA5}">
                      <a16:colId xmlns:a16="http://schemas.microsoft.com/office/drawing/2014/main" val="2968755758"/>
                    </a:ext>
                  </a:extLst>
                </a:gridCol>
              </a:tblGrid>
              <a:tr h="3708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sz="1200" dirty="0"/>
                        <a:t>Dizi[1][2]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sz="1200" dirty="0"/>
                        <a:t>Dizi[1][3]</a:t>
                      </a:r>
                    </a:p>
                    <a:p>
                      <a:pPr algn="ctr"/>
                      <a:endParaRPr lang="tr-TR" sz="1200" dirty="0"/>
                    </a:p>
                  </a:txBody>
                  <a:tcPr/>
                </a:tc>
                <a:extLst>
                  <a:ext uri="{0D108BD9-81ED-4DB2-BD59-A6C34878D82A}">
                    <a16:rowId xmlns:a16="http://schemas.microsoft.com/office/drawing/2014/main" val="258613614"/>
                  </a:ext>
                </a:extLst>
              </a:tr>
            </a:tbl>
          </a:graphicData>
        </a:graphic>
      </p:graphicFrame>
      <p:graphicFrame>
        <p:nvGraphicFramePr>
          <p:cNvPr id="11" name="Tablo 11">
            <a:extLst>
              <a:ext uri="{FF2B5EF4-FFF2-40B4-BE49-F238E27FC236}">
                <a16:creationId xmlns:a16="http://schemas.microsoft.com/office/drawing/2014/main" id="{474FF853-C2DF-4E55-81DB-88DB5EF83928}"/>
              </a:ext>
            </a:extLst>
          </p:cNvPr>
          <p:cNvGraphicFramePr>
            <a:graphicFrameLocks noGrp="1"/>
          </p:cNvGraphicFramePr>
          <p:nvPr>
            <p:extLst>
              <p:ext uri="{D42A27DB-BD31-4B8C-83A1-F6EECF244321}">
                <p14:modId xmlns:p14="http://schemas.microsoft.com/office/powerpoint/2010/main" val="1674707748"/>
              </p:ext>
            </p:extLst>
          </p:nvPr>
        </p:nvGraphicFramePr>
        <p:xfrm>
          <a:off x="3555472" y="4845269"/>
          <a:ext cx="831274" cy="457200"/>
        </p:xfrm>
        <a:graphic>
          <a:graphicData uri="http://schemas.openxmlformats.org/drawingml/2006/table">
            <a:tbl>
              <a:tblPr firstRow="1" bandRow="1">
                <a:tableStyleId>{5940675A-B579-460E-94D1-54222C63F5DA}</a:tableStyleId>
              </a:tblPr>
              <a:tblGrid>
                <a:gridCol w="831274">
                  <a:extLst>
                    <a:ext uri="{9D8B030D-6E8A-4147-A177-3AD203B41FA5}">
                      <a16:colId xmlns:a16="http://schemas.microsoft.com/office/drawing/2014/main" val="2375885656"/>
                    </a:ext>
                  </a:extLst>
                </a:gridCol>
              </a:tblGrid>
              <a:tr h="457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sz="1200" dirty="0"/>
                        <a:t>Dizi[0][2]</a:t>
                      </a:r>
                    </a:p>
                  </a:txBody>
                  <a:tcPr/>
                </a:tc>
                <a:extLst>
                  <a:ext uri="{0D108BD9-81ED-4DB2-BD59-A6C34878D82A}">
                    <a16:rowId xmlns:a16="http://schemas.microsoft.com/office/drawing/2014/main" val="3860410703"/>
                  </a:ext>
                </a:extLst>
              </a:tr>
            </a:tbl>
          </a:graphicData>
        </a:graphic>
      </p:graphicFrame>
      <p:sp>
        <p:nvSpPr>
          <p:cNvPr id="12" name="Metin kutusu 11">
            <a:extLst>
              <a:ext uri="{FF2B5EF4-FFF2-40B4-BE49-F238E27FC236}">
                <a16:creationId xmlns:a16="http://schemas.microsoft.com/office/drawing/2014/main" id="{DC91ECBF-CD85-4EC0-A11A-6FF541A4FC66}"/>
              </a:ext>
            </a:extLst>
          </p:cNvPr>
          <p:cNvSpPr txBox="1"/>
          <p:nvPr/>
        </p:nvSpPr>
        <p:spPr>
          <a:xfrm>
            <a:off x="5522025" y="4750703"/>
            <a:ext cx="5332021" cy="1477328"/>
          </a:xfrm>
          <a:prstGeom prst="rect">
            <a:avLst/>
          </a:prstGeom>
          <a:noFill/>
        </p:spPr>
        <p:txBody>
          <a:bodyPr wrap="square" rtlCol="0">
            <a:spAutoFit/>
          </a:bodyPr>
          <a:lstStyle/>
          <a:p>
            <a:pPr algn="just"/>
            <a:r>
              <a:rPr lang="tr-TR" dirty="0"/>
              <a:t>	Tanımlanan bu düzensiz dizinin şekil olarak gösterimi de yandaki gibidir. Matris dizilerinden tek farkı sütun sayısının sabit olmamasıdır. Bu yüzden algılanması matris dizilere göre daha zordur.</a:t>
            </a:r>
          </a:p>
        </p:txBody>
      </p:sp>
    </p:spTree>
    <p:extLst>
      <p:ext uri="{BB962C8B-B14F-4D97-AF65-F5344CB8AC3E}">
        <p14:creationId xmlns:p14="http://schemas.microsoft.com/office/powerpoint/2010/main" val="39780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03463" y="649049"/>
            <a:ext cx="8911687" cy="689300"/>
          </a:xfrm>
        </p:spPr>
        <p:txBody>
          <a:bodyPr>
            <a:normAutofit/>
          </a:bodyPr>
          <a:lstStyle/>
          <a:p>
            <a:r>
              <a:rPr lang="tr-TR" dirty="0"/>
              <a:t>Çok Boyutlu Dizi Örneği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Metin kutusu 5"/>
          <p:cNvSpPr txBox="1"/>
          <p:nvPr/>
        </p:nvSpPr>
        <p:spPr>
          <a:xfrm>
            <a:off x="1703463" y="1523187"/>
            <a:ext cx="8769928" cy="646331"/>
          </a:xfrm>
          <a:prstGeom prst="rect">
            <a:avLst/>
          </a:prstGeom>
          <a:noFill/>
        </p:spPr>
        <p:txBody>
          <a:bodyPr wrap="square" rtlCol="0">
            <a:spAutoFit/>
          </a:bodyPr>
          <a:lstStyle/>
          <a:p>
            <a:pPr algn="just"/>
            <a:r>
              <a:rPr lang="tr-TR" dirty="0"/>
              <a:t>	Çok boyutlu diziler ile ilgili bir örnek yapalım. Örnekte ülkemizin 7 bölgesini ve her bölgede bulunan 3 şehri tutan çok boyutlu bir dizi tanımlayalım. </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481" y="2821322"/>
            <a:ext cx="3730329" cy="3813688"/>
          </a:xfrm>
          <a:prstGeom prst="rect">
            <a:avLst/>
          </a:prstGeom>
        </p:spPr>
      </p:pic>
      <p:sp>
        <p:nvSpPr>
          <p:cNvPr id="20" name="Metin kutusu 19">
            <a:extLst>
              <a:ext uri="{FF2B5EF4-FFF2-40B4-BE49-F238E27FC236}">
                <a16:creationId xmlns:a16="http://schemas.microsoft.com/office/drawing/2014/main" id="{068895E6-7411-45DF-8F9D-E18F1D2B6851}"/>
              </a:ext>
            </a:extLst>
          </p:cNvPr>
          <p:cNvSpPr txBox="1"/>
          <p:nvPr/>
        </p:nvSpPr>
        <p:spPr>
          <a:xfrm>
            <a:off x="3348060" y="2494125"/>
            <a:ext cx="1454244" cy="369332"/>
          </a:xfrm>
          <a:prstGeom prst="rect">
            <a:avLst/>
          </a:prstGeom>
          <a:noFill/>
        </p:spPr>
        <p:txBody>
          <a:bodyPr wrap="none" rtlCol="0">
            <a:spAutoFit/>
          </a:bodyPr>
          <a:lstStyle/>
          <a:p>
            <a:r>
              <a:rPr lang="tr-TR" dirty="0">
                <a:solidFill>
                  <a:schemeClr val="accent2"/>
                </a:solidFill>
              </a:rPr>
              <a:t>Kod satırları</a:t>
            </a:r>
          </a:p>
        </p:txBody>
      </p:sp>
      <p:sp>
        <p:nvSpPr>
          <p:cNvPr id="21" name="Metin kutusu 20">
            <a:extLst>
              <a:ext uri="{FF2B5EF4-FFF2-40B4-BE49-F238E27FC236}">
                <a16:creationId xmlns:a16="http://schemas.microsoft.com/office/drawing/2014/main" id="{6AA85047-68AC-4059-8E30-1F380C18CEDF}"/>
              </a:ext>
            </a:extLst>
          </p:cNvPr>
          <p:cNvSpPr txBox="1"/>
          <p:nvPr/>
        </p:nvSpPr>
        <p:spPr>
          <a:xfrm>
            <a:off x="7431249" y="2482093"/>
            <a:ext cx="1402948" cy="369332"/>
          </a:xfrm>
          <a:prstGeom prst="rect">
            <a:avLst/>
          </a:prstGeom>
          <a:noFill/>
        </p:spPr>
        <p:txBody>
          <a:bodyPr wrap="none" rtlCol="0">
            <a:spAutoFit/>
          </a:bodyPr>
          <a:lstStyle/>
          <a:p>
            <a:r>
              <a:rPr lang="tr-TR" dirty="0">
                <a:solidFill>
                  <a:schemeClr val="accent2"/>
                </a:solidFill>
              </a:rPr>
              <a:t>Çıktı ekranı</a:t>
            </a:r>
          </a:p>
        </p:txBody>
      </p:sp>
      <p:pic>
        <p:nvPicPr>
          <p:cNvPr id="23" name="Resim 22" descr="metin içeren bir resim&#10;&#10;Açıklama otomatik olarak oluşturuldu">
            <a:extLst>
              <a:ext uri="{FF2B5EF4-FFF2-40B4-BE49-F238E27FC236}">
                <a16:creationId xmlns:a16="http://schemas.microsoft.com/office/drawing/2014/main" id="{DB9E6FF8-B0EB-4254-9B08-D26C8D10EB01}"/>
              </a:ext>
            </a:extLst>
          </p:cNvPr>
          <p:cNvPicPr>
            <a:picLocks noChangeAspect="1"/>
          </p:cNvPicPr>
          <p:nvPr/>
        </p:nvPicPr>
        <p:blipFill>
          <a:blip r:embed="rId3"/>
          <a:stretch>
            <a:fillRect/>
          </a:stretch>
        </p:blipFill>
        <p:spPr>
          <a:xfrm>
            <a:off x="7229368" y="2799084"/>
            <a:ext cx="2105319" cy="3858163"/>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37901" y="664719"/>
            <a:ext cx="8911687" cy="682210"/>
          </a:xfrm>
        </p:spPr>
        <p:txBody>
          <a:bodyPr>
            <a:normAutofit/>
          </a:bodyPr>
          <a:lstStyle/>
          <a:p>
            <a:r>
              <a:rPr lang="tr-TR" dirty="0" err="1"/>
              <a:t>System.Array</a:t>
            </a:r>
            <a:r>
              <a:rPr lang="tr-TR" dirty="0"/>
              <a:t> Sınıfı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Metin kutusu 6">
            <a:extLst>
              <a:ext uri="{FF2B5EF4-FFF2-40B4-BE49-F238E27FC236}">
                <a16:creationId xmlns:a16="http://schemas.microsoft.com/office/drawing/2014/main" id="{45030DBB-A379-47C7-8855-D12F8F6C021D}"/>
              </a:ext>
            </a:extLst>
          </p:cNvPr>
          <p:cNvSpPr txBox="1"/>
          <p:nvPr/>
        </p:nvSpPr>
        <p:spPr>
          <a:xfrm>
            <a:off x="1737901" y="1841408"/>
            <a:ext cx="9065389" cy="923330"/>
          </a:xfrm>
          <a:prstGeom prst="rect">
            <a:avLst/>
          </a:prstGeom>
          <a:noFill/>
        </p:spPr>
        <p:txBody>
          <a:bodyPr wrap="square" rtlCol="0">
            <a:spAutoFit/>
          </a:bodyPr>
          <a:lstStyle/>
          <a:p>
            <a:pPr algn="just"/>
            <a:r>
              <a:rPr lang="tr-TR" dirty="0"/>
              <a:t>	Dizi olarak tanımladığımız değişkenler </a:t>
            </a:r>
            <a:r>
              <a:rPr lang="tr-TR" b="1" dirty="0" err="1"/>
              <a:t>Array</a:t>
            </a:r>
            <a:r>
              <a:rPr lang="tr-TR" dirty="0"/>
              <a:t> sınıfından türemiştir, dolayısıyla sahip oldukları bir takım metotlar ve özellikler vardır. Şimdi </a:t>
            </a:r>
            <a:r>
              <a:rPr lang="tr-TR" dirty="0" err="1"/>
              <a:t>Array</a:t>
            </a:r>
            <a:r>
              <a:rPr lang="tr-TR" dirty="0"/>
              <a:t> sınıfının sahip olduğu bazı özellikler ve metotları inceleyelim.</a:t>
            </a:r>
          </a:p>
        </p:txBody>
      </p:sp>
      <p:graphicFrame>
        <p:nvGraphicFramePr>
          <p:cNvPr id="10" name="Tablo 10">
            <a:extLst>
              <a:ext uri="{FF2B5EF4-FFF2-40B4-BE49-F238E27FC236}">
                <a16:creationId xmlns:a16="http://schemas.microsoft.com/office/drawing/2014/main" id="{714EE4EF-4DAF-4964-9934-FDA989B54270}"/>
              </a:ext>
            </a:extLst>
          </p:cNvPr>
          <p:cNvGraphicFramePr>
            <a:graphicFrameLocks noGrp="1"/>
          </p:cNvGraphicFramePr>
          <p:nvPr>
            <p:extLst>
              <p:ext uri="{D42A27DB-BD31-4B8C-83A1-F6EECF244321}">
                <p14:modId xmlns:p14="http://schemas.microsoft.com/office/powerpoint/2010/main" val="3118679832"/>
              </p:ext>
            </p:extLst>
          </p:nvPr>
        </p:nvGraphicFramePr>
        <p:xfrm>
          <a:off x="1907412" y="3942789"/>
          <a:ext cx="9065389" cy="1889760"/>
        </p:xfrm>
        <a:graphic>
          <a:graphicData uri="http://schemas.openxmlformats.org/drawingml/2006/table">
            <a:tbl>
              <a:tblPr firstRow="1" bandRow="1">
                <a:tableStyleId>{0505E3EF-67EA-436B-97B2-0124C06EBD24}</a:tableStyleId>
              </a:tblPr>
              <a:tblGrid>
                <a:gridCol w="1940194">
                  <a:extLst>
                    <a:ext uri="{9D8B030D-6E8A-4147-A177-3AD203B41FA5}">
                      <a16:colId xmlns:a16="http://schemas.microsoft.com/office/drawing/2014/main" val="2052985348"/>
                    </a:ext>
                  </a:extLst>
                </a:gridCol>
                <a:gridCol w="7125195">
                  <a:extLst>
                    <a:ext uri="{9D8B030D-6E8A-4147-A177-3AD203B41FA5}">
                      <a16:colId xmlns:a16="http://schemas.microsoft.com/office/drawing/2014/main" val="3541340094"/>
                    </a:ext>
                  </a:extLst>
                </a:gridCol>
              </a:tblGrid>
              <a:tr h="370840">
                <a:tc>
                  <a:txBody>
                    <a:bodyPr/>
                    <a:lstStyle/>
                    <a:p>
                      <a:r>
                        <a:rPr lang="tr-TR" sz="2000" b="1" dirty="0" err="1"/>
                        <a:t>IsFixedSize</a:t>
                      </a:r>
                      <a:endParaRPr lang="tr-TR" sz="2000" b="1" dirty="0"/>
                    </a:p>
                  </a:txBody>
                  <a:tcPr/>
                </a:tc>
                <a:tc>
                  <a:txBody>
                    <a:bodyPr/>
                    <a:lstStyle/>
                    <a:p>
                      <a:r>
                        <a:rPr lang="tr-TR" sz="2000" b="0" dirty="0"/>
                        <a:t>Dizinin eleman sayısının sabit olup olmadığını veriri.(</a:t>
                      </a:r>
                      <a:r>
                        <a:rPr lang="tr-TR" sz="2000" b="0" dirty="0" err="1"/>
                        <a:t>bool</a:t>
                      </a:r>
                      <a:r>
                        <a:rPr lang="tr-TR" sz="2000" b="0" dirty="0"/>
                        <a:t>)</a:t>
                      </a:r>
                    </a:p>
                  </a:txBody>
                  <a:tcPr/>
                </a:tc>
                <a:extLst>
                  <a:ext uri="{0D108BD9-81ED-4DB2-BD59-A6C34878D82A}">
                    <a16:rowId xmlns:a16="http://schemas.microsoft.com/office/drawing/2014/main" val="3463314001"/>
                  </a:ext>
                </a:extLst>
              </a:tr>
              <a:tr h="370840">
                <a:tc>
                  <a:txBody>
                    <a:bodyPr/>
                    <a:lstStyle/>
                    <a:p>
                      <a:r>
                        <a:rPr lang="tr-TR" sz="2000" b="1" dirty="0" err="1"/>
                        <a:t>IsReadOnly</a:t>
                      </a:r>
                      <a:endParaRPr lang="tr-TR" sz="2000" b="1" dirty="0"/>
                    </a:p>
                  </a:txBody>
                  <a:tcPr/>
                </a:tc>
                <a:tc>
                  <a:txBody>
                    <a:bodyPr/>
                    <a:lstStyle/>
                    <a:p>
                      <a:r>
                        <a:rPr lang="tr-TR" sz="2000" b="0" dirty="0"/>
                        <a:t>Dizideki elemanların sadece okunabilir olup olmadığını verir.(</a:t>
                      </a:r>
                      <a:r>
                        <a:rPr lang="tr-TR" sz="2000" b="0" dirty="0" err="1"/>
                        <a:t>bool</a:t>
                      </a:r>
                      <a:r>
                        <a:rPr lang="tr-TR" sz="2000" b="0" dirty="0"/>
                        <a:t>)</a:t>
                      </a:r>
                    </a:p>
                  </a:txBody>
                  <a:tcPr/>
                </a:tc>
                <a:extLst>
                  <a:ext uri="{0D108BD9-81ED-4DB2-BD59-A6C34878D82A}">
                    <a16:rowId xmlns:a16="http://schemas.microsoft.com/office/drawing/2014/main" val="3672978023"/>
                  </a:ext>
                </a:extLst>
              </a:tr>
              <a:tr h="370840">
                <a:tc>
                  <a:txBody>
                    <a:bodyPr/>
                    <a:lstStyle/>
                    <a:p>
                      <a:r>
                        <a:rPr lang="tr-TR" sz="2000" b="1" dirty="0" err="1"/>
                        <a:t>Length</a:t>
                      </a:r>
                      <a:endParaRPr lang="tr-TR" sz="2000" b="1" dirty="0"/>
                    </a:p>
                  </a:txBody>
                  <a:tcPr/>
                </a:tc>
                <a:tc>
                  <a:txBody>
                    <a:bodyPr/>
                    <a:lstStyle/>
                    <a:p>
                      <a:r>
                        <a:rPr lang="tr-TR" sz="2000" b="0" dirty="0"/>
                        <a:t>Dizideki eleman sayısını verir. (</a:t>
                      </a:r>
                      <a:r>
                        <a:rPr lang="tr-TR" sz="2000" b="0" dirty="0" err="1"/>
                        <a:t>int</a:t>
                      </a:r>
                      <a:r>
                        <a:rPr lang="tr-TR" sz="2000" b="0" dirty="0"/>
                        <a:t>)</a:t>
                      </a:r>
                    </a:p>
                  </a:txBody>
                  <a:tcPr/>
                </a:tc>
                <a:extLst>
                  <a:ext uri="{0D108BD9-81ED-4DB2-BD59-A6C34878D82A}">
                    <a16:rowId xmlns:a16="http://schemas.microsoft.com/office/drawing/2014/main" val="3279262754"/>
                  </a:ext>
                </a:extLst>
              </a:tr>
              <a:tr h="370840">
                <a:tc>
                  <a:txBody>
                    <a:bodyPr/>
                    <a:lstStyle/>
                    <a:p>
                      <a:r>
                        <a:rPr lang="tr-TR" sz="2000" b="1" dirty="0" err="1"/>
                        <a:t>Rank</a:t>
                      </a:r>
                      <a:endParaRPr lang="tr-TR" sz="2000" b="1" dirty="0"/>
                    </a:p>
                  </a:txBody>
                  <a:tcPr/>
                </a:tc>
                <a:tc>
                  <a:txBody>
                    <a:bodyPr/>
                    <a:lstStyle/>
                    <a:p>
                      <a:r>
                        <a:rPr lang="tr-TR" sz="2000" b="0" dirty="0"/>
                        <a:t>Dizini boyutunu verir.</a:t>
                      </a:r>
                    </a:p>
                  </a:txBody>
                  <a:tcPr/>
                </a:tc>
                <a:extLst>
                  <a:ext uri="{0D108BD9-81ED-4DB2-BD59-A6C34878D82A}">
                    <a16:rowId xmlns:a16="http://schemas.microsoft.com/office/drawing/2014/main" val="604412069"/>
                  </a:ext>
                </a:extLst>
              </a:tr>
            </a:tbl>
          </a:graphicData>
        </a:graphic>
      </p:graphicFrame>
      <p:sp>
        <p:nvSpPr>
          <p:cNvPr id="11" name="Metin kutusu 10">
            <a:extLst>
              <a:ext uri="{FF2B5EF4-FFF2-40B4-BE49-F238E27FC236}">
                <a16:creationId xmlns:a16="http://schemas.microsoft.com/office/drawing/2014/main" id="{79881526-8FE7-4A01-A6B8-E0390BB8AA4E}"/>
              </a:ext>
            </a:extLst>
          </p:cNvPr>
          <p:cNvSpPr txBox="1"/>
          <p:nvPr/>
        </p:nvSpPr>
        <p:spPr>
          <a:xfrm>
            <a:off x="5321589" y="3398752"/>
            <a:ext cx="1548822" cy="461665"/>
          </a:xfrm>
          <a:prstGeom prst="rect">
            <a:avLst/>
          </a:prstGeom>
          <a:noFill/>
        </p:spPr>
        <p:txBody>
          <a:bodyPr wrap="none" rtlCol="0">
            <a:spAutoFit/>
          </a:bodyPr>
          <a:lstStyle/>
          <a:p>
            <a:r>
              <a:rPr lang="tr-TR" sz="2400" b="1" dirty="0"/>
              <a:t>Özellikler</a:t>
            </a:r>
          </a:p>
        </p:txBody>
      </p:sp>
    </p:spTree>
    <p:extLst>
      <p:ext uri="{BB962C8B-B14F-4D97-AF65-F5344CB8AC3E}">
        <p14:creationId xmlns:p14="http://schemas.microsoft.com/office/powerpoint/2010/main" val="52763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95361"/>
            <a:ext cx="8911687" cy="777179"/>
          </a:xfrm>
        </p:spPr>
        <p:txBody>
          <a:bodyPr>
            <a:normAutofit/>
          </a:bodyPr>
          <a:lstStyle/>
          <a:p>
            <a:r>
              <a:rPr lang="tr-TR" dirty="0" err="1"/>
              <a:t>System.Array</a:t>
            </a:r>
            <a:r>
              <a:rPr lang="tr-TR" dirty="0"/>
              <a:t> Sınıfı (Devamı)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graphicFrame>
        <p:nvGraphicFramePr>
          <p:cNvPr id="5" name="Tablo 5">
            <a:extLst>
              <a:ext uri="{FF2B5EF4-FFF2-40B4-BE49-F238E27FC236}">
                <a16:creationId xmlns:a16="http://schemas.microsoft.com/office/drawing/2014/main" id="{F0B851B1-D7BA-4CAE-AA81-40666AE802D6}"/>
              </a:ext>
            </a:extLst>
          </p:cNvPr>
          <p:cNvGraphicFramePr>
            <a:graphicFrameLocks noGrp="1"/>
          </p:cNvGraphicFramePr>
          <p:nvPr>
            <p:extLst>
              <p:ext uri="{D42A27DB-BD31-4B8C-83A1-F6EECF244321}">
                <p14:modId xmlns:p14="http://schemas.microsoft.com/office/powerpoint/2010/main" val="3057438199"/>
              </p:ext>
            </p:extLst>
          </p:nvPr>
        </p:nvGraphicFramePr>
        <p:xfrm>
          <a:off x="1640156" y="1980233"/>
          <a:ext cx="9641403" cy="4756992"/>
        </p:xfrm>
        <a:graphic>
          <a:graphicData uri="http://schemas.openxmlformats.org/drawingml/2006/table">
            <a:tbl>
              <a:tblPr firstRow="1" bandRow="1">
                <a:tableStyleId>{0505E3EF-67EA-436B-97B2-0124C06EBD24}</a:tableStyleId>
              </a:tblPr>
              <a:tblGrid>
                <a:gridCol w="1969944">
                  <a:extLst>
                    <a:ext uri="{9D8B030D-6E8A-4147-A177-3AD203B41FA5}">
                      <a16:colId xmlns:a16="http://schemas.microsoft.com/office/drawing/2014/main" val="1694042911"/>
                    </a:ext>
                  </a:extLst>
                </a:gridCol>
                <a:gridCol w="7671459">
                  <a:extLst>
                    <a:ext uri="{9D8B030D-6E8A-4147-A177-3AD203B41FA5}">
                      <a16:colId xmlns:a16="http://schemas.microsoft.com/office/drawing/2014/main" val="2589242308"/>
                    </a:ext>
                  </a:extLst>
                </a:gridCol>
              </a:tblGrid>
              <a:tr h="396416">
                <a:tc>
                  <a:txBody>
                    <a:bodyPr/>
                    <a:lstStyle/>
                    <a:p>
                      <a:r>
                        <a:rPr lang="tr-TR" dirty="0" err="1"/>
                        <a:t>BinarySearch</a:t>
                      </a:r>
                      <a:endParaRPr lang="tr-TR" dirty="0"/>
                    </a:p>
                  </a:txBody>
                  <a:tcPr/>
                </a:tc>
                <a:tc>
                  <a:txBody>
                    <a:bodyPr/>
                    <a:lstStyle/>
                    <a:p>
                      <a:r>
                        <a:rPr lang="tr-TR" b="0" dirty="0"/>
                        <a:t>Tek boyutlu dizide </a:t>
                      </a:r>
                      <a:r>
                        <a:rPr lang="tr-TR" b="0" dirty="0" err="1"/>
                        <a:t>binary</a:t>
                      </a:r>
                      <a:r>
                        <a:rPr lang="tr-TR" b="0" dirty="0"/>
                        <a:t> </a:t>
                      </a:r>
                      <a:r>
                        <a:rPr lang="tr-TR" b="0" dirty="0" err="1"/>
                        <a:t>search</a:t>
                      </a:r>
                      <a:r>
                        <a:rPr lang="tr-TR" b="0" dirty="0"/>
                        <a:t> algoritmasına göre arama yapar.</a:t>
                      </a:r>
                    </a:p>
                  </a:txBody>
                  <a:tcPr/>
                </a:tc>
                <a:extLst>
                  <a:ext uri="{0D108BD9-81ED-4DB2-BD59-A6C34878D82A}">
                    <a16:rowId xmlns:a16="http://schemas.microsoft.com/office/drawing/2014/main" val="2366065115"/>
                  </a:ext>
                </a:extLst>
              </a:tr>
              <a:tr h="396416">
                <a:tc>
                  <a:txBody>
                    <a:bodyPr/>
                    <a:lstStyle/>
                    <a:p>
                      <a:r>
                        <a:rPr lang="tr-TR" b="1" dirty="0" err="1"/>
                        <a:t>Clear</a:t>
                      </a:r>
                      <a:endParaRPr lang="tr-TR" b="1" dirty="0"/>
                    </a:p>
                  </a:txBody>
                  <a:tcPr/>
                </a:tc>
                <a:tc>
                  <a:txBody>
                    <a:bodyPr/>
                    <a:lstStyle/>
                    <a:p>
                      <a:r>
                        <a:rPr lang="tr-TR" dirty="0"/>
                        <a:t>Dizinin elemanlarını varsayılan değere çeker.</a:t>
                      </a:r>
                    </a:p>
                  </a:txBody>
                  <a:tcPr/>
                </a:tc>
                <a:extLst>
                  <a:ext uri="{0D108BD9-81ED-4DB2-BD59-A6C34878D82A}">
                    <a16:rowId xmlns:a16="http://schemas.microsoft.com/office/drawing/2014/main" val="3222276177"/>
                  </a:ext>
                </a:extLst>
              </a:tr>
              <a:tr h="396416">
                <a:tc>
                  <a:txBody>
                    <a:bodyPr/>
                    <a:lstStyle/>
                    <a:p>
                      <a:r>
                        <a:rPr lang="tr-TR" b="1" dirty="0" err="1"/>
                        <a:t>Clone</a:t>
                      </a:r>
                      <a:endParaRPr lang="tr-TR" b="1" dirty="0"/>
                    </a:p>
                  </a:txBody>
                  <a:tcPr/>
                </a:tc>
                <a:tc>
                  <a:txBody>
                    <a:bodyPr/>
                    <a:lstStyle/>
                    <a:p>
                      <a:r>
                        <a:rPr lang="tr-TR" dirty="0"/>
                        <a:t>Dizinin bit bit kopyasını çıkarır.</a:t>
                      </a:r>
                    </a:p>
                  </a:txBody>
                  <a:tcPr/>
                </a:tc>
                <a:extLst>
                  <a:ext uri="{0D108BD9-81ED-4DB2-BD59-A6C34878D82A}">
                    <a16:rowId xmlns:a16="http://schemas.microsoft.com/office/drawing/2014/main" val="3112764939"/>
                  </a:ext>
                </a:extLst>
              </a:tr>
              <a:tr h="396416">
                <a:tc>
                  <a:txBody>
                    <a:bodyPr/>
                    <a:lstStyle/>
                    <a:p>
                      <a:r>
                        <a:rPr lang="tr-TR" b="1" dirty="0" err="1"/>
                        <a:t>Copy</a:t>
                      </a:r>
                      <a:endParaRPr lang="tr-TR" b="1" dirty="0"/>
                    </a:p>
                  </a:txBody>
                  <a:tcPr/>
                </a:tc>
                <a:tc>
                  <a:txBody>
                    <a:bodyPr/>
                    <a:lstStyle/>
                    <a:p>
                      <a:r>
                        <a:rPr lang="tr-TR" dirty="0"/>
                        <a:t>Dizinin bir bölümünü başka bir diziye kopyalar.</a:t>
                      </a:r>
                    </a:p>
                  </a:txBody>
                  <a:tcPr/>
                </a:tc>
                <a:extLst>
                  <a:ext uri="{0D108BD9-81ED-4DB2-BD59-A6C34878D82A}">
                    <a16:rowId xmlns:a16="http://schemas.microsoft.com/office/drawing/2014/main" val="1565934664"/>
                  </a:ext>
                </a:extLst>
              </a:tr>
              <a:tr h="396416">
                <a:tc>
                  <a:txBody>
                    <a:bodyPr/>
                    <a:lstStyle/>
                    <a:p>
                      <a:r>
                        <a:rPr lang="tr-TR" b="1" dirty="0" err="1"/>
                        <a:t>CopyTo</a:t>
                      </a:r>
                      <a:endParaRPr lang="tr-TR" b="1" dirty="0"/>
                    </a:p>
                  </a:txBody>
                  <a:tcPr/>
                </a:tc>
                <a:tc>
                  <a:txBody>
                    <a:bodyPr/>
                    <a:lstStyle/>
                    <a:p>
                      <a:r>
                        <a:rPr lang="tr-TR" dirty="0"/>
                        <a:t>Bir dizinin belirlenen bir kısmını başka bir diziye kopyalar.</a:t>
                      </a:r>
                    </a:p>
                  </a:txBody>
                  <a:tcPr/>
                </a:tc>
                <a:extLst>
                  <a:ext uri="{0D108BD9-81ED-4DB2-BD59-A6C34878D82A}">
                    <a16:rowId xmlns:a16="http://schemas.microsoft.com/office/drawing/2014/main" val="923935630"/>
                  </a:ext>
                </a:extLst>
              </a:tr>
              <a:tr h="396416">
                <a:tc>
                  <a:txBody>
                    <a:bodyPr/>
                    <a:lstStyle/>
                    <a:p>
                      <a:r>
                        <a:rPr lang="tr-TR" b="1" dirty="0" err="1"/>
                        <a:t>GetLength</a:t>
                      </a:r>
                      <a:endParaRPr lang="tr-TR" b="1" dirty="0"/>
                    </a:p>
                  </a:txBody>
                  <a:tcPr/>
                </a:tc>
                <a:tc>
                  <a:txBody>
                    <a:bodyPr/>
                    <a:lstStyle/>
                    <a:p>
                      <a:r>
                        <a:rPr lang="tr-TR" dirty="0"/>
                        <a:t>Dizideki eleman sayısını verir.</a:t>
                      </a:r>
                    </a:p>
                  </a:txBody>
                  <a:tcPr/>
                </a:tc>
                <a:extLst>
                  <a:ext uri="{0D108BD9-81ED-4DB2-BD59-A6C34878D82A}">
                    <a16:rowId xmlns:a16="http://schemas.microsoft.com/office/drawing/2014/main" val="1068365259"/>
                  </a:ext>
                </a:extLst>
              </a:tr>
              <a:tr h="396416">
                <a:tc>
                  <a:txBody>
                    <a:bodyPr/>
                    <a:lstStyle/>
                    <a:p>
                      <a:r>
                        <a:rPr lang="tr-TR" b="1" dirty="0" err="1"/>
                        <a:t>GetValue</a:t>
                      </a:r>
                      <a:endParaRPr lang="tr-TR" b="1" dirty="0"/>
                    </a:p>
                  </a:txBody>
                  <a:tcPr/>
                </a:tc>
                <a:tc>
                  <a:txBody>
                    <a:bodyPr/>
                    <a:lstStyle/>
                    <a:p>
                      <a:r>
                        <a:rPr lang="tr-TR" dirty="0"/>
                        <a:t>Dizideki ilgili elemanın değerini verir.</a:t>
                      </a:r>
                    </a:p>
                  </a:txBody>
                  <a:tcPr/>
                </a:tc>
                <a:extLst>
                  <a:ext uri="{0D108BD9-81ED-4DB2-BD59-A6C34878D82A}">
                    <a16:rowId xmlns:a16="http://schemas.microsoft.com/office/drawing/2014/main" val="4181261243"/>
                  </a:ext>
                </a:extLst>
              </a:tr>
              <a:tr h="396416">
                <a:tc>
                  <a:txBody>
                    <a:bodyPr/>
                    <a:lstStyle/>
                    <a:p>
                      <a:r>
                        <a:rPr lang="tr-TR" b="1" dirty="0" err="1"/>
                        <a:t>IndexOf</a:t>
                      </a:r>
                      <a:endParaRPr lang="tr-TR" b="1" dirty="0"/>
                    </a:p>
                  </a:txBody>
                  <a:tcPr/>
                </a:tc>
                <a:tc>
                  <a:txBody>
                    <a:bodyPr/>
                    <a:lstStyle/>
                    <a:p>
                      <a:r>
                        <a:rPr lang="tr-TR" dirty="0"/>
                        <a:t>Dizi içindeki bir değerin ilk görüldüğü indeksi verir.</a:t>
                      </a:r>
                    </a:p>
                  </a:txBody>
                  <a:tcPr/>
                </a:tc>
                <a:extLst>
                  <a:ext uri="{0D108BD9-81ED-4DB2-BD59-A6C34878D82A}">
                    <a16:rowId xmlns:a16="http://schemas.microsoft.com/office/drawing/2014/main" val="3255457571"/>
                  </a:ext>
                </a:extLst>
              </a:tr>
              <a:tr h="396416">
                <a:tc>
                  <a:txBody>
                    <a:bodyPr/>
                    <a:lstStyle/>
                    <a:p>
                      <a:r>
                        <a:rPr lang="tr-TR" b="1" dirty="0" err="1"/>
                        <a:t>Reverse</a:t>
                      </a:r>
                      <a:endParaRPr lang="tr-TR" b="1" dirty="0"/>
                    </a:p>
                  </a:txBody>
                  <a:tcPr/>
                </a:tc>
                <a:tc>
                  <a:txBody>
                    <a:bodyPr/>
                    <a:lstStyle/>
                    <a:p>
                      <a:r>
                        <a:rPr lang="tr-TR" dirty="0"/>
                        <a:t>Diziyi tersine çevirir.</a:t>
                      </a:r>
                    </a:p>
                  </a:txBody>
                  <a:tcPr/>
                </a:tc>
                <a:extLst>
                  <a:ext uri="{0D108BD9-81ED-4DB2-BD59-A6C34878D82A}">
                    <a16:rowId xmlns:a16="http://schemas.microsoft.com/office/drawing/2014/main" val="1927426282"/>
                  </a:ext>
                </a:extLst>
              </a:tr>
              <a:tr h="396416">
                <a:tc>
                  <a:txBody>
                    <a:bodyPr/>
                    <a:lstStyle/>
                    <a:p>
                      <a:r>
                        <a:rPr lang="tr-TR" b="1" dirty="0" err="1"/>
                        <a:t>SetValue</a:t>
                      </a:r>
                      <a:endParaRPr lang="tr-TR" b="1" dirty="0"/>
                    </a:p>
                  </a:txBody>
                  <a:tcPr/>
                </a:tc>
                <a:tc>
                  <a:txBody>
                    <a:bodyPr/>
                    <a:lstStyle/>
                    <a:p>
                      <a:r>
                        <a:rPr lang="tr-TR" dirty="0"/>
                        <a:t>Bir dizinin bir elemanına değer atar.</a:t>
                      </a:r>
                    </a:p>
                  </a:txBody>
                  <a:tcPr/>
                </a:tc>
                <a:extLst>
                  <a:ext uri="{0D108BD9-81ED-4DB2-BD59-A6C34878D82A}">
                    <a16:rowId xmlns:a16="http://schemas.microsoft.com/office/drawing/2014/main" val="231722815"/>
                  </a:ext>
                </a:extLst>
              </a:tr>
              <a:tr h="396416">
                <a:tc>
                  <a:txBody>
                    <a:bodyPr/>
                    <a:lstStyle/>
                    <a:p>
                      <a:r>
                        <a:rPr lang="tr-TR" b="1" dirty="0" err="1"/>
                        <a:t>Sort</a:t>
                      </a:r>
                      <a:endParaRPr lang="tr-TR" b="1" dirty="0"/>
                    </a:p>
                  </a:txBody>
                  <a:tcPr/>
                </a:tc>
                <a:tc>
                  <a:txBody>
                    <a:bodyPr/>
                    <a:lstStyle/>
                    <a:p>
                      <a:r>
                        <a:rPr lang="tr-TR" dirty="0"/>
                        <a:t>Bir boyutlu dizileri sıralamaya yarar.</a:t>
                      </a:r>
                    </a:p>
                  </a:txBody>
                  <a:tcPr/>
                </a:tc>
                <a:extLst>
                  <a:ext uri="{0D108BD9-81ED-4DB2-BD59-A6C34878D82A}">
                    <a16:rowId xmlns:a16="http://schemas.microsoft.com/office/drawing/2014/main" val="983753101"/>
                  </a:ext>
                </a:extLst>
              </a:tr>
              <a:tr h="396416">
                <a:tc>
                  <a:txBody>
                    <a:bodyPr/>
                    <a:lstStyle/>
                    <a:p>
                      <a:r>
                        <a:rPr lang="tr-TR" b="1" dirty="0" err="1"/>
                        <a:t>CreateInstance</a:t>
                      </a:r>
                      <a:endParaRPr lang="tr-TR" b="1" dirty="0"/>
                    </a:p>
                  </a:txBody>
                  <a:tcPr/>
                </a:tc>
                <a:tc>
                  <a:txBody>
                    <a:bodyPr/>
                    <a:lstStyle/>
                    <a:p>
                      <a:r>
                        <a:rPr lang="tr-TR" dirty="0"/>
                        <a:t>Yeni bir dizi nesnesi oluşturur.</a:t>
                      </a:r>
                    </a:p>
                  </a:txBody>
                  <a:tcPr/>
                </a:tc>
                <a:extLst>
                  <a:ext uri="{0D108BD9-81ED-4DB2-BD59-A6C34878D82A}">
                    <a16:rowId xmlns:a16="http://schemas.microsoft.com/office/drawing/2014/main" val="447016623"/>
                  </a:ext>
                </a:extLst>
              </a:tr>
            </a:tbl>
          </a:graphicData>
        </a:graphic>
      </p:graphicFrame>
      <p:sp>
        <p:nvSpPr>
          <p:cNvPr id="6" name="Metin kutusu 5">
            <a:extLst>
              <a:ext uri="{FF2B5EF4-FFF2-40B4-BE49-F238E27FC236}">
                <a16:creationId xmlns:a16="http://schemas.microsoft.com/office/drawing/2014/main" id="{9980A1C0-353C-4C21-A383-BF2C1E300914}"/>
              </a:ext>
            </a:extLst>
          </p:cNvPr>
          <p:cNvSpPr txBox="1"/>
          <p:nvPr/>
        </p:nvSpPr>
        <p:spPr>
          <a:xfrm>
            <a:off x="5333625" y="1472540"/>
            <a:ext cx="1441420" cy="461665"/>
          </a:xfrm>
          <a:prstGeom prst="rect">
            <a:avLst/>
          </a:prstGeom>
          <a:noFill/>
        </p:spPr>
        <p:txBody>
          <a:bodyPr wrap="none" rtlCol="0">
            <a:spAutoFit/>
          </a:bodyPr>
          <a:lstStyle/>
          <a:p>
            <a:r>
              <a:rPr lang="tr-TR" sz="2400" b="1" dirty="0"/>
              <a:t>Metotlar</a:t>
            </a:r>
          </a:p>
        </p:txBody>
      </p:sp>
    </p:spTree>
    <p:extLst>
      <p:ext uri="{BB962C8B-B14F-4D97-AF65-F5344CB8AC3E}">
        <p14:creationId xmlns:p14="http://schemas.microsoft.com/office/powerpoint/2010/main" val="181677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09155" y="659736"/>
            <a:ext cx="7869236" cy="1280890"/>
          </a:xfrm>
        </p:spPr>
        <p:txBody>
          <a:bodyPr>
            <a:normAutofit/>
          </a:bodyPr>
          <a:lstStyle/>
          <a:p>
            <a:pPr algn="just"/>
            <a:r>
              <a:rPr lang="tr-TR" dirty="0"/>
              <a:t>Dizilerde Kullanılan Metotlar ile İlgili Uygulama Örneği - 1</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Metin kutusu 4">
            <a:extLst>
              <a:ext uri="{FF2B5EF4-FFF2-40B4-BE49-F238E27FC236}">
                <a16:creationId xmlns:a16="http://schemas.microsoft.com/office/drawing/2014/main" id="{E20E0252-5738-4A3E-A1D2-9A2D9FABBB9E}"/>
              </a:ext>
            </a:extLst>
          </p:cNvPr>
          <p:cNvSpPr txBox="1"/>
          <p:nvPr/>
        </p:nvSpPr>
        <p:spPr>
          <a:xfrm>
            <a:off x="1809154" y="1951672"/>
            <a:ext cx="9260107" cy="1477328"/>
          </a:xfrm>
          <a:prstGeom prst="rect">
            <a:avLst/>
          </a:prstGeom>
          <a:noFill/>
        </p:spPr>
        <p:txBody>
          <a:bodyPr wrap="square" rtlCol="0">
            <a:spAutoFit/>
          </a:bodyPr>
          <a:lstStyle/>
          <a:p>
            <a:r>
              <a:rPr lang="tr-TR" b="1" dirty="0" err="1"/>
              <a:t>IndexOf</a:t>
            </a:r>
            <a:r>
              <a:rPr lang="tr-TR" dirty="0"/>
              <a:t> metodunun kullanımı;</a:t>
            </a:r>
          </a:p>
          <a:p>
            <a:endParaRPr lang="tr-TR" dirty="0"/>
          </a:p>
          <a:p>
            <a:pPr algn="just"/>
            <a:r>
              <a:rPr lang="tr-TR" dirty="0"/>
              <a:t>	Elemanları Ali, Veli, Ayşe, Fatma, Selim olan dizide arama yapan ve aranan kişi dizide yoksa “Aradığınız kişi bulunamadı”  varsa “Aradığınız kişi bulundu” yazan programı yapalım.</a:t>
            </a:r>
          </a:p>
        </p:txBody>
      </p:sp>
      <p:pic>
        <p:nvPicPr>
          <p:cNvPr id="7" name="Resim 6" descr="metin içeren bir resim&#10;&#10;Açıklama otomatik olarak oluşturuldu">
            <a:extLst>
              <a:ext uri="{FF2B5EF4-FFF2-40B4-BE49-F238E27FC236}">
                <a16:creationId xmlns:a16="http://schemas.microsoft.com/office/drawing/2014/main" id="{A18C7805-4C03-45EF-9D53-3DCED7E75AE5}"/>
              </a:ext>
            </a:extLst>
          </p:cNvPr>
          <p:cNvPicPr>
            <a:picLocks noChangeAspect="1"/>
          </p:cNvPicPr>
          <p:nvPr/>
        </p:nvPicPr>
        <p:blipFill>
          <a:blip r:embed="rId2"/>
          <a:stretch>
            <a:fillRect/>
          </a:stretch>
        </p:blipFill>
        <p:spPr>
          <a:xfrm>
            <a:off x="1809155" y="4034376"/>
            <a:ext cx="6668431" cy="2381582"/>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E5B75984-1FCF-4FA0-ABA4-2BD7C4C69BFC}"/>
              </a:ext>
            </a:extLst>
          </p:cNvPr>
          <p:cNvPicPr>
            <a:picLocks noChangeAspect="1"/>
          </p:cNvPicPr>
          <p:nvPr/>
        </p:nvPicPr>
        <p:blipFill>
          <a:blip r:embed="rId3"/>
          <a:stretch>
            <a:fillRect/>
          </a:stretch>
        </p:blipFill>
        <p:spPr>
          <a:xfrm>
            <a:off x="9030627" y="4034376"/>
            <a:ext cx="2038635" cy="733527"/>
          </a:xfrm>
          <a:prstGeom prst="rect">
            <a:avLst/>
          </a:prstGeom>
        </p:spPr>
      </p:pic>
      <p:pic>
        <p:nvPicPr>
          <p:cNvPr id="11" name="Resim 10" descr="metin içeren bir resim&#10;&#10;Açıklama otomatik olarak oluşturuldu">
            <a:extLst>
              <a:ext uri="{FF2B5EF4-FFF2-40B4-BE49-F238E27FC236}">
                <a16:creationId xmlns:a16="http://schemas.microsoft.com/office/drawing/2014/main" id="{02D4E972-552E-4CC9-891C-77EA73B3FC7B}"/>
              </a:ext>
            </a:extLst>
          </p:cNvPr>
          <p:cNvPicPr>
            <a:picLocks noChangeAspect="1"/>
          </p:cNvPicPr>
          <p:nvPr/>
        </p:nvPicPr>
        <p:blipFill>
          <a:blip r:embed="rId4"/>
          <a:stretch>
            <a:fillRect/>
          </a:stretch>
        </p:blipFill>
        <p:spPr>
          <a:xfrm>
            <a:off x="9030627" y="5373279"/>
            <a:ext cx="2324424" cy="666843"/>
          </a:xfrm>
          <a:prstGeom prst="rect">
            <a:avLst/>
          </a:prstGeom>
        </p:spPr>
      </p:pic>
      <p:sp>
        <p:nvSpPr>
          <p:cNvPr id="12" name="Metin kutusu 11">
            <a:extLst>
              <a:ext uri="{FF2B5EF4-FFF2-40B4-BE49-F238E27FC236}">
                <a16:creationId xmlns:a16="http://schemas.microsoft.com/office/drawing/2014/main" id="{57ABFD61-2A2E-4098-92DE-E06C2FC32171}"/>
              </a:ext>
            </a:extLst>
          </p:cNvPr>
          <p:cNvSpPr txBox="1"/>
          <p:nvPr/>
        </p:nvSpPr>
        <p:spPr>
          <a:xfrm>
            <a:off x="9340455" y="3591000"/>
            <a:ext cx="1418978" cy="369332"/>
          </a:xfrm>
          <a:prstGeom prst="rect">
            <a:avLst/>
          </a:prstGeom>
          <a:noFill/>
        </p:spPr>
        <p:txBody>
          <a:bodyPr wrap="square" rtlCol="0">
            <a:spAutoFit/>
          </a:bodyPr>
          <a:lstStyle/>
          <a:p>
            <a:r>
              <a:rPr lang="tr-TR" b="1" dirty="0">
                <a:solidFill>
                  <a:schemeClr val="accent2"/>
                </a:solidFill>
              </a:rPr>
              <a:t>Çıktı Ekranı</a:t>
            </a:r>
          </a:p>
        </p:txBody>
      </p:sp>
      <p:sp>
        <p:nvSpPr>
          <p:cNvPr id="13" name="Metin kutusu 12">
            <a:extLst>
              <a:ext uri="{FF2B5EF4-FFF2-40B4-BE49-F238E27FC236}">
                <a16:creationId xmlns:a16="http://schemas.microsoft.com/office/drawing/2014/main" id="{B917E78B-4F68-454A-A989-4F9615383DA7}"/>
              </a:ext>
            </a:extLst>
          </p:cNvPr>
          <p:cNvSpPr txBox="1"/>
          <p:nvPr/>
        </p:nvSpPr>
        <p:spPr>
          <a:xfrm>
            <a:off x="3954482" y="3591000"/>
            <a:ext cx="1366080" cy="369332"/>
          </a:xfrm>
          <a:prstGeom prst="rect">
            <a:avLst/>
          </a:prstGeom>
          <a:noFill/>
        </p:spPr>
        <p:txBody>
          <a:bodyPr wrap="none" rtlCol="0">
            <a:spAutoFit/>
          </a:bodyPr>
          <a:lstStyle/>
          <a:p>
            <a:r>
              <a:rPr lang="tr-TR" b="1" dirty="0">
                <a:solidFill>
                  <a:schemeClr val="accent2"/>
                </a:solidFill>
              </a:rPr>
              <a:t>Kod Ekranı</a:t>
            </a:r>
          </a:p>
        </p:txBody>
      </p:sp>
    </p:spTree>
    <p:extLst>
      <p:ext uri="{BB962C8B-B14F-4D97-AF65-F5344CB8AC3E}">
        <p14:creationId xmlns:p14="http://schemas.microsoft.com/office/powerpoint/2010/main" val="6553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7F09A2-C75A-4997-8816-B4FA2ECB0D28}"/>
              </a:ext>
            </a:extLst>
          </p:cNvPr>
          <p:cNvSpPr>
            <a:spLocks noGrp="1"/>
          </p:cNvSpPr>
          <p:nvPr>
            <p:ph type="title"/>
          </p:nvPr>
        </p:nvSpPr>
        <p:spPr>
          <a:xfrm>
            <a:off x="1640156" y="635985"/>
            <a:ext cx="8911687" cy="1280890"/>
          </a:xfrm>
        </p:spPr>
        <p:txBody>
          <a:bodyPr/>
          <a:lstStyle/>
          <a:p>
            <a:r>
              <a:rPr lang="tr-TR" dirty="0"/>
              <a:t>Dizilerde Kullanılan Metotlar ile İlgili Uygulama Örneği - 2</a:t>
            </a:r>
          </a:p>
        </p:txBody>
      </p:sp>
      <p:sp>
        <p:nvSpPr>
          <p:cNvPr id="4" name="Slayt Numarası Yer Tutucusu 3">
            <a:extLst>
              <a:ext uri="{FF2B5EF4-FFF2-40B4-BE49-F238E27FC236}">
                <a16:creationId xmlns:a16="http://schemas.microsoft.com/office/drawing/2014/main" id="{7BCBC0FF-CE2B-4BC1-92CD-44AE434FD5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Metin kutusu 4">
            <a:extLst>
              <a:ext uri="{FF2B5EF4-FFF2-40B4-BE49-F238E27FC236}">
                <a16:creationId xmlns:a16="http://schemas.microsoft.com/office/drawing/2014/main" id="{84D12A3D-26C9-422E-8365-444B7405770A}"/>
              </a:ext>
            </a:extLst>
          </p:cNvPr>
          <p:cNvSpPr txBox="1"/>
          <p:nvPr/>
        </p:nvSpPr>
        <p:spPr>
          <a:xfrm>
            <a:off x="1828800" y="2009917"/>
            <a:ext cx="9096498" cy="369332"/>
          </a:xfrm>
          <a:prstGeom prst="rect">
            <a:avLst/>
          </a:prstGeom>
          <a:noFill/>
        </p:spPr>
        <p:txBody>
          <a:bodyPr wrap="square" rtlCol="0">
            <a:spAutoFit/>
          </a:bodyPr>
          <a:lstStyle/>
          <a:p>
            <a:r>
              <a:rPr lang="tr-TR" b="1" dirty="0" err="1"/>
              <a:t>Sort</a:t>
            </a:r>
            <a:r>
              <a:rPr lang="tr-TR" dirty="0"/>
              <a:t> ve </a:t>
            </a:r>
            <a:r>
              <a:rPr lang="tr-TR" b="1" dirty="0" err="1"/>
              <a:t>Reverse</a:t>
            </a:r>
            <a:r>
              <a:rPr lang="tr-TR" dirty="0"/>
              <a:t> metotları ile </a:t>
            </a:r>
            <a:r>
              <a:rPr lang="tr-TR" b="1" dirty="0" err="1"/>
              <a:t>Length</a:t>
            </a:r>
            <a:r>
              <a:rPr lang="tr-TR" dirty="0"/>
              <a:t> özelliğinin kullanımı:</a:t>
            </a:r>
          </a:p>
        </p:txBody>
      </p:sp>
      <p:pic>
        <p:nvPicPr>
          <p:cNvPr id="9" name="Resim 8" descr="metin içeren bir resim&#10;&#10;Açıklama otomatik olarak oluşturuldu">
            <a:extLst>
              <a:ext uri="{FF2B5EF4-FFF2-40B4-BE49-F238E27FC236}">
                <a16:creationId xmlns:a16="http://schemas.microsoft.com/office/drawing/2014/main" id="{3E3F6E00-B1ED-475C-9881-13BAA3DD3DC4}"/>
              </a:ext>
            </a:extLst>
          </p:cNvPr>
          <p:cNvPicPr>
            <a:picLocks noChangeAspect="1"/>
          </p:cNvPicPr>
          <p:nvPr/>
        </p:nvPicPr>
        <p:blipFill>
          <a:blip r:embed="rId2"/>
          <a:stretch>
            <a:fillRect/>
          </a:stretch>
        </p:blipFill>
        <p:spPr>
          <a:xfrm>
            <a:off x="1828801" y="3620194"/>
            <a:ext cx="4210638" cy="3124636"/>
          </a:xfrm>
          <a:prstGeom prst="rect">
            <a:avLst/>
          </a:prstGeom>
        </p:spPr>
      </p:pic>
      <p:pic>
        <p:nvPicPr>
          <p:cNvPr id="11" name="Resim 10" descr="metin içeren bir resim&#10;&#10;Açıklama otomatik olarak oluşturuldu">
            <a:extLst>
              <a:ext uri="{FF2B5EF4-FFF2-40B4-BE49-F238E27FC236}">
                <a16:creationId xmlns:a16="http://schemas.microsoft.com/office/drawing/2014/main" id="{09A65D91-3512-47E3-BBEF-8C569FE42651}"/>
              </a:ext>
            </a:extLst>
          </p:cNvPr>
          <p:cNvPicPr>
            <a:picLocks noChangeAspect="1"/>
          </p:cNvPicPr>
          <p:nvPr/>
        </p:nvPicPr>
        <p:blipFill>
          <a:blip r:embed="rId3"/>
          <a:stretch>
            <a:fillRect/>
          </a:stretch>
        </p:blipFill>
        <p:spPr>
          <a:xfrm>
            <a:off x="7416809" y="3661579"/>
            <a:ext cx="2267266" cy="1733792"/>
          </a:xfrm>
          <a:prstGeom prst="rect">
            <a:avLst/>
          </a:prstGeom>
        </p:spPr>
      </p:pic>
      <p:sp>
        <p:nvSpPr>
          <p:cNvPr id="12" name="Metin kutusu 11">
            <a:extLst>
              <a:ext uri="{FF2B5EF4-FFF2-40B4-BE49-F238E27FC236}">
                <a16:creationId xmlns:a16="http://schemas.microsoft.com/office/drawing/2014/main" id="{BA701F31-E02B-402E-907B-DF8895E92478}"/>
              </a:ext>
            </a:extLst>
          </p:cNvPr>
          <p:cNvSpPr txBox="1"/>
          <p:nvPr/>
        </p:nvSpPr>
        <p:spPr>
          <a:xfrm>
            <a:off x="2984969" y="3250862"/>
            <a:ext cx="1366080" cy="369332"/>
          </a:xfrm>
          <a:prstGeom prst="rect">
            <a:avLst/>
          </a:prstGeom>
          <a:noFill/>
        </p:spPr>
        <p:txBody>
          <a:bodyPr wrap="none" rtlCol="0">
            <a:spAutoFit/>
          </a:bodyPr>
          <a:lstStyle/>
          <a:p>
            <a:r>
              <a:rPr lang="tr-TR" b="1" dirty="0">
                <a:solidFill>
                  <a:schemeClr val="accent2"/>
                </a:solidFill>
              </a:rPr>
              <a:t>Kod Ekranı</a:t>
            </a:r>
          </a:p>
        </p:txBody>
      </p:sp>
      <p:sp>
        <p:nvSpPr>
          <p:cNvPr id="13" name="Metin kutusu 12">
            <a:extLst>
              <a:ext uri="{FF2B5EF4-FFF2-40B4-BE49-F238E27FC236}">
                <a16:creationId xmlns:a16="http://schemas.microsoft.com/office/drawing/2014/main" id="{220FC6DE-B449-4C12-A4D6-BCF5E13C2094}"/>
              </a:ext>
            </a:extLst>
          </p:cNvPr>
          <p:cNvSpPr txBox="1"/>
          <p:nvPr/>
        </p:nvSpPr>
        <p:spPr>
          <a:xfrm>
            <a:off x="7840953" y="3256291"/>
            <a:ext cx="1418978" cy="369332"/>
          </a:xfrm>
          <a:prstGeom prst="rect">
            <a:avLst/>
          </a:prstGeom>
          <a:noFill/>
        </p:spPr>
        <p:txBody>
          <a:bodyPr wrap="none" rtlCol="0">
            <a:spAutoFit/>
          </a:bodyPr>
          <a:lstStyle/>
          <a:p>
            <a:r>
              <a:rPr lang="tr-TR" b="1" dirty="0">
                <a:solidFill>
                  <a:schemeClr val="accent2"/>
                </a:solidFill>
              </a:rPr>
              <a:t>Çıktı Ekranı</a:t>
            </a:r>
          </a:p>
        </p:txBody>
      </p:sp>
      <p:sp>
        <p:nvSpPr>
          <p:cNvPr id="14" name="Metin kutusu 13">
            <a:extLst>
              <a:ext uri="{FF2B5EF4-FFF2-40B4-BE49-F238E27FC236}">
                <a16:creationId xmlns:a16="http://schemas.microsoft.com/office/drawing/2014/main" id="{43A3963C-846B-42E6-9D88-7A6601D4746D}"/>
              </a:ext>
            </a:extLst>
          </p:cNvPr>
          <p:cNvSpPr txBox="1"/>
          <p:nvPr/>
        </p:nvSpPr>
        <p:spPr>
          <a:xfrm>
            <a:off x="1828800" y="2445369"/>
            <a:ext cx="8918369" cy="646331"/>
          </a:xfrm>
          <a:prstGeom prst="rect">
            <a:avLst/>
          </a:prstGeom>
          <a:noFill/>
        </p:spPr>
        <p:txBody>
          <a:bodyPr wrap="square" rtlCol="0">
            <a:spAutoFit/>
          </a:bodyPr>
          <a:lstStyle/>
          <a:p>
            <a:pPr algn="just"/>
            <a:r>
              <a:rPr lang="tr-TR" dirty="0"/>
              <a:t>	Elemanları 12,4,7,21,9,5 olan diziyi büyükten küçüğe sıralayıp ekrana yazdıran programı yapalım.</a:t>
            </a:r>
          </a:p>
        </p:txBody>
      </p:sp>
    </p:spTree>
    <p:extLst>
      <p:ext uri="{BB962C8B-B14F-4D97-AF65-F5344CB8AC3E}">
        <p14:creationId xmlns:p14="http://schemas.microsoft.com/office/powerpoint/2010/main" val="221162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A657D9-3DE0-4CA5-B5C4-30176F22184A}"/>
              </a:ext>
            </a:extLst>
          </p:cNvPr>
          <p:cNvSpPr>
            <a:spLocks noGrp="1"/>
          </p:cNvSpPr>
          <p:nvPr>
            <p:ph type="title"/>
          </p:nvPr>
        </p:nvSpPr>
        <p:spPr>
          <a:xfrm>
            <a:off x="1640156" y="657154"/>
            <a:ext cx="8911687" cy="1280890"/>
          </a:xfrm>
        </p:spPr>
        <p:txBody>
          <a:bodyPr/>
          <a:lstStyle/>
          <a:p>
            <a:r>
              <a:rPr lang="tr-TR" dirty="0"/>
              <a:t>Dizilerde Kullanılan Metotlar ile İlgili Uygulama Örneği - 3</a:t>
            </a:r>
          </a:p>
        </p:txBody>
      </p:sp>
      <p:sp>
        <p:nvSpPr>
          <p:cNvPr id="4" name="Slayt Numarası Yer Tutucusu 3">
            <a:extLst>
              <a:ext uri="{FF2B5EF4-FFF2-40B4-BE49-F238E27FC236}">
                <a16:creationId xmlns:a16="http://schemas.microsoft.com/office/drawing/2014/main" id="{2261391C-8B81-4C41-8D77-38BA07D281F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Metin kutusu 4">
            <a:extLst>
              <a:ext uri="{FF2B5EF4-FFF2-40B4-BE49-F238E27FC236}">
                <a16:creationId xmlns:a16="http://schemas.microsoft.com/office/drawing/2014/main" id="{0A352ABA-6A40-4674-AD20-A6167D23768C}"/>
              </a:ext>
            </a:extLst>
          </p:cNvPr>
          <p:cNvSpPr txBox="1"/>
          <p:nvPr/>
        </p:nvSpPr>
        <p:spPr>
          <a:xfrm>
            <a:off x="1640156" y="1962956"/>
            <a:ext cx="8502733" cy="369332"/>
          </a:xfrm>
          <a:prstGeom prst="rect">
            <a:avLst/>
          </a:prstGeom>
          <a:noFill/>
        </p:spPr>
        <p:txBody>
          <a:bodyPr wrap="square" rtlCol="0">
            <a:spAutoFit/>
          </a:bodyPr>
          <a:lstStyle/>
          <a:p>
            <a:r>
              <a:rPr lang="tr-TR" b="1" dirty="0" err="1"/>
              <a:t>Clear</a:t>
            </a:r>
            <a:r>
              <a:rPr lang="tr-TR" dirty="0"/>
              <a:t> metodu kullanımı:</a:t>
            </a:r>
          </a:p>
        </p:txBody>
      </p:sp>
      <p:pic>
        <p:nvPicPr>
          <p:cNvPr id="7" name="Resim 6" descr="metin içeren bir resim&#10;&#10;Açıklama otomatik olarak oluşturuldu">
            <a:extLst>
              <a:ext uri="{FF2B5EF4-FFF2-40B4-BE49-F238E27FC236}">
                <a16:creationId xmlns:a16="http://schemas.microsoft.com/office/drawing/2014/main" id="{2A15503D-C56B-4221-8215-767E6DB8BDF3}"/>
              </a:ext>
            </a:extLst>
          </p:cNvPr>
          <p:cNvPicPr>
            <a:picLocks noChangeAspect="1"/>
          </p:cNvPicPr>
          <p:nvPr/>
        </p:nvPicPr>
        <p:blipFill>
          <a:blip r:embed="rId2"/>
          <a:stretch>
            <a:fillRect/>
          </a:stretch>
        </p:blipFill>
        <p:spPr>
          <a:xfrm>
            <a:off x="1909039" y="3391832"/>
            <a:ext cx="3267531" cy="3372321"/>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5487C8C8-8097-4CC1-BEA0-F306E9BAEABC}"/>
              </a:ext>
            </a:extLst>
          </p:cNvPr>
          <p:cNvPicPr>
            <a:picLocks noChangeAspect="1"/>
          </p:cNvPicPr>
          <p:nvPr/>
        </p:nvPicPr>
        <p:blipFill>
          <a:blip r:embed="rId3"/>
          <a:stretch>
            <a:fillRect/>
          </a:stretch>
        </p:blipFill>
        <p:spPr>
          <a:xfrm>
            <a:off x="6790026" y="3450973"/>
            <a:ext cx="1524213" cy="2105319"/>
          </a:xfrm>
          <a:prstGeom prst="rect">
            <a:avLst/>
          </a:prstGeom>
        </p:spPr>
      </p:pic>
      <p:sp>
        <p:nvSpPr>
          <p:cNvPr id="10" name="Metin kutusu 9">
            <a:extLst>
              <a:ext uri="{FF2B5EF4-FFF2-40B4-BE49-F238E27FC236}">
                <a16:creationId xmlns:a16="http://schemas.microsoft.com/office/drawing/2014/main" id="{1F093C20-F54A-4C3D-9F28-34C473A299F1}"/>
              </a:ext>
            </a:extLst>
          </p:cNvPr>
          <p:cNvSpPr txBox="1"/>
          <p:nvPr/>
        </p:nvSpPr>
        <p:spPr>
          <a:xfrm>
            <a:off x="1640156" y="2357200"/>
            <a:ext cx="9498899" cy="646331"/>
          </a:xfrm>
          <a:prstGeom prst="rect">
            <a:avLst/>
          </a:prstGeom>
          <a:noFill/>
        </p:spPr>
        <p:txBody>
          <a:bodyPr wrap="square" rtlCol="0">
            <a:spAutoFit/>
          </a:bodyPr>
          <a:lstStyle/>
          <a:p>
            <a:r>
              <a:rPr lang="tr-TR" dirty="0"/>
              <a:t>	Elemanları 1,2,3,4,5 olan diziden 3. ve 4. sırasındaki elemanları silip varsayılan değere çekerek ekrana yazdıran programı yapalım.</a:t>
            </a:r>
          </a:p>
        </p:txBody>
      </p:sp>
      <p:sp>
        <p:nvSpPr>
          <p:cNvPr id="11" name="Metin kutusu 10">
            <a:extLst>
              <a:ext uri="{FF2B5EF4-FFF2-40B4-BE49-F238E27FC236}">
                <a16:creationId xmlns:a16="http://schemas.microsoft.com/office/drawing/2014/main" id="{34C62513-C006-4D12-9E69-C21AC7E8C309}"/>
              </a:ext>
            </a:extLst>
          </p:cNvPr>
          <p:cNvSpPr txBox="1"/>
          <p:nvPr/>
        </p:nvSpPr>
        <p:spPr>
          <a:xfrm>
            <a:off x="2612572" y="3022500"/>
            <a:ext cx="1366080" cy="369332"/>
          </a:xfrm>
          <a:prstGeom prst="rect">
            <a:avLst/>
          </a:prstGeom>
          <a:noFill/>
        </p:spPr>
        <p:txBody>
          <a:bodyPr wrap="none" rtlCol="0">
            <a:spAutoFit/>
          </a:bodyPr>
          <a:lstStyle/>
          <a:p>
            <a:r>
              <a:rPr lang="tr-TR" b="1" dirty="0">
                <a:solidFill>
                  <a:schemeClr val="accent2"/>
                </a:solidFill>
              </a:rPr>
              <a:t>Kod Ekranı</a:t>
            </a:r>
          </a:p>
        </p:txBody>
      </p:sp>
      <p:sp>
        <p:nvSpPr>
          <p:cNvPr id="12" name="Metin kutusu 11">
            <a:extLst>
              <a:ext uri="{FF2B5EF4-FFF2-40B4-BE49-F238E27FC236}">
                <a16:creationId xmlns:a16="http://schemas.microsoft.com/office/drawing/2014/main" id="{959B5DDF-EA28-4DD5-BCAA-851C01B62A53}"/>
              </a:ext>
            </a:extLst>
          </p:cNvPr>
          <p:cNvSpPr txBox="1"/>
          <p:nvPr/>
        </p:nvSpPr>
        <p:spPr>
          <a:xfrm>
            <a:off x="6790026" y="3081641"/>
            <a:ext cx="1418978" cy="369332"/>
          </a:xfrm>
          <a:prstGeom prst="rect">
            <a:avLst/>
          </a:prstGeom>
          <a:noFill/>
        </p:spPr>
        <p:txBody>
          <a:bodyPr wrap="none" rtlCol="0">
            <a:spAutoFit/>
          </a:bodyPr>
          <a:lstStyle/>
          <a:p>
            <a:r>
              <a:rPr lang="tr-TR" b="1" dirty="0">
                <a:solidFill>
                  <a:schemeClr val="accent2"/>
                </a:solidFill>
              </a:rPr>
              <a:t>Çıktı Ekranı</a:t>
            </a:r>
          </a:p>
        </p:txBody>
      </p:sp>
      <p:sp>
        <p:nvSpPr>
          <p:cNvPr id="13" name="Metin kutusu 12">
            <a:extLst>
              <a:ext uri="{FF2B5EF4-FFF2-40B4-BE49-F238E27FC236}">
                <a16:creationId xmlns:a16="http://schemas.microsoft.com/office/drawing/2014/main" id="{33CC4B33-99E9-443D-A50F-7ADD1AC11D82}"/>
              </a:ext>
            </a:extLst>
          </p:cNvPr>
          <p:cNvSpPr txBox="1"/>
          <p:nvPr/>
        </p:nvSpPr>
        <p:spPr>
          <a:xfrm>
            <a:off x="5452135" y="5739181"/>
            <a:ext cx="6096001" cy="923330"/>
          </a:xfrm>
          <a:prstGeom prst="rect">
            <a:avLst/>
          </a:prstGeom>
          <a:noFill/>
        </p:spPr>
        <p:txBody>
          <a:bodyPr wrap="square" rtlCol="0">
            <a:spAutoFit/>
          </a:bodyPr>
          <a:lstStyle/>
          <a:p>
            <a:pPr algn="just"/>
            <a:r>
              <a:rPr lang="tr-TR" b="1" u="sng" dirty="0"/>
              <a:t>Not</a:t>
            </a:r>
            <a:r>
              <a:rPr lang="tr-TR" b="1" dirty="0"/>
              <a:t>:</a:t>
            </a:r>
            <a:r>
              <a:rPr lang="tr-TR" dirty="0"/>
              <a:t> </a:t>
            </a:r>
            <a:r>
              <a:rPr lang="tr-TR" dirty="0" err="1"/>
              <a:t>Clear</a:t>
            </a:r>
            <a:r>
              <a:rPr lang="tr-TR" dirty="0"/>
              <a:t> metodu, dizinin istenilen elemanından itibaren istenilen uzunluk kadar dizi elemanlarını </a:t>
            </a:r>
            <a:r>
              <a:rPr lang="tr-TR" dirty="0" err="1"/>
              <a:t>varsayalın</a:t>
            </a:r>
            <a:r>
              <a:rPr lang="tr-TR" dirty="0"/>
              <a:t> değer olarak değiştirir. (</a:t>
            </a:r>
            <a:r>
              <a:rPr lang="tr-TR" dirty="0" err="1"/>
              <a:t>int</a:t>
            </a:r>
            <a:r>
              <a:rPr lang="tr-TR" dirty="0"/>
              <a:t> için 0’dır)</a:t>
            </a:r>
          </a:p>
        </p:txBody>
      </p:sp>
    </p:spTree>
    <p:extLst>
      <p:ext uri="{BB962C8B-B14F-4D97-AF65-F5344CB8AC3E}">
        <p14:creationId xmlns:p14="http://schemas.microsoft.com/office/powerpoint/2010/main" val="254082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CCE956-8230-4718-B635-1955E5E64C9D}"/>
              </a:ext>
            </a:extLst>
          </p:cNvPr>
          <p:cNvSpPr>
            <a:spLocks noGrp="1"/>
          </p:cNvSpPr>
          <p:nvPr>
            <p:ph type="title"/>
          </p:nvPr>
        </p:nvSpPr>
        <p:spPr>
          <a:xfrm>
            <a:off x="1536021" y="647860"/>
            <a:ext cx="8911687" cy="1280890"/>
          </a:xfrm>
        </p:spPr>
        <p:txBody>
          <a:bodyPr/>
          <a:lstStyle/>
          <a:p>
            <a:r>
              <a:rPr lang="tr-TR" dirty="0"/>
              <a:t>Dizilerde Kullanılan Metotlar ile İlgili Uygulama Örneği - 4</a:t>
            </a:r>
          </a:p>
        </p:txBody>
      </p:sp>
      <p:sp>
        <p:nvSpPr>
          <p:cNvPr id="4" name="Slayt Numarası Yer Tutucusu 3">
            <a:extLst>
              <a:ext uri="{FF2B5EF4-FFF2-40B4-BE49-F238E27FC236}">
                <a16:creationId xmlns:a16="http://schemas.microsoft.com/office/drawing/2014/main" id="{050811BE-3868-41BF-8286-3B87EF8D02D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Metin kutusu 4">
            <a:extLst>
              <a:ext uri="{FF2B5EF4-FFF2-40B4-BE49-F238E27FC236}">
                <a16:creationId xmlns:a16="http://schemas.microsoft.com/office/drawing/2014/main" id="{2EFDFE59-C468-4142-AC99-CF72E57DF2F5}"/>
              </a:ext>
            </a:extLst>
          </p:cNvPr>
          <p:cNvSpPr txBox="1"/>
          <p:nvPr/>
        </p:nvSpPr>
        <p:spPr>
          <a:xfrm>
            <a:off x="1536021" y="1952734"/>
            <a:ext cx="3328155" cy="369332"/>
          </a:xfrm>
          <a:prstGeom prst="rect">
            <a:avLst/>
          </a:prstGeom>
          <a:noFill/>
        </p:spPr>
        <p:txBody>
          <a:bodyPr wrap="none" rtlCol="0">
            <a:spAutoFit/>
          </a:bodyPr>
          <a:lstStyle/>
          <a:p>
            <a:r>
              <a:rPr lang="tr-TR" b="1" dirty="0" err="1"/>
              <a:t>Resize</a:t>
            </a:r>
            <a:r>
              <a:rPr lang="tr-TR" b="1" dirty="0"/>
              <a:t> </a:t>
            </a:r>
            <a:r>
              <a:rPr lang="tr-TR" dirty="0"/>
              <a:t>metodunun kullanımı:</a:t>
            </a:r>
          </a:p>
        </p:txBody>
      </p:sp>
      <p:sp>
        <p:nvSpPr>
          <p:cNvPr id="6" name="Metin kutusu 5">
            <a:extLst>
              <a:ext uri="{FF2B5EF4-FFF2-40B4-BE49-F238E27FC236}">
                <a16:creationId xmlns:a16="http://schemas.microsoft.com/office/drawing/2014/main" id="{302FFB77-A083-48DC-BC83-6D0FE511371C}"/>
              </a:ext>
            </a:extLst>
          </p:cNvPr>
          <p:cNvSpPr txBox="1"/>
          <p:nvPr/>
        </p:nvSpPr>
        <p:spPr>
          <a:xfrm>
            <a:off x="1536021" y="2305043"/>
            <a:ext cx="9119958" cy="646331"/>
          </a:xfrm>
          <a:prstGeom prst="rect">
            <a:avLst/>
          </a:prstGeom>
          <a:noFill/>
        </p:spPr>
        <p:txBody>
          <a:bodyPr wrap="square" rtlCol="0">
            <a:spAutoFit/>
          </a:bodyPr>
          <a:lstStyle/>
          <a:p>
            <a:pPr algn="just"/>
            <a:r>
              <a:rPr lang="tr-TR" dirty="0"/>
              <a:t>	Elemanları hafta içi günleri olan bir diziye hafta sonu günlerini ekleyip ekrana yazdıran bir program yapalım.</a:t>
            </a:r>
          </a:p>
        </p:txBody>
      </p:sp>
      <p:pic>
        <p:nvPicPr>
          <p:cNvPr id="8" name="Resim 7" descr="metin içeren bir resim&#10;&#10;Açıklama otomatik olarak oluşturuldu">
            <a:extLst>
              <a:ext uri="{FF2B5EF4-FFF2-40B4-BE49-F238E27FC236}">
                <a16:creationId xmlns:a16="http://schemas.microsoft.com/office/drawing/2014/main" id="{24E17E12-143B-45DD-A4BE-13721030AE62}"/>
              </a:ext>
            </a:extLst>
          </p:cNvPr>
          <p:cNvPicPr>
            <a:picLocks noChangeAspect="1"/>
          </p:cNvPicPr>
          <p:nvPr/>
        </p:nvPicPr>
        <p:blipFill>
          <a:blip r:embed="rId2"/>
          <a:stretch>
            <a:fillRect/>
          </a:stretch>
        </p:blipFill>
        <p:spPr>
          <a:xfrm>
            <a:off x="1661402" y="3280556"/>
            <a:ext cx="5242602" cy="3538066"/>
          </a:xfrm>
          <a:prstGeom prst="rect">
            <a:avLst/>
          </a:prstGeom>
        </p:spPr>
      </p:pic>
      <p:pic>
        <p:nvPicPr>
          <p:cNvPr id="10" name="Resim 9" descr="metin içeren bir resim&#10;&#10;Açıklama otomatik olarak oluşturuldu">
            <a:extLst>
              <a:ext uri="{FF2B5EF4-FFF2-40B4-BE49-F238E27FC236}">
                <a16:creationId xmlns:a16="http://schemas.microsoft.com/office/drawing/2014/main" id="{7B7B6B3F-E7D2-4D4C-948B-B07E0A738F28}"/>
              </a:ext>
            </a:extLst>
          </p:cNvPr>
          <p:cNvPicPr>
            <a:picLocks noChangeAspect="1"/>
          </p:cNvPicPr>
          <p:nvPr/>
        </p:nvPicPr>
        <p:blipFill>
          <a:blip r:embed="rId3"/>
          <a:stretch>
            <a:fillRect/>
          </a:stretch>
        </p:blipFill>
        <p:spPr>
          <a:xfrm>
            <a:off x="7909298" y="3280556"/>
            <a:ext cx="3038899" cy="1829055"/>
          </a:xfrm>
          <a:prstGeom prst="rect">
            <a:avLst/>
          </a:prstGeom>
        </p:spPr>
      </p:pic>
      <p:sp>
        <p:nvSpPr>
          <p:cNvPr id="11" name="Metin kutusu 10">
            <a:extLst>
              <a:ext uri="{FF2B5EF4-FFF2-40B4-BE49-F238E27FC236}">
                <a16:creationId xmlns:a16="http://schemas.microsoft.com/office/drawing/2014/main" id="{FDB299CF-981E-488B-8D01-B1BFFFC18F1C}"/>
              </a:ext>
            </a:extLst>
          </p:cNvPr>
          <p:cNvSpPr txBox="1"/>
          <p:nvPr/>
        </p:nvSpPr>
        <p:spPr>
          <a:xfrm>
            <a:off x="3200098" y="2934351"/>
            <a:ext cx="1366080" cy="369332"/>
          </a:xfrm>
          <a:prstGeom prst="rect">
            <a:avLst/>
          </a:prstGeom>
          <a:noFill/>
        </p:spPr>
        <p:txBody>
          <a:bodyPr wrap="none" rtlCol="0">
            <a:spAutoFit/>
          </a:bodyPr>
          <a:lstStyle/>
          <a:p>
            <a:r>
              <a:rPr lang="tr-TR" b="1" dirty="0">
                <a:solidFill>
                  <a:schemeClr val="accent2"/>
                </a:solidFill>
              </a:rPr>
              <a:t>Kod Ekranı</a:t>
            </a:r>
          </a:p>
        </p:txBody>
      </p:sp>
      <p:sp>
        <p:nvSpPr>
          <p:cNvPr id="12" name="Metin kutusu 11">
            <a:extLst>
              <a:ext uri="{FF2B5EF4-FFF2-40B4-BE49-F238E27FC236}">
                <a16:creationId xmlns:a16="http://schemas.microsoft.com/office/drawing/2014/main" id="{113F0464-1797-4A94-9C64-DD9B280D6046}"/>
              </a:ext>
            </a:extLst>
          </p:cNvPr>
          <p:cNvSpPr txBox="1"/>
          <p:nvPr/>
        </p:nvSpPr>
        <p:spPr>
          <a:xfrm>
            <a:off x="8527583" y="2956128"/>
            <a:ext cx="1418978" cy="369332"/>
          </a:xfrm>
          <a:prstGeom prst="rect">
            <a:avLst/>
          </a:prstGeom>
          <a:noFill/>
        </p:spPr>
        <p:txBody>
          <a:bodyPr wrap="none" rtlCol="0">
            <a:spAutoFit/>
          </a:bodyPr>
          <a:lstStyle/>
          <a:p>
            <a:r>
              <a:rPr lang="tr-TR" b="1" dirty="0">
                <a:solidFill>
                  <a:schemeClr val="accent2"/>
                </a:solidFill>
              </a:rPr>
              <a:t>Çıktı Ekranı</a:t>
            </a:r>
          </a:p>
        </p:txBody>
      </p:sp>
    </p:spTree>
    <p:extLst>
      <p:ext uri="{BB962C8B-B14F-4D97-AF65-F5344CB8AC3E}">
        <p14:creationId xmlns:p14="http://schemas.microsoft.com/office/powerpoint/2010/main" val="75895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22910" y="624110"/>
            <a:ext cx="8911687" cy="640445"/>
          </a:xfrm>
        </p:spPr>
        <p:txBody>
          <a:bodyPr>
            <a:normAutofit/>
          </a:bodyPr>
          <a:lstStyle/>
          <a:p>
            <a:r>
              <a:rPr lang="tr-TR" dirty="0"/>
              <a:t>     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İçerik Yer Tutucusu 4">
            <a:extLst>
              <a:ext uri="{FF2B5EF4-FFF2-40B4-BE49-F238E27FC236}">
                <a16:creationId xmlns:a16="http://schemas.microsoft.com/office/drawing/2014/main" id="{6C0BB9C6-590D-4674-9B1C-23E87BEFD8D8}"/>
              </a:ext>
            </a:extLst>
          </p:cNvPr>
          <p:cNvSpPr>
            <a:spLocks noGrp="1"/>
          </p:cNvSpPr>
          <p:nvPr>
            <p:ph idx="1"/>
          </p:nvPr>
        </p:nvSpPr>
        <p:spPr>
          <a:xfrm>
            <a:off x="1841066" y="1264555"/>
            <a:ext cx="8915400" cy="1773027"/>
          </a:xfrm>
        </p:spPr>
        <p:txBody>
          <a:bodyPr>
            <a:noAutofit/>
          </a:bodyPr>
          <a:lstStyle/>
          <a:p>
            <a:pPr algn="just"/>
            <a:r>
              <a:rPr lang="tr-TR" dirty="0"/>
              <a:t>Bir dizi içindeki bütün elemanlara aynı isimle ulaşılır. Elemanlar arasındaki ayırt edici özellik, bellekteki yeridir.</a:t>
            </a:r>
          </a:p>
          <a:p>
            <a:pPr algn="just"/>
            <a:r>
              <a:rPr lang="tr-TR" dirty="0"/>
              <a:t>Bir dizinin elemanlarına </a:t>
            </a:r>
            <a:r>
              <a:rPr lang="tr-TR" b="1" dirty="0"/>
              <a:t>[ ] </a:t>
            </a:r>
            <a:r>
              <a:rPr lang="tr-TR" dirty="0"/>
              <a:t>(</a:t>
            </a:r>
            <a:r>
              <a:rPr lang="tr-TR" dirty="0" err="1"/>
              <a:t>index</a:t>
            </a:r>
            <a:r>
              <a:rPr lang="tr-TR" dirty="0"/>
              <a:t> operatörü) ile ulaşılır.</a:t>
            </a:r>
          </a:p>
          <a:p>
            <a:pPr algn="just"/>
            <a:r>
              <a:rPr lang="tr-TR" dirty="0"/>
              <a:t>Bir dizinin oluşturulması iki şekilde yapılır: Birincisi bildirim ve tanımlamanın aynı satırda yapılması ile; ikincisi ise bildirim ve tanımlamanın ayrı satırlarda yapılması ile olur.</a:t>
            </a:r>
          </a:p>
          <a:p>
            <a:pPr algn="just"/>
            <a:r>
              <a:rPr lang="tr-TR" dirty="0"/>
              <a:t>Dizilerin tanımlanması </a:t>
            </a:r>
            <a:r>
              <a:rPr lang="tr-TR" b="1" dirty="0" err="1"/>
              <a:t>new</a:t>
            </a:r>
            <a:r>
              <a:rPr lang="tr-TR" b="1" dirty="0"/>
              <a:t> </a:t>
            </a:r>
            <a:r>
              <a:rPr lang="tr-TR" dirty="0"/>
              <a:t>anahtar sözcüğü ile yapılır.</a:t>
            </a:r>
          </a:p>
          <a:p>
            <a:pPr algn="just"/>
            <a:r>
              <a:rPr lang="tr-TR" dirty="0"/>
              <a:t>Bir dizinin elemanlarına erişmek için tipik olarak dizinin boyutu kadar dönen döngüler kurulur.</a:t>
            </a:r>
          </a:p>
          <a:p>
            <a:pPr algn="just"/>
            <a:r>
              <a:rPr lang="tr-TR" dirty="0"/>
              <a:t>Bütün diziler </a:t>
            </a:r>
            <a:r>
              <a:rPr lang="tr-TR" b="1" dirty="0" err="1"/>
              <a:t>System.Array</a:t>
            </a:r>
            <a:r>
              <a:rPr lang="tr-TR" b="1" dirty="0"/>
              <a:t> </a:t>
            </a:r>
            <a:r>
              <a:rPr lang="tr-TR" dirty="0"/>
              <a:t>denilen sınıftan türetilmiştir.</a:t>
            </a:r>
          </a:p>
          <a:p>
            <a:pPr algn="just"/>
            <a:r>
              <a:rPr lang="tr-TR" dirty="0" err="1"/>
              <a:t>C#’da</a:t>
            </a:r>
            <a:r>
              <a:rPr lang="tr-TR" dirty="0"/>
              <a:t>, tüm diziler </a:t>
            </a:r>
            <a:r>
              <a:rPr lang="tr-TR" b="1" dirty="0"/>
              <a:t>dinamik</a:t>
            </a:r>
            <a:r>
              <a:rPr lang="tr-TR" dirty="0"/>
              <a:t> olarak ayrılır.</a:t>
            </a:r>
          </a:p>
          <a:p>
            <a:pPr algn="just"/>
            <a:r>
              <a:rPr lang="tr-TR" dirty="0"/>
              <a:t>Sayısal dizinin ve referans tipi öğelerinin varsayılan değerleri sırasıyla sıfır ve boş olarak ayarlanır.</a:t>
            </a:r>
          </a:p>
          <a:p>
            <a:pPr algn="just"/>
            <a:r>
              <a:rPr lang="tr-TR" dirty="0"/>
              <a:t>Dizi öğeleri, dizi tipi de dahil olmak üzere herhangi bir türde olabilir.</a:t>
            </a:r>
          </a:p>
        </p:txBody>
      </p:sp>
    </p:spTree>
    <p:extLst>
      <p:ext uri="{BB962C8B-B14F-4D97-AF65-F5344CB8AC3E}">
        <p14:creationId xmlns:p14="http://schemas.microsoft.com/office/powerpoint/2010/main" val="269758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1964678"/>
            <a:ext cx="8915400" cy="3777622"/>
          </a:xfrm>
        </p:spPr>
        <p:txBody>
          <a:bodyPr>
            <a:normAutofit fontScale="85000" lnSpcReduction="20000"/>
          </a:bodyPr>
          <a:lstStyle/>
          <a:p>
            <a:r>
              <a:rPr lang="tr-TR" dirty="0"/>
              <a:t>Dizi Kavramı</a:t>
            </a:r>
          </a:p>
          <a:p>
            <a:r>
              <a:rPr lang="tr-TR" dirty="0"/>
              <a:t>Dizi Tanımlama</a:t>
            </a:r>
          </a:p>
          <a:p>
            <a:r>
              <a:rPr lang="tr-TR" dirty="0"/>
              <a:t>Döngülerle Dizi İşlemleri</a:t>
            </a:r>
          </a:p>
          <a:p>
            <a:r>
              <a:rPr lang="tr-TR" dirty="0"/>
              <a:t>Çok Boyutlu Diziler</a:t>
            </a:r>
          </a:p>
          <a:p>
            <a:r>
              <a:rPr lang="tr-TR" dirty="0"/>
              <a:t>Matris Diziler</a:t>
            </a:r>
          </a:p>
          <a:p>
            <a:r>
              <a:rPr lang="tr-TR" dirty="0"/>
              <a:t>Düzensiz Diziler (</a:t>
            </a:r>
            <a:r>
              <a:rPr lang="tr-TR" dirty="0" err="1"/>
              <a:t>Jagged</a:t>
            </a:r>
            <a:r>
              <a:rPr lang="tr-TR" dirty="0"/>
              <a:t> </a:t>
            </a:r>
            <a:r>
              <a:rPr lang="tr-TR" dirty="0" err="1"/>
              <a:t>Arrays</a:t>
            </a:r>
            <a:r>
              <a:rPr lang="tr-TR" dirty="0"/>
              <a:t>)</a:t>
            </a:r>
          </a:p>
          <a:p>
            <a:r>
              <a:rPr lang="tr-TR" dirty="0"/>
              <a:t>Çok Boyutlu Dizi Örneği</a:t>
            </a:r>
          </a:p>
          <a:p>
            <a:r>
              <a:rPr lang="tr-TR" dirty="0" err="1"/>
              <a:t>System.Array</a:t>
            </a:r>
            <a:r>
              <a:rPr lang="tr-TR" dirty="0"/>
              <a:t> Sınıfı</a:t>
            </a:r>
          </a:p>
          <a:p>
            <a:r>
              <a:rPr lang="tr-TR" dirty="0"/>
              <a:t>Dizilerde Kullanılan Metotlar ile ilgili</a:t>
            </a:r>
          </a:p>
          <a:p>
            <a:pPr marL="0" indent="0">
              <a:buNone/>
            </a:pPr>
            <a:r>
              <a:rPr lang="tr-TR" dirty="0"/>
              <a:t>      Uygulama Örnekleri 1-2-3-4</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470459" y="1913962"/>
            <a:ext cx="8915400" cy="3777622"/>
          </a:xfrm>
        </p:spPr>
        <p:txBody>
          <a:bodyPr/>
          <a:lstStyle/>
          <a:p>
            <a:r>
              <a:rPr lang="tr-TR" dirty="0"/>
              <a:t>Algan, Sefer, Her Yönüyle C# 6.0, Pusula Yayıncılık, </a:t>
            </a:r>
            <a:r>
              <a:rPr lang="tr-TR"/>
              <a:t>İstanbul, 2015</a:t>
            </a:r>
            <a:endParaRPr lang="tr-TR" dirty="0"/>
          </a:p>
          <a:p>
            <a:r>
              <a:rPr lang="tr-TR" dirty="0"/>
              <a:t>C# Diziler</a:t>
            </a:r>
            <a:br>
              <a:rPr lang="tr-TR" dirty="0"/>
            </a:br>
            <a:r>
              <a:rPr lang="tr-TR" dirty="0"/>
              <a:t>( </a:t>
            </a:r>
            <a:r>
              <a:rPr lang="tr-TR" dirty="0">
                <a:hlinkClick r:id="rId2"/>
              </a:rPr>
              <a:t>https://www.yazilimkodlama.com/c-2/c-diziler/</a:t>
            </a:r>
            <a:r>
              <a:rPr lang="tr-TR" dirty="0"/>
              <a:t> )</a:t>
            </a:r>
          </a:p>
          <a:p>
            <a:r>
              <a:rPr lang="it-IT" dirty="0"/>
              <a:t>C Sharp Programlama Dili/Diziler</a:t>
            </a:r>
            <a:br>
              <a:rPr lang="tr-TR" dirty="0"/>
            </a:br>
            <a:r>
              <a:rPr lang="tr-TR" dirty="0"/>
              <a:t>( </a:t>
            </a:r>
            <a:r>
              <a:rPr lang="tr-TR" dirty="0">
                <a:hlinkClick r:id="rId3"/>
              </a:rPr>
              <a:t>https://tr.wikibooks.org/wiki/C_Sharp_Programlama_Dili/Diziler</a:t>
            </a:r>
            <a:r>
              <a:rPr lang="tr-TR" dirty="0"/>
              <a:t> )</a:t>
            </a:r>
          </a:p>
          <a:p>
            <a:r>
              <a:rPr lang="tr-TR" dirty="0"/>
              <a:t>Eğitim Kataloğu/C# , Engin </a:t>
            </a:r>
            <a:r>
              <a:rPr lang="tr-TR" dirty="0" err="1"/>
              <a:t>Demiroğ</a:t>
            </a:r>
            <a:br>
              <a:rPr lang="tr-TR" dirty="0"/>
            </a:br>
            <a:r>
              <a:rPr lang="tr-TR" dirty="0"/>
              <a:t>( </a:t>
            </a:r>
            <a:r>
              <a:rPr lang="en-US" dirty="0">
                <a:hlinkClick r:id="rId4"/>
              </a:rPr>
              <a:t>https://www.btkakademi.gov.tr/</a:t>
            </a:r>
            <a:r>
              <a:rPr lang="tr-TR" dirty="0"/>
              <a:t> )</a:t>
            </a:r>
          </a:p>
          <a:p>
            <a:r>
              <a:rPr lang="tr-TR" dirty="0"/>
              <a:t>Dizi Örnekleri – </a:t>
            </a:r>
            <a:r>
              <a:rPr lang="tr-TR" dirty="0" err="1"/>
              <a:t>Csharp</a:t>
            </a:r>
            <a:r>
              <a:rPr lang="tr-TR" dirty="0"/>
              <a:t> Console</a:t>
            </a:r>
            <a:br>
              <a:rPr lang="tr-TR" dirty="0"/>
            </a:br>
            <a:r>
              <a:rPr lang="tr-TR" dirty="0"/>
              <a:t>( </a:t>
            </a:r>
            <a:r>
              <a:rPr lang="tr-TR" dirty="0">
                <a:hlinkClick r:id="rId5"/>
              </a:rPr>
              <a:t>http://www.gorselprogramlama.com/dizi-ornekleri-csharp-console/</a:t>
            </a:r>
            <a:r>
              <a:rPr lang="tr-TR" dirty="0"/>
              <a:t> )</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7"/>
            <a:extLst>
              <a:ext uri="{FF2B5EF4-FFF2-40B4-BE49-F238E27FC236}">
                <a16:creationId xmlns:a16="http://schemas.microsoft.com/office/drawing/2014/main" id="{E615FC51-021C-4530-9CCB-7B39F7838C2C}"/>
              </a:ext>
            </a:extLst>
          </p:cNvPr>
          <p:cNvPicPr>
            <a:picLocks noChangeAspect="1"/>
          </p:cNvPicPr>
          <p:nvPr/>
        </p:nvPicPr>
        <p:blipFill>
          <a:blip r:embed="rId8"/>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9">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4529540"/>
            <a:ext cx="5972961"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Tuncay ÖZDEMİR 2011404095</a:t>
            </a:r>
            <a:br>
              <a:rPr lang="tr-TR" b="1" dirty="0">
                <a:solidFill>
                  <a:schemeClr val="tx1"/>
                </a:solidFill>
              </a:rPr>
            </a:br>
            <a:r>
              <a:rPr lang="tr-TR" dirty="0">
                <a:solidFill>
                  <a:schemeClr val="tx1"/>
                </a:solidFill>
              </a:rPr>
              <a:t>E-posta                       : tuncayozdemir85@gmail.com</a:t>
            </a:r>
          </a:p>
          <a:p>
            <a:r>
              <a:rPr lang="tr-TR" dirty="0">
                <a:solidFill>
                  <a:schemeClr val="tx1"/>
                </a:solidFill>
              </a:rPr>
              <a:t>Tarih                            : 13/06/2021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86838" y="624110"/>
            <a:ext cx="8911687" cy="1280890"/>
          </a:xfrm>
        </p:spPr>
        <p:txBody>
          <a:bodyPr/>
          <a:lstStyle/>
          <a:p>
            <a:r>
              <a:rPr lang="tr-TR" dirty="0"/>
              <a:t>Dizi Kavramı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4587316" y="1652859"/>
            <a:ext cx="6977675" cy="2303999"/>
          </a:xfrm>
        </p:spPr>
        <p:txBody>
          <a:bodyPr>
            <a:normAutofit/>
          </a:bodyPr>
          <a:lstStyle/>
          <a:p>
            <a:pPr marL="0" indent="0" algn="just">
              <a:buNone/>
            </a:pPr>
            <a:r>
              <a:rPr lang="tr-TR" dirty="0"/>
              <a:t>	</a:t>
            </a:r>
            <a:r>
              <a:rPr lang="tr-TR" dirty="0">
                <a:solidFill>
                  <a:schemeClr val="tx1"/>
                </a:solidFill>
              </a:rPr>
              <a:t>Bellekte </a:t>
            </a:r>
            <a:r>
              <a:rPr lang="tr-TR" dirty="0" err="1">
                <a:solidFill>
                  <a:schemeClr val="tx1"/>
                </a:solidFill>
              </a:rPr>
              <a:t>ard</a:t>
            </a:r>
            <a:r>
              <a:rPr lang="tr-TR" dirty="0">
                <a:solidFill>
                  <a:schemeClr val="tx1"/>
                </a:solidFill>
              </a:rPr>
              <a:t> arda yer alan aynı türden nesneler kümesine </a:t>
            </a:r>
            <a:r>
              <a:rPr lang="tr-TR" b="1" dirty="0">
                <a:solidFill>
                  <a:schemeClr val="tx1"/>
                </a:solidFill>
              </a:rPr>
              <a:t>dizi (</a:t>
            </a:r>
            <a:r>
              <a:rPr lang="tr-TR" b="1" dirty="0" err="1">
                <a:solidFill>
                  <a:schemeClr val="tx1"/>
                </a:solidFill>
              </a:rPr>
              <a:t>array</a:t>
            </a:r>
            <a:r>
              <a:rPr lang="tr-TR" b="1" dirty="0">
                <a:solidFill>
                  <a:schemeClr val="tx1"/>
                </a:solidFill>
              </a:rPr>
              <a:t>) </a:t>
            </a:r>
            <a:r>
              <a:rPr lang="tr-TR" dirty="0">
                <a:solidFill>
                  <a:schemeClr val="tx1"/>
                </a:solidFill>
              </a:rPr>
              <a:t>denilmektedir. Bir dizi içindeki bütün elemanlara aynı isimle ulaşılır. Yani dizideki bütün elemanların isimleri ortaktır. Elemanlar arasındaki ayırt edici özellik, bellekteki yeridir.</a:t>
            </a:r>
            <a:endParaRPr lang="en-US" dirty="0">
              <a:solidFill>
                <a:schemeClr val="tx1"/>
              </a:solidFill>
            </a:endParaRPr>
          </a:p>
          <a:p>
            <a:pPr marL="0" indent="0" algn="just">
              <a:buNone/>
            </a:pPr>
            <a:r>
              <a:rPr lang="tr-TR" dirty="0">
                <a:solidFill>
                  <a:schemeClr val="tx1"/>
                </a:solidFill>
              </a:rPr>
              <a:t>	Örneğin, 8 elemanlı ve tamsayı elemanlardan oluşan bir dizinin bellekteki görüntüsü aşağıdaki gibidir.</a:t>
            </a:r>
            <a:endParaRPr lang="en-US" dirty="0">
              <a:solidFill>
                <a:schemeClr val="tx1"/>
              </a:solidFill>
            </a:endParaRP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6" name="Tablo 5"/>
          <p:cNvGraphicFramePr>
            <a:graphicFrameLocks noGrp="1"/>
          </p:cNvGraphicFramePr>
          <p:nvPr>
            <p:extLst>
              <p:ext uri="{D42A27DB-BD31-4B8C-83A1-F6EECF244321}">
                <p14:modId xmlns:p14="http://schemas.microsoft.com/office/powerpoint/2010/main" val="2214860362"/>
              </p:ext>
            </p:extLst>
          </p:nvPr>
        </p:nvGraphicFramePr>
        <p:xfrm>
          <a:off x="4929129" y="4032876"/>
          <a:ext cx="6294048" cy="370840"/>
        </p:xfrm>
        <a:graphic>
          <a:graphicData uri="http://schemas.openxmlformats.org/drawingml/2006/table">
            <a:tbl>
              <a:tblPr firstRow="1" bandRow="1">
                <a:tableStyleId>{5940675A-B579-460E-94D1-54222C63F5DA}</a:tableStyleId>
              </a:tblPr>
              <a:tblGrid>
                <a:gridCol w="786756">
                  <a:extLst>
                    <a:ext uri="{9D8B030D-6E8A-4147-A177-3AD203B41FA5}">
                      <a16:colId xmlns:a16="http://schemas.microsoft.com/office/drawing/2014/main" val="2747755367"/>
                    </a:ext>
                  </a:extLst>
                </a:gridCol>
                <a:gridCol w="786756">
                  <a:extLst>
                    <a:ext uri="{9D8B030D-6E8A-4147-A177-3AD203B41FA5}">
                      <a16:colId xmlns:a16="http://schemas.microsoft.com/office/drawing/2014/main" val="1495062492"/>
                    </a:ext>
                  </a:extLst>
                </a:gridCol>
                <a:gridCol w="786756">
                  <a:extLst>
                    <a:ext uri="{9D8B030D-6E8A-4147-A177-3AD203B41FA5}">
                      <a16:colId xmlns:a16="http://schemas.microsoft.com/office/drawing/2014/main" val="3550486470"/>
                    </a:ext>
                  </a:extLst>
                </a:gridCol>
                <a:gridCol w="786756">
                  <a:extLst>
                    <a:ext uri="{9D8B030D-6E8A-4147-A177-3AD203B41FA5}">
                      <a16:colId xmlns:a16="http://schemas.microsoft.com/office/drawing/2014/main" val="1704120491"/>
                    </a:ext>
                  </a:extLst>
                </a:gridCol>
                <a:gridCol w="786756">
                  <a:extLst>
                    <a:ext uri="{9D8B030D-6E8A-4147-A177-3AD203B41FA5}">
                      <a16:colId xmlns:a16="http://schemas.microsoft.com/office/drawing/2014/main" val="2391198318"/>
                    </a:ext>
                  </a:extLst>
                </a:gridCol>
                <a:gridCol w="786756">
                  <a:extLst>
                    <a:ext uri="{9D8B030D-6E8A-4147-A177-3AD203B41FA5}">
                      <a16:colId xmlns:a16="http://schemas.microsoft.com/office/drawing/2014/main" val="764761956"/>
                    </a:ext>
                  </a:extLst>
                </a:gridCol>
                <a:gridCol w="786756">
                  <a:extLst>
                    <a:ext uri="{9D8B030D-6E8A-4147-A177-3AD203B41FA5}">
                      <a16:colId xmlns:a16="http://schemas.microsoft.com/office/drawing/2014/main" val="2439304706"/>
                    </a:ext>
                  </a:extLst>
                </a:gridCol>
                <a:gridCol w="786756">
                  <a:extLst>
                    <a:ext uri="{9D8B030D-6E8A-4147-A177-3AD203B41FA5}">
                      <a16:colId xmlns:a16="http://schemas.microsoft.com/office/drawing/2014/main" val="3116801783"/>
                    </a:ext>
                  </a:extLst>
                </a:gridCol>
              </a:tblGrid>
              <a:tr h="370840">
                <a:tc>
                  <a:txBody>
                    <a:bodyPr/>
                    <a:lstStyle/>
                    <a:p>
                      <a:pPr algn="ctr"/>
                      <a:r>
                        <a:rPr lang="tr-TR" dirty="0">
                          <a:solidFill>
                            <a:schemeClr val="tx1"/>
                          </a:solidFill>
                        </a:rPr>
                        <a:t>32</a:t>
                      </a:r>
                    </a:p>
                  </a:txBody>
                  <a:tcPr/>
                </a:tc>
                <a:tc>
                  <a:txBody>
                    <a:bodyPr/>
                    <a:lstStyle/>
                    <a:p>
                      <a:pPr algn="ctr"/>
                      <a:r>
                        <a:rPr lang="tr-TR" dirty="0">
                          <a:solidFill>
                            <a:schemeClr val="tx1"/>
                          </a:solidFill>
                        </a:rPr>
                        <a:t>-7</a:t>
                      </a:r>
                    </a:p>
                  </a:txBody>
                  <a:tcPr/>
                </a:tc>
                <a:tc>
                  <a:txBody>
                    <a:bodyPr/>
                    <a:lstStyle/>
                    <a:p>
                      <a:pPr algn="ctr"/>
                      <a:r>
                        <a:rPr lang="tr-TR" dirty="0">
                          <a:solidFill>
                            <a:schemeClr val="tx1"/>
                          </a:solidFill>
                        </a:rPr>
                        <a:t>56</a:t>
                      </a:r>
                    </a:p>
                  </a:txBody>
                  <a:tcPr/>
                </a:tc>
                <a:tc>
                  <a:txBody>
                    <a:bodyPr/>
                    <a:lstStyle/>
                    <a:p>
                      <a:pPr algn="ctr"/>
                      <a:r>
                        <a:rPr lang="tr-TR" dirty="0">
                          <a:solidFill>
                            <a:schemeClr val="tx1"/>
                          </a:solidFill>
                        </a:rPr>
                        <a:t>15</a:t>
                      </a:r>
                    </a:p>
                  </a:txBody>
                  <a:tcPr/>
                </a:tc>
                <a:tc>
                  <a:txBody>
                    <a:bodyPr/>
                    <a:lstStyle/>
                    <a:p>
                      <a:pPr algn="ctr"/>
                      <a:r>
                        <a:rPr lang="tr-TR" dirty="0">
                          <a:solidFill>
                            <a:schemeClr val="tx1"/>
                          </a:solidFill>
                        </a:rPr>
                        <a:t>44</a:t>
                      </a:r>
                    </a:p>
                  </a:txBody>
                  <a:tcPr/>
                </a:tc>
                <a:tc>
                  <a:txBody>
                    <a:bodyPr/>
                    <a:lstStyle/>
                    <a:p>
                      <a:pPr algn="ctr"/>
                      <a:r>
                        <a:rPr lang="tr-TR" dirty="0">
                          <a:solidFill>
                            <a:schemeClr val="tx1"/>
                          </a:solidFill>
                        </a:rPr>
                        <a:t>-11</a:t>
                      </a:r>
                    </a:p>
                  </a:txBody>
                  <a:tcPr/>
                </a:tc>
                <a:tc>
                  <a:txBody>
                    <a:bodyPr/>
                    <a:lstStyle/>
                    <a:p>
                      <a:pPr algn="ctr"/>
                      <a:r>
                        <a:rPr lang="tr-TR" dirty="0">
                          <a:solidFill>
                            <a:schemeClr val="tx1"/>
                          </a:solidFill>
                        </a:rPr>
                        <a:t>5</a:t>
                      </a:r>
                    </a:p>
                  </a:txBody>
                  <a:tcPr/>
                </a:tc>
                <a:tc>
                  <a:txBody>
                    <a:bodyPr/>
                    <a:lstStyle/>
                    <a:p>
                      <a:pPr algn="ctr"/>
                      <a:r>
                        <a:rPr lang="tr-TR" dirty="0">
                          <a:solidFill>
                            <a:schemeClr val="tx1"/>
                          </a:solidFill>
                        </a:rPr>
                        <a:t>63</a:t>
                      </a:r>
                    </a:p>
                  </a:txBody>
                  <a:tcPr/>
                </a:tc>
                <a:extLst>
                  <a:ext uri="{0D108BD9-81ED-4DB2-BD59-A6C34878D82A}">
                    <a16:rowId xmlns:a16="http://schemas.microsoft.com/office/drawing/2014/main" val="1002835958"/>
                  </a:ext>
                </a:extLst>
              </a:tr>
            </a:tbl>
          </a:graphicData>
        </a:graphic>
      </p:graphicFrame>
      <p:sp>
        <p:nvSpPr>
          <p:cNvPr id="8" name="Metin kutusu 7"/>
          <p:cNvSpPr txBox="1"/>
          <p:nvPr/>
        </p:nvSpPr>
        <p:spPr>
          <a:xfrm>
            <a:off x="4846996" y="4479734"/>
            <a:ext cx="6466625" cy="369332"/>
          </a:xfrm>
          <a:prstGeom prst="rect">
            <a:avLst/>
          </a:prstGeom>
          <a:noFill/>
        </p:spPr>
        <p:txBody>
          <a:bodyPr wrap="square" rtlCol="0">
            <a:spAutoFit/>
          </a:bodyPr>
          <a:lstStyle/>
          <a:p>
            <a:r>
              <a:rPr lang="tr-TR" dirty="0">
                <a:solidFill>
                  <a:schemeClr val="accent2"/>
                </a:solidFill>
              </a:rPr>
              <a:t>dizi[0]</a:t>
            </a:r>
            <a:r>
              <a:rPr lang="tr-TR" dirty="0"/>
              <a:t>   </a:t>
            </a:r>
            <a:r>
              <a:rPr lang="tr-TR" dirty="0">
                <a:solidFill>
                  <a:schemeClr val="accent2"/>
                </a:solidFill>
              </a:rPr>
              <a:t>dizi[1]   dizi[2]  dizi[3]   dizi[4]  dizi[5]   dizi[6]  dizi[7]</a:t>
            </a:r>
          </a:p>
        </p:txBody>
      </p:sp>
      <p:cxnSp>
        <p:nvCxnSpPr>
          <p:cNvPr id="10" name="Düz Ok Bağlayıcısı 9"/>
          <p:cNvCxnSpPr/>
          <p:nvPr/>
        </p:nvCxnSpPr>
        <p:spPr>
          <a:xfrm>
            <a:off x="5261956" y="4403716"/>
            <a:ext cx="0" cy="1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p:nvPr/>
        </p:nvCxnSpPr>
        <p:spPr>
          <a:xfrm>
            <a:off x="6046124" y="4403716"/>
            <a:ext cx="0" cy="1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a:off x="6844145" y="4403716"/>
            <a:ext cx="0" cy="1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a:off x="7617229" y="4412217"/>
            <a:ext cx="0" cy="1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8431876" y="4412217"/>
            <a:ext cx="0" cy="1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p:cNvCxnSpPr/>
          <p:nvPr/>
        </p:nvCxnSpPr>
        <p:spPr>
          <a:xfrm>
            <a:off x="9254836" y="4403716"/>
            <a:ext cx="0" cy="1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p:nvPr/>
        </p:nvCxnSpPr>
        <p:spPr>
          <a:xfrm>
            <a:off x="10019607" y="4413974"/>
            <a:ext cx="0" cy="1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p:cNvCxnSpPr/>
          <p:nvPr/>
        </p:nvCxnSpPr>
        <p:spPr>
          <a:xfrm>
            <a:off x="10825941" y="4403716"/>
            <a:ext cx="0" cy="1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etin kutusu 10"/>
          <p:cNvSpPr txBox="1"/>
          <p:nvPr/>
        </p:nvSpPr>
        <p:spPr>
          <a:xfrm>
            <a:off x="4677758" y="5061625"/>
            <a:ext cx="6818743" cy="1477328"/>
          </a:xfrm>
          <a:prstGeom prst="rect">
            <a:avLst/>
          </a:prstGeom>
          <a:noFill/>
        </p:spPr>
        <p:txBody>
          <a:bodyPr wrap="square" rtlCol="0">
            <a:spAutoFit/>
          </a:bodyPr>
          <a:lstStyle/>
          <a:p>
            <a:pPr algn="just"/>
            <a:r>
              <a:rPr lang="tr-TR" dirty="0"/>
              <a:t>	Bir dizinin elemanlarına [ ](indeks operatörü) ile ulaşılır. Dikkat ettiyseniz 8 elemanlı bir dizinin son elemanına 7 indeksi ile ulaşılıyor. Bunun sebebi indeksin 0’dan başlamasıdır. Yani bir dizinin ilk elemanına </a:t>
            </a:r>
            <a:r>
              <a:rPr lang="tr-TR" b="1" dirty="0" err="1"/>
              <a:t>DiziAdi</a:t>
            </a:r>
            <a:r>
              <a:rPr lang="tr-TR" b="1" dirty="0"/>
              <a:t>[0] </a:t>
            </a:r>
            <a:r>
              <a:rPr lang="tr-TR" dirty="0"/>
              <a:t>şeklinde erişilir.</a:t>
            </a:r>
          </a:p>
        </p:txBody>
      </p:sp>
      <p:pic>
        <p:nvPicPr>
          <p:cNvPr id="9" name="Resim 8">
            <a:extLst>
              <a:ext uri="{FF2B5EF4-FFF2-40B4-BE49-F238E27FC236}">
                <a16:creationId xmlns:a16="http://schemas.microsoft.com/office/drawing/2014/main" id="{99E572E9-49A6-49A8-A24F-230B343CD6A2}"/>
              </a:ext>
            </a:extLst>
          </p:cNvPr>
          <p:cNvPicPr>
            <a:picLocks noChangeAspect="1"/>
          </p:cNvPicPr>
          <p:nvPr/>
        </p:nvPicPr>
        <p:blipFill>
          <a:blip r:embed="rId2"/>
          <a:stretch>
            <a:fillRect/>
          </a:stretch>
        </p:blipFill>
        <p:spPr>
          <a:xfrm>
            <a:off x="667067" y="1905000"/>
            <a:ext cx="3937354" cy="3937354"/>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57692" y="1377668"/>
            <a:ext cx="8915400" cy="1947423"/>
          </a:xfrm>
        </p:spPr>
        <p:txBody>
          <a:bodyPr/>
          <a:lstStyle/>
          <a:p>
            <a:pPr marL="0" lvl="0" indent="0" algn="just">
              <a:buClr>
                <a:srgbClr val="353535"/>
              </a:buClr>
              <a:buNone/>
            </a:pPr>
            <a:r>
              <a:rPr lang="tr-TR" sz="2000" dirty="0">
                <a:solidFill>
                  <a:prstClr val="black">
                    <a:lumMod val="75000"/>
                    <a:lumOff val="25000"/>
                  </a:prstClr>
                </a:solidFill>
              </a:rPr>
              <a:t>	</a:t>
            </a:r>
            <a:r>
              <a:rPr lang="tr-TR" dirty="0">
                <a:solidFill>
                  <a:prstClr val="black">
                    <a:lumMod val="75000"/>
                    <a:lumOff val="25000"/>
                  </a:prstClr>
                </a:solidFill>
              </a:rPr>
              <a:t>Peki neden dizi kullanma ihtiyacı duyuyoruz diye sorarsak bunu bir örnekle açıklayalım. Bir değişken sadece bir değer tutabilir.</a:t>
            </a:r>
            <a:r>
              <a:rPr lang="tr-TR" b="1" dirty="0">
                <a:solidFill>
                  <a:prstClr val="black">
                    <a:lumMod val="75000"/>
                    <a:lumOff val="25000"/>
                  </a:prstClr>
                </a:solidFill>
              </a:rPr>
              <a:t> </a:t>
            </a:r>
            <a:r>
              <a:rPr lang="tr-TR" dirty="0">
                <a:solidFill>
                  <a:prstClr val="black">
                    <a:lumMod val="75000"/>
                    <a:lumOff val="25000"/>
                  </a:prstClr>
                </a:solidFill>
              </a:rPr>
              <a:t>Örneğin</a:t>
            </a:r>
            <a:r>
              <a:rPr lang="tr-TR" b="1" dirty="0">
                <a:solidFill>
                  <a:prstClr val="black">
                    <a:lumMod val="75000"/>
                    <a:lumOff val="25000"/>
                  </a:prstClr>
                </a:solidFill>
              </a:rPr>
              <a:t> </a:t>
            </a:r>
            <a:r>
              <a:rPr lang="tr-TR" b="1" dirty="0" err="1">
                <a:solidFill>
                  <a:prstClr val="black">
                    <a:lumMod val="75000"/>
                    <a:lumOff val="25000"/>
                  </a:prstClr>
                </a:solidFill>
              </a:rPr>
              <a:t>int</a:t>
            </a:r>
            <a:r>
              <a:rPr lang="tr-TR" b="1" dirty="0">
                <a:solidFill>
                  <a:prstClr val="black">
                    <a:lumMod val="75000"/>
                    <a:lumOff val="25000"/>
                  </a:prstClr>
                </a:solidFill>
              </a:rPr>
              <a:t> yas = 1</a:t>
            </a:r>
            <a:r>
              <a:rPr lang="tr-TR" dirty="0">
                <a:solidFill>
                  <a:prstClr val="black">
                    <a:lumMod val="75000"/>
                    <a:lumOff val="25000"/>
                  </a:prstClr>
                </a:solidFill>
              </a:rPr>
              <a:t>; yas değişkenine sadece bir değer atanabilir. Farz edelim ki, 100 farklı yaş değeri saklamak istiyorsunuz, o zaman 100 farklı değişken oluşturmak zahmetli olacaktır. Bu sorunun üstesinden gelmek için </a:t>
            </a:r>
            <a:r>
              <a:rPr lang="tr-TR" dirty="0" err="1">
                <a:solidFill>
                  <a:prstClr val="black">
                    <a:lumMod val="75000"/>
                    <a:lumOff val="25000"/>
                  </a:prstClr>
                </a:solidFill>
              </a:rPr>
              <a:t>C#’ta</a:t>
            </a:r>
            <a:r>
              <a:rPr lang="tr-TR" dirty="0">
                <a:solidFill>
                  <a:prstClr val="black">
                    <a:lumMod val="75000"/>
                    <a:lumOff val="25000"/>
                  </a:prstClr>
                </a:solidFill>
              </a:rPr>
              <a:t> bir dizi tanımlayarak bu sorunu çözmek daha akılcı olacaktır. </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Metin kutusu 6"/>
          <p:cNvSpPr txBox="1"/>
          <p:nvPr/>
        </p:nvSpPr>
        <p:spPr>
          <a:xfrm>
            <a:off x="1716376" y="647178"/>
            <a:ext cx="5008619" cy="646331"/>
          </a:xfrm>
          <a:prstGeom prst="rect">
            <a:avLst/>
          </a:prstGeom>
          <a:noFill/>
        </p:spPr>
        <p:txBody>
          <a:bodyPr wrap="square" rtlCol="0">
            <a:spAutoFit/>
          </a:bodyPr>
          <a:lstStyle/>
          <a:p>
            <a:r>
              <a:rPr lang="tr-TR" sz="3600" dirty="0">
                <a:solidFill>
                  <a:srgbClr val="31B4E6">
                    <a:lumMod val="75000"/>
                  </a:srgbClr>
                </a:solidFill>
                <a:ea typeface="+mj-ea"/>
                <a:cs typeface="+mj-cs"/>
              </a:rPr>
              <a:t>Dizi Kavramı (Devam)</a:t>
            </a:r>
            <a:endParaRPr lang="tr-TR" dirty="0"/>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460" y="3409250"/>
            <a:ext cx="3372321" cy="1971950"/>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823" y="3461242"/>
            <a:ext cx="4058216" cy="1019317"/>
          </a:xfrm>
          <a:prstGeom prst="rect">
            <a:avLst/>
          </a:prstGeom>
        </p:spPr>
      </p:pic>
      <p:sp>
        <p:nvSpPr>
          <p:cNvPr id="10" name="Metin kutusu 9"/>
          <p:cNvSpPr txBox="1"/>
          <p:nvPr/>
        </p:nvSpPr>
        <p:spPr>
          <a:xfrm>
            <a:off x="2007460" y="5636029"/>
            <a:ext cx="8832336" cy="923330"/>
          </a:xfrm>
          <a:prstGeom prst="rect">
            <a:avLst/>
          </a:prstGeom>
          <a:noFill/>
        </p:spPr>
        <p:txBody>
          <a:bodyPr wrap="square" rtlCol="0">
            <a:spAutoFit/>
          </a:bodyPr>
          <a:lstStyle/>
          <a:p>
            <a:pPr algn="just"/>
            <a:r>
              <a:rPr lang="tr-TR" dirty="0"/>
              <a:t>	Üstteki şekillerde de görüldüğü gibi dizi kullanmadan 5 kişinin yaşını ayrı değişkenlere atayarak 5 satırda tanımla yaparken, dizi kullanarak bu 5 kişinin yaşını tek satırda tanımlayabiliyoruz.</a:t>
            </a:r>
          </a:p>
        </p:txBody>
      </p:sp>
    </p:spTree>
    <p:extLst>
      <p:ext uri="{BB962C8B-B14F-4D97-AF65-F5344CB8AC3E}">
        <p14:creationId xmlns:p14="http://schemas.microsoft.com/office/powerpoint/2010/main" val="282652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03463" y="665673"/>
            <a:ext cx="8911687" cy="1280890"/>
          </a:xfrm>
        </p:spPr>
        <p:txBody>
          <a:bodyPr>
            <a:normAutofit/>
          </a:bodyPr>
          <a:lstStyle/>
          <a:p>
            <a:r>
              <a:rPr lang="tr-TR" dirty="0"/>
              <a:t>Dizi Tanımlama</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8" y="1581930"/>
            <a:ext cx="10117899" cy="3224900"/>
          </a:xfrm>
        </p:spPr>
        <p:txBody>
          <a:bodyPr>
            <a:normAutofit/>
          </a:bodyPr>
          <a:lstStyle/>
          <a:p>
            <a:pPr marL="0" indent="0" algn="just">
              <a:buNone/>
            </a:pPr>
            <a:r>
              <a:rPr lang="tr-TR" dirty="0"/>
              <a:t>	C# dilinde bütün diziler </a:t>
            </a:r>
            <a:r>
              <a:rPr lang="tr-TR" b="1" dirty="0" err="1"/>
              <a:t>System.Array</a:t>
            </a:r>
            <a:r>
              <a:rPr lang="tr-TR" b="1" dirty="0"/>
              <a:t> </a:t>
            </a:r>
            <a:r>
              <a:rPr lang="tr-TR" dirty="0"/>
              <a:t>sınıfından türetilir. Yani biz bir dizi tanımladığımızda aslında </a:t>
            </a:r>
            <a:r>
              <a:rPr lang="tr-TR" dirty="0" err="1"/>
              <a:t>Array</a:t>
            </a:r>
            <a:r>
              <a:rPr lang="tr-TR" dirty="0"/>
              <a:t> sınıfı türünden bir nesne tanımlamış oluyoruz. Diziler ayrı bir sınıf türü olduğu için C ve C++ dillerinde olmayan birtakım özelliklere sahiptir. Örneğin bütün dizilerde </a:t>
            </a:r>
            <a:r>
              <a:rPr lang="tr-TR" dirty="0" err="1"/>
              <a:t>Array</a:t>
            </a:r>
            <a:r>
              <a:rPr lang="tr-TR" dirty="0"/>
              <a:t> sınıfına ait birtakım metotları ve özellikleri kullanabiliriz.</a:t>
            </a:r>
          </a:p>
          <a:p>
            <a:pPr marL="0" indent="0" algn="just">
              <a:buNone/>
            </a:pPr>
            <a:r>
              <a:rPr lang="tr-TR" dirty="0"/>
              <a:t>	Bir dizinin oluşturulması iki şekilde yapılabilir.</a:t>
            </a:r>
          </a:p>
          <a:p>
            <a:pPr marL="0" indent="0" algn="just">
              <a:buNone/>
            </a:pPr>
            <a:r>
              <a:rPr lang="tr-TR" b="1" dirty="0">
                <a:solidFill>
                  <a:schemeClr val="accent2"/>
                </a:solidFill>
              </a:rPr>
              <a:t>       1)</a:t>
            </a:r>
            <a:r>
              <a:rPr lang="tr-TR" dirty="0"/>
              <a:t> </a:t>
            </a:r>
            <a:r>
              <a:rPr lang="tr-TR" b="1" dirty="0">
                <a:solidFill>
                  <a:schemeClr val="accent2"/>
                </a:solidFill>
              </a:rPr>
              <a:t>Bildirim ve tanımlama aynı satırda;            2)Bildirim ve tanımlama ayrı satırda;</a:t>
            </a:r>
            <a:endParaRPr lang="en-US" b="1" dirty="0">
              <a:solidFill>
                <a:schemeClr val="accent2"/>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Metin kutusu 6"/>
          <p:cNvSpPr txBox="1"/>
          <p:nvPr/>
        </p:nvSpPr>
        <p:spPr>
          <a:xfrm flipH="1">
            <a:off x="1311579" y="4969200"/>
            <a:ext cx="10117899" cy="1477328"/>
          </a:xfrm>
          <a:prstGeom prst="rect">
            <a:avLst/>
          </a:prstGeom>
          <a:noFill/>
        </p:spPr>
        <p:txBody>
          <a:bodyPr wrap="square" rtlCol="0">
            <a:spAutoFit/>
          </a:bodyPr>
          <a:lstStyle/>
          <a:p>
            <a:pPr algn="just"/>
            <a:r>
              <a:rPr lang="tr-TR" dirty="0"/>
              <a:t>	Örneklerde de görüldüğü üzere, dizilerin tanımlanması </a:t>
            </a:r>
            <a:r>
              <a:rPr lang="tr-TR" b="1" dirty="0" err="1"/>
              <a:t>new</a:t>
            </a:r>
            <a:r>
              <a:rPr lang="tr-TR" b="1" dirty="0"/>
              <a:t> </a:t>
            </a:r>
            <a:r>
              <a:rPr lang="tr-TR" dirty="0"/>
              <a:t>anahtar sözcüğü ile yapılmıştır. Bu da dizinin her elemanına temel veri türleri için varsayılan değer, ilk değer olarak verileceğini göstermektedir. New anahtar sözcüğü ile tanımlanan değişkenlere varsayılan bir ilk değer atanır. Bu ilk değer referans türleri (</a:t>
            </a:r>
            <a:r>
              <a:rPr lang="tr-TR" dirty="0" err="1"/>
              <a:t>string</a:t>
            </a:r>
            <a:r>
              <a:rPr lang="tr-TR" dirty="0"/>
              <a:t> vb.) için </a:t>
            </a:r>
            <a:r>
              <a:rPr lang="tr-TR" b="1" dirty="0" err="1"/>
              <a:t>null</a:t>
            </a:r>
            <a:r>
              <a:rPr lang="tr-TR" dirty="0"/>
              <a:t>, nümerik tipler için </a:t>
            </a:r>
            <a:r>
              <a:rPr lang="tr-TR" b="1" dirty="0"/>
              <a:t>0</a:t>
            </a:r>
            <a:r>
              <a:rPr lang="tr-TR" dirty="0"/>
              <a:t>, </a:t>
            </a:r>
            <a:r>
              <a:rPr lang="tr-TR" dirty="0" err="1"/>
              <a:t>bool</a:t>
            </a:r>
            <a:r>
              <a:rPr lang="tr-TR" dirty="0"/>
              <a:t> türü için de </a:t>
            </a:r>
            <a:r>
              <a:rPr lang="tr-TR" b="1" dirty="0" err="1"/>
              <a:t>false</a:t>
            </a:r>
            <a:r>
              <a:rPr lang="tr-TR" dirty="0" err="1"/>
              <a:t>’tur</a:t>
            </a:r>
            <a:r>
              <a:rPr lang="tr-TR" dirty="0"/>
              <a:t>.</a:t>
            </a: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564" y="3856006"/>
            <a:ext cx="3162741" cy="619211"/>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507" y="3760742"/>
            <a:ext cx="2524477" cy="809738"/>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28401" y="690612"/>
            <a:ext cx="8911687" cy="1280890"/>
          </a:xfrm>
        </p:spPr>
        <p:txBody>
          <a:bodyPr>
            <a:normAutofit/>
          </a:bodyPr>
          <a:lstStyle/>
          <a:p>
            <a:r>
              <a:rPr lang="tr-TR" dirty="0"/>
              <a:t>Dizi Tanımlama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4946073" y="1670741"/>
            <a:ext cx="5395190" cy="1974984"/>
          </a:xfrm>
        </p:spPr>
        <p:txBody>
          <a:bodyPr>
            <a:normAutofit fontScale="92500"/>
          </a:bodyPr>
          <a:lstStyle/>
          <a:p>
            <a:pPr marL="0" indent="0" algn="just">
              <a:buNone/>
            </a:pPr>
            <a:r>
              <a:rPr lang="tr-TR" dirty="0"/>
              <a:t>	</a:t>
            </a:r>
            <a:r>
              <a:rPr lang="tr-TR" sz="2200" dirty="0">
                <a:solidFill>
                  <a:schemeClr val="tx1"/>
                </a:solidFill>
              </a:rPr>
              <a:t>Dizinin herhangi bir elemanına ulaşmak için</a:t>
            </a:r>
            <a:r>
              <a:rPr lang="tr-TR" sz="2200" b="1" dirty="0">
                <a:solidFill>
                  <a:schemeClr val="tx1"/>
                </a:solidFill>
              </a:rPr>
              <a:t> [ ] (</a:t>
            </a:r>
            <a:r>
              <a:rPr lang="tr-TR" sz="2200" b="1" dirty="0" err="1">
                <a:solidFill>
                  <a:schemeClr val="tx1"/>
                </a:solidFill>
              </a:rPr>
              <a:t>index</a:t>
            </a:r>
            <a:r>
              <a:rPr lang="tr-TR" sz="2200" b="1" dirty="0">
                <a:solidFill>
                  <a:schemeClr val="tx1"/>
                </a:solidFill>
              </a:rPr>
              <a:t> operatörü) </a:t>
            </a:r>
            <a:r>
              <a:rPr lang="tr-TR" sz="2200" dirty="0">
                <a:solidFill>
                  <a:schemeClr val="tx1"/>
                </a:solidFill>
              </a:rPr>
              <a:t>kullanılır. Öncesinde  diziyi tanımladığımızı varsayarak bir dizinin ilk elemanını başka bir değişkene yandaki şekilde olduğu gibi atayabiliriz.</a:t>
            </a:r>
          </a:p>
          <a:p>
            <a:pPr marL="0" indent="0" algn="just">
              <a:buNone/>
            </a:pPr>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401" y="1774606"/>
            <a:ext cx="2419688" cy="733527"/>
          </a:xfrm>
          <a:prstGeom prst="rect">
            <a:avLst/>
          </a:prstGeom>
        </p:spPr>
      </p:pic>
      <p:sp>
        <p:nvSpPr>
          <p:cNvPr id="8" name="Metin kutusu 7"/>
          <p:cNvSpPr txBox="1"/>
          <p:nvPr/>
        </p:nvSpPr>
        <p:spPr>
          <a:xfrm>
            <a:off x="4946073" y="4011588"/>
            <a:ext cx="5395190" cy="1323439"/>
          </a:xfrm>
          <a:prstGeom prst="rect">
            <a:avLst/>
          </a:prstGeom>
          <a:noFill/>
        </p:spPr>
        <p:txBody>
          <a:bodyPr wrap="square" rtlCol="0">
            <a:spAutoFit/>
          </a:bodyPr>
          <a:lstStyle/>
          <a:p>
            <a:pPr algn="just"/>
            <a:r>
              <a:rPr lang="tr-TR" dirty="0"/>
              <a:t>	</a:t>
            </a:r>
            <a:r>
              <a:rPr lang="tr-TR" sz="2000" dirty="0"/>
              <a:t>Aynı şekilde öncesinde  diziyi tanımladığımızı varsayarak 8 elemanlı bir dizinin son elemanına yandaki şekilde erişim sağlayabiliriz.</a:t>
            </a:r>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2" y="4290163"/>
            <a:ext cx="2448267" cy="766291"/>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11776" y="607485"/>
            <a:ext cx="8911687" cy="1280890"/>
          </a:xfrm>
        </p:spPr>
        <p:txBody>
          <a:bodyPr>
            <a:normAutofit/>
          </a:bodyPr>
          <a:lstStyle/>
          <a:p>
            <a:r>
              <a:rPr lang="tr-TR" dirty="0"/>
              <a:t>Dizi Tanımlama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6018415" y="1778234"/>
            <a:ext cx="5286692" cy="2829392"/>
          </a:xfrm>
        </p:spPr>
        <p:txBody>
          <a:bodyPr>
            <a:normAutofit fontScale="92500" lnSpcReduction="10000"/>
          </a:bodyPr>
          <a:lstStyle/>
          <a:p>
            <a:pPr marL="0" indent="0" algn="just">
              <a:buNone/>
            </a:pPr>
            <a:r>
              <a:rPr lang="tr-TR" dirty="0"/>
              <a:t>	</a:t>
            </a:r>
            <a:r>
              <a:rPr lang="tr-TR" sz="1900" dirty="0"/>
              <a:t>Dizi oluşturulurken eğer içine </a:t>
            </a:r>
            <a:r>
              <a:rPr lang="tr-TR" sz="1900" b="1" dirty="0"/>
              <a:t>değer atamak </a:t>
            </a:r>
            <a:r>
              <a:rPr lang="tr-TR" sz="1900" dirty="0"/>
              <a:t>istersek bunu birden çok şekilde yapabiliriz. 	</a:t>
            </a:r>
          </a:p>
          <a:p>
            <a:pPr marL="0" indent="0" algn="just">
              <a:buNone/>
            </a:pPr>
            <a:r>
              <a:rPr lang="tr-TR" sz="1900" dirty="0"/>
              <a:t>	Yanda  oluşturulan diziye dört farklı şekilde değer ataması yapıldığını görmekteyiz. Bu dört farklı şekilde oluşturulan dizilerin çıktıları aynı şekilde olacaktır. </a:t>
            </a:r>
          </a:p>
          <a:p>
            <a:pPr marL="0" indent="0">
              <a:buNone/>
            </a:pPr>
            <a:r>
              <a:rPr lang="tr-TR" sz="1900" dirty="0"/>
              <a:t>	</a:t>
            </a:r>
          </a:p>
          <a:p>
            <a:pPr marL="0" indent="0">
              <a:buNone/>
            </a:pPr>
            <a:r>
              <a:rPr lang="tr-TR" sz="2200" b="1" dirty="0">
                <a:solidFill>
                  <a:schemeClr val="accent2"/>
                </a:solidFill>
              </a:rPr>
              <a:t>         Çıktı ekranı:</a:t>
            </a:r>
          </a:p>
          <a:p>
            <a:pPr marL="0" indent="0">
              <a:buNone/>
            </a:pP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638" y="1722037"/>
            <a:ext cx="3010320" cy="1238423"/>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158" y="3311615"/>
            <a:ext cx="3772426" cy="676369"/>
          </a:xfrm>
          <a:prstGeom prst="rect">
            <a:avLst/>
          </a:prstGeo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2158" y="5317578"/>
            <a:ext cx="3105583" cy="695422"/>
          </a:xfrm>
          <a:prstGeom prst="rect">
            <a:avLst/>
          </a:prstGeom>
        </p:spPr>
      </p:pic>
      <p:pic>
        <p:nvPicPr>
          <p:cNvPr id="11" name="Resi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2158" y="4305070"/>
            <a:ext cx="3524742" cy="695422"/>
          </a:xfrm>
          <a:prstGeom prst="rect">
            <a:avLst/>
          </a:prstGeom>
        </p:spPr>
      </p:pic>
      <p:pic>
        <p:nvPicPr>
          <p:cNvPr id="5" name="Resim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9728" y="4717918"/>
            <a:ext cx="2673403" cy="947371"/>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9634" y="663181"/>
            <a:ext cx="8911687" cy="1280890"/>
          </a:xfrm>
        </p:spPr>
        <p:txBody>
          <a:bodyPr>
            <a:normAutofit/>
          </a:bodyPr>
          <a:lstStyle/>
          <a:p>
            <a:r>
              <a:rPr lang="tr-TR" dirty="0"/>
              <a:t>Döngülerle Dizi İşlemleri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9634" y="1470645"/>
            <a:ext cx="8998970" cy="946851"/>
          </a:xfrm>
        </p:spPr>
        <p:txBody>
          <a:bodyPr>
            <a:normAutofit/>
          </a:bodyPr>
          <a:lstStyle/>
          <a:p>
            <a:pPr marL="0" indent="0" algn="just">
              <a:buNone/>
            </a:pPr>
            <a:r>
              <a:rPr lang="tr-TR" dirty="0"/>
              <a:t>	Bir dizinin elemanlarına ulaşmak için tipik olarak dizinin boyutu kadar dönen döngüler kurulur. Dizilerin elemanları içinde genellikle </a:t>
            </a:r>
            <a:r>
              <a:rPr lang="tr-TR" b="1" dirty="0" err="1"/>
              <a:t>for</a:t>
            </a:r>
            <a:r>
              <a:rPr lang="tr-TR" dirty="0"/>
              <a:t> ve </a:t>
            </a:r>
            <a:r>
              <a:rPr lang="tr-TR" b="1" dirty="0" err="1"/>
              <a:t>foreach</a:t>
            </a:r>
            <a:r>
              <a:rPr lang="tr-TR" b="1" dirty="0"/>
              <a:t> döngüleri </a:t>
            </a:r>
            <a:r>
              <a:rPr lang="tr-TR" dirty="0"/>
              <a:t>ile dolaşılır. Bir örnekle incelersek:</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128" y="3224960"/>
            <a:ext cx="3362794" cy="299126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700" y="3224960"/>
            <a:ext cx="3991532" cy="2829320"/>
          </a:xfrm>
          <a:prstGeom prst="rect">
            <a:avLst/>
          </a:prstGeom>
        </p:spPr>
      </p:pic>
      <p:sp>
        <p:nvSpPr>
          <p:cNvPr id="6" name="Metin kutusu 5"/>
          <p:cNvSpPr txBox="1"/>
          <p:nvPr/>
        </p:nvSpPr>
        <p:spPr>
          <a:xfrm>
            <a:off x="2036618" y="2583945"/>
            <a:ext cx="2956259" cy="369332"/>
          </a:xfrm>
          <a:prstGeom prst="rect">
            <a:avLst/>
          </a:prstGeom>
          <a:noFill/>
        </p:spPr>
        <p:txBody>
          <a:bodyPr wrap="none" rtlCol="0">
            <a:spAutoFit/>
          </a:bodyPr>
          <a:lstStyle/>
          <a:p>
            <a:r>
              <a:rPr lang="tr-TR" b="1" dirty="0" err="1">
                <a:solidFill>
                  <a:schemeClr val="accent2"/>
                </a:solidFill>
              </a:rPr>
              <a:t>for</a:t>
            </a:r>
            <a:r>
              <a:rPr lang="tr-TR" b="1" dirty="0">
                <a:solidFill>
                  <a:schemeClr val="accent2"/>
                </a:solidFill>
              </a:rPr>
              <a:t> döngüsü ile dizi işlemi</a:t>
            </a:r>
          </a:p>
        </p:txBody>
      </p:sp>
      <p:sp>
        <p:nvSpPr>
          <p:cNvPr id="7" name="Metin kutusu 6"/>
          <p:cNvSpPr txBox="1"/>
          <p:nvPr/>
        </p:nvSpPr>
        <p:spPr>
          <a:xfrm>
            <a:off x="6941128" y="2566869"/>
            <a:ext cx="3541354" cy="369332"/>
          </a:xfrm>
          <a:prstGeom prst="rect">
            <a:avLst/>
          </a:prstGeom>
          <a:noFill/>
        </p:spPr>
        <p:txBody>
          <a:bodyPr wrap="none" rtlCol="0">
            <a:spAutoFit/>
          </a:bodyPr>
          <a:lstStyle/>
          <a:p>
            <a:r>
              <a:rPr lang="tr-TR" b="1" dirty="0" err="1">
                <a:solidFill>
                  <a:schemeClr val="accent2"/>
                </a:solidFill>
              </a:rPr>
              <a:t>foreach</a:t>
            </a:r>
            <a:r>
              <a:rPr lang="tr-TR" b="1" dirty="0">
                <a:solidFill>
                  <a:schemeClr val="accent2"/>
                </a:solidFill>
              </a:rPr>
              <a:t> döngüsü ile dizi işlemi</a:t>
            </a:r>
          </a:p>
        </p:txBody>
      </p:sp>
    </p:spTree>
    <p:extLst>
      <p:ext uri="{BB962C8B-B14F-4D97-AF65-F5344CB8AC3E}">
        <p14:creationId xmlns:p14="http://schemas.microsoft.com/office/powerpoint/2010/main" val="401474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20089" y="640735"/>
            <a:ext cx="8911687" cy="1280890"/>
          </a:xfrm>
        </p:spPr>
        <p:txBody>
          <a:bodyPr>
            <a:normAutofit/>
          </a:bodyPr>
          <a:lstStyle/>
          <a:p>
            <a:r>
              <a:rPr lang="tr-TR" dirty="0"/>
              <a:t>Çok Boyutlu Diziler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720089" y="1562109"/>
            <a:ext cx="9407090" cy="2375816"/>
          </a:xfrm>
        </p:spPr>
        <p:txBody>
          <a:bodyPr>
            <a:normAutofit/>
          </a:bodyPr>
          <a:lstStyle/>
          <a:p>
            <a:pPr marL="0" indent="0" algn="just">
              <a:buNone/>
            </a:pPr>
            <a:r>
              <a:rPr lang="tr-TR" dirty="0"/>
              <a:t>	</a:t>
            </a:r>
            <a:r>
              <a:rPr lang="tr-TR" dirty="0">
                <a:solidFill>
                  <a:schemeClr val="tx1"/>
                </a:solidFill>
              </a:rPr>
              <a:t>Genel olarak çok boyutlu diziler, her bir elemanı bir dizi şeklinde olan dizilerdir. Çok boyutlu diziler iki türlüdür. Birincisi her bir dizi elemanının eşit sayıda eleman içerdiği dizilerdir. Bu diziler matris yapısında oldukları için genellikle bu tür dizilere </a:t>
            </a:r>
            <a:r>
              <a:rPr lang="tr-TR" b="1" dirty="0">
                <a:solidFill>
                  <a:schemeClr val="tx1"/>
                </a:solidFill>
              </a:rPr>
              <a:t>matris dizileri </a:t>
            </a:r>
            <a:r>
              <a:rPr lang="tr-TR" dirty="0">
                <a:solidFill>
                  <a:schemeClr val="tx1"/>
                </a:solidFill>
              </a:rPr>
              <a:t>de denilmektedir. İkinci tür ise, her bir elemanın farklı sayıda dizi elemanı içeren dizilerdir. Bu tür dizilerde her satırdaki elemanlarda farklı sayılarda dizi elemanı bulunabilir. Kısaca bunlara dizi dizileri diyebiliriz. Dağınık yapısından dolayı bu </a:t>
            </a:r>
            <a:r>
              <a:rPr lang="tr-TR">
                <a:solidFill>
                  <a:schemeClr val="tx1"/>
                </a:solidFill>
              </a:rPr>
              <a:t>tür dizilere </a:t>
            </a:r>
            <a:r>
              <a:rPr lang="tr-TR" b="1" dirty="0">
                <a:solidFill>
                  <a:schemeClr val="tx1"/>
                </a:solidFill>
              </a:rPr>
              <a:t>düzensiz diziler </a:t>
            </a:r>
            <a:r>
              <a:rPr lang="tr-TR" dirty="0">
                <a:solidFill>
                  <a:schemeClr val="tx1"/>
                </a:solidFill>
              </a:rPr>
              <a:t>(</a:t>
            </a:r>
            <a:r>
              <a:rPr lang="tr-TR" dirty="0" err="1">
                <a:solidFill>
                  <a:schemeClr val="tx1"/>
                </a:solidFill>
              </a:rPr>
              <a:t>jagged</a:t>
            </a:r>
            <a:r>
              <a:rPr lang="tr-TR" dirty="0">
                <a:solidFill>
                  <a:schemeClr val="tx1"/>
                </a:solidFill>
              </a:rPr>
              <a:t> </a:t>
            </a:r>
            <a:r>
              <a:rPr lang="tr-TR" dirty="0" err="1">
                <a:solidFill>
                  <a:schemeClr val="tx1"/>
                </a:solidFill>
              </a:rPr>
              <a:t>array</a:t>
            </a:r>
            <a:r>
              <a:rPr lang="tr-TR" dirty="0">
                <a:solidFill>
                  <a:schemeClr val="tx1"/>
                </a:solidFill>
              </a:rPr>
              <a:t>) de denilmektedir.</a:t>
            </a:r>
          </a:p>
        </p:txBody>
      </p:sp>
      <p:graphicFrame>
        <p:nvGraphicFramePr>
          <p:cNvPr id="15" name="Tablo 15">
            <a:extLst>
              <a:ext uri="{FF2B5EF4-FFF2-40B4-BE49-F238E27FC236}">
                <a16:creationId xmlns:a16="http://schemas.microsoft.com/office/drawing/2014/main" id="{F464F721-926F-4516-B023-69230E0D39E0}"/>
              </a:ext>
            </a:extLst>
          </p:cNvPr>
          <p:cNvGraphicFramePr>
            <a:graphicFrameLocks noGrp="1"/>
          </p:cNvGraphicFramePr>
          <p:nvPr>
            <p:extLst>
              <p:ext uri="{D42A27DB-BD31-4B8C-83A1-F6EECF244321}">
                <p14:modId xmlns:p14="http://schemas.microsoft.com/office/powerpoint/2010/main" val="732872545"/>
              </p:ext>
            </p:extLst>
          </p:nvPr>
        </p:nvGraphicFramePr>
        <p:xfrm>
          <a:off x="6939148" y="4493767"/>
          <a:ext cx="2160000" cy="109728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1571569096"/>
                    </a:ext>
                  </a:extLst>
                </a:gridCol>
                <a:gridCol w="720000">
                  <a:extLst>
                    <a:ext uri="{9D8B030D-6E8A-4147-A177-3AD203B41FA5}">
                      <a16:colId xmlns:a16="http://schemas.microsoft.com/office/drawing/2014/main" val="3445284"/>
                    </a:ext>
                  </a:extLst>
                </a:gridCol>
                <a:gridCol w="720000">
                  <a:extLst>
                    <a:ext uri="{9D8B030D-6E8A-4147-A177-3AD203B41FA5}">
                      <a16:colId xmlns:a16="http://schemas.microsoft.com/office/drawing/2014/main" val="724996279"/>
                    </a:ext>
                  </a:extLst>
                </a:gridCol>
              </a:tblGrid>
              <a:tr h="360000">
                <a:tc>
                  <a:txBody>
                    <a:bodyPr/>
                    <a:lstStyle/>
                    <a:p>
                      <a:r>
                        <a:rPr lang="tr-TR" dirty="0"/>
                        <a:t>45</a:t>
                      </a:r>
                    </a:p>
                  </a:txBody>
                  <a:tcPr/>
                </a:tc>
                <a:tc>
                  <a:txBody>
                    <a:bodyPr/>
                    <a:lstStyle/>
                    <a:p>
                      <a:r>
                        <a:rPr lang="tr-TR" dirty="0"/>
                        <a:t>67</a:t>
                      </a:r>
                    </a:p>
                  </a:txBody>
                  <a:tcPr/>
                </a:tc>
                <a:tc>
                  <a:txBody>
                    <a:bodyPr/>
                    <a:lstStyle/>
                    <a:p>
                      <a:r>
                        <a:rPr lang="tr-TR" dirty="0"/>
                        <a:t>9</a:t>
                      </a:r>
                    </a:p>
                  </a:txBody>
                  <a:tcPr/>
                </a:tc>
                <a:extLst>
                  <a:ext uri="{0D108BD9-81ED-4DB2-BD59-A6C34878D82A}">
                    <a16:rowId xmlns:a16="http://schemas.microsoft.com/office/drawing/2014/main" val="2191266161"/>
                  </a:ext>
                </a:extLst>
              </a:tr>
              <a:tr h="360000">
                <a:tc>
                  <a:txBody>
                    <a:bodyPr/>
                    <a:lstStyle/>
                    <a:p>
                      <a:r>
                        <a:rPr lang="tr-TR" dirty="0"/>
                        <a:t>6</a:t>
                      </a:r>
                    </a:p>
                  </a:txBody>
                  <a:tcPr/>
                </a:tc>
                <a:tc>
                  <a:txBody>
                    <a:bodyPr/>
                    <a:lstStyle/>
                    <a:p>
                      <a:r>
                        <a:rPr lang="tr-TR" dirty="0"/>
                        <a:t>-21</a:t>
                      </a:r>
                    </a:p>
                  </a:txBody>
                  <a:tcPr/>
                </a:tc>
                <a:tc>
                  <a:txBody>
                    <a:bodyPr/>
                    <a:lstStyle/>
                    <a:p>
                      <a:r>
                        <a:rPr lang="tr-TR" dirty="0"/>
                        <a:t>17</a:t>
                      </a:r>
                    </a:p>
                  </a:txBody>
                  <a:tcPr/>
                </a:tc>
                <a:extLst>
                  <a:ext uri="{0D108BD9-81ED-4DB2-BD59-A6C34878D82A}">
                    <a16:rowId xmlns:a16="http://schemas.microsoft.com/office/drawing/2014/main" val="1524534432"/>
                  </a:ext>
                </a:extLst>
              </a:tr>
              <a:tr h="360000">
                <a:tc>
                  <a:txBody>
                    <a:bodyPr/>
                    <a:lstStyle/>
                    <a:p>
                      <a:r>
                        <a:rPr lang="tr-TR" dirty="0"/>
                        <a:t>4</a:t>
                      </a:r>
                    </a:p>
                  </a:txBody>
                  <a:tcPr/>
                </a:tc>
                <a:tc>
                  <a:txBody>
                    <a:bodyPr/>
                    <a:lstStyle/>
                    <a:p>
                      <a:r>
                        <a:rPr lang="tr-TR" dirty="0"/>
                        <a:t>19</a:t>
                      </a:r>
                    </a:p>
                  </a:txBody>
                  <a:tcPr/>
                </a:tc>
                <a:tc>
                  <a:txBody>
                    <a:bodyPr/>
                    <a:lstStyle/>
                    <a:p>
                      <a:r>
                        <a:rPr lang="tr-TR" dirty="0"/>
                        <a:t>8</a:t>
                      </a:r>
                    </a:p>
                  </a:txBody>
                  <a:tcPr/>
                </a:tc>
                <a:extLst>
                  <a:ext uri="{0D108BD9-81ED-4DB2-BD59-A6C34878D82A}">
                    <a16:rowId xmlns:a16="http://schemas.microsoft.com/office/drawing/2014/main" val="422010294"/>
                  </a:ext>
                </a:extLst>
              </a:tr>
            </a:tbl>
          </a:graphicData>
        </a:graphic>
      </p:graphicFrame>
      <p:graphicFrame>
        <p:nvGraphicFramePr>
          <p:cNvPr id="17" name="Tablo 17">
            <a:extLst>
              <a:ext uri="{FF2B5EF4-FFF2-40B4-BE49-F238E27FC236}">
                <a16:creationId xmlns:a16="http://schemas.microsoft.com/office/drawing/2014/main" id="{8D9E3A2C-A339-4DDC-A949-2A1C53FD1AEE}"/>
              </a:ext>
            </a:extLst>
          </p:cNvPr>
          <p:cNvGraphicFramePr>
            <a:graphicFrameLocks noGrp="1"/>
          </p:cNvGraphicFramePr>
          <p:nvPr>
            <p:extLst>
              <p:ext uri="{D42A27DB-BD31-4B8C-83A1-F6EECF244321}">
                <p14:modId xmlns:p14="http://schemas.microsoft.com/office/powerpoint/2010/main" val="3443404895"/>
              </p:ext>
            </p:extLst>
          </p:nvPr>
        </p:nvGraphicFramePr>
        <p:xfrm>
          <a:off x="9099148" y="4859527"/>
          <a:ext cx="1440000" cy="36576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2612657531"/>
                    </a:ext>
                  </a:extLst>
                </a:gridCol>
                <a:gridCol w="720000">
                  <a:extLst>
                    <a:ext uri="{9D8B030D-6E8A-4147-A177-3AD203B41FA5}">
                      <a16:colId xmlns:a16="http://schemas.microsoft.com/office/drawing/2014/main" val="917071679"/>
                    </a:ext>
                  </a:extLst>
                </a:gridCol>
              </a:tblGrid>
              <a:tr h="360000">
                <a:tc>
                  <a:txBody>
                    <a:bodyPr/>
                    <a:lstStyle/>
                    <a:p>
                      <a:r>
                        <a:rPr lang="tr-TR" dirty="0"/>
                        <a:t>9</a:t>
                      </a:r>
                    </a:p>
                  </a:txBody>
                  <a:tcPr/>
                </a:tc>
                <a:tc>
                  <a:txBody>
                    <a:bodyPr/>
                    <a:lstStyle/>
                    <a:p>
                      <a:r>
                        <a:rPr lang="tr-TR" dirty="0"/>
                        <a:t>18</a:t>
                      </a:r>
                    </a:p>
                  </a:txBody>
                  <a:tcPr/>
                </a:tc>
                <a:extLst>
                  <a:ext uri="{0D108BD9-81ED-4DB2-BD59-A6C34878D82A}">
                    <a16:rowId xmlns:a16="http://schemas.microsoft.com/office/drawing/2014/main" val="2079835096"/>
                  </a:ext>
                </a:extLst>
              </a:tr>
            </a:tbl>
          </a:graphicData>
        </a:graphic>
      </p:graphicFrame>
      <p:graphicFrame>
        <p:nvGraphicFramePr>
          <p:cNvPr id="19" name="Tablo 19">
            <a:extLst>
              <a:ext uri="{FF2B5EF4-FFF2-40B4-BE49-F238E27FC236}">
                <a16:creationId xmlns:a16="http://schemas.microsoft.com/office/drawing/2014/main" id="{44AF96F3-A5AC-4208-8861-CFBE63CF5669}"/>
              </a:ext>
            </a:extLst>
          </p:cNvPr>
          <p:cNvGraphicFramePr>
            <a:graphicFrameLocks noGrp="1"/>
          </p:cNvGraphicFramePr>
          <p:nvPr>
            <p:extLst>
              <p:ext uri="{D42A27DB-BD31-4B8C-83A1-F6EECF244321}">
                <p14:modId xmlns:p14="http://schemas.microsoft.com/office/powerpoint/2010/main" val="3268725978"/>
              </p:ext>
            </p:extLst>
          </p:nvPr>
        </p:nvGraphicFramePr>
        <p:xfrm>
          <a:off x="9099148" y="5222747"/>
          <a:ext cx="720000" cy="37084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782780130"/>
                    </a:ext>
                  </a:extLst>
                </a:gridCol>
              </a:tblGrid>
              <a:tr h="370840">
                <a:tc>
                  <a:txBody>
                    <a:bodyPr/>
                    <a:lstStyle/>
                    <a:p>
                      <a:r>
                        <a:rPr lang="tr-TR" dirty="0"/>
                        <a:t>-5</a:t>
                      </a:r>
                    </a:p>
                  </a:txBody>
                  <a:tcPr/>
                </a:tc>
                <a:extLst>
                  <a:ext uri="{0D108BD9-81ED-4DB2-BD59-A6C34878D82A}">
                    <a16:rowId xmlns:a16="http://schemas.microsoft.com/office/drawing/2014/main" val="3132974552"/>
                  </a:ext>
                </a:extLst>
              </a:tr>
            </a:tbl>
          </a:graphicData>
        </a:graphic>
      </p:graphicFrame>
      <p:graphicFrame>
        <p:nvGraphicFramePr>
          <p:cNvPr id="20" name="Tablo 20">
            <a:extLst>
              <a:ext uri="{FF2B5EF4-FFF2-40B4-BE49-F238E27FC236}">
                <a16:creationId xmlns:a16="http://schemas.microsoft.com/office/drawing/2014/main" id="{457628AF-857C-4A86-A505-312A30218ECA}"/>
              </a:ext>
            </a:extLst>
          </p:cNvPr>
          <p:cNvGraphicFramePr>
            <a:graphicFrameLocks noGrp="1"/>
          </p:cNvGraphicFramePr>
          <p:nvPr>
            <p:extLst>
              <p:ext uri="{D42A27DB-BD31-4B8C-83A1-F6EECF244321}">
                <p14:modId xmlns:p14="http://schemas.microsoft.com/office/powerpoint/2010/main" val="2945382259"/>
              </p:ext>
            </p:extLst>
          </p:nvPr>
        </p:nvGraphicFramePr>
        <p:xfrm>
          <a:off x="2055751" y="4491227"/>
          <a:ext cx="2880000" cy="146304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3597150506"/>
                    </a:ext>
                  </a:extLst>
                </a:gridCol>
                <a:gridCol w="720000">
                  <a:extLst>
                    <a:ext uri="{9D8B030D-6E8A-4147-A177-3AD203B41FA5}">
                      <a16:colId xmlns:a16="http://schemas.microsoft.com/office/drawing/2014/main" val="3465450139"/>
                    </a:ext>
                  </a:extLst>
                </a:gridCol>
                <a:gridCol w="720000">
                  <a:extLst>
                    <a:ext uri="{9D8B030D-6E8A-4147-A177-3AD203B41FA5}">
                      <a16:colId xmlns:a16="http://schemas.microsoft.com/office/drawing/2014/main" val="4175877938"/>
                    </a:ext>
                  </a:extLst>
                </a:gridCol>
                <a:gridCol w="720000">
                  <a:extLst>
                    <a:ext uri="{9D8B030D-6E8A-4147-A177-3AD203B41FA5}">
                      <a16:colId xmlns:a16="http://schemas.microsoft.com/office/drawing/2014/main" val="1473204867"/>
                    </a:ext>
                  </a:extLst>
                </a:gridCol>
              </a:tblGrid>
              <a:tr h="360000">
                <a:tc>
                  <a:txBody>
                    <a:bodyPr/>
                    <a:lstStyle/>
                    <a:p>
                      <a:r>
                        <a:rPr lang="tr-TR" dirty="0"/>
                        <a:t>-9</a:t>
                      </a:r>
                    </a:p>
                  </a:txBody>
                  <a:tcPr/>
                </a:tc>
                <a:tc>
                  <a:txBody>
                    <a:bodyPr/>
                    <a:lstStyle/>
                    <a:p>
                      <a:r>
                        <a:rPr lang="tr-TR" dirty="0"/>
                        <a:t>15</a:t>
                      </a:r>
                    </a:p>
                  </a:txBody>
                  <a:tcPr/>
                </a:tc>
                <a:tc>
                  <a:txBody>
                    <a:bodyPr/>
                    <a:lstStyle/>
                    <a:p>
                      <a:r>
                        <a:rPr lang="tr-TR" dirty="0"/>
                        <a:t>8</a:t>
                      </a:r>
                    </a:p>
                  </a:txBody>
                  <a:tcPr/>
                </a:tc>
                <a:tc>
                  <a:txBody>
                    <a:bodyPr/>
                    <a:lstStyle/>
                    <a:p>
                      <a:r>
                        <a:rPr lang="tr-TR" dirty="0"/>
                        <a:t>4</a:t>
                      </a:r>
                    </a:p>
                  </a:txBody>
                  <a:tcPr/>
                </a:tc>
                <a:extLst>
                  <a:ext uri="{0D108BD9-81ED-4DB2-BD59-A6C34878D82A}">
                    <a16:rowId xmlns:a16="http://schemas.microsoft.com/office/drawing/2014/main" val="1350402305"/>
                  </a:ext>
                </a:extLst>
              </a:tr>
              <a:tr h="360000">
                <a:tc>
                  <a:txBody>
                    <a:bodyPr/>
                    <a:lstStyle/>
                    <a:p>
                      <a:r>
                        <a:rPr lang="tr-TR" dirty="0"/>
                        <a:t>34</a:t>
                      </a:r>
                    </a:p>
                  </a:txBody>
                  <a:tcPr/>
                </a:tc>
                <a:tc>
                  <a:txBody>
                    <a:bodyPr/>
                    <a:lstStyle/>
                    <a:p>
                      <a:r>
                        <a:rPr lang="tr-TR" dirty="0"/>
                        <a:t>7</a:t>
                      </a:r>
                    </a:p>
                  </a:txBody>
                  <a:tcPr/>
                </a:tc>
                <a:tc>
                  <a:txBody>
                    <a:bodyPr/>
                    <a:lstStyle/>
                    <a:p>
                      <a:r>
                        <a:rPr lang="tr-TR" dirty="0"/>
                        <a:t>-65</a:t>
                      </a:r>
                    </a:p>
                  </a:txBody>
                  <a:tcPr/>
                </a:tc>
                <a:tc>
                  <a:txBody>
                    <a:bodyPr/>
                    <a:lstStyle/>
                    <a:p>
                      <a:r>
                        <a:rPr lang="tr-TR" dirty="0"/>
                        <a:t>44</a:t>
                      </a:r>
                    </a:p>
                  </a:txBody>
                  <a:tcPr/>
                </a:tc>
                <a:extLst>
                  <a:ext uri="{0D108BD9-81ED-4DB2-BD59-A6C34878D82A}">
                    <a16:rowId xmlns:a16="http://schemas.microsoft.com/office/drawing/2014/main" val="2942558196"/>
                  </a:ext>
                </a:extLst>
              </a:tr>
              <a:tr h="360000">
                <a:tc>
                  <a:txBody>
                    <a:bodyPr/>
                    <a:lstStyle/>
                    <a:p>
                      <a:r>
                        <a:rPr lang="tr-TR" dirty="0"/>
                        <a:t>12</a:t>
                      </a:r>
                    </a:p>
                  </a:txBody>
                  <a:tcPr/>
                </a:tc>
                <a:tc>
                  <a:txBody>
                    <a:bodyPr/>
                    <a:lstStyle/>
                    <a:p>
                      <a:r>
                        <a:rPr lang="tr-TR" dirty="0"/>
                        <a:t>-52</a:t>
                      </a:r>
                    </a:p>
                  </a:txBody>
                  <a:tcPr/>
                </a:tc>
                <a:tc>
                  <a:txBody>
                    <a:bodyPr/>
                    <a:lstStyle/>
                    <a:p>
                      <a:r>
                        <a:rPr lang="tr-TR" dirty="0"/>
                        <a:t>-3</a:t>
                      </a:r>
                    </a:p>
                  </a:txBody>
                  <a:tcPr/>
                </a:tc>
                <a:tc>
                  <a:txBody>
                    <a:bodyPr/>
                    <a:lstStyle/>
                    <a:p>
                      <a:r>
                        <a:rPr lang="tr-TR" dirty="0"/>
                        <a:t>1</a:t>
                      </a:r>
                    </a:p>
                  </a:txBody>
                  <a:tcPr/>
                </a:tc>
                <a:extLst>
                  <a:ext uri="{0D108BD9-81ED-4DB2-BD59-A6C34878D82A}">
                    <a16:rowId xmlns:a16="http://schemas.microsoft.com/office/drawing/2014/main" val="1321283657"/>
                  </a:ext>
                </a:extLst>
              </a:tr>
              <a:tr h="360000">
                <a:tc>
                  <a:txBody>
                    <a:bodyPr/>
                    <a:lstStyle/>
                    <a:p>
                      <a:r>
                        <a:rPr lang="tr-TR" dirty="0"/>
                        <a:t>33</a:t>
                      </a:r>
                    </a:p>
                  </a:txBody>
                  <a:tcPr/>
                </a:tc>
                <a:tc>
                  <a:txBody>
                    <a:bodyPr/>
                    <a:lstStyle/>
                    <a:p>
                      <a:r>
                        <a:rPr lang="tr-TR" dirty="0"/>
                        <a:t>67</a:t>
                      </a:r>
                    </a:p>
                  </a:txBody>
                  <a:tcPr/>
                </a:tc>
                <a:tc>
                  <a:txBody>
                    <a:bodyPr/>
                    <a:lstStyle/>
                    <a:p>
                      <a:r>
                        <a:rPr lang="tr-TR" dirty="0"/>
                        <a:t>56</a:t>
                      </a:r>
                    </a:p>
                  </a:txBody>
                  <a:tcPr/>
                </a:tc>
                <a:tc>
                  <a:txBody>
                    <a:bodyPr/>
                    <a:lstStyle/>
                    <a:p>
                      <a:r>
                        <a:rPr lang="tr-TR" dirty="0"/>
                        <a:t>96</a:t>
                      </a:r>
                    </a:p>
                  </a:txBody>
                  <a:tcPr/>
                </a:tc>
                <a:extLst>
                  <a:ext uri="{0D108BD9-81ED-4DB2-BD59-A6C34878D82A}">
                    <a16:rowId xmlns:a16="http://schemas.microsoft.com/office/drawing/2014/main" val="3927664180"/>
                  </a:ext>
                </a:extLst>
              </a:tr>
            </a:tbl>
          </a:graphicData>
        </a:graphic>
      </p:graphicFrame>
      <p:sp>
        <p:nvSpPr>
          <p:cNvPr id="21" name="Metin kutusu 20">
            <a:extLst>
              <a:ext uri="{FF2B5EF4-FFF2-40B4-BE49-F238E27FC236}">
                <a16:creationId xmlns:a16="http://schemas.microsoft.com/office/drawing/2014/main" id="{1FA92712-709F-473B-BE68-84D792132025}"/>
              </a:ext>
            </a:extLst>
          </p:cNvPr>
          <p:cNvSpPr txBox="1"/>
          <p:nvPr/>
        </p:nvSpPr>
        <p:spPr>
          <a:xfrm>
            <a:off x="2541319" y="4014521"/>
            <a:ext cx="1677062" cy="400110"/>
          </a:xfrm>
          <a:prstGeom prst="rect">
            <a:avLst/>
          </a:prstGeom>
          <a:noFill/>
        </p:spPr>
        <p:txBody>
          <a:bodyPr wrap="none" rtlCol="0">
            <a:spAutoFit/>
          </a:bodyPr>
          <a:lstStyle/>
          <a:p>
            <a:r>
              <a:rPr lang="tr-TR" sz="2000" dirty="0">
                <a:solidFill>
                  <a:schemeClr val="accent2"/>
                </a:solidFill>
              </a:rPr>
              <a:t>Matris Diziler</a:t>
            </a:r>
          </a:p>
        </p:txBody>
      </p:sp>
      <p:sp>
        <p:nvSpPr>
          <p:cNvPr id="22" name="Metin kutusu 21">
            <a:extLst>
              <a:ext uri="{FF2B5EF4-FFF2-40B4-BE49-F238E27FC236}">
                <a16:creationId xmlns:a16="http://schemas.microsoft.com/office/drawing/2014/main" id="{DC9BCF92-3F2B-4068-A873-72D896F74F5E}"/>
              </a:ext>
            </a:extLst>
          </p:cNvPr>
          <p:cNvSpPr txBox="1"/>
          <p:nvPr/>
        </p:nvSpPr>
        <p:spPr>
          <a:xfrm>
            <a:off x="7112489" y="4045299"/>
            <a:ext cx="1991251" cy="400110"/>
          </a:xfrm>
          <a:prstGeom prst="rect">
            <a:avLst/>
          </a:prstGeom>
          <a:noFill/>
        </p:spPr>
        <p:txBody>
          <a:bodyPr wrap="none" rtlCol="0">
            <a:spAutoFit/>
          </a:bodyPr>
          <a:lstStyle/>
          <a:p>
            <a:r>
              <a:rPr lang="tr-TR" sz="2000" dirty="0">
                <a:solidFill>
                  <a:schemeClr val="accent2"/>
                </a:solidFill>
              </a:rPr>
              <a:t>Düzensiz Diziler</a:t>
            </a:r>
          </a:p>
        </p:txBody>
      </p:sp>
    </p:spTree>
    <p:extLst>
      <p:ext uri="{BB962C8B-B14F-4D97-AF65-F5344CB8AC3E}">
        <p14:creationId xmlns:p14="http://schemas.microsoft.com/office/powerpoint/2010/main" val="530251165"/>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1657</TotalTime>
  <Words>1720</Words>
  <Application>Microsoft Office PowerPoint</Application>
  <PresentationFormat>Geniş ekran</PresentationFormat>
  <Paragraphs>232</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Calibri</vt:lpstr>
      <vt:lpstr>Century Gothic</vt:lpstr>
      <vt:lpstr>Wingdings 3</vt:lpstr>
      <vt:lpstr>Duman</vt:lpstr>
      <vt:lpstr>C#’da Dizi Kullanımı</vt:lpstr>
      <vt:lpstr>İçindekiler</vt:lpstr>
      <vt:lpstr>Dizi Kavramı</vt:lpstr>
      <vt:lpstr>PowerPoint Sunusu</vt:lpstr>
      <vt:lpstr>Dizi Tanımlama</vt:lpstr>
      <vt:lpstr>Dizi Tanımlama (Devam)</vt:lpstr>
      <vt:lpstr>Dizi Tanımlama (Devam)</vt:lpstr>
      <vt:lpstr>Döngülerle Dizi İşlemleri</vt:lpstr>
      <vt:lpstr>Çok Boyutlu Diziler</vt:lpstr>
      <vt:lpstr>Matris Dizileri</vt:lpstr>
      <vt:lpstr>Düzensiz Diziler(Jagged Arrays)</vt:lpstr>
      <vt:lpstr>Çok Boyutlu Dizi Örneği</vt:lpstr>
      <vt:lpstr>System.Array Sınıfı</vt:lpstr>
      <vt:lpstr>System.Array Sınıfı (Devamı)</vt:lpstr>
      <vt:lpstr>Dizilerde Kullanılan Metotlar ile İlgili Uygulama Örneği - 1</vt:lpstr>
      <vt:lpstr>Dizilerde Kullanılan Metotlar ile İlgili Uygulama Örneği - 2</vt:lpstr>
      <vt:lpstr>Dizilerde Kullanılan Metotlar ile İlgili Uygulama Örneği - 3</vt:lpstr>
      <vt:lpstr>Dizilerde Kullanılan Metotlar ile İlgili Uygulama Örneği - 4</vt:lpstr>
      <vt:lpstr>     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TUNCAY ÖZDEMİR</cp:lastModifiedBy>
  <cp:revision>146</cp:revision>
  <dcterms:created xsi:type="dcterms:W3CDTF">2020-04-15T07:57:29Z</dcterms:created>
  <dcterms:modified xsi:type="dcterms:W3CDTF">2021-06-12T18:59:54Z</dcterms:modified>
</cp:coreProperties>
</file>