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63" r:id="rId5"/>
    <p:sldId id="262" r:id="rId6"/>
    <p:sldId id="261" r:id="rId7"/>
    <p:sldId id="264" r:id="rId8"/>
    <p:sldId id="271" r:id="rId9"/>
    <p:sldId id="265" r:id="rId10"/>
    <p:sldId id="266" r:id="rId11"/>
    <p:sldId id="268" r:id="rId12"/>
    <p:sldId id="269" r:id="rId13"/>
    <p:sldId id="270" r:id="rId14"/>
    <p:sldId id="272"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kan doruk" initials="hd" lastIdx="2" clrIdx="0">
    <p:extLst>
      <p:ext uri="{19B8F6BF-5375-455C-9EA6-DF929625EA0E}">
        <p15:presenceInfo xmlns:p15="http://schemas.microsoft.com/office/powerpoint/2012/main" userId="a7aac5e7561a1c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120" d="100"/>
          <a:sy n="120"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1T14:39:44.808"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6/13/2021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6/13/2021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065219" y="2210378"/>
            <a:ext cx="10450398" cy="888718"/>
          </a:xfrm>
        </p:spPr>
        <p:txBody>
          <a:bodyPr>
            <a:normAutofit/>
          </a:bodyPr>
          <a:lstStyle/>
          <a:p>
            <a:pPr algn="ctr"/>
            <a:r>
              <a:rPr lang="tr-T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Java Tarihçesi Ve Kurulumu</a:t>
            </a:r>
            <a:endParaRPr lang="en-US" sz="3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24785" y="4712102"/>
            <a:ext cx="5895970"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Hakan DORUK   </a:t>
            </a:r>
          </a:p>
          <a:p>
            <a:r>
              <a:rPr lang="tr-TR" dirty="0">
                <a:solidFill>
                  <a:schemeClr val="tx1"/>
                </a:solidFill>
              </a:rPr>
              <a:t>Tarih                            : 13/06/2021</a:t>
            </a:r>
          </a:p>
          <a:p>
            <a:r>
              <a:rPr lang="tr-TR" dirty="0">
                <a:solidFill>
                  <a:schemeClr val="tx1"/>
                </a:solidFill>
              </a:rPr>
              <a:t>No                               : 1811404032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t="3201" b="3201"/>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026" name="Picture 2" descr="Object Oriented Programming: A curated set of resources">
            <a:extLst>
              <a:ext uri="{FF2B5EF4-FFF2-40B4-BE49-F238E27FC236}">
                <a16:creationId xmlns:a16="http://schemas.microsoft.com/office/drawing/2014/main" id="{A2F27DDA-67C0-41CC-BD3F-EBB74DA685A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Günümüz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en-US" dirty="0"/>
              <a:t> </a:t>
            </a:r>
            <a:r>
              <a:rPr lang="tr-TR" b="0" i="0" dirty="0">
                <a:solidFill>
                  <a:srgbClr val="000000"/>
                </a:solidFill>
                <a:effectLst/>
                <a:latin typeface="Open Sans"/>
              </a:rPr>
              <a:t>1996 yılında ilk </a:t>
            </a:r>
            <a:r>
              <a:rPr lang="tr-TR" b="0" i="0" dirty="0" err="1">
                <a:solidFill>
                  <a:srgbClr val="000000"/>
                </a:solidFill>
                <a:effectLst/>
                <a:latin typeface="Open Sans"/>
              </a:rPr>
              <a:t>JDK’nın</a:t>
            </a:r>
            <a:r>
              <a:rPr lang="tr-TR" b="0" i="0" dirty="0">
                <a:solidFill>
                  <a:srgbClr val="000000"/>
                </a:solidFill>
                <a:effectLst/>
                <a:latin typeface="Open Sans"/>
              </a:rPr>
              <a:t> (Java Development Kit) yayınlanmasıyla gerçek serüven başlamış oldu. JDK belirli yıllarda J2SE olarak adlandırıldı. 2006 yılında Java SE adını aldı ve günümüzde güncel versiyonu olan Java SE 10 ile hizmet vermektedir.</a:t>
            </a:r>
            <a:endParaRPr lang="en-US" dirty="0"/>
          </a:p>
        </p:txBody>
      </p:sp>
      <p:pic>
        <p:nvPicPr>
          <p:cNvPr id="6" name="Resim 5">
            <a:extLst>
              <a:ext uri="{FF2B5EF4-FFF2-40B4-BE49-F238E27FC236}">
                <a16:creationId xmlns:a16="http://schemas.microsoft.com/office/drawing/2014/main" id="{9E8F95B3-CC9E-4573-A706-119B8A3769AA}"/>
              </a:ext>
            </a:extLst>
          </p:cNvPr>
          <p:cNvPicPr>
            <a:picLocks noChangeAspect="1"/>
          </p:cNvPicPr>
          <p:nvPr/>
        </p:nvPicPr>
        <p:blipFill>
          <a:blip r:embed="rId2"/>
          <a:stretch>
            <a:fillRect/>
          </a:stretch>
        </p:blipFill>
        <p:spPr>
          <a:xfrm>
            <a:off x="4895137" y="2835480"/>
            <a:ext cx="3154260" cy="2914214"/>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75479" y="512462"/>
            <a:ext cx="8911687" cy="1280890"/>
          </a:xfrm>
        </p:spPr>
        <p:txBody>
          <a:bodyPr>
            <a:normAutofit/>
          </a:bodyPr>
          <a:lstStyle/>
          <a:p>
            <a:r>
              <a:rPr lang="tr-TR" dirty="0"/>
              <a:t> JDK Kurulum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Resim 5">
            <a:extLst>
              <a:ext uri="{FF2B5EF4-FFF2-40B4-BE49-F238E27FC236}">
                <a16:creationId xmlns:a16="http://schemas.microsoft.com/office/drawing/2014/main" id="{C15F400A-FCD9-4237-9551-AD8729EB51ED}"/>
              </a:ext>
            </a:extLst>
          </p:cNvPr>
          <p:cNvPicPr>
            <a:picLocks noChangeAspect="1"/>
          </p:cNvPicPr>
          <p:nvPr/>
        </p:nvPicPr>
        <p:blipFill>
          <a:blip r:embed="rId2"/>
          <a:stretch>
            <a:fillRect/>
          </a:stretch>
        </p:blipFill>
        <p:spPr>
          <a:xfrm>
            <a:off x="3714750" y="1609725"/>
            <a:ext cx="4762500" cy="3638550"/>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JDK Kurulum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Resim 5">
            <a:extLst>
              <a:ext uri="{FF2B5EF4-FFF2-40B4-BE49-F238E27FC236}">
                <a16:creationId xmlns:a16="http://schemas.microsoft.com/office/drawing/2014/main" id="{AC3421FD-0181-4BAA-A42D-48F1F601DD1D}"/>
              </a:ext>
            </a:extLst>
          </p:cNvPr>
          <p:cNvPicPr>
            <a:picLocks noChangeAspect="1"/>
          </p:cNvPicPr>
          <p:nvPr/>
        </p:nvPicPr>
        <p:blipFill>
          <a:blip r:embed="rId2"/>
          <a:stretch>
            <a:fillRect/>
          </a:stretch>
        </p:blipFill>
        <p:spPr>
          <a:xfrm>
            <a:off x="3714750" y="1619250"/>
            <a:ext cx="4762500" cy="3619500"/>
          </a:xfrm>
          <a:prstGeom prst="rect">
            <a:avLst/>
          </a:prstGeom>
        </p:spPr>
      </p:pic>
    </p:spTree>
    <p:extLst>
      <p:ext uri="{BB962C8B-B14F-4D97-AF65-F5344CB8AC3E}">
        <p14:creationId xmlns:p14="http://schemas.microsoft.com/office/powerpoint/2010/main" val="6553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JDK Kurulum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endParaRPr lang="en-US" dirty="0"/>
          </a:p>
          <a:p>
            <a:pPr marL="0" indent="0" algn="just">
              <a:buNone/>
            </a:pPr>
            <a:endParaRPr lang="en-US" dirty="0"/>
          </a:p>
        </p:txBody>
      </p:sp>
      <p:pic>
        <p:nvPicPr>
          <p:cNvPr id="5" name="Resim 4">
            <a:extLst>
              <a:ext uri="{FF2B5EF4-FFF2-40B4-BE49-F238E27FC236}">
                <a16:creationId xmlns:a16="http://schemas.microsoft.com/office/drawing/2014/main" id="{BE5A5687-2ED4-4C73-B558-E95FD518704B}"/>
              </a:ext>
            </a:extLst>
          </p:cNvPr>
          <p:cNvPicPr>
            <a:picLocks noChangeAspect="1"/>
          </p:cNvPicPr>
          <p:nvPr/>
        </p:nvPicPr>
        <p:blipFill>
          <a:blip r:embed="rId2"/>
          <a:stretch>
            <a:fillRect/>
          </a:stretch>
        </p:blipFill>
        <p:spPr>
          <a:xfrm>
            <a:off x="3714750" y="1619250"/>
            <a:ext cx="4762500" cy="3619500"/>
          </a:xfrm>
          <a:prstGeom prst="rect">
            <a:avLst/>
          </a:prstGeom>
        </p:spPr>
      </p:pic>
    </p:spTree>
    <p:extLst>
      <p:ext uri="{BB962C8B-B14F-4D97-AF65-F5344CB8AC3E}">
        <p14:creationId xmlns:p14="http://schemas.microsoft.com/office/powerpoint/2010/main" val="26975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CAC0B8-C038-494D-80A9-AE43B45408F0}"/>
              </a:ext>
            </a:extLst>
          </p:cNvPr>
          <p:cNvSpPr>
            <a:spLocks noGrp="1"/>
          </p:cNvSpPr>
          <p:nvPr>
            <p:ph type="title"/>
          </p:nvPr>
        </p:nvSpPr>
        <p:spPr/>
        <p:txBody>
          <a:bodyPr/>
          <a:lstStyle/>
          <a:p>
            <a:r>
              <a:rPr lang="tr-TR" dirty="0"/>
              <a:t>JDK Kurulum</a:t>
            </a:r>
          </a:p>
        </p:txBody>
      </p:sp>
      <p:sp>
        <p:nvSpPr>
          <p:cNvPr id="4" name="Slayt Numarası Yer Tutucusu 3">
            <a:extLst>
              <a:ext uri="{FF2B5EF4-FFF2-40B4-BE49-F238E27FC236}">
                <a16:creationId xmlns:a16="http://schemas.microsoft.com/office/drawing/2014/main" id="{218431F7-9F4C-43C9-B2ED-CB70BB01BDF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Resim 5">
            <a:extLst>
              <a:ext uri="{FF2B5EF4-FFF2-40B4-BE49-F238E27FC236}">
                <a16:creationId xmlns:a16="http://schemas.microsoft.com/office/drawing/2014/main" id="{855AF8C4-5471-4396-8325-27BD22AA314C}"/>
              </a:ext>
            </a:extLst>
          </p:cNvPr>
          <p:cNvPicPr>
            <a:picLocks noChangeAspect="1"/>
          </p:cNvPicPr>
          <p:nvPr/>
        </p:nvPicPr>
        <p:blipFill>
          <a:blip r:embed="rId2"/>
          <a:stretch>
            <a:fillRect/>
          </a:stretch>
        </p:blipFill>
        <p:spPr>
          <a:xfrm>
            <a:off x="3714750" y="1619250"/>
            <a:ext cx="4762500" cy="3619500"/>
          </a:xfrm>
          <a:prstGeom prst="rect">
            <a:avLst/>
          </a:prstGeom>
        </p:spPr>
      </p:pic>
    </p:spTree>
    <p:extLst>
      <p:ext uri="{BB962C8B-B14F-4D97-AF65-F5344CB8AC3E}">
        <p14:creationId xmlns:p14="http://schemas.microsoft.com/office/powerpoint/2010/main" val="170470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u="sng" dirty="0">
                <a:solidFill>
                  <a:schemeClr val="accent2">
                    <a:lumMod val="60000"/>
                    <a:lumOff val="40000"/>
                  </a:schemeClr>
                </a:solidFill>
              </a:rPr>
              <a:t>http://egeiper.com/javanin-tarihcesi/</a:t>
            </a:r>
          </a:p>
          <a:p>
            <a:r>
              <a:rPr lang="tr-TR" u="sng" dirty="0">
                <a:solidFill>
                  <a:schemeClr val="accent2">
                    <a:lumMod val="60000"/>
                    <a:lumOff val="40000"/>
                  </a:schemeClr>
                </a:solidFill>
              </a:rPr>
              <a:t>http://www.javaturk.org/javanin-ismi-nereden-geliyor/</a:t>
            </a:r>
          </a:p>
          <a:p>
            <a:r>
              <a:rPr lang="tr-TR" u="sng" dirty="0">
                <a:solidFill>
                  <a:schemeClr val="accent2">
                    <a:lumMod val="60000"/>
                    <a:lumOff val="40000"/>
                  </a:schemeClr>
                </a:solidFill>
              </a:rPr>
              <a:t>https://orkestra.com.tr/index.php?sayfa=yardim&amp;m=2&amp;y=3&amp;y2=7</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3"/>
            <a:extLst>
              <a:ext uri="{FF2B5EF4-FFF2-40B4-BE49-F238E27FC236}">
                <a16:creationId xmlns:a16="http://schemas.microsoft.com/office/drawing/2014/main" id="{E615FC51-021C-4530-9CCB-7B39F7838C2C}"/>
              </a:ext>
            </a:extLst>
          </p:cNvPr>
          <p:cNvPicPr>
            <a:picLocks noChangeAspect="1"/>
          </p:cNvPicPr>
          <p:nvPr/>
        </p:nvPicPr>
        <p:blipFill>
          <a:blip r:embed="rId4"/>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059388" y="2468438"/>
            <a:ext cx="9096291" cy="1652793"/>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İzlediğiniz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Hakan DORUK </a:t>
            </a:r>
            <a:r>
              <a:rPr lang="tr-TR" dirty="0">
                <a:solidFill>
                  <a:schemeClr val="tx1"/>
                </a:solidFill>
              </a:rPr>
              <a:t>                      </a:t>
            </a:r>
          </a:p>
          <a:p>
            <a:r>
              <a:rPr lang="tr-TR" dirty="0">
                <a:solidFill>
                  <a:schemeClr val="tx1"/>
                </a:solidFill>
              </a:rPr>
              <a:t>Tarih                            : 13/06/2021</a:t>
            </a:r>
          </a:p>
          <a:p>
            <a:r>
              <a:rPr lang="tr-TR" dirty="0">
                <a:solidFill>
                  <a:schemeClr val="tx1"/>
                </a:solidFill>
              </a:rPr>
              <a:t>No                               : 1811404032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Nesneye Dayalı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2" descr="Object Oriented Programming: A curated set of resources">
            <a:extLst>
              <a:ext uri="{FF2B5EF4-FFF2-40B4-BE49-F238E27FC236}">
                <a16:creationId xmlns:a16="http://schemas.microsoft.com/office/drawing/2014/main" id="{A7580241-F7E6-4A4F-B885-D5520F18163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a:t>Java’nın Tarihi</a:t>
            </a:r>
          </a:p>
          <a:p>
            <a:r>
              <a:rPr lang="tr-TR" dirty="0" err="1"/>
              <a:t>Green</a:t>
            </a:r>
            <a:r>
              <a:rPr lang="tr-TR" dirty="0"/>
              <a:t> Team </a:t>
            </a:r>
          </a:p>
          <a:p>
            <a:r>
              <a:rPr lang="tr-TR" dirty="0"/>
              <a:t>Java isminin temelleri</a:t>
            </a:r>
          </a:p>
          <a:p>
            <a:r>
              <a:rPr lang="tr-TR" dirty="0"/>
              <a:t>Günümüz</a:t>
            </a:r>
          </a:p>
          <a:p>
            <a:r>
              <a:rPr lang="tr-TR" dirty="0"/>
              <a:t>JDK(Java Development Kit) Kurulum</a:t>
            </a:r>
          </a:p>
          <a:p>
            <a:r>
              <a:rPr lang="tr-TR" dirty="0"/>
              <a:t>Kaynakça</a:t>
            </a:r>
          </a:p>
          <a:p>
            <a:endParaRPr lang="tr-TR" dirty="0"/>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srcRect/>
          <a:stretch/>
        </p:blipFill>
        <p:spPr bwMode="auto">
          <a:xfrm>
            <a:off x="7699271" y="1969317"/>
            <a:ext cx="2983684"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Java’nın Tarihi</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marL="0" indent="0" algn="just">
              <a:buNone/>
            </a:pPr>
            <a:endParaRPr lang="tr-TR" sz="1600" dirty="0">
              <a:solidFill>
                <a:srgbClr val="000000"/>
              </a:solidFill>
            </a:endParaRPr>
          </a:p>
          <a:p>
            <a:pPr algn="just"/>
            <a:r>
              <a:rPr lang="tr-TR" b="0" i="0" dirty="0">
                <a:solidFill>
                  <a:srgbClr val="000000"/>
                </a:solidFill>
                <a:effectLst/>
              </a:rPr>
              <a:t>Yıllar 1970’leri gösterirken, belki de fitili ilk ateşleyen kişi, o dönem henüz 20’li yaşlarındaki Bill </a:t>
            </a:r>
            <a:r>
              <a:rPr lang="tr-TR" b="0" i="0" dirty="0" err="1">
                <a:solidFill>
                  <a:srgbClr val="000000"/>
                </a:solidFill>
                <a:effectLst/>
              </a:rPr>
              <a:t>Joy</a:t>
            </a:r>
            <a:r>
              <a:rPr lang="tr-TR" b="0" i="0" dirty="0">
                <a:solidFill>
                  <a:srgbClr val="000000"/>
                </a:solidFill>
                <a:effectLst/>
              </a:rPr>
              <a:t> oldu. Bill, Michigan Üniversitesi’nde ve lisansüstünü yaptığı California Üniversitesi’nde programlama dilleri üzerine çalışıyordu. MESA ve C programlama dillerinin üzerinde çalışan kahramanımız, bu dillerin büyük projelerde karmaşıklığa sebebiyet verdiğini düşünerek 1990 yılında </a:t>
            </a:r>
            <a:r>
              <a:rPr lang="tr-TR" b="0" i="0" dirty="0" err="1">
                <a:solidFill>
                  <a:srgbClr val="000000"/>
                </a:solidFill>
                <a:effectLst/>
              </a:rPr>
              <a:t>Further</a:t>
            </a:r>
            <a:r>
              <a:rPr lang="tr-TR" b="0" i="0" dirty="0">
                <a:solidFill>
                  <a:srgbClr val="000000"/>
                </a:solidFill>
                <a:effectLst/>
              </a:rPr>
              <a:t> adlı makalesinde nesneye dayalı bir programlama dilinin nasıl olabileceğini yazdı.</a:t>
            </a:r>
          </a:p>
          <a:p>
            <a:pPr algn="just"/>
            <a:endParaRPr lang="tr-TR" dirty="0"/>
          </a:p>
          <a:p>
            <a:pPr marL="0" indent="0" algn="just">
              <a:buNone/>
            </a:pPr>
            <a:endParaRPr lang="tr-TR" sz="1600" dirty="0"/>
          </a:p>
          <a:p>
            <a:pPr marL="0" indent="0" algn="just">
              <a:buNone/>
            </a:pPr>
            <a:endParaRPr lang="tr-TR" dirty="0"/>
          </a:p>
          <a:p>
            <a:pPr algn="just"/>
            <a:endParaRPr lang="tr-TR" dirty="0"/>
          </a:p>
          <a:p>
            <a:pPr algn="just"/>
            <a:endParaRPr lang="tr-TR" dirty="0"/>
          </a:p>
          <a:p>
            <a:pPr algn="just"/>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9" name="Resim 8">
            <a:extLst>
              <a:ext uri="{FF2B5EF4-FFF2-40B4-BE49-F238E27FC236}">
                <a16:creationId xmlns:a16="http://schemas.microsoft.com/office/drawing/2014/main" id="{93480BB0-29C9-4C18-B3DE-B39BBF782F1E}"/>
              </a:ext>
            </a:extLst>
          </p:cNvPr>
          <p:cNvPicPr>
            <a:picLocks noChangeAspect="1"/>
          </p:cNvPicPr>
          <p:nvPr/>
        </p:nvPicPr>
        <p:blipFill>
          <a:blip r:embed="rId2"/>
          <a:stretch>
            <a:fillRect/>
          </a:stretch>
        </p:blipFill>
        <p:spPr>
          <a:xfrm>
            <a:off x="8608502" y="2226361"/>
            <a:ext cx="2776758" cy="1812632"/>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Java’nın Tarihi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5888751" cy="5364265"/>
          </a:xfrm>
        </p:spPr>
        <p:txBody>
          <a:bodyPr>
            <a:normAutofit/>
          </a:bodyPr>
          <a:lstStyle/>
          <a:p>
            <a:pPr algn="just"/>
            <a:endParaRPr lang="tr-TR" sz="1800" b="0" i="0" dirty="0">
              <a:solidFill>
                <a:srgbClr val="000000"/>
              </a:solidFill>
              <a:effectLst/>
            </a:endParaRPr>
          </a:p>
          <a:p>
            <a:pPr algn="just"/>
            <a:endParaRPr lang="tr-TR" dirty="0">
              <a:solidFill>
                <a:srgbClr val="000000"/>
              </a:solidFill>
            </a:endParaRPr>
          </a:p>
          <a:p>
            <a:pPr algn="just"/>
            <a:r>
              <a:rPr lang="tr-TR" sz="1800" b="0" i="0" dirty="0">
                <a:solidFill>
                  <a:srgbClr val="000000"/>
                </a:solidFill>
                <a:effectLst/>
              </a:rPr>
              <a:t>Aynı dönemlerde James </a:t>
            </a:r>
            <a:r>
              <a:rPr lang="tr-TR" sz="1800" b="0" i="0" dirty="0" err="1">
                <a:solidFill>
                  <a:srgbClr val="000000"/>
                </a:solidFill>
                <a:effectLst/>
              </a:rPr>
              <a:t>Gosling</a:t>
            </a:r>
            <a:r>
              <a:rPr lang="tr-TR" sz="1800" b="0" i="0" dirty="0">
                <a:solidFill>
                  <a:srgbClr val="000000"/>
                </a:solidFill>
                <a:effectLst/>
              </a:rPr>
              <a:t> de C++ programlama dili üzerinde çalışıyordu ve o da dilin getirdiği karmaşıklıklardan memnun değildi. Buna çare olarak </a:t>
            </a:r>
            <a:r>
              <a:rPr lang="tr-TR" sz="1800" b="0" i="0" dirty="0" err="1">
                <a:solidFill>
                  <a:srgbClr val="000000"/>
                </a:solidFill>
                <a:effectLst/>
              </a:rPr>
              <a:t>Oak</a:t>
            </a:r>
            <a:r>
              <a:rPr lang="tr-TR" sz="1800" b="0" i="0" dirty="0">
                <a:solidFill>
                  <a:srgbClr val="000000"/>
                </a:solidFill>
                <a:effectLst/>
              </a:rPr>
              <a:t> programlama dilini oluşturan James, bir efsaneye göre pencereden bakarken gördüğü meşe ağacının adını bu dile vermişti.</a:t>
            </a:r>
            <a:endParaRPr lang="tr-TR" sz="1800" dirty="0"/>
          </a:p>
          <a:p>
            <a:pPr algn="just"/>
            <a:endParaRPr lang="tr-TR" dirty="0"/>
          </a:p>
        </p:txBody>
      </p:sp>
      <p:pic>
        <p:nvPicPr>
          <p:cNvPr id="1026" name="Picture 2" descr="James Gosling - founder of java">
            <a:extLst>
              <a:ext uri="{FF2B5EF4-FFF2-40B4-BE49-F238E27FC236}">
                <a16:creationId xmlns:a16="http://schemas.microsoft.com/office/drawing/2014/main" id="{91A91BBF-6DBD-40C1-A0F5-F2EDC6672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423" y="2295525"/>
            <a:ext cx="20193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5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168243"/>
            <a:ext cx="10397043" cy="4586605"/>
          </a:xfrm>
        </p:spPr>
        <p:txBody>
          <a:bodyPr>
            <a:normAutofit/>
          </a:bodyPr>
          <a:lstStyle/>
          <a:p>
            <a:pPr algn="l" fontAlgn="base"/>
            <a:endParaRPr lang="tr-TR" sz="1600" b="0" i="0" dirty="0">
              <a:solidFill>
                <a:srgbClr val="000000"/>
              </a:solidFill>
              <a:effectLst/>
            </a:endParaRPr>
          </a:p>
          <a:p>
            <a:pPr algn="l" fontAlgn="base"/>
            <a:endParaRPr lang="tr-TR" sz="1600" dirty="0">
              <a:solidFill>
                <a:srgbClr val="000000"/>
              </a:solidFill>
            </a:endParaRPr>
          </a:p>
          <a:p>
            <a:pPr marL="0" indent="0" algn="just">
              <a:buNone/>
            </a:pPr>
            <a:endParaRPr lang="en-US" dirty="0"/>
          </a:p>
        </p:txBody>
      </p:sp>
      <p:pic>
        <p:nvPicPr>
          <p:cNvPr id="2050" name="Picture 2" descr="7 (&amp;quot;Star Seven&amp;quot;) prototype | X1346.97 | Computer History Museum">
            <a:extLst>
              <a:ext uri="{FF2B5EF4-FFF2-40B4-BE49-F238E27FC236}">
                <a16:creationId xmlns:a16="http://schemas.microsoft.com/office/drawing/2014/main" id="{AD67B17D-C217-4376-A040-57A5C4E32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787783"/>
            <a:ext cx="3927282" cy="502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74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err="1"/>
              <a:t>Green</a:t>
            </a:r>
            <a:r>
              <a:rPr lang="tr-TR" dirty="0"/>
              <a:t> Team</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sz="1600" b="0" i="0" dirty="0" err="1">
                <a:solidFill>
                  <a:srgbClr val="000000"/>
                </a:solidFill>
                <a:effectLst/>
              </a:rPr>
              <a:t>Yılllar</a:t>
            </a:r>
            <a:r>
              <a:rPr lang="tr-TR" sz="1600" b="0" i="0" dirty="0">
                <a:solidFill>
                  <a:srgbClr val="000000"/>
                </a:solidFill>
                <a:effectLst/>
              </a:rPr>
              <a:t> 1990’ı gösterdiğinde Sun </a:t>
            </a:r>
            <a:r>
              <a:rPr lang="tr-TR" sz="1600" b="0" i="0" dirty="0" err="1">
                <a:solidFill>
                  <a:srgbClr val="000000"/>
                </a:solidFill>
                <a:effectLst/>
              </a:rPr>
              <a:t>Microsystems</a:t>
            </a:r>
            <a:r>
              <a:rPr lang="tr-TR" sz="1600" b="0" i="0" dirty="0">
                <a:solidFill>
                  <a:srgbClr val="000000"/>
                </a:solidFill>
                <a:effectLst/>
              </a:rPr>
              <a:t> mühendisi </a:t>
            </a:r>
            <a:r>
              <a:rPr lang="tr-TR" sz="1600" b="0" i="0" dirty="0" err="1">
                <a:solidFill>
                  <a:srgbClr val="000000"/>
                </a:solidFill>
                <a:effectLst/>
              </a:rPr>
              <a:t>Patrick</a:t>
            </a:r>
            <a:r>
              <a:rPr lang="tr-TR" sz="1600" b="0" i="0" dirty="0">
                <a:solidFill>
                  <a:srgbClr val="000000"/>
                </a:solidFill>
                <a:effectLst/>
              </a:rPr>
              <a:t> </a:t>
            </a:r>
            <a:r>
              <a:rPr lang="tr-TR" sz="1600" b="0" i="0" dirty="0" err="1">
                <a:solidFill>
                  <a:srgbClr val="000000"/>
                </a:solidFill>
                <a:effectLst/>
              </a:rPr>
              <a:t>Naughton’ın</a:t>
            </a:r>
            <a:r>
              <a:rPr lang="tr-TR" sz="1600" b="0" i="0" dirty="0">
                <a:solidFill>
                  <a:srgbClr val="000000"/>
                </a:solidFill>
                <a:effectLst/>
              </a:rPr>
              <a:t> önderliğinde James </a:t>
            </a:r>
            <a:r>
              <a:rPr lang="tr-TR" sz="1600" b="0" i="0" dirty="0" err="1">
                <a:solidFill>
                  <a:srgbClr val="000000"/>
                </a:solidFill>
                <a:effectLst/>
              </a:rPr>
              <a:t>Gosling</a:t>
            </a:r>
            <a:r>
              <a:rPr lang="tr-TR" sz="1600" b="0" i="0" dirty="0">
                <a:solidFill>
                  <a:srgbClr val="000000"/>
                </a:solidFill>
                <a:effectLst/>
              </a:rPr>
              <a:t> ve Mike </a:t>
            </a:r>
            <a:r>
              <a:rPr lang="tr-TR" sz="1600" b="0" i="0" dirty="0" err="1">
                <a:solidFill>
                  <a:srgbClr val="000000"/>
                </a:solidFill>
                <a:effectLst/>
              </a:rPr>
              <a:t>Sheridan’dan</a:t>
            </a:r>
            <a:r>
              <a:rPr lang="tr-TR" sz="1600" b="0" i="0" dirty="0">
                <a:solidFill>
                  <a:srgbClr val="000000"/>
                </a:solidFill>
                <a:effectLst/>
              </a:rPr>
              <a:t> oluşan ekip, alternatif bir dil yaratmak amacıyla </a:t>
            </a:r>
            <a:r>
              <a:rPr lang="tr-TR" sz="1600" b="0" i="0" dirty="0" err="1">
                <a:solidFill>
                  <a:srgbClr val="000000"/>
                </a:solidFill>
                <a:effectLst/>
              </a:rPr>
              <a:t>Green</a:t>
            </a:r>
            <a:r>
              <a:rPr lang="tr-TR" sz="1600" b="0" i="0" dirty="0">
                <a:solidFill>
                  <a:srgbClr val="000000"/>
                </a:solidFill>
                <a:effectLst/>
              </a:rPr>
              <a:t> projesini oluşturdular.</a:t>
            </a:r>
            <a:endParaRPr lang="tr-TR" sz="1600" dirty="0"/>
          </a:p>
          <a:p>
            <a:pPr marL="0" indent="0" algn="just">
              <a:buNone/>
            </a:pP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Resim 5">
            <a:extLst>
              <a:ext uri="{FF2B5EF4-FFF2-40B4-BE49-F238E27FC236}">
                <a16:creationId xmlns:a16="http://schemas.microsoft.com/office/drawing/2014/main" id="{C50E3E5F-DCDA-4442-9069-F92A9F186F54}"/>
              </a:ext>
            </a:extLst>
          </p:cNvPr>
          <p:cNvPicPr>
            <a:picLocks noChangeAspect="1"/>
          </p:cNvPicPr>
          <p:nvPr/>
        </p:nvPicPr>
        <p:blipFill>
          <a:blip r:embed="rId2"/>
          <a:stretch>
            <a:fillRect/>
          </a:stretch>
        </p:blipFill>
        <p:spPr>
          <a:xfrm>
            <a:off x="3578143" y="2701255"/>
            <a:ext cx="5444296" cy="3363985"/>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074" name="Picture 2" descr="JAVA – JAVA&amp;#39; NIN ÖZELLİKLERİ NELERDİR? | Melahat Mindivanli">
            <a:extLst>
              <a:ext uri="{FF2B5EF4-FFF2-40B4-BE49-F238E27FC236}">
                <a16:creationId xmlns:a16="http://schemas.microsoft.com/office/drawing/2014/main" id="{CC59C27D-D6CE-4E76-B54F-07C20ACFD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526" y="693751"/>
            <a:ext cx="6248814" cy="547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Java isminin temelleri</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7">
            <a:extLst>
              <a:ext uri="{FF2B5EF4-FFF2-40B4-BE49-F238E27FC236}">
                <a16:creationId xmlns:a16="http://schemas.microsoft.com/office/drawing/2014/main" id="{39395F16-DF90-48DF-8FA0-52AE2754C8B4}"/>
              </a:ext>
            </a:extLst>
          </p:cNvPr>
          <p:cNvSpPr>
            <a:spLocks noGrp="1"/>
          </p:cNvSpPr>
          <p:nvPr>
            <p:ph idx="1"/>
          </p:nvPr>
        </p:nvSpPr>
        <p:spPr>
          <a:xfrm>
            <a:off x="1638300" y="1905000"/>
            <a:ext cx="9866312" cy="1355035"/>
          </a:xfrm>
        </p:spPr>
        <p:txBody>
          <a:bodyPr>
            <a:normAutofit/>
          </a:bodyPr>
          <a:lstStyle/>
          <a:p>
            <a:r>
              <a:rPr lang="tr-TR" sz="1600" dirty="0"/>
              <a:t>Öncelikle </a:t>
            </a:r>
            <a:r>
              <a:rPr lang="tr-TR" sz="1600" dirty="0" err="1"/>
              <a:t>Green</a:t>
            </a:r>
            <a:r>
              <a:rPr lang="tr-TR" sz="1600" dirty="0"/>
              <a:t> Team ekibi bu dile </a:t>
            </a:r>
            <a:r>
              <a:rPr lang="tr-TR" sz="1600" dirty="0" err="1"/>
              <a:t>Green</a:t>
            </a:r>
            <a:r>
              <a:rPr lang="tr-TR" sz="1600" dirty="0"/>
              <a:t> Talk ismini </a:t>
            </a:r>
            <a:r>
              <a:rPr lang="tr-TR" sz="1600" dirty="0" err="1"/>
              <a:t>veriyor.Ve</a:t>
            </a:r>
            <a:r>
              <a:rPr lang="tr-TR" sz="1600" dirty="0"/>
              <a:t> dosyanın uzantısını da ‘.</a:t>
            </a:r>
            <a:r>
              <a:rPr lang="tr-TR" sz="1600" dirty="0" err="1"/>
              <a:t>gt</a:t>
            </a:r>
            <a:r>
              <a:rPr lang="tr-TR" sz="1600" dirty="0"/>
              <a:t>’ yapıyorlar.</a:t>
            </a:r>
          </a:p>
          <a:p>
            <a:r>
              <a:rPr lang="tr-TR" sz="1600" dirty="0"/>
              <a:t>Daha sonra </a:t>
            </a:r>
            <a:r>
              <a:rPr lang="tr-TR" sz="1600" dirty="0" err="1"/>
              <a:t>Oak</a:t>
            </a:r>
            <a:r>
              <a:rPr lang="tr-TR" sz="1600" dirty="0"/>
              <a:t> ismini </a:t>
            </a:r>
            <a:r>
              <a:rPr lang="tr-TR" sz="1600" dirty="0" err="1"/>
              <a:t>veriyorlar.Oak</a:t>
            </a:r>
            <a:r>
              <a:rPr lang="tr-TR" sz="1600" dirty="0"/>
              <a:t> ismi de evlerinin önünde duran meşe ağacından </a:t>
            </a:r>
            <a:r>
              <a:rPr lang="tr-TR" sz="1600" dirty="0" err="1"/>
              <a:t>geliyor.İngilizcede</a:t>
            </a:r>
            <a:r>
              <a:rPr lang="tr-TR" sz="1600" dirty="0"/>
              <a:t> meşenin anlamı ‘</a:t>
            </a:r>
            <a:r>
              <a:rPr lang="tr-TR" sz="1600" dirty="0" err="1"/>
              <a:t>oak</a:t>
            </a:r>
            <a:r>
              <a:rPr lang="tr-TR" sz="1600" dirty="0"/>
              <a:t>’ </a:t>
            </a:r>
            <a:r>
              <a:rPr lang="tr-TR" sz="1600" dirty="0" err="1"/>
              <a:t>tır.Ve</a:t>
            </a:r>
            <a:r>
              <a:rPr lang="tr-TR" sz="1600" dirty="0"/>
              <a:t> meşe ağacı gücü temsil eder.</a:t>
            </a:r>
          </a:p>
        </p:txBody>
      </p:sp>
      <p:pic>
        <p:nvPicPr>
          <p:cNvPr id="4100" name="Picture 4" descr="Meşe'den Java'ya Java Tarihi">
            <a:extLst>
              <a:ext uri="{FF2B5EF4-FFF2-40B4-BE49-F238E27FC236}">
                <a16:creationId xmlns:a16="http://schemas.microsoft.com/office/drawing/2014/main" id="{EC3D76AD-B3C4-408F-A87E-EAA413E08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793" y="3429000"/>
            <a:ext cx="23050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43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 Java isminin temelleri</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4696062"/>
          </a:xfrm>
        </p:spPr>
        <p:txBody>
          <a:bodyPr>
            <a:normAutofit/>
          </a:bodyPr>
          <a:lstStyle/>
          <a:p>
            <a:pPr algn="just"/>
            <a:r>
              <a:rPr lang="tr-TR" sz="1800" b="0" i="0" dirty="0">
                <a:effectLst/>
                <a:latin typeface="Century Gothic" panose="020B0502020202020204" pitchFamily="34" charset="0"/>
              </a:rPr>
              <a:t>Java, ilk </a:t>
            </a:r>
            <a:r>
              <a:rPr lang="tr-TR" sz="1800" i="0" dirty="0">
                <a:effectLst/>
                <a:latin typeface="Century Gothic" panose="020B0502020202020204" pitchFamily="34" charset="0"/>
              </a:rPr>
              <a:t>kahvenin üretildiği </a:t>
            </a:r>
            <a:r>
              <a:rPr lang="tr-TR" sz="1800" b="0" i="0" dirty="0">
                <a:effectLst/>
                <a:latin typeface="Century Gothic" panose="020B0502020202020204" pitchFamily="34" charset="0"/>
              </a:rPr>
              <a:t>(</a:t>
            </a:r>
            <a:r>
              <a:rPr lang="tr-TR" sz="1800" b="0" i="0" dirty="0" err="1">
                <a:effectLst/>
                <a:latin typeface="Century Gothic" panose="020B0502020202020204" pitchFamily="34" charset="0"/>
              </a:rPr>
              <a:t>java</a:t>
            </a:r>
            <a:r>
              <a:rPr lang="tr-TR" sz="1800" b="0" i="0" dirty="0">
                <a:effectLst/>
                <a:latin typeface="Century Gothic" panose="020B0502020202020204" pitchFamily="34" charset="0"/>
              </a:rPr>
              <a:t> kahvesi olarak adlandırılan) Endonezya'nın bir adasıdır. Bir çeşit </a:t>
            </a:r>
            <a:r>
              <a:rPr lang="tr-TR" sz="1800" b="0" i="0" dirty="0" err="1">
                <a:effectLst/>
                <a:latin typeface="Century Gothic" panose="020B0502020202020204" pitchFamily="34" charset="0"/>
              </a:rPr>
              <a:t>espresso</a:t>
            </a:r>
            <a:r>
              <a:rPr lang="tr-TR" sz="1800" b="0" i="0" dirty="0">
                <a:effectLst/>
                <a:latin typeface="Century Gothic" panose="020B0502020202020204" pitchFamily="34" charset="0"/>
              </a:rPr>
              <a:t> çekirdeğidir. Java adını, ofisinin yakınında kahve içerken James </a:t>
            </a:r>
            <a:r>
              <a:rPr lang="tr-TR" sz="1800" b="0" i="0" dirty="0" err="1">
                <a:effectLst/>
                <a:latin typeface="Century Gothic" panose="020B0502020202020204" pitchFamily="34" charset="0"/>
              </a:rPr>
              <a:t>Gosling</a:t>
            </a:r>
            <a:r>
              <a:rPr lang="tr-TR" sz="1800" b="0" i="0" dirty="0">
                <a:effectLst/>
                <a:latin typeface="Century Gothic" panose="020B0502020202020204" pitchFamily="34" charset="0"/>
              </a:rPr>
              <a:t> seçti.</a:t>
            </a:r>
            <a:endParaRPr lang="tr-TR" sz="1800" dirty="0">
              <a:latin typeface="Century Gothic" panose="020B0502020202020204" pitchFamily="34" charset="0"/>
            </a:endParaRPr>
          </a:p>
          <a:p>
            <a:pPr algn="just"/>
            <a:endParaRPr lang="en-US" dirty="0"/>
          </a:p>
        </p:txBody>
      </p:sp>
      <p:pic>
        <p:nvPicPr>
          <p:cNvPr id="5122" name="Picture 2" descr="Why is Coffee Called Java? (A Historical Relic)">
            <a:extLst>
              <a:ext uri="{FF2B5EF4-FFF2-40B4-BE49-F238E27FC236}">
                <a16:creationId xmlns:a16="http://schemas.microsoft.com/office/drawing/2014/main" id="{6B8D1C95-3E4F-49F4-A24F-8E9C9FB2B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068" y="2433167"/>
            <a:ext cx="7125726" cy="3800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3573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228</TotalTime>
  <Words>443</Words>
  <Application>Microsoft Office PowerPoint</Application>
  <PresentationFormat>Geniş ekran</PresentationFormat>
  <Paragraphs>70</Paragraphs>
  <Slides>16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Arial</vt:lpstr>
      <vt:lpstr>Calibri</vt:lpstr>
      <vt:lpstr>Century Gothic</vt:lpstr>
      <vt:lpstr>Open Sans</vt:lpstr>
      <vt:lpstr>Wingdings 3</vt:lpstr>
      <vt:lpstr>Duman</vt:lpstr>
      <vt:lpstr>Java Tarihçesi Ve Kurulumu</vt:lpstr>
      <vt:lpstr>İçindekiler</vt:lpstr>
      <vt:lpstr>Java’nın Tarihi </vt:lpstr>
      <vt:lpstr>Java’nın Tarihi </vt:lpstr>
      <vt:lpstr>PowerPoint Sunusu</vt:lpstr>
      <vt:lpstr>Green Team</vt:lpstr>
      <vt:lpstr>PowerPoint Sunusu</vt:lpstr>
      <vt:lpstr>Java isminin temelleri</vt:lpstr>
      <vt:lpstr> Java isminin temelleri</vt:lpstr>
      <vt:lpstr>Günümüz </vt:lpstr>
      <vt:lpstr> JDK Kurulum</vt:lpstr>
      <vt:lpstr>JDK Kurulum</vt:lpstr>
      <vt:lpstr>JDK Kurulum</vt:lpstr>
      <vt:lpstr>JDK Kurulum</vt:lpstr>
      <vt:lpstr>Kaynaklar</vt:lpstr>
      <vt:lpstr>İzlediğiniz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hakan doruk</cp:lastModifiedBy>
  <cp:revision>46</cp:revision>
  <dcterms:created xsi:type="dcterms:W3CDTF">2020-04-15T07:57:29Z</dcterms:created>
  <dcterms:modified xsi:type="dcterms:W3CDTF">2021-06-13T15:14:14Z</dcterms:modified>
</cp:coreProperties>
</file>