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72" r:id="rId6"/>
    <p:sldId id="274" r:id="rId7"/>
    <p:sldId id="271" r:id="rId8"/>
    <p:sldId id="262" r:id="rId9"/>
    <p:sldId id="264" r:id="rId10"/>
    <p:sldId id="263" r:id="rId11"/>
    <p:sldId id="265" r:id="rId12"/>
    <p:sldId id="266" r:id="rId13"/>
    <p:sldId id="268" r:id="rId14"/>
    <p:sldId id="269" r:id="rId15"/>
    <p:sldId id="273" r:id="rId16"/>
    <p:sldId id="270" r:id="rId17"/>
    <p:sldId id="25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>
        <p:scale>
          <a:sx n="121" d="100"/>
          <a:sy n="121" d="100"/>
        </p:scale>
        <p:origin x="-72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ava/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kayademirli.com/javada-obje-referanslari/" TargetMode="External"/><Relationship Id="rId4" Type="http://schemas.openxmlformats.org/officeDocument/2006/relationships/hyperlink" Target="http://www.baskent.edu.tr/~tkaracay/etudio/ders/prg/java/ch15/super.htm" TargetMode="External"/><Relationship Id="rId9" Type="http://schemas.openxmlformats.org/officeDocument/2006/relationships/hyperlink" Target="http://youtube.com/bmdersler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xmlns="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 Programlama Dilinde «</a:t>
            </a:r>
            <a:r>
              <a:rPr lang="tr-TR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Super</a:t>
            </a:r>
            <a:r>
              <a:rPr lang="tr-T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 Anahtar Kelimesi Kullanımı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xmlns="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5947794" y="4538682"/>
            <a:ext cx="5972960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 smtClean="0">
                <a:solidFill>
                  <a:schemeClr val="tx1"/>
                </a:solidFill>
              </a:rPr>
              <a:t>M. Ümit ÖZERCAN 2011404094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10/06/2021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xmlns="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xmlns="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xmlns="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xmlns="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21" y="624110"/>
            <a:ext cx="9730991" cy="731724"/>
          </a:xfrm>
        </p:spPr>
        <p:txBody>
          <a:bodyPr>
            <a:normAutofit fontScale="90000"/>
          </a:bodyPr>
          <a:lstStyle/>
          <a:p>
            <a:r>
              <a:rPr lang="tr-TR" dirty="0"/>
              <a:t>Üst sınıfa ait nesne yaratmak </a:t>
            </a:r>
            <a:r>
              <a:rPr lang="tr-TR" dirty="0" smtClean="0"/>
              <a:t> örneği (devam)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49"/>
            <a:ext cx="9680865" cy="34816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class tan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alabilmek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extends + class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 smtClean="0"/>
              <a:t>ya</a:t>
            </a:r>
            <a:r>
              <a:rPr lang="tr-TR" dirty="0" smtClean="0"/>
              <a:t>z</a:t>
            </a:r>
            <a:r>
              <a:rPr lang="en-US" dirty="0" err="1" smtClean="0"/>
              <a:t>mamız</a:t>
            </a:r>
            <a:r>
              <a:rPr lang="en-US" dirty="0" smtClean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yazdığımızda</a:t>
            </a:r>
            <a:r>
              <a:rPr lang="en-US" dirty="0"/>
              <a:t> </a:t>
            </a:r>
            <a:r>
              <a:rPr lang="en-US" dirty="0" err="1"/>
              <a:t>Calisan</a:t>
            </a:r>
            <a:r>
              <a:rPr lang="en-US" dirty="0"/>
              <a:t>() </a:t>
            </a:r>
            <a:r>
              <a:rPr lang="en-US" dirty="0" err="1"/>
              <a:t>sınıfının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metotlarını</a:t>
            </a:r>
            <a:r>
              <a:rPr lang="en-US" dirty="0"/>
              <a:t>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istiyorum</a:t>
            </a:r>
            <a:r>
              <a:rPr lang="en-US" dirty="0"/>
              <a:t> </a:t>
            </a:r>
            <a:r>
              <a:rPr lang="en-US" dirty="0" err="1"/>
              <a:t>demiş</a:t>
            </a:r>
            <a:r>
              <a:rPr lang="en-US" dirty="0"/>
              <a:t> </a:t>
            </a:r>
            <a:r>
              <a:rPr lang="en-US" dirty="0" err="1"/>
              <a:t>oluyoruz</a:t>
            </a:r>
            <a:r>
              <a:rPr lang="en-US" dirty="0"/>
              <a:t>. </a:t>
            </a:r>
            <a:r>
              <a:rPr lang="tr-TR" dirty="0" smtClean="0"/>
              <a:t>Fakat 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tr-TR" dirty="0" smtClean="0"/>
              <a:t>de </a:t>
            </a:r>
            <a:r>
              <a:rPr lang="en-US" dirty="0" smtClean="0"/>
              <a:t>constructor </a:t>
            </a:r>
            <a:r>
              <a:rPr lang="en-US" dirty="0" err="1"/>
              <a:t>tanımlamamız</a:t>
            </a:r>
            <a:r>
              <a:rPr lang="en-US" dirty="0"/>
              <a:t> </a:t>
            </a:r>
            <a:r>
              <a:rPr lang="en-US" dirty="0" err="1" smtClean="0"/>
              <a:t>gerek</a:t>
            </a:r>
            <a:r>
              <a:rPr lang="tr-TR" dirty="0" smtClean="0"/>
              <a:t>ir</a:t>
            </a:r>
            <a:r>
              <a:rPr lang="en-US" dirty="0" smtClean="0"/>
              <a:t>. </a:t>
            </a:r>
            <a:endParaRPr lang="tr-TR" dirty="0"/>
          </a:p>
          <a:p>
            <a:pPr algn="just"/>
            <a:r>
              <a:rPr lang="en-US" dirty="0" err="1"/>
              <a:t>Constructorımızı</a:t>
            </a:r>
            <a:r>
              <a:rPr lang="en-US" dirty="0"/>
              <a:t> </a:t>
            </a:r>
            <a:r>
              <a:rPr lang="en-US" dirty="0" err="1"/>
              <a:t>oluşturduk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normalde</a:t>
            </a:r>
            <a:r>
              <a:rPr lang="en-US" dirty="0"/>
              <a:t> this.(</a:t>
            </a:r>
            <a:r>
              <a:rPr lang="en-US" dirty="0" err="1"/>
              <a:t>ozellik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)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yazmalıydık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alınacağı</a:t>
            </a:r>
            <a:r>
              <a:rPr lang="en-US" dirty="0"/>
              <a:t> zaman constructor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istediğimizde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super </a:t>
            </a:r>
            <a:r>
              <a:rPr lang="en-US" dirty="0" err="1"/>
              <a:t>kelimesidir</a:t>
            </a:r>
            <a:r>
              <a:rPr lang="en-US" dirty="0"/>
              <a:t>.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private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classtan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çağıram</a:t>
            </a:r>
            <a:r>
              <a:rPr lang="tr-TR" dirty="0"/>
              <a:t>ayız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err="1"/>
              <a:t>Dolaylı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yoldan</a:t>
            </a:r>
            <a:r>
              <a:rPr lang="en-US" dirty="0"/>
              <a:t> </a:t>
            </a:r>
            <a:r>
              <a:rPr lang="en-US" dirty="0" err="1"/>
              <a:t>çağırabilmek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super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kelimesini</a:t>
            </a:r>
            <a:r>
              <a:rPr lang="en-US" dirty="0"/>
              <a:t> </a:t>
            </a:r>
            <a:r>
              <a:rPr lang="en-US" dirty="0" err="1"/>
              <a:t>kullandık</a:t>
            </a:r>
            <a:r>
              <a:rPr lang="en-US" dirty="0"/>
              <a:t>. Super </a:t>
            </a:r>
            <a:r>
              <a:rPr lang="en-US" dirty="0" err="1"/>
              <a:t>yazarak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şunu</a:t>
            </a:r>
            <a:r>
              <a:rPr lang="en-US" dirty="0"/>
              <a:t> </a:t>
            </a:r>
            <a:r>
              <a:rPr lang="en-US" dirty="0" err="1"/>
              <a:t>demiş</a:t>
            </a:r>
            <a:r>
              <a:rPr lang="en-US" dirty="0"/>
              <a:t> </a:t>
            </a:r>
            <a:r>
              <a:rPr lang="en-US" dirty="0" err="1"/>
              <a:t>oluyoruz</a:t>
            </a:r>
            <a:r>
              <a:rPr lang="en-US" dirty="0"/>
              <a:t>.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aldığımız</a:t>
            </a:r>
            <a:r>
              <a:rPr lang="en-US" dirty="0"/>
              <a:t> </a:t>
            </a:r>
            <a:r>
              <a:rPr lang="en-US" dirty="0" err="1"/>
              <a:t>Calisan</a:t>
            </a:r>
            <a:r>
              <a:rPr lang="en-US" dirty="0"/>
              <a:t> class </a:t>
            </a:r>
            <a:r>
              <a:rPr lang="en-US" dirty="0" err="1"/>
              <a:t>ının</a:t>
            </a:r>
            <a:r>
              <a:rPr lang="en-US" dirty="0"/>
              <a:t> constructor </a:t>
            </a:r>
            <a:r>
              <a:rPr lang="en-US" dirty="0" err="1"/>
              <a:t>ını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istiyorum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en-US" dirty="0" err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39" y="4887309"/>
            <a:ext cx="7404373" cy="155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787" y="624110"/>
            <a:ext cx="9943826" cy="771138"/>
          </a:xfrm>
        </p:spPr>
        <p:txBody>
          <a:bodyPr>
            <a:normAutofit fontScale="90000"/>
          </a:bodyPr>
          <a:lstStyle/>
          <a:p>
            <a:r>
              <a:rPr lang="tr-TR" dirty="0"/>
              <a:t>Üst sınıfa ait nesne yaratmak </a:t>
            </a:r>
            <a:r>
              <a:rPr lang="tr-TR" dirty="0" smtClean="0"/>
              <a:t> örneği (devam)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74" y="1551061"/>
            <a:ext cx="5812527" cy="4644788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Şimdi</a:t>
            </a:r>
            <a:r>
              <a:rPr lang="en-US" dirty="0" smtClean="0"/>
              <a:t> </a:t>
            </a:r>
            <a:r>
              <a:rPr lang="en-US" dirty="0"/>
              <a:t>main </a:t>
            </a:r>
            <a:r>
              <a:rPr lang="en-US" dirty="0" err="1"/>
              <a:t>classımız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Yonetici</a:t>
            </a:r>
            <a:r>
              <a:rPr lang="en-US" dirty="0"/>
              <a:t>() </a:t>
            </a:r>
            <a:r>
              <a:rPr lang="en-US" dirty="0" err="1"/>
              <a:t>classını</a:t>
            </a:r>
            <a:r>
              <a:rPr lang="en-US" dirty="0"/>
              <a:t> </a:t>
            </a:r>
            <a:r>
              <a:rPr lang="en-US" dirty="0" err="1" smtClean="0"/>
              <a:t>çağır</a:t>
            </a:r>
            <a:r>
              <a:rPr lang="tr-TR" dirty="0" err="1" smtClean="0"/>
              <a:t>abiliriz</a:t>
            </a:r>
            <a:r>
              <a:rPr lang="tr-TR" dirty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1564892"/>
            <a:ext cx="5076003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111187"/>
            <a:ext cx="31623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15" y="624111"/>
            <a:ext cx="9864998" cy="660780"/>
          </a:xfrm>
        </p:spPr>
        <p:txBody>
          <a:bodyPr>
            <a:normAutofit/>
          </a:bodyPr>
          <a:lstStyle/>
          <a:p>
            <a:r>
              <a:rPr lang="tr-TR" dirty="0" smtClean="0"/>
              <a:t>Üst-sınıftaki </a:t>
            </a:r>
            <a:r>
              <a:rPr lang="tr-TR" dirty="0"/>
              <a:t>öğelere erişmek ö</a:t>
            </a:r>
            <a:r>
              <a:rPr lang="tr-TR" dirty="0" smtClean="0"/>
              <a:t>rneği 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Yonetici</a:t>
            </a:r>
            <a:r>
              <a:rPr lang="en-US" dirty="0"/>
              <a:t>() class </a:t>
            </a:r>
            <a:r>
              <a:rPr lang="en-US" dirty="0" err="1"/>
              <a:t>ına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 smtClean="0"/>
              <a:t>özellikler</a:t>
            </a:r>
            <a:r>
              <a:rPr lang="en-US" dirty="0" smtClean="0"/>
              <a:t> </a:t>
            </a:r>
            <a:r>
              <a:rPr lang="en-US" dirty="0" err="1" smtClean="0"/>
              <a:t>ekleyebiliyor</a:t>
            </a:r>
            <a:r>
              <a:rPr lang="en-US" dirty="0" smtClean="0"/>
              <a:t> </a:t>
            </a:r>
            <a:r>
              <a:rPr lang="en-US" dirty="0" err="1"/>
              <a:t>muyuz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Evet </a:t>
            </a:r>
            <a:r>
              <a:rPr lang="en-US" dirty="0" err="1"/>
              <a:t>ekleyebiliriz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/>
              <a:t>Yonetici</a:t>
            </a:r>
            <a:r>
              <a:rPr lang="en-US" dirty="0"/>
              <a:t> class </a:t>
            </a:r>
            <a:r>
              <a:rPr lang="en-US" dirty="0" err="1"/>
              <a:t>ına</a:t>
            </a:r>
            <a:r>
              <a:rPr lang="en-US" dirty="0"/>
              <a:t> </a:t>
            </a:r>
            <a:r>
              <a:rPr lang="en-US" dirty="0" err="1"/>
              <a:t>ekstradan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 </a:t>
            </a:r>
            <a:r>
              <a:rPr lang="en-US" dirty="0" err="1"/>
              <a:t>ekleyelim</a:t>
            </a:r>
            <a:r>
              <a:rPr lang="en-US" dirty="0"/>
              <a:t>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820917" y="4942490"/>
            <a:ext cx="8497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/>
              <a:t>int</a:t>
            </a:r>
            <a:r>
              <a:rPr lang="tr-TR" dirty="0"/>
              <a:t> olarak sorumlu kişi sayısı özelliğini yazdık ve </a:t>
            </a:r>
            <a:r>
              <a:rPr lang="tr-TR" dirty="0" err="1"/>
              <a:t>constructor</a:t>
            </a:r>
            <a:r>
              <a:rPr lang="tr-TR" dirty="0"/>
              <a:t> içine de bu özelliğimizi ekledik. </a:t>
            </a:r>
            <a:r>
              <a:rPr lang="tr-TR" dirty="0" err="1"/>
              <a:t>super</a:t>
            </a:r>
            <a:r>
              <a:rPr lang="tr-TR" dirty="0"/>
              <a:t> in içine ekleyemedik çünkü </a:t>
            </a:r>
            <a:r>
              <a:rPr lang="tr-TR" dirty="0" err="1"/>
              <a:t>Calisan</a:t>
            </a:r>
            <a:r>
              <a:rPr lang="tr-TR" dirty="0"/>
              <a:t>() sınıfından almadık bu özelliği. </a:t>
            </a:r>
            <a:r>
              <a:rPr lang="tr-TR" dirty="0" err="1"/>
              <a:t>Yonetici</a:t>
            </a:r>
            <a:r>
              <a:rPr lang="tr-TR" dirty="0"/>
              <a:t>()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ında</a:t>
            </a:r>
            <a:r>
              <a:rPr lang="tr-TR" dirty="0"/>
              <a:t> eklediğimiz için </a:t>
            </a:r>
            <a:r>
              <a:rPr lang="tr-TR" dirty="0" err="1"/>
              <a:t>this.sorumlu_kisi</a:t>
            </a:r>
            <a:r>
              <a:rPr lang="tr-TR" dirty="0"/>
              <a:t> = </a:t>
            </a:r>
            <a:r>
              <a:rPr lang="tr-TR" dirty="0" err="1"/>
              <a:t>sorumlu_kisi</a:t>
            </a:r>
            <a:r>
              <a:rPr lang="tr-TR" dirty="0"/>
              <a:t>; şeklinde yazdık.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7" y="2936327"/>
            <a:ext cx="6181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731" y="624110"/>
            <a:ext cx="9872881" cy="739607"/>
          </a:xfrm>
        </p:spPr>
        <p:txBody>
          <a:bodyPr>
            <a:normAutofit fontScale="90000"/>
          </a:bodyPr>
          <a:lstStyle/>
          <a:p>
            <a:r>
              <a:rPr lang="tr-TR" dirty="0"/>
              <a:t>Üst-sınıftaki öğelere erişmek </a:t>
            </a:r>
            <a:r>
              <a:rPr lang="tr-TR" dirty="0" smtClean="0"/>
              <a:t>örneği  (devam)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1986454" y="1442545"/>
            <a:ext cx="722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Main metodumuza gelip  </a:t>
            </a:r>
            <a:r>
              <a:rPr lang="tr-TR" dirty="0" err="1"/>
              <a:t>yonetici</a:t>
            </a:r>
            <a:r>
              <a:rPr lang="tr-TR" dirty="0"/>
              <a:t> objemizi yarattığımız yerde sorumlu kişi sayısını ekleyebiliriz.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4" y="2496864"/>
            <a:ext cx="6771291" cy="128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207" y="624110"/>
            <a:ext cx="9770405" cy="783734"/>
          </a:xfrm>
        </p:spPr>
        <p:txBody>
          <a:bodyPr>
            <a:normAutofit/>
          </a:bodyPr>
          <a:lstStyle/>
          <a:p>
            <a:r>
              <a:rPr lang="tr-TR" dirty="0"/>
              <a:t>Üst-sınıftaki öğelere erişmek </a:t>
            </a:r>
            <a:r>
              <a:rPr lang="tr-TR" dirty="0" smtClean="0"/>
              <a:t>örneği -2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2299960" y="1420053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Şimdi de ekstradan metot ekleme işlemini görelim.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2380593" y="5636200"/>
            <a:ext cx="669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zam_yap</a:t>
            </a:r>
            <a:r>
              <a:rPr lang="tr-TR" dirty="0"/>
              <a:t>() şeklinde bir metot yazdık. Ve ardından </a:t>
            </a:r>
            <a:endParaRPr lang="tr-TR" dirty="0" smtClean="0"/>
          </a:p>
          <a:p>
            <a:r>
              <a:rPr lang="tr-TR" dirty="0" smtClean="0"/>
              <a:t>main </a:t>
            </a:r>
            <a:r>
              <a:rPr lang="tr-TR" dirty="0"/>
              <a:t>metodumuz içinde bu metodu çağırdık.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60" y="2017986"/>
            <a:ext cx="6324600" cy="286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883979" y="624110"/>
            <a:ext cx="9620633" cy="873614"/>
          </a:xfrm>
        </p:spPr>
        <p:txBody>
          <a:bodyPr>
            <a:normAutofit fontScale="90000"/>
          </a:bodyPr>
          <a:lstStyle/>
          <a:p>
            <a:r>
              <a:rPr lang="tr-TR" dirty="0"/>
              <a:t>Üst-sınıftaki öğelere erişmek </a:t>
            </a:r>
            <a:r>
              <a:rPr lang="tr-TR" dirty="0" smtClean="0"/>
              <a:t>örneği </a:t>
            </a:r>
            <a:r>
              <a:rPr lang="tr-TR" dirty="0"/>
              <a:t>-</a:t>
            </a:r>
            <a:r>
              <a:rPr lang="tr-TR" dirty="0" smtClean="0"/>
              <a:t>2 (devam)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2341179" y="5486400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Bu şekilde ekstra özellik ve metodumuzu eklemiş olduk.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67" y="1474952"/>
            <a:ext cx="48291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 programlama dilinde süper anahtar kelimesini 3 amaç için kullanabiliriz</a:t>
            </a:r>
            <a:r>
              <a:rPr lang="en-US" dirty="0" smtClean="0"/>
              <a:t>. </a:t>
            </a:r>
            <a:endParaRPr lang="tr-TR" dirty="0"/>
          </a:p>
          <a:p>
            <a:pPr algn="just"/>
            <a:r>
              <a:rPr lang="tr-TR" dirty="0" err="1" smtClean="0"/>
              <a:t>Super</a:t>
            </a:r>
            <a:r>
              <a:rPr lang="tr-TR" dirty="0" smtClean="0"/>
              <a:t> anahtar kelimesi </a:t>
            </a:r>
            <a:r>
              <a:rPr lang="tr-TR" dirty="0" err="1" smtClean="0"/>
              <a:t>private</a:t>
            </a:r>
            <a:r>
              <a:rPr lang="tr-TR" dirty="0" smtClean="0"/>
              <a:t> bir üst sınıfta işlem yapmamıza olanak sağlar.</a:t>
            </a:r>
            <a:endParaRPr lang="tr-TR" dirty="0"/>
          </a:p>
          <a:p>
            <a:pPr algn="just"/>
            <a:r>
              <a:rPr lang="tr-TR" dirty="0" err="1" smtClean="0"/>
              <a:t>Super</a:t>
            </a:r>
            <a:r>
              <a:rPr lang="tr-TR" dirty="0" smtClean="0"/>
              <a:t> anahtar kelimesi ile alt sınıf oluşturmadan üst </a:t>
            </a:r>
            <a:r>
              <a:rPr lang="tr-TR" dirty="0" err="1" smtClean="0"/>
              <a:t>sınıfdaki</a:t>
            </a:r>
            <a:r>
              <a:rPr lang="tr-TR" dirty="0" smtClean="0"/>
              <a:t> öğelere erişebiliriz</a:t>
            </a:r>
            <a:r>
              <a:rPr lang="en-US" dirty="0" smtClean="0"/>
              <a:t>. </a:t>
            </a:r>
            <a:endParaRPr lang="tr-TR" dirty="0"/>
          </a:p>
          <a:p>
            <a:pPr algn="just"/>
            <a:r>
              <a:rPr lang="tr-TR" dirty="0" err="1" smtClean="0"/>
              <a:t>Super</a:t>
            </a:r>
            <a:r>
              <a:rPr lang="tr-TR" dirty="0" smtClean="0"/>
              <a:t> anahtar kelimesi </a:t>
            </a:r>
            <a:r>
              <a:rPr lang="tr-TR" dirty="0"/>
              <a:t>n</a:t>
            </a:r>
            <a:r>
              <a:rPr lang="tr-TR" dirty="0" smtClean="0"/>
              <a:t>esneye dayalı programlamada programcıya kolaylıklar sağlar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228" y="2133600"/>
            <a:ext cx="9368384" cy="3777622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tutorials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https://docs.oracle.com/javase/tutorial/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 smtClean="0"/>
              <a:t>)</a:t>
            </a:r>
          </a:p>
          <a:p>
            <a:r>
              <a:rPr lang="tr-TR" dirty="0" smtClean="0"/>
              <a:t>baskent.edu.tr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smtClean="0">
                <a:hlinkClick r:id="rId4"/>
              </a:rPr>
              <a:t>http</a:t>
            </a:r>
            <a:r>
              <a:rPr lang="tr-TR" dirty="0">
                <a:hlinkClick r:id="rId4"/>
              </a:rPr>
              <a:t>://www.baskent.edu.tr/~</a:t>
            </a:r>
            <a:r>
              <a:rPr lang="tr-TR" dirty="0" err="1" smtClean="0">
                <a:hlinkClick r:id="rId4"/>
              </a:rPr>
              <a:t>tkaracay</a:t>
            </a:r>
            <a:r>
              <a:rPr lang="tr-TR" dirty="0" smtClean="0">
                <a:hlinkClick r:id="rId4"/>
              </a:rPr>
              <a:t>/</a:t>
            </a:r>
            <a:r>
              <a:rPr lang="tr-TR" dirty="0" err="1" smtClean="0">
                <a:hlinkClick r:id="rId4"/>
              </a:rPr>
              <a:t>etudio</a:t>
            </a:r>
            <a:r>
              <a:rPr lang="tr-TR" dirty="0" smtClean="0">
                <a:hlinkClick r:id="rId4"/>
              </a:rPr>
              <a:t>/ders/</a:t>
            </a:r>
            <a:r>
              <a:rPr lang="tr-TR" dirty="0" err="1" smtClean="0">
                <a:hlinkClick r:id="rId4"/>
              </a:rPr>
              <a:t>prg</a:t>
            </a:r>
            <a:r>
              <a:rPr lang="tr-TR" dirty="0" smtClean="0">
                <a:hlinkClick r:id="rId4"/>
              </a:rPr>
              <a:t>/</a:t>
            </a:r>
            <a:r>
              <a:rPr lang="tr-TR" dirty="0" err="1" smtClean="0">
                <a:hlinkClick r:id="rId4"/>
              </a:rPr>
              <a:t>java</a:t>
            </a:r>
            <a:r>
              <a:rPr lang="tr-TR" dirty="0" smtClean="0">
                <a:hlinkClick r:id="rId4"/>
              </a:rPr>
              <a:t>/ch15/super.htm</a:t>
            </a:r>
            <a:r>
              <a:rPr lang="tr-TR" dirty="0" smtClean="0"/>
              <a:t>)</a:t>
            </a:r>
          </a:p>
          <a:p>
            <a:r>
              <a:rPr lang="tr-TR" dirty="0" smtClean="0"/>
              <a:t>Kayademirli.com</a:t>
            </a:r>
            <a:br>
              <a:rPr lang="tr-TR" dirty="0" smtClean="0"/>
            </a:br>
            <a:r>
              <a:rPr lang="tr-TR" dirty="0"/>
              <a:t>(</a:t>
            </a:r>
            <a:r>
              <a:rPr lang="tr-TR" dirty="0" smtClean="0">
                <a:hlinkClick r:id="rId5"/>
              </a:rPr>
              <a:t>https://kayademirli.com/javada-obje-referanslari/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xmlns="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:a16="http://schemas.microsoft.com/office/drawing/2014/main" xmlns="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xmlns="" id="{076FD396-29BE-4299-87ED-718DA102194B}"/>
              </a:ext>
            </a:extLst>
          </p:cNvPr>
          <p:cNvSpPr/>
          <p:nvPr/>
        </p:nvSpPr>
        <p:spPr>
          <a:xfrm>
            <a:off x="5383924" y="4389562"/>
            <a:ext cx="653683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xmlns="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5838226" y="4529540"/>
            <a:ext cx="600702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M. Ümit ÖZERCAN 2011404094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technopat06@gmail.com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10/06/2021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</a:t>
            </a:r>
            <a:r>
              <a:rPr lang="tr-TR" dirty="0" smtClean="0">
                <a:solidFill>
                  <a:schemeClr val="tx1"/>
                </a:solidFill>
              </a:rPr>
              <a:t>v2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xmlns="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xmlns="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xmlns="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xmlns="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xmlns="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8669"/>
            <a:ext cx="8915400" cy="434255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Java’da süper anahtar kelimesi</a:t>
            </a:r>
            <a:endParaRPr lang="tr-TR" dirty="0"/>
          </a:p>
          <a:p>
            <a:r>
              <a:rPr lang="tr-TR" dirty="0" smtClean="0"/>
              <a:t>Ne zaman süper anahtar kelimesini kullanmalıyız</a:t>
            </a:r>
          </a:p>
          <a:p>
            <a:r>
              <a:rPr lang="tr-TR" dirty="0" smtClean="0"/>
              <a:t>Üst sınıfa ait değişkenlere başvurma örneği</a:t>
            </a:r>
          </a:p>
          <a:p>
            <a:r>
              <a:rPr lang="tr-TR" dirty="0"/>
              <a:t>Ebeveyn sınıfın metodunu </a:t>
            </a:r>
            <a:r>
              <a:rPr lang="tr-TR" dirty="0" smtClean="0"/>
              <a:t>çağırmak örneği</a:t>
            </a:r>
          </a:p>
          <a:p>
            <a:r>
              <a:rPr lang="tr-TR" dirty="0"/>
              <a:t>Ana üst sınıf yapıcısını </a:t>
            </a:r>
            <a:r>
              <a:rPr lang="tr-TR" dirty="0" smtClean="0"/>
              <a:t>çağırmak örneği</a:t>
            </a:r>
          </a:p>
          <a:p>
            <a:r>
              <a:rPr lang="tr-TR" dirty="0" smtClean="0"/>
              <a:t>Dikkat Edilmesi Gereken Bir Husus</a:t>
            </a:r>
            <a:endParaRPr lang="tr-TR" dirty="0"/>
          </a:p>
          <a:p>
            <a:r>
              <a:rPr lang="tr-TR" dirty="0" smtClean="0"/>
              <a:t>Üst sınıfa ait nesne yaratmak örneği</a:t>
            </a:r>
            <a:endParaRPr lang="tr-TR" dirty="0"/>
          </a:p>
          <a:p>
            <a:r>
              <a:rPr lang="tr-TR" dirty="0" smtClean="0"/>
              <a:t>Üst sınıftaki öğelere erişmek örneği-1</a:t>
            </a:r>
            <a:endParaRPr lang="tr-TR" dirty="0"/>
          </a:p>
          <a:p>
            <a:r>
              <a:rPr lang="tr-TR" dirty="0"/>
              <a:t>Üst sınıftaki öğelere erişmek </a:t>
            </a:r>
            <a:r>
              <a:rPr lang="tr-TR" dirty="0" smtClean="0"/>
              <a:t>örneği-2</a:t>
            </a:r>
            <a:endParaRPr lang="tr-TR" dirty="0"/>
          </a:p>
          <a:p>
            <a:r>
              <a:rPr lang="tr-TR" dirty="0" smtClean="0"/>
              <a:t>Sonuç</a:t>
            </a:r>
            <a:endParaRPr lang="tr-TR" dirty="0"/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xmlns="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515663" y="2272770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xmlns="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Java’da </a:t>
            </a:r>
            <a:r>
              <a:rPr lang="tr-TR" dirty="0" err="1"/>
              <a:t>super</a:t>
            </a:r>
            <a:r>
              <a:rPr lang="tr-TR" dirty="0"/>
              <a:t> anahtar kelimesi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Java’da süper anahtar kelimesi, ana üst nesnesini ifade etmek için kullanılan bir referans değişkendir.</a:t>
            </a:r>
          </a:p>
          <a:p>
            <a:pPr algn="just"/>
            <a:r>
              <a:rPr lang="tr-TR" dirty="0" smtClean="0"/>
              <a:t>Alt sınıf örneğini oluşturduğunuzda, süper başvuru değişkeniyle ifade edilen örtülü bir alt sınıf örneği oluşturur.</a:t>
            </a:r>
          </a:p>
          <a:p>
            <a:pPr algn="just"/>
            <a:r>
              <a:rPr lang="tr-TR" dirty="0" smtClean="0"/>
              <a:t>Ne zaman «</a:t>
            </a:r>
            <a:r>
              <a:rPr lang="tr-TR" dirty="0" err="1" smtClean="0"/>
              <a:t>super</a:t>
            </a:r>
            <a:r>
              <a:rPr lang="tr-TR" dirty="0" smtClean="0"/>
              <a:t>» anahtar kelimesini </a:t>
            </a:r>
            <a:r>
              <a:rPr lang="tr-TR" dirty="0" err="1" smtClean="0"/>
              <a:t>kullanmaliyiz</a:t>
            </a:r>
            <a:r>
              <a:rPr lang="tr-TR" dirty="0" smtClean="0"/>
              <a:t>:</a:t>
            </a:r>
          </a:p>
          <a:p>
            <a:pPr lvl="1" algn="just"/>
            <a:r>
              <a:rPr lang="tr-TR" dirty="0" smtClean="0"/>
              <a:t>1. Üst sınıf değişkenlerine başvurmak için kullanılabilir.</a:t>
            </a:r>
          </a:p>
          <a:p>
            <a:pPr lvl="1" algn="just"/>
            <a:r>
              <a:rPr lang="tr-TR" dirty="0" smtClean="0"/>
              <a:t>2. Ebeveyn sınıfın metodunu çağırmak için kullanılabilir.</a:t>
            </a:r>
          </a:p>
          <a:p>
            <a:pPr lvl="1" algn="just"/>
            <a:r>
              <a:rPr lang="tr-TR" dirty="0" smtClean="0"/>
              <a:t>3. Ana üst sınıf yapıcısını çağırmak için kullanılabilir.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42" name="Picture 2" descr="Henry Cavill, Superman Rolünü Bıraktı – Kayıp Rıhtı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31" y="1769681"/>
            <a:ext cx="3862552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324" y="624110"/>
            <a:ext cx="9932275" cy="889380"/>
          </a:xfrm>
        </p:spPr>
        <p:txBody>
          <a:bodyPr>
            <a:normAutofit fontScale="90000"/>
          </a:bodyPr>
          <a:lstStyle/>
          <a:p>
            <a:r>
              <a:rPr lang="fi-FI" dirty="0"/>
              <a:t>Ne </a:t>
            </a:r>
            <a:r>
              <a:rPr lang="fi-FI"/>
              <a:t>zaman </a:t>
            </a:r>
            <a:r>
              <a:rPr lang="fi-FI" smtClean="0"/>
              <a:t>super </a:t>
            </a:r>
            <a:r>
              <a:rPr lang="fi-FI" dirty="0"/>
              <a:t>anahtar </a:t>
            </a:r>
            <a:r>
              <a:rPr lang="fi-FI" dirty="0" smtClean="0"/>
              <a:t>kelimesini</a:t>
            </a:r>
            <a:r>
              <a:rPr lang="tr-TR" dirty="0" smtClean="0"/>
              <a:t> </a:t>
            </a:r>
            <a:r>
              <a:rPr lang="fi-FI" dirty="0" smtClean="0"/>
              <a:t>kullanmalıyız?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32" y="1570881"/>
            <a:ext cx="10408642" cy="754534"/>
          </a:xfrm>
        </p:spPr>
        <p:txBody>
          <a:bodyPr>
            <a:normAutofit/>
          </a:bodyPr>
          <a:lstStyle/>
          <a:p>
            <a:pPr lvl="1" algn="just"/>
            <a:r>
              <a:rPr lang="tr-TR" dirty="0"/>
              <a:t>1. Üst sınıf </a:t>
            </a:r>
            <a:r>
              <a:rPr lang="tr-TR" dirty="0" smtClean="0"/>
              <a:t>değişkenlerine </a:t>
            </a:r>
            <a:r>
              <a:rPr lang="tr-TR" dirty="0"/>
              <a:t>başvurmak için kullanılabilir</a:t>
            </a:r>
            <a:r>
              <a:rPr lang="tr-TR" dirty="0" smtClean="0"/>
              <a:t>.</a:t>
            </a:r>
          </a:p>
          <a:p>
            <a:pPr lvl="1" algn="just"/>
            <a:r>
              <a:rPr lang="tr-TR" dirty="0" smtClean="0"/>
              <a:t>Örnek:</a:t>
            </a:r>
          </a:p>
          <a:p>
            <a:pPr marL="457200" lvl="1" indent="0" algn="just">
              <a:buNone/>
            </a:pP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05" y="2293882"/>
            <a:ext cx="6677025" cy="424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86408" y="458573"/>
            <a:ext cx="8911687" cy="1280890"/>
          </a:xfrm>
        </p:spPr>
        <p:txBody>
          <a:bodyPr/>
          <a:lstStyle/>
          <a:p>
            <a:r>
              <a:rPr lang="fi-FI" dirty="0"/>
              <a:t>Ne zaman super anahtar kelimesini kullanmalıyız?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02197" y="1700047"/>
            <a:ext cx="8915400" cy="680546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tr-TR" dirty="0"/>
              <a:t>2. Ebeveyn sınıfın metodunu çağırmak için kullanılabilir</a:t>
            </a:r>
            <a:r>
              <a:rPr lang="tr-TR" dirty="0" smtClean="0"/>
              <a:t>.</a:t>
            </a:r>
          </a:p>
          <a:p>
            <a:pPr lvl="1" algn="just"/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97" y="2325414"/>
            <a:ext cx="6648450" cy="430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25822" y="332448"/>
            <a:ext cx="8911687" cy="1280890"/>
          </a:xfrm>
        </p:spPr>
        <p:txBody>
          <a:bodyPr/>
          <a:lstStyle/>
          <a:p>
            <a:r>
              <a:rPr lang="fi-FI" dirty="0"/>
              <a:t>Ne zaman super anahtar kelimesini kullanmalıyız?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08818" y="1589690"/>
            <a:ext cx="8915400" cy="507124"/>
          </a:xfrm>
        </p:spPr>
        <p:txBody>
          <a:bodyPr/>
          <a:lstStyle/>
          <a:p>
            <a:pPr marL="342900" lvl="1" indent="-342900"/>
            <a:r>
              <a:rPr lang="tr-TR" dirty="0"/>
              <a:t>3. Ana üst sınıf yapıcısını çağırmak için kullanılabilir.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69" y="1994339"/>
            <a:ext cx="6648450" cy="45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7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414" y="553166"/>
            <a:ext cx="8911687" cy="779020"/>
          </a:xfrm>
        </p:spPr>
        <p:txBody>
          <a:bodyPr>
            <a:normAutofit/>
          </a:bodyPr>
          <a:lstStyle/>
          <a:p>
            <a:r>
              <a:rPr lang="tr-TR" dirty="0" smtClean="0"/>
              <a:t>Dikkat edilmesi gereken bir husus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984" y="1468403"/>
            <a:ext cx="10408642" cy="786066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Super</a:t>
            </a:r>
            <a:r>
              <a:rPr lang="tr-TR" dirty="0" smtClean="0"/>
              <a:t>() veya </a:t>
            </a:r>
            <a:r>
              <a:rPr lang="tr-TR" dirty="0" err="1" smtClean="0"/>
              <a:t>this</a:t>
            </a:r>
            <a:r>
              <a:rPr lang="tr-TR" dirty="0" smtClean="0"/>
              <a:t>() anahtar sözcükleri yoksa derleyici tarafından </a:t>
            </a:r>
            <a:r>
              <a:rPr lang="tr-TR" dirty="0" err="1" smtClean="0"/>
              <a:t>super</a:t>
            </a:r>
            <a:r>
              <a:rPr lang="tr-TR" dirty="0" smtClean="0"/>
              <a:t>() anahtar kelimesi otomatik olarak eklenir.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293883"/>
            <a:ext cx="6657975" cy="436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973" y="387627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Üst sınıfa ait nesne yaratmak </a:t>
            </a:r>
            <a:r>
              <a:rPr lang="tr-TR" dirty="0" smtClean="0"/>
              <a:t>örneği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425" y="1177051"/>
            <a:ext cx="10086552" cy="122719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Örneğimizde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oluşturucağız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class ın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classtan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metotları</a:t>
            </a:r>
            <a:r>
              <a:rPr lang="en-US" dirty="0"/>
              <a:t> inheritance </a:t>
            </a:r>
            <a:r>
              <a:rPr lang="en-US" dirty="0" err="1"/>
              <a:t>almasını</a:t>
            </a:r>
            <a:r>
              <a:rPr lang="en-US" dirty="0"/>
              <a:t> </a:t>
            </a:r>
            <a:r>
              <a:rPr lang="en-US" dirty="0" err="1"/>
              <a:t>sağlayacağız</a:t>
            </a:r>
            <a:r>
              <a:rPr lang="en-US" dirty="0"/>
              <a:t>. 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Calisan</a:t>
            </a:r>
            <a:r>
              <a:rPr lang="en-US" dirty="0"/>
              <a:t>()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class </a:t>
            </a:r>
            <a:r>
              <a:rPr lang="en-US" dirty="0" err="1"/>
              <a:t>ımızı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 </a:t>
            </a:r>
            <a:r>
              <a:rPr lang="tr-TR" dirty="0" smtClean="0"/>
              <a:t>Daha sonra</a:t>
            </a:r>
            <a:r>
              <a:rPr lang="en-US" dirty="0" smtClean="0"/>
              <a:t> </a:t>
            </a:r>
            <a:r>
              <a:rPr lang="en-US" dirty="0" err="1"/>
              <a:t>Yonetici</a:t>
            </a:r>
            <a:r>
              <a:rPr lang="en-US" dirty="0"/>
              <a:t>() class </a:t>
            </a:r>
            <a:r>
              <a:rPr lang="en-US" dirty="0" err="1"/>
              <a:t>ını</a:t>
            </a:r>
            <a:r>
              <a:rPr lang="en-US" dirty="0"/>
              <a:t> </a:t>
            </a:r>
            <a:r>
              <a:rPr lang="en-US" dirty="0" err="1" smtClean="0"/>
              <a:t>oluştur</a:t>
            </a:r>
            <a:r>
              <a:rPr lang="tr-TR" dirty="0" err="1" smtClean="0"/>
              <a:t>acağız</a:t>
            </a:r>
            <a:r>
              <a:rPr lang="en-US" dirty="0" smtClean="0"/>
              <a:t>. </a:t>
            </a:r>
            <a:r>
              <a:rPr lang="en-US" dirty="0" err="1"/>
              <a:t>Yonetici</a:t>
            </a:r>
            <a:r>
              <a:rPr lang="en-US" dirty="0"/>
              <a:t>() class </a:t>
            </a:r>
            <a:r>
              <a:rPr lang="en-US" dirty="0" err="1"/>
              <a:t>ının</a:t>
            </a:r>
            <a:r>
              <a:rPr lang="en-US" dirty="0"/>
              <a:t> </a:t>
            </a:r>
            <a:r>
              <a:rPr lang="en-US" dirty="0" err="1"/>
              <a:t>Calisan</a:t>
            </a:r>
            <a:r>
              <a:rPr lang="en-US" dirty="0"/>
              <a:t>() class </a:t>
            </a:r>
            <a:r>
              <a:rPr lang="en-US" dirty="0" err="1"/>
              <a:t>ından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metotlarını</a:t>
            </a:r>
            <a:r>
              <a:rPr lang="en-US" dirty="0"/>
              <a:t>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almasını</a:t>
            </a:r>
            <a:r>
              <a:rPr lang="en-US" dirty="0"/>
              <a:t> </a:t>
            </a:r>
            <a:r>
              <a:rPr lang="en-US" dirty="0" err="1"/>
              <a:t>sağlayacağız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25" y="2485040"/>
            <a:ext cx="65246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631992"/>
            <a:ext cx="10263352" cy="794787"/>
          </a:xfrm>
        </p:spPr>
        <p:txBody>
          <a:bodyPr>
            <a:normAutofit/>
          </a:bodyPr>
          <a:lstStyle/>
          <a:p>
            <a:r>
              <a:rPr lang="tr-TR" dirty="0"/>
              <a:t>Üst sınıfa ait nesne </a:t>
            </a:r>
            <a:r>
              <a:rPr lang="tr-TR" dirty="0" smtClean="0"/>
              <a:t>yaratmak örneği (</a:t>
            </a:r>
            <a:r>
              <a:rPr lang="tr-TR" dirty="0"/>
              <a:t>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188934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Calisan</a:t>
            </a:r>
            <a:r>
              <a:rPr lang="en-US" dirty="0"/>
              <a:t>() class </a:t>
            </a:r>
            <a:r>
              <a:rPr lang="en-US" dirty="0" err="1"/>
              <a:t>ımızın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3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özelliğini</a:t>
            </a:r>
            <a:r>
              <a:rPr lang="en-US" dirty="0"/>
              <a:t> (</a:t>
            </a:r>
            <a:r>
              <a:rPr lang="en-US" dirty="0" err="1"/>
              <a:t>isim</a:t>
            </a:r>
            <a:r>
              <a:rPr lang="en-US" dirty="0"/>
              <a:t> , </a:t>
            </a:r>
            <a:r>
              <a:rPr lang="en-US" dirty="0" err="1"/>
              <a:t>maas</a:t>
            </a:r>
            <a:r>
              <a:rPr lang="en-US" dirty="0"/>
              <a:t>, </a:t>
            </a:r>
            <a:r>
              <a:rPr lang="en-US" dirty="0" err="1"/>
              <a:t>departman</a:t>
            </a:r>
            <a:r>
              <a:rPr lang="en-US" dirty="0"/>
              <a:t>) </a:t>
            </a:r>
            <a:r>
              <a:rPr lang="en-US" dirty="0" err="1"/>
              <a:t>yazdık</a:t>
            </a:r>
            <a:r>
              <a:rPr lang="en-US" dirty="0"/>
              <a:t>. </a:t>
            </a:r>
            <a:r>
              <a:rPr lang="en-US" dirty="0" err="1"/>
              <a:t>Sonrasında</a:t>
            </a:r>
            <a:r>
              <a:rPr lang="en-US" dirty="0"/>
              <a:t> constructor </a:t>
            </a:r>
            <a:r>
              <a:rPr lang="en-US" dirty="0" err="1"/>
              <a:t>ımızı</a:t>
            </a:r>
            <a:r>
              <a:rPr lang="en-US" dirty="0"/>
              <a:t> </a:t>
            </a:r>
            <a:r>
              <a:rPr lang="en-US" dirty="0" err="1"/>
              <a:t>oluşturduk</a:t>
            </a:r>
            <a:r>
              <a:rPr lang="en-US" dirty="0"/>
              <a:t>.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calis</a:t>
            </a:r>
            <a:r>
              <a:rPr lang="en-US" dirty="0"/>
              <a:t>() , </a:t>
            </a:r>
            <a:r>
              <a:rPr lang="en-US" dirty="0" err="1"/>
              <a:t>bilgileriGoster</a:t>
            </a:r>
            <a:r>
              <a:rPr lang="en-US" dirty="0"/>
              <a:t>() 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departman_degistir</a:t>
            </a:r>
            <a:r>
              <a:rPr lang="en-US" dirty="0"/>
              <a:t>() </a:t>
            </a:r>
            <a:r>
              <a:rPr lang="en-US" dirty="0" err="1"/>
              <a:t>metotlarımızı</a:t>
            </a:r>
            <a:r>
              <a:rPr lang="en-US" dirty="0"/>
              <a:t> </a:t>
            </a:r>
            <a:r>
              <a:rPr lang="en-US" dirty="0" err="1"/>
              <a:t>yazdık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Yonetici</a:t>
            </a:r>
            <a:r>
              <a:rPr lang="en-US" dirty="0"/>
              <a:t>() class </a:t>
            </a:r>
            <a:r>
              <a:rPr lang="en-US" dirty="0" err="1"/>
              <a:t>ında</a:t>
            </a:r>
            <a:r>
              <a:rPr lang="en-US" dirty="0"/>
              <a:t> inheritance </a:t>
            </a:r>
            <a:r>
              <a:rPr lang="en-US" dirty="0" err="1" smtClean="0"/>
              <a:t>edelim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 smtClean="0"/>
              <a:t>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Yonetici</a:t>
            </a:r>
            <a:r>
              <a:rPr lang="en-US" dirty="0"/>
              <a:t> class </a:t>
            </a:r>
            <a:r>
              <a:rPr lang="en-US" dirty="0" err="1"/>
              <a:t>ımızın</a:t>
            </a:r>
            <a:r>
              <a:rPr lang="en-US" dirty="0"/>
              <a:t> </a:t>
            </a:r>
            <a:r>
              <a:rPr lang="en-US" dirty="0" err="1"/>
              <a:t>isminin</a:t>
            </a:r>
            <a:r>
              <a:rPr lang="en-US" dirty="0"/>
              <a:t> </a:t>
            </a:r>
            <a:r>
              <a:rPr lang="en-US" dirty="0" err="1"/>
              <a:t>yanına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60" y="3890963"/>
            <a:ext cx="5658671" cy="139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527</TotalTime>
  <Words>745</Words>
  <Application>Microsoft Office PowerPoint</Application>
  <PresentationFormat>Özel</PresentationFormat>
  <Paragraphs>97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Duman</vt:lpstr>
      <vt:lpstr>Java Programlama Dilinde «Super» Anahtar Kelimesi Kullanımı</vt:lpstr>
      <vt:lpstr>İçindekiler</vt:lpstr>
      <vt:lpstr>Java’da super anahtar kelimesi</vt:lpstr>
      <vt:lpstr>Ne zaman super anahtar kelimesini kullanmalıyız? </vt:lpstr>
      <vt:lpstr>Ne zaman super anahtar kelimesini kullanmalıyız?</vt:lpstr>
      <vt:lpstr>Ne zaman super anahtar kelimesini kullanmalıyız?</vt:lpstr>
      <vt:lpstr>Dikkat edilmesi gereken bir husus</vt:lpstr>
      <vt:lpstr>Üst sınıfa ait nesne yaratmak örneği</vt:lpstr>
      <vt:lpstr>Üst sınıfa ait nesne yaratmak örneği (devam)</vt:lpstr>
      <vt:lpstr>Üst sınıfa ait nesne yaratmak  örneği (devam)</vt:lpstr>
      <vt:lpstr>Üst sınıfa ait nesne yaratmak  örneği (devam)</vt:lpstr>
      <vt:lpstr>Üst-sınıftaki öğelere erişmek örneği </vt:lpstr>
      <vt:lpstr>Üst-sınıftaki öğelere erişmek örneği  (devam)</vt:lpstr>
      <vt:lpstr>Üst-sınıftaki öğelere erişmek örneği -2</vt:lpstr>
      <vt:lpstr>Üst-sınıftaki öğelere erişmek örneği -2 (devam)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Özercan's monster pc</cp:lastModifiedBy>
  <cp:revision>71</cp:revision>
  <dcterms:created xsi:type="dcterms:W3CDTF">2020-04-15T07:57:29Z</dcterms:created>
  <dcterms:modified xsi:type="dcterms:W3CDTF">2021-06-15T02:37:54Z</dcterms:modified>
</cp:coreProperties>
</file>