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84" r:id="rId5"/>
    <p:sldId id="261" r:id="rId6"/>
    <p:sldId id="262" r:id="rId7"/>
    <p:sldId id="289" r:id="rId8"/>
    <p:sldId id="285" r:id="rId9"/>
    <p:sldId id="264" r:id="rId10"/>
    <p:sldId id="286" r:id="rId11"/>
    <p:sldId id="287" r:id="rId12"/>
    <p:sldId id="288" r:id="rId13"/>
    <p:sldId id="282" r:id="rId14"/>
    <p:sldId id="283"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9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27" autoAdjust="0"/>
    <p:restoredTop sz="94291" autoAdjust="0"/>
  </p:normalViewPr>
  <p:slideViewPr>
    <p:cSldViewPr snapToGrid="0">
      <p:cViewPr varScale="1">
        <p:scale>
          <a:sx n="69" d="100"/>
          <a:sy n="69" d="100"/>
        </p:scale>
        <p:origin x="6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6/16/2021</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6/16/2021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6/16/2021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6/16/2021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6/16/2021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6/16/2021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6/16/2021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6/16/2021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6/16/2021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6/16/2021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6/16/2021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youtube.com/bmdersleri"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kod5.org/c-sinif-yapisi/" TargetMode="External"/><Relationship Id="rId2" Type="http://schemas.openxmlformats.org/officeDocument/2006/relationships/hyperlink" Target="https://www.yazilimbilisim.net/c-sharp/c-object-class/" TargetMode="External"/><Relationship Id="rId1" Type="http://schemas.openxmlformats.org/officeDocument/2006/relationships/slideLayout" Target="../slideLayouts/slideLayout2.xml"/><Relationship Id="rId5" Type="http://schemas.openxmlformats.org/officeDocument/2006/relationships/hyperlink" Target="https://www.yazilimkodlama.com/programlama/c-metotlar-ve-metot-ornekleri/" TargetMode="External"/><Relationship Id="rId4" Type="http://schemas.openxmlformats.org/officeDocument/2006/relationships/hyperlink" Target="https://tr.wikibooks.org/wiki/C_Sharp_Programlama_Dili/Metotlar"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youtube.com/bmdersleri"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youtube.com/bmdersleri" TargetMode="External"/><Relationship Id="rId5" Type="http://schemas.openxmlformats.org/officeDocument/2006/relationships/image" Target="../media/image2.png"/><Relationship Id="rId4" Type="http://schemas.openxmlformats.org/officeDocument/2006/relationships/hyperlink" Target="https://www.youtube.com/channel/UCIdYgV-XFjv9q0IHtzUTtQw" TargetMode="Externa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70664"/>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1065219" y="2210378"/>
            <a:ext cx="10450398" cy="888718"/>
          </a:xfrm>
        </p:spPr>
        <p:txBody>
          <a:bodyPr>
            <a:normAutofit/>
          </a:bodyPr>
          <a:lstStyle/>
          <a:p>
            <a:pPr algn="ctr"/>
            <a:r>
              <a:rPr lang="en-US" sz="3600" b="1" dirty="0">
                <a:ln w="9525">
                  <a:solidFill>
                    <a:schemeClr val="bg1"/>
                  </a:solidFill>
                  <a:prstDash val="solid"/>
                </a:ln>
                <a:solidFill>
                  <a:schemeClr val="tx1"/>
                </a:solidFill>
                <a:effectLst>
                  <a:outerShdw blurRad="12700" dist="38100" dir="2700000" algn="tl" rotWithShape="0">
                    <a:schemeClr val="bg1">
                      <a:lumMod val="50000"/>
                    </a:schemeClr>
                  </a:outerShdw>
                </a:effectLst>
              </a:rPr>
              <a:t>C# Object Sınıfı ve metodları</a:t>
            </a: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057952" y="4657510"/>
            <a:ext cx="5849155"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a:solidFill>
                  <a:schemeClr val="tx1"/>
                </a:solidFill>
              </a:rPr>
              <a:t>Saifuddin Hassani 1911404084</a:t>
            </a:r>
          </a:p>
          <a:p>
            <a:r>
              <a:rPr lang="tr-TR" dirty="0">
                <a:solidFill>
                  <a:schemeClr val="tx1"/>
                </a:solidFill>
              </a:rPr>
              <a:t>Tarih                            : 1</a:t>
            </a:r>
            <a:r>
              <a:rPr lang="en-US" dirty="0">
                <a:solidFill>
                  <a:schemeClr val="tx1"/>
                </a:solidFill>
              </a:rPr>
              <a:t>0</a:t>
            </a:r>
            <a:r>
              <a:rPr lang="tr-TR" dirty="0">
                <a:solidFill>
                  <a:schemeClr val="tx1"/>
                </a:solidFill>
              </a:rPr>
              <a:t>/06/2021</a:t>
            </a:r>
          </a:p>
          <a:p>
            <a:r>
              <a:rPr lang="tr-TR" dirty="0">
                <a:solidFill>
                  <a:schemeClr val="tx1"/>
                </a:solidFill>
              </a:rPr>
              <a:t>Sürüm                         : v1</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951722" y="179000"/>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3" name="Alt Başlık 2">
            <a:extLst>
              <a:ext uri="{FF2B5EF4-FFF2-40B4-BE49-F238E27FC236}">
                <a16:creationId xmlns:a16="http://schemas.microsoft.com/office/drawing/2014/main" id="{49E0EA79-140A-465A-BD6F-C58E011B4CAE}"/>
              </a:ext>
            </a:extLst>
          </p:cNvPr>
          <p:cNvSpPr txBox="1">
            <a:spLocks/>
          </p:cNvSpPr>
          <p:nvPr/>
        </p:nvSpPr>
        <p:spPr>
          <a:xfrm>
            <a:off x="3854741" y="96532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5" name="Resim 4">
            <a:hlinkClick r:id="rId3"/>
            <a:extLst>
              <a:ext uri="{FF2B5EF4-FFF2-40B4-BE49-F238E27FC236}">
                <a16:creationId xmlns:a16="http://schemas.microsoft.com/office/drawing/2014/main" id="{EED764AF-282C-4771-8AA0-42C0A63C7DC7}"/>
              </a:ext>
            </a:extLst>
          </p:cNvPr>
          <p:cNvPicPr>
            <a:picLocks noChangeAspect="1"/>
          </p:cNvPicPr>
          <p:nvPr/>
        </p:nvPicPr>
        <p:blipFill>
          <a:blip r:embed="rId4"/>
          <a:stretch>
            <a:fillRect/>
          </a:stretch>
        </p:blipFill>
        <p:spPr>
          <a:xfrm>
            <a:off x="810778" y="-55368"/>
            <a:ext cx="1778435" cy="1633526"/>
          </a:xfrm>
          <a:prstGeom prst="rect">
            <a:avLst/>
          </a:prstGeom>
        </p:spPr>
      </p:pic>
      <p:sp>
        <p:nvSpPr>
          <p:cNvPr id="8" name="Dikdörtgen 7">
            <a:extLst>
              <a:ext uri="{FF2B5EF4-FFF2-40B4-BE49-F238E27FC236}">
                <a16:creationId xmlns:a16="http://schemas.microsoft.com/office/drawing/2014/main" id="{1E4F3095-F1B4-404E-8096-C524CBBDD076}"/>
              </a:ext>
            </a:extLst>
          </p:cNvPr>
          <p:cNvSpPr/>
          <p:nvPr/>
        </p:nvSpPr>
        <p:spPr>
          <a:xfrm>
            <a:off x="399582" y="1366436"/>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5">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1026" name="Picture 2" descr="Object Oriented Programming: A curated set of resources">
            <a:extLst>
              <a:ext uri="{FF2B5EF4-FFF2-40B4-BE49-F238E27FC236}">
                <a16:creationId xmlns:a16="http://schemas.microsoft.com/office/drawing/2014/main" id="{A2F27DDA-67C0-41CC-BD3F-EBB74DA685A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3615A31B-BFAD-405C-9A90-47EF9F88BF7F}"/>
              </a:ext>
            </a:extLst>
          </p:cNvPr>
          <p:cNvPicPr>
            <a:picLocks noChangeAspect="1"/>
          </p:cNvPicPr>
          <p:nvPr/>
        </p:nvPicPr>
        <p:blipFill>
          <a:blip r:embed="rId7"/>
          <a:stretch>
            <a:fillRect/>
          </a:stretch>
        </p:blipFill>
        <p:spPr>
          <a:xfrm>
            <a:off x="2171346" y="3927465"/>
            <a:ext cx="2916680" cy="2916680"/>
          </a:xfrm>
          <a:prstGeom prst="rect">
            <a:avLst/>
          </a:prstGeom>
        </p:spPr>
      </p:pic>
    </p:spTree>
    <p:extLst>
      <p:ext uri="{BB962C8B-B14F-4D97-AF65-F5344CB8AC3E}">
        <p14:creationId xmlns:p14="http://schemas.microsoft.com/office/powerpoint/2010/main" val="146137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4B551-59AB-4205-A2FB-75ABEF6BF150}"/>
              </a:ext>
            </a:extLst>
          </p:cNvPr>
          <p:cNvSpPr>
            <a:spLocks noGrp="1"/>
          </p:cNvSpPr>
          <p:nvPr>
            <p:ph type="title"/>
          </p:nvPr>
        </p:nvSpPr>
        <p:spPr>
          <a:xfrm>
            <a:off x="2108016" y="813564"/>
            <a:ext cx="8911687" cy="1280890"/>
          </a:xfrm>
        </p:spPr>
        <p:txBody>
          <a:bodyPr/>
          <a:lstStyle/>
          <a:p>
            <a:r>
              <a:rPr lang="tr-TR" b="0" i="0" dirty="0">
                <a:solidFill>
                  <a:srgbClr val="0070C0"/>
                </a:solidFill>
                <a:effectLst/>
              </a:rPr>
              <a:t>Equals() Metodu</a:t>
            </a:r>
            <a:br>
              <a:rPr lang="tr-TR" b="0" i="0" dirty="0">
                <a:solidFill>
                  <a:schemeClr val="tx1"/>
                </a:solidFill>
                <a:effectLst/>
                <a:latin typeface="+mj-lt"/>
              </a:rPr>
            </a:br>
            <a:endParaRPr lang="tr-TR" dirty="0"/>
          </a:p>
        </p:txBody>
      </p:sp>
      <p:sp>
        <p:nvSpPr>
          <p:cNvPr id="3" name="Content Placeholder 2">
            <a:extLst>
              <a:ext uri="{FF2B5EF4-FFF2-40B4-BE49-F238E27FC236}">
                <a16:creationId xmlns:a16="http://schemas.microsoft.com/office/drawing/2014/main" id="{3965DDC8-F4B3-4A69-81E3-4F44D75538ED}"/>
              </a:ext>
            </a:extLst>
          </p:cNvPr>
          <p:cNvSpPr>
            <a:spLocks noGrp="1"/>
          </p:cNvSpPr>
          <p:nvPr>
            <p:ph idx="1"/>
          </p:nvPr>
        </p:nvSpPr>
        <p:spPr>
          <a:xfrm>
            <a:off x="1762465" y="1738375"/>
            <a:ext cx="9602788" cy="3777622"/>
          </a:xfrm>
        </p:spPr>
        <p:txBody>
          <a:bodyPr>
            <a:normAutofit/>
          </a:bodyPr>
          <a:lstStyle/>
          <a:p>
            <a:pPr algn="just"/>
            <a:r>
              <a:rPr lang="en-US" sz="1600" b="0" dirty="0">
                <a:solidFill>
                  <a:schemeClr val="tx1"/>
                </a:solidFill>
                <a:effectLst/>
              </a:rPr>
              <a:t>Equals methodu </a:t>
            </a:r>
            <a:r>
              <a:rPr lang="tr-TR" sz="1600" b="0" dirty="0">
                <a:solidFill>
                  <a:schemeClr val="tx1"/>
                </a:solidFill>
                <a:effectLst/>
              </a:rPr>
              <a:t>Karşılaştırılan iki nesnenin aynı referansta olup olmadığını döndürür.</a:t>
            </a:r>
            <a:endParaRPr lang="en-US" sz="1600" b="0" dirty="0">
              <a:solidFill>
                <a:schemeClr val="tx1"/>
              </a:solidFill>
              <a:effectLst/>
            </a:endParaRPr>
          </a:p>
        </p:txBody>
      </p:sp>
      <p:sp>
        <p:nvSpPr>
          <p:cNvPr id="4" name="Slide Number Placeholder 3">
            <a:extLst>
              <a:ext uri="{FF2B5EF4-FFF2-40B4-BE49-F238E27FC236}">
                <a16:creationId xmlns:a16="http://schemas.microsoft.com/office/drawing/2014/main" id="{45CDD431-B1BA-445D-8E17-1BCF8ECCC1B5}"/>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5" name="Content Placeholder 2">
            <a:extLst>
              <a:ext uri="{FF2B5EF4-FFF2-40B4-BE49-F238E27FC236}">
                <a16:creationId xmlns:a16="http://schemas.microsoft.com/office/drawing/2014/main" id="{08734DA8-6A4C-4E62-853F-ED2A5132530A}"/>
              </a:ext>
            </a:extLst>
          </p:cNvPr>
          <p:cNvSpPr txBox="1">
            <a:spLocks/>
          </p:cNvSpPr>
          <p:nvPr/>
        </p:nvSpPr>
        <p:spPr>
          <a:xfrm>
            <a:off x="3811063" y="2541307"/>
            <a:ext cx="4569874" cy="2171758"/>
          </a:xfrm>
          <a:prstGeom prst="rect">
            <a:avLst/>
          </a:prstGeom>
          <a:noFill/>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fontAlgn="base">
              <a:buNone/>
            </a:pPr>
            <a:r>
              <a:rPr lang="en-US" sz="1600" b="0" i="0" dirty="0">
                <a:solidFill>
                  <a:schemeClr val="tx1"/>
                </a:solidFill>
                <a:effectLst/>
              </a:rPr>
              <a:t>public virtual bool Equals(object </a:t>
            </a:r>
            <a:r>
              <a:rPr lang="en-US" sz="1600" dirty="0">
                <a:solidFill>
                  <a:schemeClr val="tx1"/>
                </a:solidFill>
              </a:rPr>
              <a:t>)obj;   </a:t>
            </a:r>
            <a:endParaRPr lang="en-US" sz="1600" b="0" i="0" dirty="0">
              <a:solidFill>
                <a:schemeClr val="tx1"/>
              </a:solidFill>
              <a:effectLst/>
            </a:endParaRPr>
          </a:p>
          <a:p>
            <a:pPr marL="0" indent="0" algn="l" fontAlgn="base">
              <a:buNone/>
            </a:pPr>
            <a:r>
              <a:rPr lang="tr-TR" sz="1600" b="0" i="0" dirty="0">
                <a:solidFill>
                  <a:schemeClr val="tx1"/>
                </a:solidFill>
                <a:effectLst/>
              </a:rPr>
              <a:t>Isci isci1 = </a:t>
            </a:r>
            <a:r>
              <a:rPr lang="tr-TR" sz="1600" b="1" i="0" dirty="0">
                <a:solidFill>
                  <a:schemeClr val="tx1"/>
                </a:solidFill>
                <a:effectLst/>
              </a:rPr>
              <a:t>new</a:t>
            </a:r>
            <a:r>
              <a:rPr lang="tr-TR" sz="1600" b="0" i="0" dirty="0">
                <a:solidFill>
                  <a:schemeClr val="tx1"/>
                </a:solidFill>
                <a:effectLst/>
              </a:rPr>
              <a:t> Isci();</a:t>
            </a:r>
          </a:p>
          <a:p>
            <a:pPr marL="0" indent="0" algn="l" fontAlgn="base">
              <a:buNone/>
            </a:pPr>
            <a:r>
              <a:rPr lang="tr-TR" sz="1600" b="0" i="0" dirty="0">
                <a:solidFill>
                  <a:schemeClr val="tx1"/>
                </a:solidFill>
                <a:effectLst/>
              </a:rPr>
              <a:t>isci1.Ad= “</a:t>
            </a:r>
            <a:r>
              <a:rPr lang="en-US" sz="1600" dirty="0">
                <a:solidFill>
                  <a:schemeClr val="tx1"/>
                </a:solidFill>
              </a:rPr>
              <a:t>Saifuddin</a:t>
            </a:r>
            <a:r>
              <a:rPr lang="tr-TR" sz="1600" b="0" i="0" dirty="0">
                <a:solidFill>
                  <a:schemeClr val="tx1"/>
                </a:solidFill>
                <a:effectLst/>
              </a:rPr>
              <a:t>";</a:t>
            </a:r>
          </a:p>
          <a:p>
            <a:pPr marL="0" indent="0" algn="l" fontAlgn="base">
              <a:buNone/>
            </a:pPr>
            <a:r>
              <a:rPr lang="tr-TR" sz="1600" b="0" i="0" dirty="0">
                <a:solidFill>
                  <a:schemeClr val="tx1"/>
                </a:solidFill>
                <a:effectLst/>
              </a:rPr>
              <a:t>isci1.Soyad= “</a:t>
            </a:r>
            <a:r>
              <a:rPr lang="en-US" sz="1600" b="0" i="0">
                <a:solidFill>
                  <a:schemeClr val="tx1"/>
                </a:solidFill>
                <a:effectLst/>
              </a:rPr>
              <a:t>Hassani</a:t>
            </a:r>
            <a:r>
              <a:rPr lang="tr-TR" sz="1600" b="0" i="0">
                <a:solidFill>
                  <a:schemeClr val="tx1"/>
                </a:solidFill>
                <a:effectLst/>
              </a:rPr>
              <a:t>";</a:t>
            </a:r>
            <a:endParaRPr lang="tr-TR" sz="1600" b="0" i="0" dirty="0">
              <a:solidFill>
                <a:schemeClr val="tx1"/>
              </a:solidFill>
              <a:effectLst/>
            </a:endParaRPr>
          </a:p>
          <a:p>
            <a:pPr marL="0" indent="0" algn="l" fontAlgn="base">
              <a:buNone/>
            </a:pPr>
            <a:r>
              <a:rPr lang="tr-TR" sz="1600" b="0" i="0" dirty="0">
                <a:solidFill>
                  <a:schemeClr val="tx1"/>
                </a:solidFill>
                <a:effectLst/>
              </a:rPr>
              <a:t>isci1.Yas= 23</a:t>
            </a:r>
          </a:p>
          <a:p>
            <a:pPr marL="0" indent="0" algn="l" fontAlgn="base">
              <a:buNone/>
            </a:pPr>
            <a:r>
              <a:rPr lang="tr-TR" sz="1600" b="0" i="0" dirty="0">
                <a:solidFill>
                  <a:schemeClr val="tx1"/>
                </a:solidFill>
                <a:effectLst/>
              </a:rPr>
              <a:t>Isci isci2 = isci1;</a:t>
            </a:r>
          </a:p>
        </p:txBody>
      </p:sp>
      <p:sp>
        <p:nvSpPr>
          <p:cNvPr id="6" name="Content Placeholder 2">
            <a:extLst>
              <a:ext uri="{FF2B5EF4-FFF2-40B4-BE49-F238E27FC236}">
                <a16:creationId xmlns:a16="http://schemas.microsoft.com/office/drawing/2014/main" id="{91C32217-5AD3-41F2-9B4F-991A2B4C0107}"/>
              </a:ext>
            </a:extLst>
          </p:cNvPr>
          <p:cNvSpPr txBox="1">
            <a:spLocks/>
          </p:cNvSpPr>
          <p:nvPr/>
        </p:nvSpPr>
        <p:spPr>
          <a:xfrm>
            <a:off x="1762465" y="5159917"/>
            <a:ext cx="10155381" cy="176903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n-US" sz="1600" b="0" dirty="0">
                <a:solidFill>
                  <a:schemeClr val="tx1"/>
                </a:solidFill>
                <a:effectLst/>
              </a:rPr>
              <a:t>A</a:t>
            </a:r>
            <a:r>
              <a:rPr lang="tr-TR" sz="1600" dirty="0">
                <a:solidFill>
                  <a:schemeClr val="tx1"/>
                </a:solidFill>
              </a:rPr>
              <a:t>çıklama: </a:t>
            </a:r>
            <a:r>
              <a:rPr lang="tr-TR" sz="1600" b="0" dirty="0">
                <a:solidFill>
                  <a:schemeClr val="tx1"/>
                </a:solidFill>
                <a:effectLst/>
              </a:rPr>
              <a:t>uygulama kodlarında son olarak </a:t>
            </a:r>
            <a:r>
              <a:rPr lang="tr-TR" sz="1600" b="1" dirty="0">
                <a:solidFill>
                  <a:schemeClr val="tx1"/>
                </a:solidFill>
                <a:effectLst/>
              </a:rPr>
              <a:t>isci1 </a:t>
            </a:r>
            <a:r>
              <a:rPr lang="tr-TR" sz="1600" b="0" dirty="0">
                <a:solidFill>
                  <a:schemeClr val="tx1"/>
                </a:solidFill>
                <a:effectLst/>
              </a:rPr>
              <a:t>ve </a:t>
            </a:r>
            <a:r>
              <a:rPr lang="tr-TR" sz="1600" b="1" dirty="0">
                <a:solidFill>
                  <a:schemeClr val="tx1"/>
                </a:solidFill>
                <a:effectLst/>
              </a:rPr>
              <a:t>isci2 </a:t>
            </a:r>
            <a:r>
              <a:rPr lang="tr-TR" sz="1600" b="0" dirty="0">
                <a:solidFill>
                  <a:schemeClr val="tx1"/>
                </a:solidFill>
                <a:effectLst/>
              </a:rPr>
              <a:t>nesneleri</a:t>
            </a:r>
            <a:r>
              <a:rPr lang="en-US" sz="1600" b="0" dirty="0">
                <a:solidFill>
                  <a:schemeClr val="tx1"/>
                </a:solidFill>
                <a:effectLst/>
              </a:rPr>
              <a:t> </a:t>
            </a:r>
            <a:r>
              <a:rPr lang="tr-TR" sz="1600" b="0" dirty="0">
                <a:solidFill>
                  <a:schemeClr val="tx1"/>
                </a:solidFill>
                <a:effectLst/>
              </a:rPr>
              <a:t>birbirine eşitlenmiş durumdadır. Referans türlerinde bu eşitlik sonucu her iki nesne aynı heap bellek bölgesini işaret edecektir. Kısaca nesneler birbirinin </a:t>
            </a:r>
            <a:r>
              <a:rPr lang="tr-TR" sz="1600" dirty="0">
                <a:solidFill>
                  <a:schemeClr val="tx1"/>
                </a:solidFill>
                <a:effectLst/>
              </a:rPr>
              <a:t>aynısıdır</a:t>
            </a:r>
            <a:r>
              <a:rPr lang="tr-TR" sz="1600" b="0" dirty="0">
                <a:solidFill>
                  <a:schemeClr val="tx1"/>
                </a:solidFill>
                <a:effectLst/>
              </a:rPr>
              <a:t>. Equals() metodu bu nesneler için “true” değerini döndürür.</a:t>
            </a:r>
            <a:endParaRPr lang="tr-TR" sz="1600" dirty="0">
              <a:solidFill>
                <a:schemeClr val="tx1"/>
              </a:solidFill>
            </a:endParaRPr>
          </a:p>
        </p:txBody>
      </p:sp>
    </p:spTree>
    <p:extLst>
      <p:ext uri="{BB962C8B-B14F-4D97-AF65-F5344CB8AC3E}">
        <p14:creationId xmlns:p14="http://schemas.microsoft.com/office/powerpoint/2010/main" val="4204148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8D2DE-A2CE-4041-A38B-463C75823EAE}"/>
              </a:ext>
            </a:extLst>
          </p:cNvPr>
          <p:cNvSpPr>
            <a:spLocks noGrp="1"/>
          </p:cNvSpPr>
          <p:nvPr>
            <p:ph type="title"/>
          </p:nvPr>
        </p:nvSpPr>
        <p:spPr>
          <a:xfrm>
            <a:off x="2163434" y="654234"/>
            <a:ext cx="8911687" cy="1280890"/>
          </a:xfrm>
        </p:spPr>
        <p:txBody>
          <a:bodyPr/>
          <a:lstStyle/>
          <a:p>
            <a:r>
              <a:rPr lang="tr-TR" b="0" i="0" dirty="0">
                <a:solidFill>
                  <a:srgbClr val="0070C0"/>
                </a:solidFill>
                <a:effectLst/>
              </a:rPr>
              <a:t>GetHashCode() Methodu</a:t>
            </a:r>
            <a:br>
              <a:rPr lang="tr-TR" b="0" i="0" dirty="0">
                <a:solidFill>
                  <a:schemeClr val="tx1"/>
                </a:solidFill>
                <a:effectLst/>
                <a:latin typeface="+mj-lt"/>
              </a:rPr>
            </a:br>
            <a:endParaRPr lang="tr-TR" dirty="0"/>
          </a:p>
        </p:txBody>
      </p:sp>
      <p:sp>
        <p:nvSpPr>
          <p:cNvPr id="3" name="Content Placeholder 2">
            <a:extLst>
              <a:ext uri="{FF2B5EF4-FFF2-40B4-BE49-F238E27FC236}">
                <a16:creationId xmlns:a16="http://schemas.microsoft.com/office/drawing/2014/main" id="{A5EF31FA-A8C5-4140-81FA-5B6FEE558308}"/>
              </a:ext>
            </a:extLst>
          </p:cNvPr>
          <p:cNvSpPr>
            <a:spLocks noGrp="1"/>
          </p:cNvSpPr>
          <p:nvPr>
            <p:ph idx="1"/>
          </p:nvPr>
        </p:nvSpPr>
        <p:spPr>
          <a:xfrm>
            <a:off x="2163434" y="1577312"/>
            <a:ext cx="9339552" cy="1709275"/>
          </a:xfrm>
        </p:spPr>
        <p:txBody>
          <a:bodyPr/>
          <a:lstStyle/>
          <a:p>
            <a:pPr algn="l" fontAlgn="base"/>
            <a:r>
              <a:rPr lang="tr-TR" sz="1600" b="0" i="0" dirty="0">
                <a:solidFill>
                  <a:schemeClr val="tx1"/>
                </a:solidFill>
                <a:effectLst/>
              </a:rPr>
              <a:t>Bu method nesnenin referans bilgisini sayısal bilgi olarak verir.</a:t>
            </a:r>
          </a:p>
        </p:txBody>
      </p:sp>
      <p:sp>
        <p:nvSpPr>
          <p:cNvPr id="4" name="Slide Number Placeholder 3">
            <a:extLst>
              <a:ext uri="{FF2B5EF4-FFF2-40B4-BE49-F238E27FC236}">
                <a16:creationId xmlns:a16="http://schemas.microsoft.com/office/drawing/2014/main" id="{221DCE33-8CC4-4138-985A-C236EAEE35FD}"/>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5" name="Content Placeholder 2">
            <a:extLst>
              <a:ext uri="{FF2B5EF4-FFF2-40B4-BE49-F238E27FC236}">
                <a16:creationId xmlns:a16="http://schemas.microsoft.com/office/drawing/2014/main" id="{4E146970-12C4-4738-B6D1-9FC1B1DAED98}"/>
              </a:ext>
            </a:extLst>
          </p:cNvPr>
          <p:cNvSpPr txBox="1">
            <a:spLocks/>
          </p:cNvSpPr>
          <p:nvPr/>
        </p:nvSpPr>
        <p:spPr>
          <a:xfrm>
            <a:off x="2733543" y="2356153"/>
            <a:ext cx="6724913" cy="2724759"/>
          </a:xfrm>
          <a:prstGeom prst="rect">
            <a:avLst/>
          </a:prstGeom>
          <a:noFill/>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l" fontAlgn="base">
              <a:buNone/>
            </a:pPr>
            <a:r>
              <a:rPr lang="tr-TR" sz="1600" b="0" i="0" dirty="0">
                <a:solidFill>
                  <a:schemeClr val="tx1"/>
                </a:solidFill>
                <a:effectLst/>
              </a:rPr>
              <a:t>Isci isci1= </a:t>
            </a:r>
            <a:r>
              <a:rPr lang="tr-TR" sz="1600" b="1" i="0" dirty="0">
                <a:solidFill>
                  <a:schemeClr val="tx1"/>
                </a:solidFill>
                <a:effectLst/>
              </a:rPr>
              <a:t>new</a:t>
            </a:r>
            <a:r>
              <a:rPr lang="tr-TR" sz="1600" b="0" i="0" dirty="0">
                <a:solidFill>
                  <a:schemeClr val="tx1"/>
                </a:solidFill>
                <a:effectLst/>
              </a:rPr>
              <a:t> Isci();</a:t>
            </a:r>
          </a:p>
          <a:p>
            <a:pPr marL="0" indent="0" algn="l" fontAlgn="base">
              <a:buNone/>
            </a:pPr>
            <a:r>
              <a:rPr lang="tr-TR" sz="1600" b="0" i="0" dirty="0">
                <a:solidFill>
                  <a:schemeClr val="tx1"/>
                </a:solidFill>
                <a:effectLst/>
              </a:rPr>
              <a:t>isci1.Ad= "Saifuddin";</a:t>
            </a:r>
          </a:p>
          <a:p>
            <a:pPr marL="0" indent="0" algn="l" fontAlgn="base">
              <a:buNone/>
            </a:pPr>
            <a:r>
              <a:rPr lang="tr-TR" sz="1600" b="0" i="0" dirty="0">
                <a:solidFill>
                  <a:schemeClr val="tx1"/>
                </a:solidFill>
                <a:effectLst/>
              </a:rPr>
              <a:t>isci1.Soyad= </a:t>
            </a:r>
            <a:r>
              <a:rPr lang="en-US" sz="1600" b="0" i="0" dirty="0">
                <a:solidFill>
                  <a:schemeClr val="tx1"/>
                </a:solidFill>
                <a:effectLst/>
              </a:rPr>
              <a:t>“</a:t>
            </a:r>
            <a:r>
              <a:rPr lang="tr-TR" sz="1600" b="0" i="0" dirty="0">
                <a:solidFill>
                  <a:schemeClr val="tx1"/>
                </a:solidFill>
                <a:effectLst/>
              </a:rPr>
              <a:t>Hassani</a:t>
            </a:r>
            <a:r>
              <a:rPr lang="en-US" sz="1600" b="0" i="0" dirty="0">
                <a:solidFill>
                  <a:schemeClr val="tx1"/>
                </a:solidFill>
                <a:effectLst/>
              </a:rPr>
              <a:t> </a:t>
            </a:r>
            <a:r>
              <a:rPr lang="tr-TR" sz="1600" b="0" i="0" dirty="0">
                <a:solidFill>
                  <a:schemeClr val="tx1"/>
                </a:solidFill>
                <a:effectLst/>
              </a:rPr>
              <a:t>";</a:t>
            </a:r>
          </a:p>
          <a:p>
            <a:pPr marL="0" indent="0" algn="l" fontAlgn="base">
              <a:buNone/>
            </a:pPr>
            <a:r>
              <a:rPr lang="tr-TR" sz="1600" b="0" i="0" dirty="0">
                <a:solidFill>
                  <a:schemeClr val="tx1"/>
                </a:solidFill>
                <a:effectLst/>
              </a:rPr>
              <a:t>isci1.Yas= 23;</a:t>
            </a:r>
          </a:p>
          <a:p>
            <a:pPr marL="0" indent="0" algn="l" fontAlgn="base">
              <a:buNone/>
            </a:pPr>
            <a:r>
              <a:rPr lang="tr-TR" sz="1600" b="0" i="0" dirty="0">
                <a:solidFill>
                  <a:schemeClr val="tx1"/>
                </a:solidFill>
                <a:effectLst/>
              </a:rPr>
              <a:t>isci1.Id= "125";</a:t>
            </a:r>
          </a:p>
          <a:p>
            <a:pPr marL="0" indent="0" algn="l" fontAlgn="base">
              <a:buNone/>
            </a:pPr>
            <a:r>
              <a:rPr lang="tr-TR" sz="1600" b="0" i="0" dirty="0">
                <a:solidFill>
                  <a:schemeClr val="tx1"/>
                </a:solidFill>
                <a:effectLst/>
              </a:rPr>
              <a:t>Console.WriteLine("isci 1 hash code: {0}", isci1.GetHashCode());</a:t>
            </a:r>
          </a:p>
          <a:p>
            <a:pPr marL="0" indent="0" algn="l" fontAlgn="base">
              <a:buNone/>
            </a:pPr>
            <a:r>
              <a:rPr lang="en-US" sz="1600" b="0" i="0" dirty="0">
                <a:solidFill>
                  <a:schemeClr val="tx1"/>
                </a:solidFill>
                <a:effectLst/>
              </a:rPr>
              <a:t>}</a:t>
            </a:r>
          </a:p>
          <a:p>
            <a:pPr marL="0" indent="0" algn="l" fontAlgn="base">
              <a:buNone/>
            </a:pPr>
            <a:endParaRPr lang="tr-TR" sz="1600" b="0" i="0" dirty="0">
              <a:solidFill>
                <a:schemeClr val="tx1"/>
              </a:solidFill>
              <a:effectLst/>
            </a:endParaRPr>
          </a:p>
          <a:p>
            <a:pPr marL="0" indent="0">
              <a:buNone/>
            </a:pPr>
            <a:endParaRPr lang="tr-TR" sz="1200" dirty="0"/>
          </a:p>
        </p:txBody>
      </p:sp>
      <p:sp>
        <p:nvSpPr>
          <p:cNvPr id="6" name="Content Placeholder 2">
            <a:extLst>
              <a:ext uri="{FF2B5EF4-FFF2-40B4-BE49-F238E27FC236}">
                <a16:creationId xmlns:a16="http://schemas.microsoft.com/office/drawing/2014/main" id="{C469A42C-94ED-4940-8FE7-91243C7BC082}"/>
              </a:ext>
            </a:extLst>
          </p:cNvPr>
          <p:cNvSpPr txBox="1">
            <a:spLocks/>
          </p:cNvSpPr>
          <p:nvPr/>
        </p:nvSpPr>
        <p:spPr>
          <a:xfrm>
            <a:off x="2274270" y="5742053"/>
            <a:ext cx="9339552" cy="170927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fontAlgn="base"/>
            <a:r>
              <a:rPr lang="en-US" sz="1600" dirty="0">
                <a:solidFill>
                  <a:schemeClr val="tx1"/>
                </a:solidFill>
              </a:rPr>
              <a:t> </a:t>
            </a:r>
            <a:r>
              <a:rPr lang="tr-TR" sz="1600" dirty="0">
                <a:solidFill>
                  <a:schemeClr val="tx1"/>
                </a:solidFill>
              </a:rPr>
              <a:t>Farklı iki nesnenin sahip olduğu hashcode k</a:t>
            </a:r>
            <a:r>
              <a:rPr lang="en-US" sz="1600" dirty="0">
                <a:solidFill>
                  <a:schemeClr val="tx1"/>
                </a:solidFill>
              </a:rPr>
              <a:t>u</a:t>
            </a:r>
            <a:r>
              <a:rPr lang="tr-TR" sz="1600" dirty="0">
                <a:solidFill>
                  <a:schemeClr val="tx1"/>
                </a:solidFill>
              </a:rPr>
              <a:t>llanılmıştır.</a:t>
            </a:r>
            <a:endParaRPr lang="tr-TR" dirty="0">
              <a:solidFill>
                <a:schemeClr val="tx1"/>
              </a:solidFill>
            </a:endParaRPr>
          </a:p>
        </p:txBody>
      </p:sp>
    </p:spTree>
    <p:extLst>
      <p:ext uri="{BB962C8B-B14F-4D97-AF65-F5344CB8AC3E}">
        <p14:creationId xmlns:p14="http://schemas.microsoft.com/office/powerpoint/2010/main" val="1684328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B3544-C6E6-41C6-9954-00BAE09C78FC}"/>
              </a:ext>
            </a:extLst>
          </p:cNvPr>
          <p:cNvSpPr>
            <a:spLocks noGrp="1"/>
          </p:cNvSpPr>
          <p:nvPr>
            <p:ph type="title"/>
          </p:nvPr>
        </p:nvSpPr>
        <p:spPr>
          <a:xfrm>
            <a:off x="2634489" y="843856"/>
            <a:ext cx="8911687" cy="1280890"/>
          </a:xfrm>
        </p:spPr>
        <p:txBody>
          <a:bodyPr/>
          <a:lstStyle/>
          <a:p>
            <a:r>
              <a:rPr lang="tr-TR" sz="3600" b="0" kern="1200" dirty="0">
                <a:solidFill>
                  <a:srgbClr val="0070C0"/>
                </a:solidFill>
                <a:effectLst/>
                <a:ea typeface="+mn-ea"/>
                <a:cs typeface="+mn-cs"/>
              </a:rPr>
              <a:t>ReferenceEquals</a:t>
            </a:r>
            <a:r>
              <a:rPr lang="en-US" sz="3600" b="0" kern="1200" dirty="0">
                <a:solidFill>
                  <a:srgbClr val="0070C0"/>
                </a:solidFill>
                <a:effectLst/>
                <a:ea typeface="+mn-ea"/>
                <a:cs typeface="+mn-cs"/>
              </a:rPr>
              <a:t>() Metodu</a:t>
            </a:r>
            <a:endParaRPr lang="tr-TR" dirty="0">
              <a:solidFill>
                <a:srgbClr val="0070C0"/>
              </a:solidFill>
            </a:endParaRPr>
          </a:p>
        </p:txBody>
      </p:sp>
      <p:sp>
        <p:nvSpPr>
          <p:cNvPr id="3" name="Content Placeholder 2">
            <a:extLst>
              <a:ext uri="{FF2B5EF4-FFF2-40B4-BE49-F238E27FC236}">
                <a16:creationId xmlns:a16="http://schemas.microsoft.com/office/drawing/2014/main" id="{26F61AF1-BFA7-4AA6-B70E-A41BD702EE07}"/>
              </a:ext>
            </a:extLst>
          </p:cNvPr>
          <p:cNvSpPr>
            <a:spLocks noGrp="1"/>
          </p:cNvSpPr>
          <p:nvPr>
            <p:ph idx="1"/>
          </p:nvPr>
        </p:nvSpPr>
        <p:spPr>
          <a:xfrm>
            <a:off x="2630776" y="1801747"/>
            <a:ext cx="8915400" cy="817418"/>
          </a:xfrm>
        </p:spPr>
        <p:txBody>
          <a:bodyPr/>
          <a:lstStyle/>
          <a:p>
            <a:r>
              <a:rPr lang="tr-TR" sz="1600" b="0" i="0" kern="1200" dirty="0">
                <a:solidFill>
                  <a:schemeClr val="dk1"/>
                </a:solidFill>
                <a:effectLst/>
                <a:ea typeface="+mn-ea"/>
                <a:cs typeface="+mn-cs"/>
              </a:rPr>
              <a:t>İki nesne örneği arasında karşılaştırma yapar. Aynı referans adreslerine sahip nesneler karşılaştırıldığında true aksi halde false döndürür.</a:t>
            </a:r>
            <a:endParaRPr lang="tr-TR" sz="1600" dirty="0"/>
          </a:p>
          <a:p>
            <a:endParaRPr lang="tr-TR" dirty="0"/>
          </a:p>
        </p:txBody>
      </p:sp>
      <p:sp>
        <p:nvSpPr>
          <p:cNvPr id="4" name="Slide Number Placeholder 3">
            <a:extLst>
              <a:ext uri="{FF2B5EF4-FFF2-40B4-BE49-F238E27FC236}">
                <a16:creationId xmlns:a16="http://schemas.microsoft.com/office/drawing/2014/main" id="{C0D6B040-C0BF-4D90-9C65-E8384706D339}"/>
              </a:ext>
            </a:extLst>
          </p:cNvPr>
          <p:cNvSpPr>
            <a:spLocks noGrp="1"/>
          </p:cNvSpPr>
          <p:nvPr>
            <p:ph type="sldNum" sz="quarter" idx="12"/>
          </p:nvPr>
        </p:nvSpPr>
        <p:spPr>
          <a:xfrm>
            <a:off x="573376" y="843856"/>
            <a:ext cx="779767" cy="365125"/>
          </a:xfrm>
        </p:spPr>
        <p:txBody>
          <a:bodyPr/>
          <a:lstStyle/>
          <a:p>
            <a:fld id="{D57F1E4F-1CFF-5643-939E-217C01CDF565}" type="slidenum">
              <a:rPr lang="en-US" smtClean="0"/>
              <a:pPr/>
              <a:t>12</a:t>
            </a:fld>
            <a:endParaRPr lang="en-US" dirty="0"/>
          </a:p>
        </p:txBody>
      </p:sp>
      <p:sp>
        <p:nvSpPr>
          <p:cNvPr id="5" name="Content Placeholder 2">
            <a:extLst>
              <a:ext uri="{FF2B5EF4-FFF2-40B4-BE49-F238E27FC236}">
                <a16:creationId xmlns:a16="http://schemas.microsoft.com/office/drawing/2014/main" id="{DD021837-1EBB-4A07-8754-A2EF560B5D17}"/>
              </a:ext>
            </a:extLst>
          </p:cNvPr>
          <p:cNvSpPr txBox="1">
            <a:spLocks/>
          </p:cNvSpPr>
          <p:nvPr/>
        </p:nvSpPr>
        <p:spPr>
          <a:xfrm>
            <a:off x="2630776" y="3168347"/>
            <a:ext cx="8915400" cy="81741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tr-TR" dirty="0"/>
          </a:p>
        </p:txBody>
      </p:sp>
      <p:sp>
        <p:nvSpPr>
          <p:cNvPr id="6" name="Content Placeholder 2">
            <a:extLst>
              <a:ext uri="{FF2B5EF4-FFF2-40B4-BE49-F238E27FC236}">
                <a16:creationId xmlns:a16="http://schemas.microsoft.com/office/drawing/2014/main" id="{83B4F0FF-D034-4D3D-B7BA-8C2CD7D55AE3}"/>
              </a:ext>
            </a:extLst>
          </p:cNvPr>
          <p:cNvSpPr txBox="1">
            <a:spLocks/>
          </p:cNvSpPr>
          <p:nvPr/>
        </p:nvSpPr>
        <p:spPr>
          <a:xfrm>
            <a:off x="3503613" y="2648499"/>
            <a:ext cx="6610206" cy="2674531"/>
          </a:xfrm>
          <a:prstGeom prst="rect">
            <a:avLst/>
          </a:prstGeom>
          <a:noFill/>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tr-TR" sz="1600" dirty="0">
                <a:solidFill>
                  <a:schemeClr val="tx1"/>
                </a:solidFill>
              </a:rPr>
              <a:t>object o = null;</a:t>
            </a:r>
          </a:p>
          <a:p>
            <a:pPr marL="0" indent="0">
              <a:buNone/>
            </a:pPr>
            <a:r>
              <a:rPr lang="tr-TR" sz="1600" dirty="0">
                <a:solidFill>
                  <a:schemeClr val="tx1"/>
                </a:solidFill>
              </a:rPr>
              <a:t>object p = null;</a:t>
            </a:r>
          </a:p>
          <a:p>
            <a:pPr marL="0" indent="0">
              <a:buNone/>
            </a:pPr>
            <a:r>
              <a:rPr lang="tr-TR" sz="1600" dirty="0">
                <a:solidFill>
                  <a:schemeClr val="tx1"/>
                </a:solidFill>
              </a:rPr>
              <a:t>object q = new Object();</a:t>
            </a:r>
          </a:p>
          <a:p>
            <a:pPr marL="0" indent="0">
              <a:buNone/>
            </a:pPr>
            <a:r>
              <a:rPr lang="tr-TR" sz="1600" dirty="0">
                <a:solidFill>
                  <a:schemeClr val="tx1"/>
                </a:solidFill>
              </a:rPr>
              <a:t>Console.WriteLine(Object.ReferenceEquals(o, p));</a:t>
            </a:r>
          </a:p>
          <a:p>
            <a:pPr marL="0" indent="0">
              <a:buNone/>
            </a:pPr>
            <a:r>
              <a:rPr lang="tr-TR" sz="1600" dirty="0">
                <a:solidFill>
                  <a:schemeClr val="tx1"/>
                </a:solidFill>
              </a:rPr>
              <a:t>p = q;</a:t>
            </a:r>
          </a:p>
          <a:p>
            <a:pPr marL="0" indent="0">
              <a:buNone/>
            </a:pPr>
            <a:r>
              <a:rPr lang="tr-TR" sz="1600" dirty="0">
                <a:solidFill>
                  <a:schemeClr val="tx1"/>
                </a:solidFill>
              </a:rPr>
              <a:t>Console.WriteLine(Object.ReferenceEquals(p, q));</a:t>
            </a:r>
          </a:p>
          <a:p>
            <a:pPr marL="0" indent="0">
              <a:buNone/>
            </a:pPr>
            <a:r>
              <a:rPr lang="tr-TR" sz="1600" dirty="0">
                <a:solidFill>
                  <a:schemeClr val="tx1"/>
                </a:solidFill>
              </a:rPr>
              <a:t>Console.WriteLine(Object.ReferenceEquals(o, p));</a:t>
            </a:r>
          </a:p>
          <a:p>
            <a:pPr marL="0" indent="0">
              <a:buNone/>
            </a:pPr>
            <a:r>
              <a:rPr lang="en-US" sz="1600" dirty="0">
                <a:solidFill>
                  <a:schemeClr val="tx1"/>
                </a:solidFill>
              </a:rPr>
              <a:t>                                                                                                                 </a:t>
            </a:r>
            <a:endParaRPr lang="tr-TR" sz="1600" dirty="0">
              <a:solidFill>
                <a:schemeClr val="tx1"/>
              </a:solidFill>
            </a:endParaRPr>
          </a:p>
        </p:txBody>
      </p:sp>
      <p:sp>
        <p:nvSpPr>
          <p:cNvPr id="7" name="Content Placeholder 2">
            <a:extLst>
              <a:ext uri="{FF2B5EF4-FFF2-40B4-BE49-F238E27FC236}">
                <a16:creationId xmlns:a16="http://schemas.microsoft.com/office/drawing/2014/main" id="{51D12E80-9F72-4F40-9790-708C308F831E}"/>
              </a:ext>
            </a:extLst>
          </p:cNvPr>
          <p:cNvSpPr txBox="1">
            <a:spLocks/>
          </p:cNvSpPr>
          <p:nvPr/>
        </p:nvSpPr>
        <p:spPr>
          <a:xfrm>
            <a:off x="2630776" y="5708843"/>
            <a:ext cx="8915400" cy="81741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600" b="0" i="0" dirty="0">
                <a:solidFill>
                  <a:schemeClr val="tx1"/>
                </a:solidFill>
                <a:effectLst/>
              </a:rPr>
              <a:t> </a:t>
            </a:r>
            <a:r>
              <a:rPr lang="tr-TR" sz="1600" b="0" i="0" dirty="0">
                <a:solidFill>
                  <a:schemeClr val="tx1"/>
                </a:solidFill>
                <a:effectLst/>
              </a:rPr>
              <a:t>Yukarıdaki</a:t>
            </a:r>
            <a:r>
              <a:rPr lang="en-US" sz="1600" b="0" i="0" dirty="0">
                <a:solidFill>
                  <a:schemeClr val="tx1"/>
                </a:solidFill>
                <a:effectLst/>
              </a:rPr>
              <a:t> </a:t>
            </a:r>
            <a:r>
              <a:rPr lang="tr-TR" sz="1600" b="0" i="0" dirty="0">
                <a:solidFill>
                  <a:schemeClr val="tx1"/>
                </a:solidFill>
                <a:effectLst/>
              </a:rPr>
              <a:t>iki nesnenin aynı örneği sahip olup olmadığını belirlemede kullanır.</a:t>
            </a:r>
            <a:endParaRPr lang="tr-TR" dirty="0">
              <a:solidFill>
                <a:schemeClr val="tx1"/>
              </a:solidFill>
            </a:endParaRPr>
          </a:p>
        </p:txBody>
      </p:sp>
    </p:spTree>
    <p:extLst>
      <p:ext uri="{BB962C8B-B14F-4D97-AF65-F5344CB8AC3E}">
        <p14:creationId xmlns:p14="http://schemas.microsoft.com/office/powerpoint/2010/main" val="1079619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D8AFA-700C-4323-9B5F-5681B8FD11F3}"/>
              </a:ext>
            </a:extLst>
          </p:cNvPr>
          <p:cNvSpPr>
            <a:spLocks noGrp="1"/>
          </p:cNvSpPr>
          <p:nvPr>
            <p:ph type="title"/>
          </p:nvPr>
        </p:nvSpPr>
        <p:spPr>
          <a:xfrm>
            <a:off x="2288656" y="413421"/>
            <a:ext cx="8911687" cy="3497916"/>
          </a:xfrm>
        </p:spPr>
        <p:txBody>
          <a:bodyPr>
            <a:normAutofit/>
          </a:bodyPr>
          <a:lstStyle/>
          <a:p>
            <a:r>
              <a:rPr lang="tr-TR" dirty="0"/>
              <a:t>Sonuç</a:t>
            </a:r>
            <a:br>
              <a:rPr lang="en-US" b="1" dirty="0"/>
            </a:br>
            <a:br>
              <a:rPr lang="tr-TR" sz="3600" b="0" i="0" u="none" strike="noStrike" baseline="0" dirty="0">
                <a:latin typeface="MyriadPro-Regular"/>
              </a:rPr>
            </a:br>
            <a:endParaRPr lang="tr-TR" b="1" dirty="0"/>
          </a:p>
        </p:txBody>
      </p:sp>
      <p:sp>
        <p:nvSpPr>
          <p:cNvPr id="4" name="Slide Number Placeholder 3">
            <a:extLst>
              <a:ext uri="{FF2B5EF4-FFF2-40B4-BE49-F238E27FC236}">
                <a16:creationId xmlns:a16="http://schemas.microsoft.com/office/drawing/2014/main" id="{A1CF4DE5-E0E5-49F7-B4BC-7476D4F813A7}"/>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6" name="Content Placeholder 2">
            <a:extLst>
              <a:ext uri="{FF2B5EF4-FFF2-40B4-BE49-F238E27FC236}">
                <a16:creationId xmlns:a16="http://schemas.microsoft.com/office/drawing/2014/main" id="{EE0C92CC-EE7A-41F9-9147-27AB1F66C5D1}"/>
              </a:ext>
            </a:extLst>
          </p:cNvPr>
          <p:cNvSpPr txBox="1">
            <a:spLocks/>
          </p:cNvSpPr>
          <p:nvPr/>
        </p:nvSpPr>
        <p:spPr>
          <a:xfrm>
            <a:off x="342900" y="203582"/>
            <a:ext cx="8039099" cy="377762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tr-TR" dirty="0"/>
          </a:p>
        </p:txBody>
      </p:sp>
      <p:sp>
        <p:nvSpPr>
          <p:cNvPr id="7" name="Content Placeholder 2">
            <a:extLst>
              <a:ext uri="{FF2B5EF4-FFF2-40B4-BE49-F238E27FC236}">
                <a16:creationId xmlns:a16="http://schemas.microsoft.com/office/drawing/2014/main" id="{986F8F40-DCE5-4E2F-8B9D-4453FB640CB9}"/>
              </a:ext>
            </a:extLst>
          </p:cNvPr>
          <p:cNvSpPr txBox="1">
            <a:spLocks/>
          </p:cNvSpPr>
          <p:nvPr/>
        </p:nvSpPr>
        <p:spPr>
          <a:xfrm>
            <a:off x="152400" y="273568"/>
            <a:ext cx="8039099" cy="377762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tr-TR" dirty="0"/>
          </a:p>
        </p:txBody>
      </p:sp>
      <p:sp>
        <p:nvSpPr>
          <p:cNvPr id="8" name="Title 1">
            <a:extLst>
              <a:ext uri="{FF2B5EF4-FFF2-40B4-BE49-F238E27FC236}">
                <a16:creationId xmlns:a16="http://schemas.microsoft.com/office/drawing/2014/main" id="{4BD9FC16-286D-41AE-A4EB-B246EC41939C}"/>
              </a:ext>
            </a:extLst>
          </p:cNvPr>
          <p:cNvSpPr txBox="1">
            <a:spLocks/>
          </p:cNvSpPr>
          <p:nvPr/>
        </p:nvSpPr>
        <p:spPr>
          <a:xfrm>
            <a:off x="2043111" y="939181"/>
            <a:ext cx="8911687" cy="349791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tr-TR" sz="1700" b="1" dirty="0">
              <a:latin typeface="+mn-lt"/>
            </a:endParaRPr>
          </a:p>
        </p:txBody>
      </p:sp>
      <p:sp>
        <p:nvSpPr>
          <p:cNvPr id="12" name="Content Placeholder 2">
            <a:extLst>
              <a:ext uri="{FF2B5EF4-FFF2-40B4-BE49-F238E27FC236}">
                <a16:creationId xmlns:a16="http://schemas.microsoft.com/office/drawing/2014/main" id="{67C7DBFE-769F-45AE-B7D5-D599B1743400}"/>
              </a:ext>
            </a:extLst>
          </p:cNvPr>
          <p:cNvSpPr>
            <a:spLocks noGrp="1"/>
          </p:cNvSpPr>
          <p:nvPr>
            <p:ph idx="1"/>
          </p:nvPr>
        </p:nvSpPr>
        <p:spPr>
          <a:xfrm>
            <a:off x="2258876" y="1110094"/>
            <a:ext cx="9427454" cy="1117552"/>
          </a:xfrm>
        </p:spPr>
        <p:txBody>
          <a:bodyPr>
            <a:normAutofit fontScale="25000" lnSpcReduction="20000"/>
          </a:bodyPr>
          <a:lstStyle/>
          <a:p>
            <a:pPr algn="just" fontAlgn="base">
              <a:lnSpc>
                <a:spcPct val="120000"/>
              </a:lnSpc>
            </a:pPr>
            <a:r>
              <a:rPr lang="tr-TR" sz="6400" b="0" i="0" dirty="0">
                <a:solidFill>
                  <a:schemeClr val="tx1"/>
                </a:solidFill>
                <a:effectLst/>
              </a:rPr>
              <a:t>Object sınıfı </a:t>
            </a:r>
            <a:r>
              <a:rPr lang="en-US" sz="6400" b="0" i="0" dirty="0">
                <a:solidFill>
                  <a:schemeClr val="tx1"/>
                </a:solidFill>
                <a:effectLst/>
              </a:rPr>
              <a:t> ve </a:t>
            </a:r>
            <a:r>
              <a:rPr lang="tr-TR" sz="6400" b="0" i="0" dirty="0">
                <a:solidFill>
                  <a:schemeClr val="tx1"/>
                </a:solidFill>
                <a:effectLst/>
              </a:rPr>
              <a:t>metodları</a:t>
            </a:r>
            <a:r>
              <a:rPr lang="en-US" sz="6400" b="0" i="0" dirty="0">
                <a:solidFill>
                  <a:schemeClr val="tx1"/>
                </a:solidFill>
                <a:effectLst/>
              </a:rPr>
              <a:t>, tüm C# sınıfları tarafından kullanılabilir. Dolayısıyla Object sınıfı, herhangi bir C# Programında kalıtım</a:t>
            </a:r>
            <a:r>
              <a:rPr lang="tr-TR" sz="6400" b="0" i="0" dirty="0">
                <a:solidFill>
                  <a:schemeClr val="tx1"/>
                </a:solidFill>
                <a:effectLst/>
              </a:rPr>
              <a:t> görünüm </a:t>
            </a:r>
            <a:r>
              <a:rPr lang="en-US" sz="6400" b="0" i="0" dirty="0">
                <a:solidFill>
                  <a:schemeClr val="tx1"/>
                </a:solidFill>
                <a:effectLst/>
              </a:rPr>
              <a:t>bir kökü olarak hareket eder.</a:t>
            </a:r>
          </a:p>
          <a:p>
            <a:pPr algn="just" fontAlgn="base">
              <a:lnSpc>
                <a:spcPct val="120000"/>
              </a:lnSpc>
            </a:pPr>
            <a:r>
              <a:rPr lang="tr-TR" sz="6400" b="0" i="0" dirty="0">
                <a:solidFill>
                  <a:schemeClr val="tx1"/>
                </a:solidFill>
                <a:effectLst/>
              </a:rPr>
              <a:t>Object sınıfın sahip olduğu 5 farklı metoda sahiptir.</a:t>
            </a:r>
          </a:p>
          <a:p>
            <a:pPr algn="just">
              <a:spcBef>
                <a:spcPts val="0"/>
              </a:spcBef>
            </a:pPr>
            <a:endParaRPr lang="en-US" sz="1600" b="0" i="0" dirty="0">
              <a:solidFill>
                <a:schemeClr val="tx1"/>
              </a:solidFill>
              <a:effectLst/>
            </a:endParaRPr>
          </a:p>
          <a:p>
            <a:pPr algn="just">
              <a:spcBef>
                <a:spcPts val="0"/>
              </a:spcBef>
            </a:pPr>
            <a:endParaRPr lang="en-US" sz="1600" dirty="0">
              <a:solidFill>
                <a:srgbClr val="444444"/>
              </a:solidFill>
            </a:endParaRPr>
          </a:p>
          <a:p>
            <a:pPr algn="just">
              <a:spcBef>
                <a:spcPts val="0"/>
              </a:spcBef>
            </a:pPr>
            <a:endParaRPr lang="en-US" sz="1600" b="0" i="0" dirty="0">
              <a:solidFill>
                <a:srgbClr val="444444"/>
              </a:solidFill>
              <a:effectLst/>
            </a:endParaRPr>
          </a:p>
          <a:p>
            <a:pPr algn="just">
              <a:spcBef>
                <a:spcPts val="0"/>
              </a:spcBef>
            </a:pPr>
            <a:endParaRPr lang="en-US" sz="1600" dirty="0">
              <a:solidFill>
                <a:srgbClr val="444444"/>
              </a:solidFill>
            </a:endParaRPr>
          </a:p>
          <a:p>
            <a:pPr algn="just">
              <a:spcBef>
                <a:spcPts val="0"/>
              </a:spcBef>
            </a:pPr>
            <a:endParaRPr lang="en-US" sz="1600" b="0" i="0" dirty="0">
              <a:solidFill>
                <a:srgbClr val="444444"/>
              </a:solidFill>
              <a:effectLst/>
            </a:endParaRPr>
          </a:p>
          <a:p>
            <a:pPr algn="just">
              <a:spcBef>
                <a:spcPts val="0"/>
              </a:spcBef>
            </a:pPr>
            <a:endParaRPr lang="en-US" dirty="0">
              <a:solidFill>
                <a:srgbClr val="444444"/>
              </a:solidFill>
            </a:endParaRPr>
          </a:p>
          <a:p>
            <a:pPr marL="0" indent="0" algn="just">
              <a:spcBef>
                <a:spcPts val="0"/>
              </a:spcBef>
              <a:buNone/>
            </a:pPr>
            <a:endParaRPr lang="en-US" sz="1800" b="0" i="0" dirty="0">
              <a:solidFill>
                <a:srgbClr val="444444"/>
              </a:solidFill>
              <a:effectLst/>
            </a:endParaRPr>
          </a:p>
          <a:p>
            <a:pPr algn="just">
              <a:spcBef>
                <a:spcPts val="0"/>
              </a:spcBef>
            </a:pPr>
            <a:endParaRPr lang="en-US" sz="1800" b="0" i="0" dirty="0">
              <a:solidFill>
                <a:srgbClr val="444444"/>
              </a:solidFill>
              <a:effectLst/>
            </a:endParaRPr>
          </a:p>
          <a:p>
            <a:pPr>
              <a:spcBef>
                <a:spcPts val="0"/>
              </a:spcBef>
            </a:pPr>
            <a:endParaRPr lang="en-US" dirty="0">
              <a:solidFill>
                <a:srgbClr val="444444"/>
              </a:solidFill>
            </a:endParaRPr>
          </a:p>
          <a:p>
            <a:pPr>
              <a:spcBef>
                <a:spcPts val="0"/>
              </a:spcBef>
            </a:pPr>
            <a:endParaRPr lang="tr-TR" sz="1700" dirty="0"/>
          </a:p>
        </p:txBody>
      </p:sp>
      <p:graphicFrame>
        <p:nvGraphicFramePr>
          <p:cNvPr id="3" name="Table 4">
            <a:extLst>
              <a:ext uri="{FF2B5EF4-FFF2-40B4-BE49-F238E27FC236}">
                <a16:creationId xmlns:a16="http://schemas.microsoft.com/office/drawing/2014/main" id="{5974D7ED-07AF-4EF0-A1BE-AA91360BB709}"/>
              </a:ext>
            </a:extLst>
          </p:cNvPr>
          <p:cNvGraphicFramePr>
            <a:graphicFrameLocks noGrp="1"/>
          </p:cNvGraphicFramePr>
          <p:nvPr>
            <p:extLst>
              <p:ext uri="{D42A27DB-BD31-4B8C-83A1-F6EECF244321}">
                <p14:modId xmlns:p14="http://schemas.microsoft.com/office/powerpoint/2010/main" val="1974358353"/>
              </p:ext>
            </p:extLst>
          </p:nvPr>
        </p:nvGraphicFramePr>
        <p:xfrm>
          <a:off x="2373516" y="2297632"/>
          <a:ext cx="9312814" cy="4482512"/>
        </p:xfrm>
        <a:graphic>
          <a:graphicData uri="http://schemas.openxmlformats.org/drawingml/2006/table">
            <a:tbl>
              <a:tblPr firstRow="1" bandRow="1">
                <a:tableStyleId>{F5AB1C69-6EDB-4FF4-983F-18BD219EF322}</a:tableStyleId>
              </a:tblPr>
              <a:tblGrid>
                <a:gridCol w="4656407">
                  <a:extLst>
                    <a:ext uri="{9D8B030D-6E8A-4147-A177-3AD203B41FA5}">
                      <a16:colId xmlns:a16="http://schemas.microsoft.com/office/drawing/2014/main" val="1486358711"/>
                    </a:ext>
                  </a:extLst>
                </a:gridCol>
                <a:gridCol w="4656407">
                  <a:extLst>
                    <a:ext uri="{9D8B030D-6E8A-4147-A177-3AD203B41FA5}">
                      <a16:colId xmlns:a16="http://schemas.microsoft.com/office/drawing/2014/main" val="1764398155"/>
                    </a:ext>
                  </a:extLst>
                </a:gridCol>
              </a:tblGrid>
              <a:tr h="489632">
                <a:tc>
                  <a:txBody>
                    <a:bodyPr/>
                    <a:lstStyle/>
                    <a:p>
                      <a:pPr algn="l" fontAlgn="base"/>
                      <a:r>
                        <a:rPr lang="tr-TR" sz="1800" b="1" dirty="0">
                          <a:effectLst/>
                        </a:rPr>
                        <a:t>Metod</a:t>
                      </a:r>
                      <a:endParaRPr lang="tr-TR" sz="1800" b="0" dirty="0">
                        <a:effectLst/>
                      </a:endParaRPr>
                    </a:p>
                  </a:txBody>
                  <a:tcPr marL="142875" marR="142875" marT="95250" marB="95250" anchor="ctr"/>
                </a:tc>
                <a:tc>
                  <a:txBody>
                    <a:bodyPr/>
                    <a:lstStyle/>
                    <a:p>
                      <a:pPr algn="l"/>
                      <a:r>
                        <a:rPr lang="tr-TR" sz="1800" b="1" i="0" kern="1200" dirty="0">
                          <a:solidFill>
                            <a:schemeClr val="lt1"/>
                          </a:solidFill>
                          <a:effectLst/>
                          <a:latin typeface="+mn-lt"/>
                          <a:ea typeface="+mn-ea"/>
                          <a:cs typeface="+mn-cs"/>
                        </a:rPr>
                        <a:t>Açıklama</a:t>
                      </a:r>
                      <a:endParaRPr lang="tr-TR" sz="1800" dirty="0"/>
                    </a:p>
                  </a:txBody>
                  <a:tcPr anchor="ctr"/>
                </a:tc>
                <a:extLst>
                  <a:ext uri="{0D108BD9-81ED-4DB2-BD59-A6C34878D82A}">
                    <a16:rowId xmlns:a16="http://schemas.microsoft.com/office/drawing/2014/main" val="196595215"/>
                  </a:ext>
                </a:extLst>
              </a:tr>
              <a:tr h="48963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tr-TR" b="0" i="1" dirty="0">
                          <a:solidFill>
                            <a:schemeClr val="tx1"/>
                          </a:solidFill>
                          <a:effectLst/>
                        </a:rPr>
                        <a:t>Clone</a:t>
                      </a:r>
                      <a:r>
                        <a:rPr lang="en-US" b="0" i="1" dirty="0">
                          <a:solidFill>
                            <a:schemeClr val="tx1"/>
                          </a:solidFill>
                          <a:effectLst/>
                        </a:rPr>
                        <a:t> metodu</a:t>
                      </a:r>
                      <a:endParaRPr lang="tr-TR" sz="1800" i="1" dirty="0"/>
                    </a:p>
                  </a:txBody>
                  <a:tcPr/>
                </a:tc>
                <a:tc>
                  <a:txBody>
                    <a:bodyPr/>
                    <a:lstStyle/>
                    <a:p>
                      <a:pPr algn="just"/>
                      <a:r>
                        <a:rPr lang="tr-TR" sz="1600" dirty="0">
                          <a:solidFill>
                            <a:schemeClr val="tx1"/>
                          </a:solidFill>
                        </a:rPr>
                        <a:t>C# Clone() methodu, bir dize nesnesini clone() mak için kullanılır. Aynı verilerin başka </a:t>
                      </a:r>
                      <a:r>
                        <a:rPr lang="en-US" sz="1600" dirty="0">
                          <a:solidFill>
                            <a:schemeClr val="tx1"/>
                          </a:solidFill>
                        </a:rPr>
                        <a:t>     </a:t>
                      </a:r>
                      <a:r>
                        <a:rPr lang="tr-TR" sz="1600" dirty="0">
                          <a:solidFill>
                            <a:schemeClr val="tx1"/>
                          </a:solidFill>
                        </a:rPr>
                        <a:t>bir kopyasını döndürür. </a:t>
                      </a:r>
                    </a:p>
                  </a:txBody>
                  <a:tcPr/>
                </a:tc>
                <a:extLst>
                  <a:ext uri="{0D108BD9-81ED-4DB2-BD59-A6C34878D82A}">
                    <a16:rowId xmlns:a16="http://schemas.microsoft.com/office/drawing/2014/main" val="2575673478"/>
                  </a:ext>
                </a:extLst>
              </a:tr>
              <a:tr h="48963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tr-TR" sz="1800" b="0" i="1" kern="1200" dirty="0">
                          <a:solidFill>
                            <a:schemeClr val="dk1"/>
                          </a:solidFill>
                          <a:effectLst/>
                          <a:latin typeface="+mn-lt"/>
                          <a:ea typeface="+mn-ea"/>
                          <a:cs typeface="+mn-cs"/>
                        </a:rPr>
                        <a:t>Equals</a:t>
                      </a:r>
                      <a:r>
                        <a:rPr lang="en-US" sz="1800" b="0" i="1" kern="1200" dirty="0">
                          <a:solidFill>
                            <a:schemeClr val="dk1"/>
                          </a:solidFill>
                          <a:effectLst/>
                          <a:latin typeface="+mn-lt"/>
                          <a:ea typeface="+mn-ea"/>
                          <a:cs typeface="+mn-cs"/>
                        </a:rPr>
                        <a:t> metodu</a:t>
                      </a:r>
                      <a:endParaRPr lang="tr-TR" sz="1800" b="0" i="1" kern="1200" dirty="0">
                        <a:solidFill>
                          <a:schemeClr val="dk1"/>
                        </a:solidFill>
                        <a:effectLst/>
                        <a:latin typeface="+mn-lt"/>
                        <a:ea typeface="+mn-ea"/>
                        <a:cs typeface="+mn-cs"/>
                      </a:endParaRPr>
                    </a:p>
                    <a:p>
                      <a:pPr algn="l"/>
                      <a:endParaRPr lang="tr-TR" sz="1800" i="1" dirty="0"/>
                    </a:p>
                  </a:txBody>
                  <a:tcPr/>
                </a:tc>
                <a:tc>
                  <a:txBody>
                    <a:bodyPr/>
                    <a:lstStyle/>
                    <a:p>
                      <a:pPr algn="l"/>
                      <a:r>
                        <a:rPr lang="tr-TR" sz="1600" b="0" i="0" kern="1200" dirty="0">
                          <a:solidFill>
                            <a:schemeClr val="dk1"/>
                          </a:solidFill>
                          <a:effectLst/>
                          <a:latin typeface="+mn-lt"/>
                          <a:ea typeface="+mn-ea"/>
                          <a:cs typeface="+mn-cs"/>
                        </a:rPr>
                        <a:t>İki nesne örneği arasında karşılaştırma yapar. Aynı nesneler karşılaştırıldığında true aksi halde false döndürür.</a:t>
                      </a:r>
                      <a:endParaRPr lang="tr-TR" sz="1600" dirty="0"/>
                    </a:p>
                  </a:txBody>
                  <a:tcPr/>
                </a:tc>
                <a:extLst>
                  <a:ext uri="{0D108BD9-81ED-4DB2-BD59-A6C34878D82A}">
                    <a16:rowId xmlns:a16="http://schemas.microsoft.com/office/drawing/2014/main" val="2491222700"/>
                  </a:ext>
                </a:extLst>
              </a:tr>
              <a:tr h="48963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tr-TR" sz="1800" b="0" i="1" kern="1200" dirty="0">
                          <a:solidFill>
                            <a:schemeClr val="dk1"/>
                          </a:solidFill>
                          <a:effectLst/>
                          <a:latin typeface="+mn-lt"/>
                          <a:ea typeface="+mn-ea"/>
                          <a:cs typeface="+mn-cs"/>
                        </a:rPr>
                        <a:t>ReferenceEquals</a:t>
                      </a:r>
                      <a:r>
                        <a:rPr lang="en-US" sz="1800" b="0" i="1" kern="1200" dirty="0">
                          <a:solidFill>
                            <a:schemeClr val="dk1"/>
                          </a:solidFill>
                          <a:effectLst/>
                          <a:latin typeface="+mn-lt"/>
                          <a:ea typeface="+mn-ea"/>
                          <a:cs typeface="+mn-cs"/>
                        </a:rPr>
                        <a:t> metodu</a:t>
                      </a:r>
                      <a:endParaRPr lang="tr-TR" sz="1800" b="0" i="1" kern="1200" dirty="0">
                        <a:solidFill>
                          <a:schemeClr val="dk1"/>
                        </a:solidFill>
                        <a:effectLst/>
                        <a:latin typeface="+mn-lt"/>
                        <a:ea typeface="+mn-ea"/>
                        <a:cs typeface="+mn-cs"/>
                      </a:endParaRPr>
                    </a:p>
                    <a:p>
                      <a:pPr algn="l"/>
                      <a:endParaRPr lang="tr-TR" sz="1800" i="1" dirty="0"/>
                    </a:p>
                  </a:txBody>
                  <a:tcPr/>
                </a:tc>
                <a:tc>
                  <a:txBody>
                    <a:bodyPr/>
                    <a:lstStyle/>
                    <a:p>
                      <a:pPr algn="l"/>
                      <a:r>
                        <a:rPr lang="tr-TR" sz="1600" b="0" i="0" kern="1200" dirty="0">
                          <a:solidFill>
                            <a:schemeClr val="dk1"/>
                          </a:solidFill>
                          <a:effectLst/>
                          <a:latin typeface="+mn-lt"/>
                          <a:ea typeface="+mn-ea"/>
                          <a:cs typeface="+mn-cs"/>
                        </a:rPr>
                        <a:t>İki nesne örneği arasında karşılaştırma yapar. Aynı referans adreslerine sahip nesneler karşılaştırıldığında true aksi halde false döndürür.</a:t>
                      </a:r>
                      <a:endParaRPr lang="tr-TR" sz="1600" dirty="0"/>
                    </a:p>
                  </a:txBody>
                  <a:tcPr/>
                </a:tc>
                <a:extLst>
                  <a:ext uri="{0D108BD9-81ED-4DB2-BD59-A6C34878D82A}">
                    <a16:rowId xmlns:a16="http://schemas.microsoft.com/office/drawing/2014/main" val="2129879253"/>
                  </a:ext>
                </a:extLst>
              </a:tr>
              <a:tr h="48963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tr-TR" sz="1800" b="0" i="1" kern="1200" dirty="0">
                          <a:solidFill>
                            <a:schemeClr val="dk1"/>
                          </a:solidFill>
                          <a:effectLst/>
                          <a:latin typeface="+mn-lt"/>
                          <a:ea typeface="+mn-ea"/>
                          <a:cs typeface="+mn-cs"/>
                        </a:rPr>
                        <a:t>ToString</a:t>
                      </a:r>
                      <a:r>
                        <a:rPr lang="en-US" sz="1800" b="0" i="1" kern="1200" dirty="0">
                          <a:solidFill>
                            <a:schemeClr val="dk1"/>
                          </a:solidFill>
                          <a:effectLst/>
                          <a:latin typeface="+mn-lt"/>
                          <a:ea typeface="+mn-ea"/>
                          <a:cs typeface="+mn-cs"/>
                        </a:rPr>
                        <a:t> metodu</a:t>
                      </a:r>
                      <a:endParaRPr lang="tr-TR" sz="1800" b="0" i="1" kern="1200" dirty="0">
                        <a:solidFill>
                          <a:schemeClr val="dk1"/>
                        </a:solidFill>
                        <a:effectLst/>
                        <a:latin typeface="+mn-lt"/>
                        <a:ea typeface="+mn-ea"/>
                        <a:cs typeface="+mn-cs"/>
                      </a:endParaRPr>
                    </a:p>
                    <a:p>
                      <a:pPr algn="l"/>
                      <a:endParaRPr lang="tr-TR" sz="1800" i="1" dirty="0"/>
                    </a:p>
                  </a:txBody>
                  <a:tcPr/>
                </a:tc>
                <a:tc>
                  <a:txBody>
                    <a:bodyPr/>
                    <a:lstStyle/>
                    <a:p>
                      <a:pPr algn="l"/>
                      <a:r>
                        <a:rPr lang="tr-TR" sz="1600" b="0" i="0" kern="1200" dirty="0">
                          <a:solidFill>
                            <a:schemeClr val="dk1"/>
                          </a:solidFill>
                          <a:effectLst/>
                          <a:latin typeface="+mn-lt"/>
                          <a:ea typeface="+mn-ea"/>
                          <a:cs typeface="+mn-cs"/>
                        </a:rPr>
                        <a:t>Nesneyi string tipine dönüştürür.</a:t>
                      </a:r>
                      <a:endParaRPr lang="tr-TR" sz="1600" dirty="0"/>
                    </a:p>
                  </a:txBody>
                  <a:tcPr/>
                </a:tc>
                <a:extLst>
                  <a:ext uri="{0D108BD9-81ED-4DB2-BD59-A6C34878D82A}">
                    <a16:rowId xmlns:a16="http://schemas.microsoft.com/office/drawing/2014/main" val="2178746307"/>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tr-TR" sz="1800" b="0" i="1" kern="1200" dirty="0">
                          <a:solidFill>
                            <a:schemeClr val="dk1"/>
                          </a:solidFill>
                          <a:effectLst/>
                          <a:latin typeface="+mn-lt"/>
                          <a:ea typeface="+mn-ea"/>
                          <a:cs typeface="+mn-cs"/>
                        </a:rPr>
                        <a:t>GetHashCode</a:t>
                      </a:r>
                      <a:r>
                        <a:rPr lang="en-US" sz="1800" b="0" i="1" kern="1200" dirty="0">
                          <a:solidFill>
                            <a:schemeClr val="dk1"/>
                          </a:solidFill>
                          <a:effectLst/>
                          <a:latin typeface="+mn-lt"/>
                          <a:ea typeface="+mn-ea"/>
                          <a:cs typeface="+mn-cs"/>
                        </a:rPr>
                        <a:t> metodu</a:t>
                      </a:r>
                      <a:endParaRPr lang="tr-TR" sz="1800" b="0" i="1" kern="1200" dirty="0">
                        <a:solidFill>
                          <a:schemeClr val="dk1"/>
                        </a:solidFill>
                        <a:effectLst/>
                        <a:latin typeface="+mn-lt"/>
                        <a:ea typeface="+mn-ea"/>
                        <a:cs typeface="+mn-cs"/>
                      </a:endParaRPr>
                    </a:p>
                    <a:p>
                      <a:pPr algn="l"/>
                      <a:endParaRPr lang="tr-TR" sz="1800" i="1" dirty="0"/>
                    </a:p>
                  </a:txBody>
                  <a:tcPr/>
                </a:tc>
                <a:tc>
                  <a:txBody>
                    <a:bodyPr/>
                    <a:lstStyle/>
                    <a:p>
                      <a:pPr algn="l"/>
                      <a:r>
                        <a:rPr lang="tr-TR" sz="1600" b="0" i="0" kern="1200" dirty="0">
                          <a:solidFill>
                            <a:schemeClr val="dk1"/>
                          </a:solidFill>
                          <a:effectLst/>
                          <a:latin typeface="+mn-lt"/>
                          <a:ea typeface="+mn-ea"/>
                          <a:cs typeface="+mn-cs"/>
                        </a:rPr>
                        <a:t>Nesnenin hashcode bilgisini verir.</a:t>
                      </a:r>
                      <a:endParaRPr lang="tr-TR" sz="1600" dirty="0"/>
                    </a:p>
                  </a:txBody>
                  <a:tcPr/>
                </a:tc>
                <a:extLst>
                  <a:ext uri="{0D108BD9-81ED-4DB2-BD59-A6C34878D82A}">
                    <a16:rowId xmlns:a16="http://schemas.microsoft.com/office/drawing/2014/main" val="1801718405"/>
                  </a:ext>
                </a:extLst>
              </a:tr>
            </a:tbl>
          </a:graphicData>
        </a:graphic>
      </p:graphicFrame>
    </p:spTree>
    <p:extLst>
      <p:ext uri="{BB962C8B-B14F-4D97-AF65-F5344CB8AC3E}">
        <p14:creationId xmlns:p14="http://schemas.microsoft.com/office/powerpoint/2010/main" val="1578920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AE9BF-0E77-4250-B5E7-A369A50A3E69}"/>
              </a:ext>
            </a:extLst>
          </p:cNvPr>
          <p:cNvSpPr>
            <a:spLocks noGrp="1"/>
          </p:cNvSpPr>
          <p:nvPr>
            <p:ph type="title"/>
          </p:nvPr>
        </p:nvSpPr>
        <p:spPr>
          <a:xfrm>
            <a:off x="2212125" y="949433"/>
            <a:ext cx="8911687" cy="1280890"/>
          </a:xfrm>
        </p:spPr>
        <p:txBody>
          <a:bodyPr/>
          <a:lstStyle/>
          <a:p>
            <a:r>
              <a:rPr lang="tr-TR" dirty="0"/>
              <a:t>Kaynaklar</a:t>
            </a:r>
          </a:p>
        </p:txBody>
      </p:sp>
      <p:sp>
        <p:nvSpPr>
          <p:cNvPr id="3" name="Content Placeholder 2">
            <a:extLst>
              <a:ext uri="{FF2B5EF4-FFF2-40B4-BE49-F238E27FC236}">
                <a16:creationId xmlns:a16="http://schemas.microsoft.com/office/drawing/2014/main" id="{62578633-AEAC-4626-AC53-D3F282A348A2}"/>
              </a:ext>
            </a:extLst>
          </p:cNvPr>
          <p:cNvSpPr>
            <a:spLocks noGrp="1"/>
          </p:cNvSpPr>
          <p:nvPr>
            <p:ph idx="1"/>
          </p:nvPr>
        </p:nvSpPr>
        <p:spPr>
          <a:xfrm>
            <a:off x="2212125" y="2230323"/>
            <a:ext cx="10922000" cy="3777622"/>
          </a:xfrm>
        </p:spPr>
        <p:txBody>
          <a:bodyPr>
            <a:normAutofit/>
          </a:bodyPr>
          <a:lstStyle/>
          <a:p>
            <a:r>
              <a:rPr lang="tr-TR" sz="1700" dirty="0"/>
              <a:t> 1</a:t>
            </a:r>
            <a:r>
              <a:rPr lang="en-US" sz="1700" dirty="0"/>
              <a:t>.  </a:t>
            </a:r>
            <a:r>
              <a:rPr lang="en-US" sz="1700" dirty="0">
                <a:hlinkClick r:id="rId2"/>
              </a:rPr>
              <a:t>https://www.yazilimbilisim.net/c-sharp/c-object-class/</a:t>
            </a:r>
            <a:endParaRPr lang="en-US" sz="1700" i="0" u="none" strike="noStrike" baseline="0" dirty="0"/>
          </a:p>
          <a:p>
            <a:r>
              <a:rPr lang="en-US" sz="1700" i="0" u="none" strike="noStrike" baseline="0" dirty="0"/>
              <a:t> </a:t>
            </a:r>
            <a:r>
              <a:rPr lang="tr-TR" sz="1700" i="0" u="none" strike="noStrike" baseline="0" dirty="0"/>
              <a:t>2.  </a:t>
            </a:r>
            <a:r>
              <a:rPr lang="en-US" sz="1700" i="0" u="none" strike="noStrike" baseline="0" dirty="0">
                <a:hlinkClick r:id="rId3"/>
              </a:rPr>
              <a:t>http://kod5.org/c-sinif-yapisi/</a:t>
            </a:r>
            <a:endParaRPr lang="en-US" sz="1700" i="0" u="none" strike="noStrike" baseline="0" dirty="0"/>
          </a:p>
          <a:p>
            <a:r>
              <a:rPr lang="en-US" sz="1700" dirty="0"/>
              <a:t> 3.</a:t>
            </a:r>
            <a:r>
              <a:rPr lang="tr-TR" sz="1700" dirty="0"/>
              <a:t> </a:t>
            </a:r>
            <a:r>
              <a:rPr lang="en-US" sz="1700" dirty="0"/>
              <a:t> </a:t>
            </a:r>
            <a:r>
              <a:rPr lang="tr-TR" sz="1700" dirty="0">
                <a:hlinkClick r:id="rId2"/>
              </a:rPr>
              <a:t>https://www.yazilimbilisim.net/c-sharp/c-object-class/</a:t>
            </a:r>
            <a:endParaRPr lang="en-US" sz="1700" dirty="0"/>
          </a:p>
          <a:p>
            <a:r>
              <a:rPr lang="en-US" sz="1700" dirty="0"/>
              <a:t> 4.  </a:t>
            </a:r>
            <a:r>
              <a:rPr lang="tr-TR" sz="1700" dirty="0">
                <a:hlinkClick r:id="rId4"/>
              </a:rPr>
              <a:t>https://tr.wikibooks.org/wiki/C_Sharp_Programlama_Dili/Metotlar</a:t>
            </a:r>
            <a:endParaRPr lang="en-US" sz="1700" dirty="0"/>
          </a:p>
          <a:p>
            <a:r>
              <a:rPr lang="en-US" sz="1700" dirty="0"/>
              <a:t> 5. </a:t>
            </a:r>
            <a:r>
              <a:rPr lang="tr-TR" sz="1700" dirty="0"/>
              <a:t> </a:t>
            </a:r>
            <a:r>
              <a:rPr lang="en-US" sz="1700" dirty="0">
                <a:hlinkClick r:id="rId5"/>
              </a:rPr>
              <a:t>https://www.yazilimkodlama.com/programlama/c-metotlar-ve-metot-ornekleri/</a:t>
            </a:r>
            <a:endParaRPr lang="en-US" sz="1700" dirty="0"/>
          </a:p>
          <a:p>
            <a:pPr marL="0" indent="0">
              <a:buNone/>
            </a:pPr>
            <a:endParaRPr lang="en-US" sz="1700" dirty="0"/>
          </a:p>
          <a:p>
            <a:pPr marL="0" indent="0">
              <a:buNone/>
            </a:pPr>
            <a:endParaRPr lang="tr-TR" sz="1700" dirty="0"/>
          </a:p>
          <a:p>
            <a:endParaRPr lang="en-US" sz="1700" dirty="0"/>
          </a:p>
          <a:p>
            <a:pPr marL="0" indent="0">
              <a:buNone/>
            </a:pPr>
            <a:endParaRPr lang="tr-TR" sz="1700" dirty="0"/>
          </a:p>
        </p:txBody>
      </p:sp>
      <p:sp>
        <p:nvSpPr>
          <p:cNvPr id="4" name="Slide Number Placeholder 3">
            <a:extLst>
              <a:ext uri="{FF2B5EF4-FFF2-40B4-BE49-F238E27FC236}">
                <a16:creationId xmlns:a16="http://schemas.microsoft.com/office/drawing/2014/main" id="{496EDC01-A673-4CFE-BB88-6DBD405E48CA}"/>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557754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893366" y="4372204"/>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810311" y="3232513"/>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5986816" y="4459783"/>
            <a:ext cx="5897460"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nSpc>
                <a:spcPct val="150000"/>
              </a:lnSpc>
            </a:pPr>
            <a:r>
              <a:rPr lang="tr-TR" dirty="0">
                <a:solidFill>
                  <a:schemeClr val="tx1"/>
                </a:solidFill>
              </a:rPr>
              <a:t>Hazırlayan ve Sunan : </a:t>
            </a:r>
            <a:r>
              <a:rPr lang="en-US" b="1" dirty="0">
                <a:solidFill>
                  <a:schemeClr val="tx1"/>
                </a:solidFill>
              </a:rPr>
              <a:t>Saifuddin Hassani 1911404084</a:t>
            </a:r>
            <a:br>
              <a:rPr lang="tr-TR" b="1" dirty="0">
                <a:solidFill>
                  <a:schemeClr val="tx1"/>
                </a:solidFill>
              </a:rPr>
            </a:br>
            <a:r>
              <a:rPr lang="tr-TR" dirty="0">
                <a:solidFill>
                  <a:schemeClr val="tx1"/>
                </a:solidFill>
              </a:rPr>
              <a:t>Tarih                            : 10/06/2021</a:t>
            </a:r>
          </a:p>
          <a:p>
            <a:pPr>
              <a:lnSpc>
                <a:spcPct val="150000"/>
              </a:lnSpc>
            </a:pPr>
            <a:r>
              <a:rPr lang="tr-TR" dirty="0">
                <a:solidFill>
                  <a:schemeClr val="tx1"/>
                </a:solidFill>
              </a:rPr>
              <a:t>Sürüm                         : v1</a:t>
            </a:r>
          </a:p>
          <a:p>
            <a:pPr>
              <a:lnSpc>
                <a:spcPct val="150000"/>
              </a:lnSpc>
            </a:pPr>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842154" y="245935"/>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0" name="Alt Başlık 2">
            <a:extLst>
              <a:ext uri="{FF2B5EF4-FFF2-40B4-BE49-F238E27FC236}">
                <a16:creationId xmlns:a16="http://schemas.microsoft.com/office/drawing/2014/main" id="{F3FB4516-AA03-4E40-A3E9-4BD1CB9AAD92}"/>
              </a:ext>
            </a:extLst>
          </p:cNvPr>
          <p:cNvSpPr txBox="1">
            <a:spLocks/>
          </p:cNvSpPr>
          <p:nvPr/>
        </p:nvSpPr>
        <p:spPr>
          <a:xfrm>
            <a:off x="3745173" y="103740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12" name="Resim 11">
            <a:hlinkClick r:id="rId3"/>
            <a:extLst>
              <a:ext uri="{FF2B5EF4-FFF2-40B4-BE49-F238E27FC236}">
                <a16:creationId xmlns:a16="http://schemas.microsoft.com/office/drawing/2014/main" id="{6BDD6285-D7B4-4236-9241-3C7798F7D644}"/>
              </a:ext>
            </a:extLst>
          </p:cNvPr>
          <p:cNvPicPr>
            <a:picLocks noChangeAspect="1"/>
          </p:cNvPicPr>
          <p:nvPr/>
        </p:nvPicPr>
        <p:blipFill>
          <a:blip r:embed="rId4"/>
          <a:stretch>
            <a:fillRect/>
          </a:stretch>
        </p:blipFill>
        <p:spPr>
          <a:xfrm>
            <a:off x="880877" y="-28029"/>
            <a:ext cx="1778435" cy="1633526"/>
          </a:xfrm>
          <a:prstGeom prst="rect">
            <a:avLst/>
          </a:prstGeom>
        </p:spPr>
      </p:pic>
      <p:sp>
        <p:nvSpPr>
          <p:cNvPr id="13" name="Dikdörtgen 12">
            <a:extLst>
              <a:ext uri="{FF2B5EF4-FFF2-40B4-BE49-F238E27FC236}">
                <a16:creationId xmlns:a16="http://schemas.microsoft.com/office/drawing/2014/main" id="{9CA692D3-0526-46AB-B8B6-5B201CEEFBC0}"/>
              </a:ext>
            </a:extLst>
          </p:cNvPr>
          <p:cNvSpPr/>
          <p:nvPr/>
        </p:nvSpPr>
        <p:spPr>
          <a:xfrm>
            <a:off x="490929" y="1405544"/>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1" name="Picture 2" descr="Object Oriented Programming: A curated set of resources">
            <a:extLst>
              <a:ext uri="{FF2B5EF4-FFF2-40B4-BE49-F238E27FC236}">
                <a16:creationId xmlns:a16="http://schemas.microsoft.com/office/drawing/2014/main" id="{A7580241-F7E6-4A4F-B885-D5520F18163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75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946667" y="787782"/>
            <a:ext cx="8911687" cy="1280890"/>
          </a:xfrm>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2946667" y="1658906"/>
            <a:ext cx="5574261" cy="5847842"/>
          </a:xfrm>
        </p:spPr>
        <p:txBody>
          <a:bodyPr>
            <a:normAutofit/>
          </a:bodyPr>
          <a:lstStyle/>
          <a:p>
            <a:r>
              <a:rPr lang="en-US" sz="1800" b="0" i="0" u="none" strike="noStrike" baseline="0" dirty="0">
                <a:solidFill>
                  <a:schemeClr val="tx1"/>
                </a:solidFill>
              </a:rPr>
              <a:t>O</a:t>
            </a:r>
            <a:r>
              <a:rPr lang="tr-TR" sz="1800" b="0" i="0" u="none" strike="noStrike" baseline="0" dirty="0">
                <a:solidFill>
                  <a:schemeClr val="tx1"/>
                </a:solidFill>
              </a:rPr>
              <a:t>bject sınıfı </a:t>
            </a:r>
            <a:r>
              <a:rPr lang="en-US" sz="1800" b="0" i="0" u="none" strike="noStrike" baseline="0" dirty="0">
                <a:solidFill>
                  <a:schemeClr val="tx1"/>
                </a:solidFill>
              </a:rPr>
              <a:t>nedir ?</a:t>
            </a:r>
          </a:p>
          <a:p>
            <a:r>
              <a:rPr lang="nb-NO" dirty="0">
                <a:solidFill>
                  <a:schemeClr val="tx1"/>
                </a:solidFill>
              </a:rPr>
              <a:t>Me</a:t>
            </a:r>
            <a:r>
              <a:rPr lang="tr-TR" dirty="0">
                <a:solidFill>
                  <a:schemeClr val="tx1"/>
                </a:solidFill>
              </a:rPr>
              <a:t>t</a:t>
            </a:r>
            <a:r>
              <a:rPr lang="nb-NO" dirty="0">
                <a:solidFill>
                  <a:schemeClr val="tx1"/>
                </a:solidFill>
              </a:rPr>
              <a:t>odlar nedir?</a:t>
            </a:r>
            <a:endParaRPr lang="tr-TR" sz="1800" b="0" i="0" u="none" strike="noStrike" baseline="0" dirty="0">
              <a:solidFill>
                <a:schemeClr val="tx1"/>
              </a:solidFill>
            </a:endParaRPr>
          </a:p>
          <a:p>
            <a:r>
              <a:rPr lang="en-US" sz="1800" b="0" i="0" u="none" strike="noStrike" baseline="0" dirty="0">
                <a:solidFill>
                  <a:schemeClr val="tx1"/>
                </a:solidFill>
              </a:rPr>
              <a:t>O</a:t>
            </a:r>
            <a:r>
              <a:rPr lang="tr-TR" sz="1800" b="0" i="0" u="none" strike="noStrike" baseline="0" dirty="0">
                <a:solidFill>
                  <a:schemeClr val="tx1"/>
                </a:solidFill>
              </a:rPr>
              <a:t>bject</a:t>
            </a:r>
            <a:r>
              <a:rPr lang="nb-NO" sz="1800" b="0" i="0" u="none" strike="noStrike" baseline="0" dirty="0">
                <a:solidFill>
                  <a:schemeClr val="tx1"/>
                </a:solidFill>
              </a:rPr>
              <a:t> Sınıf Örneği</a:t>
            </a:r>
          </a:p>
          <a:p>
            <a:pPr algn="l"/>
            <a:r>
              <a:rPr lang="tr-TR" b="0" i="0" dirty="0">
                <a:solidFill>
                  <a:schemeClr val="tx1"/>
                </a:solidFill>
                <a:effectLst/>
              </a:rPr>
              <a:t>Meto</a:t>
            </a:r>
            <a:r>
              <a:rPr lang="en-US" b="0" i="0" dirty="0">
                <a:solidFill>
                  <a:schemeClr val="tx1"/>
                </a:solidFill>
                <a:effectLst/>
              </a:rPr>
              <a:t>d</a:t>
            </a:r>
            <a:r>
              <a:rPr lang="tr-TR" b="0" i="0" dirty="0">
                <a:solidFill>
                  <a:schemeClr val="tx1"/>
                </a:solidFill>
                <a:effectLst/>
              </a:rPr>
              <a:t> Yapımı ve Kullanımı</a:t>
            </a:r>
          </a:p>
          <a:p>
            <a:pPr algn="l"/>
            <a:r>
              <a:rPr lang="tr-TR" b="0" i="0" dirty="0">
                <a:solidFill>
                  <a:schemeClr val="tx1"/>
                </a:solidFill>
                <a:effectLst/>
              </a:rPr>
              <a:t>Clone() methodu</a:t>
            </a:r>
            <a:endParaRPr lang="en-US" b="0" i="0" dirty="0">
              <a:solidFill>
                <a:schemeClr val="tx1"/>
              </a:solidFill>
              <a:effectLst/>
            </a:endParaRPr>
          </a:p>
          <a:p>
            <a:r>
              <a:rPr lang="tr-TR" b="0" i="0" dirty="0">
                <a:solidFill>
                  <a:schemeClr val="tx1"/>
                </a:solidFill>
                <a:effectLst/>
              </a:rPr>
              <a:t>Meto</a:t>
            </a:r>
            <a:r>
              <a:rPr lang="en-US" b="0" i="0" dirty="0">
                <a:solidFill>
                  <a:schemeClr val="tx1"/>
                </a:solidFill>
                <a:effectLst/>
              </a:rPr>
              <a:t>d</a:t>
            </a:r>
            <a:r>
              <a:rPr lang="tr-TR" b="0" i="0" dirty="0">
                <a:solidFill>
                  <a:schemeClr val="tx1"/>
                </a:solidFill>
                <a:effectLst/>
              </a:rPr>
              <a:t>larla ilgili önemli özellikler</a:t>
            </a:r>
            <a:endParaRPr lang="en-US" b="0" i="0" dirty="0">
              <a:solidFill>
                <a:schemeClr val="tx1"/>
              </a:solidFill>
              <a:effectLst/>
            </a:endParaRPr>
          </a:p>
          <a:p>
            <a:pPr algn="l" fontAlgn="base"/>
            <a:r>
              <a:rPr lang="tr-TR" b="0" i="0" dirty="0">
                <a:solidFill>
                  <a:schemeClr val="tx1"/>
                </a:solidFill>
                <a:effectLst/>
              </a:rPr>
              <a:t>ToString() Metodunu Override Etmek</a:t>
            </a:r>
          </a:p>
          <a:p>
            <a:pPr algn="l" fontAlgn="base"/>
            <a:r>
              <a:rPr lang="tr-TR" b="0" i="0" dirty="0">
                <a:solidFill>
                  <a:schemeClr val="tx1"/>
                </a:solidFill>
                <a:effectLst/>
              </a:rPr>
              <a:t>Equals() Metodu</a:t>
            </a:r>
          </a:p>
          <a:p>
            <a:pPr algn="l" fontAlgn="base"/>
            <a:r>
              <a:rPr lang="tr-TR" b="0" i="0" dirty="0">
                <a:solidFill>
                  <a:schemeClr val="tx1"/>
                </a:solidFill>
                <a:effectLst/>
              </a:rPr>
              <a:t>GetHashCode() Metodu</a:t>
            </a:r>
            <a:endParaRPr lang="en-US" b="0" i="0" dirty="0">
              <a:solidFill>
                <a:schemeClr val="tx1"/>
              </a:solidFill>
              <a:effectLst/>
            </a:endParaRPr>
          </a:p>
          <a:p>
            <a:pPr algn="l" fontAlgn="base"/>
            <a:r>
              <a:rPr lang="tr-TR" sz="1800" b="0" kern="1200" dirty="0">
                <a:solidFill>
                  <a:schemeClr val="tx1"/>
                </a:solidFill>
                <a:effectLst/>
                <a:latin typeface="+mn-lt"/>
                <a:ea typeface="+mn-ea"/>
                <a:cs typeface="+mn-cs"/>
              </a:rPr>
              <a:t>ReferenceEquals</a:t>
            </a:r>
            <a:r>
              <a:rPr lang="en-US" dirty="0">
                <a:solidFill>
                  <a:schemeClr val="tx1"/>
                </a:solidFill>
              </a:rPr>
              <a:t>() Metodu</a:t>
            </a:r>
            <a:endParaRPr lang="tr-TR" b="0" dirty="0">
              <a:solidFill>
                <a:schemeClr val="tx1"/>
              </a:solidFill>
              <a:effectLst/>
            </a:endParaRPr>
          </a:p>
          <a:p>
            <a:pPr algn="l"/>
            <a:r>
              <a:rPr lang="en-US" dirty="0">
                <a:solidFill>
                  <a:schemeClr val="tx1"/>
                </a:solidFill>
              </a:rPr>
              <a:t>Sonu</a:t>
            </a:r>
            <a:r>
              <a:rPr lang="tr-TR" dirty="0">
                <a:solidFill>
                  <a:schemeClr val="tx1"/>
                </a:solidFill>
              </a:rPr>
              <a:t>ç</a:t>
            </a:r>
            <a:endParaRPr lang="en-US" dirty="0">
              <a:solidFill>
                <a:schemeClr val="tx1"/>
              </a:solidFill>
            </a:endParaRPr>
          </a:p>
          <a:p>
            <a:pPr algn="l"/>
            <a:r>
              <a:rPr lang="en-US" sz="1800" b="0" i="0" u="none" strike="noStrike" baseline="0" dirty="0">
                <a:solidFill>
                  <a:schemeClr val="tx1"/>
                </a:solidFill>
              </a:rPr>
              <a:t>Kaynaklar</a:t>
            </a:r>
            <a:endParaRPr lang="tr-TR" sz="1800" b="0" i="0" u="none" strike="noStrike" baseline="0" dirty="0">
              <a:solidFill>
                <a:schemeClr val="tx1"/>
              </a:solidFill>
            </a:endParaRPr>
          </a:p>
          <a:p>
            <a:endParaRPr lang="en-US" dirty="0">
              <a:latin typeface="+mj-lt"/>
            </a:endParaRP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Picture 8" descr="Kurumsal Kimlik | Burdur Mehmet Akif Ersoy Üniversitesi">
            <a:extLst>
              <a:ext uri="{FF2B5EF4-FFF2-40B4-BE49-F238E27FC236}">
                <a16:creationId xmlns:a16="http://schemas.microsoft.com/office/drawing/2014/main" id="{9E6DEBDC-868E-48C5-8316-305D8ACCAB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30C9555B-79E5-493C-91CF-6C37CB029805}"/>
              </a:ext>
            </a:extLst>
          </p:cNvPr>
          <p:cNvPicPr>
            <a:picLocks noChangeAspect="1" noChangeArrowheads="1"/>
          </p:cNvPicPr>
          <p:nvPr/>
        </p:nvPicPr>
        <p:blipFill>
          <a:blip r:embed="rId3"/>
          <a:srcRect/>
          <a:stretch/>
        </p:blipFill>
        <p:spPr bwMode="auto">
          <a:xfrm>
            <a:off x="8520928" y="1931653"/>
            <a:ext cx="2983684"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4"/>
            <a:extLst>
              <a:ext uri="{FF2B5EF4-FFF2-40B4-BE49-F238E27FC236}">
                <a16:creationId xmlns:a16="http://schemas.microsoft.com/office/drawing/2014/main" id="{5E0CEE4C-9B47-48D3-9C95-A5768F3000F3}"/>
              </a:ext>
            </a:extLst>
          </p:cNvPr>
          <p:cNvPicPr>
            <a:picLocks noChangeAspect="1"/>
          </p:cNvPicPr>
          <p:nvPr/>
        </p:nvPicPr>
        <p:blipFill>
          <a:blip r:embed="rId5"/>
          <a:stretch>
            <a:fillRect/>
          </a:stretch>
        </p:blipFill>
        <p:spPr>
          <a:xfrm>
            <a:off x="10228222" y="5153978"/>
            <a:ext cx="1778435" cy="1633526"/>
          </a:xfrm>
          <a:prstGeom prst="rect">
            <a:avLst/>
          </a:prstGeom>
        </p:spPr>
      </p:pic>
      <p:sp>
        <p:nvSpPr>
          <p:cNvPr id="9" name="Dikdörtgen 8">
            <a:extLst>
              <a:ext uri="{FF2B5EF4-FFF2-40B4-BE49-F238E27FC236}">
                <a16:creationId xmlns:a16="http://schemas.microsoft.com/office/drawing/2014/main"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022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5" name="Content Placeholder 2">
            <a:extLst>
              <a:ext uri="{FF2B5EF4-FFF2-40B4-BE49-F238E27FC236}">
                <a16:creationId xmlns:a16="http://schemas.microsoft.com/office/drawing/2014/main" id="{19467E49-AA26-46BB-ADBF-3EB5F6863A93}"/>
              </a:ext>
            </a:extLst>
          </p:cNvPr>
          <p:cNvSpPr txBox="1">
            <a:spLocks/>
          </p:cNvSpPr>
          <p:nvPr/>
        </p:nvSpPr>
        <p:spPr>
          <a:xfrm>
            <a:off x="2357396" y="1540189"/>
            <a:ext cx="9446676"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tr-TR" sz="2800" dirty="0"/>
          </a:p>
          <a:p>
            <a:pPr marL="0" indent="0">
              <a:buNone/>
            </a:pPr>
            <a:endParaRPr lang="tr-TR" sz="2800" dirty="0"/>
          </a:p>
        </p:txBody>
      </p:sp>
      <p:sp>
        <p:nvSpPr>
          <p:cNvPr id="6" name="Başlık 1">
            <a:extLst>
              <a:ext uri="{FF2B5EF4-FFF2-40B4-BE49-F238E27FC236}">
                <a16:creationId xmlns:a16="http://schemas.microsoft.com/office/drawing/2014/main" id="{C5FB13F4-A1C4-4F2E-B4A1-CF3CFE8A65C4}"/>
              </a:ext>
            </a:extLst>
          </p:cNvPr>
          <p:cNvSpPr txBox="1">
            <a:spLocks/>
          </p:cNvSpPr>
          <p:nvPr/>
        </p:nvSpPr>
        <p:spPr>
          <a:xfrm>
            <a:off x="2260414" y="147337"/>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0" i="0" u="none" strike="noStrike" baseline="0" dirty="0"/>
              <a:t>O</a:t>
            </a:r>
            <a:r>
              <a:rPr lang="tr-TR" sz="3600" b="0" i="0" u="none" strike="noStrike" baseline="0" dirty="0"/>
              <a:t>bject sınıfı </a:t>
            </a:r>
            <a:r>
              <a:rPr lang="en-US" sz="3600" b="0" i="0" u="none" strike="noStrike" baseline="0" dirty="0"/>
              <a:t>nedir?</a:t>
            </a:r>
            <a:endParaRPr lang="tr-TR" dirty="0"/>
          </a:p>
        </p:txBody>
      </p:sp>
      <p:sp>
        <p:nvSpPr>
          <p:cNvPr id="9" name="Content Placeholder 2">
            <a:extLst>
              <a:ext uri="{FF2B5EF4-FFF2-40B4-BE49-F238E27FC236}">
                <a16:creationId xmlns:a16="http://schemas.microsoft.com/office/drawing/2014/main" id="{88DDEC1D-7656-4D43-9CF8-8952AD334749}"/>
              </a:ext>
            </a:extLst>
          </p:cNvPr>
          <p:cNvSpPr>
            <a:spLocks noGrp="1"/>
          </p:cNvSpPr>
          <p:nvPr>
            <p:ph idx="1"/>
          </p:nvPr>
        </p:nvSpPr>
        <p:spPr>
          <a:xfrm>
            <a:off x="2357396" y="970344"/>
            <a:ext cx="9321986" cy="3777622"/>
          </a:xfrm>
        </p:spPr>
        <p:txBody>
          <a:bodyPr>
            <a:normAutofit/>
          </a:bodyPr>
          <a:lstStyle/>
          <a:p>
            <a:pPr algn="just"/>
            <a:r>
              <a:rPr lang="tr-TR" sz="1600" b="0" dirty="0">
                <a:solidFill>
                  <a:schemeClr val="tx1"/>
                </a:solidFill>
                <a:effectLst/>
              </a:rPr>
              <a:t>Tüm sınıfların temel aldığı .NET çatısının en tepesinde bulunan sınıfıdır. </a:t>
            </a:r>
            <a:r>
              <a:rPr lang="tr-TR" sz="1600" b="1" dirty="0">
                <a:solidFill>
                  <a:schemeClr val="tx1"/>
                </a:solidFill>
                <a:effectLst/>
              </a:rPr>
              <a:t>Object</a:t>
            </a:r>
            <a:r>
              <a:rPr lang="tr-TR" sz="1600" b="0" dirty="0">
                <a:solidFill>
                  <a:schemeClr val="tx1"/>
                </a:solidFill>
                <a:effectLst/>
              </a:rPr>
              <a:t> sınıfının aslında herşey olduğunu kısaca</a:t>
            </a:r>
            <a:r>
              <a:rPr lang="tr-TR" sz="1600" b="1" dirty="0">
                <a:solidFill>
                  <a:schemeClr val="tx1"/>
                </a:solidFill>
                <a:effectLst/>
              </a:rPr>
              <a:t> “Object is Everthing”</a:t>
            </a:r>
            <a:r>
              <a:rPr lang="tr-TR" sz="1600" b="0" dirty="0">
                <a:solidFill>
                  <a:schemeClr val="tx1"/>
                </a:solidFill>
                <a:effectLst/>
              </a:rPr>
              <a:t>diyebiliriz. Bir nesnenin başlangıcıdır.</a:t>
            </a:r>
            <a:endParaRPr lang="en-US" sz="1600" b="0" dirty="0">
              <a:solidFill>
                <a:schemeClr val="tx1"/>
              </a:solidFill>
              <a:effectLst/>
            </a:endParaRPr>
          </a:p>
          <a:p>
            <a:pPr algn="just"/>
            <a:r>
              <a:rPr lang="tr-TR" sz="1600" b="1" dirty="0">
                <a:solidFill>
                  <a:schemeClr val="tx1"/>
                </a:solidFill>
                <a:effectLst/>
              </a:rPr>
              <a:t>Nesne(object)</a:t>
            </a:r>
            <a:r>
              <a:rPr lang="tr-TR" sz="1600" b="0" dirty="0">
                <a:solidFill>
                  <a:schemeClr val="tx1"/>
                </a:solidFill>
                <a:effectLst/>
              </a:rPr>
              <a:t> ‘ler sınıfların birer örneğidirler. Bu durumda sınıf, nesnelerin nasıl inşa edileceğini tanımlayan bir kılavuzdur diyebiliriz. Gerçek hayatta birçok nesne bulunur. Kitap, kalem, TV, araba vs. bunların hepsi birer nesnedir. Program için de bu durum farksızdır.Yani hayatımızı modelleyerek programlara aktarabiliriz. İşte bu nesnelerin belirli  özellikleri ve fonksiyonları vardır. Her arabanın kapısı olması veya hareket etmesi gibi. Örneğin yemek kitabı bir sınıftır, bu kitabın yardımıyla yapılacak olan yemekler ise birer nesnedir.</a:t>
            </a:r>
            <a:r>
              <a:rPr lang="tr-TR" sz="1800" b="1" dirty="0">
                <a:solidFill>
                  <a:schemeClr val="tx1"/>
                </a:solidFill>
                <a:effectLst/>
              </a:rPr>
              <a:t> </a:t>
            </a:r>
            <a:endParaRPr lang="en-US" sz="1800" b="1" dirty="0">
              <a:solidFill>
                <a:schemeClr val="tx1"/>
              </a:solidFill>
              <a:effectLst/>
            </a:endParaRPr>
          </a:p>
          <a:p>
            <a:pPr algn="just"/>
            <a:r>
              <a:rPr lang="tr-TR" sz="1600" b="1" dirty="0">
                <a:solidFill>
                  <a:schemeClr val="tx1"/>
                </a:solidFill>
                <a:effectLst/>
              </a:rPr>
              <a:t>Sınıf (class)</a:t>
            </a:r>
            <a:r>
              <a:rPr lang="tr-TR" sz="1600" b="0" dirty="0">
                <a:solidFill>
                  <a:schemeClr val="tx1"/>
                </a:solidFill>
                <a:effectLst/>
              </a:rPr>
              <a:t> bir nesnenin şeklini tanımlayan bir şablondur. Sınıf, verileri ve bu verileri işleyecek kodu içerir. Sınıf nesneleri oluşturmak için temel özellikleri içerir. </a:t>
            </a:r>
            <a:endParaRPr lang="tr-TR" sz="1600" dirty="0">
              <a:solidFill>
                <a:schemeClr val="tx1"/>
              </a:solidFill>
            </a:endParaRPr>
          </a:p>
        </p:txBody>
      </p:sp>
      <p:pic>
        <p:nvPicPr>
          <p:cNvPr id="7" name="Picture 6">
            <a:extLst>
              <a:ext uri="{FF2B5EF4-FFF2-40B4-BE49-F238E27FC236}">
                <a16:creationId xmlns:a16="http://schemas.microsoft.com/office/drawing/2014/main" id="{DFFAE7F3-382D-418E-BD92-36C1401107A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20000" contrast="40000"/>
                    </a14:imgEffect>
                  </a14:imgLayer>
                </a14:imgProps>
              </a:ext>
            </a:extLst>
          </a:blip>
          <a:stretch>
            <a:fillRect/>
          </a:stretch>
        </p:blipFill>
        <p:spPr>
          <a:xfrm>
            <a:off x="4205915" y="4146074"/>
            <a:ext cx="5749637" cy="260615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510154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463BF-4AF2-4F67-938A-1610F9F1610E}"/>
              </a:ext>
            </a:extLst>
          </p:cNvPr>
          <p:cNvSpPr>
            <a:spLocks noGrp="1"/>
          </p:cNvSpPr>
          <p:nvPr>
            <p:ph type="title"/>
          </p:nvPr>
        </p:nvSpPr>
        <p:spPr>
          <a:xfrm>
            <a:off x="2271371" y="572448"/>
            <a:ext cx="8911687" cy="1280890"/>
          </a:xfrm>
        </p:spPr>
        <p:txBody>
          <a:bodyPr/>
          <a:lstStyle/>
          <a:p>
            <a:r>
              <a:rPr lang="nb-NO" dirty="0">
                <a:solidFill>
                  <a:srgbClr val="0070C0"/>
                </a:solidFill>
              </a:rPr>
              <a:t>Metud</a:t>
            </a:r>
            <a:r>
              <a:rPr lang="tr-TR" dirty="0">
                <a:solidFill>
                  <a:srgbClr val="0070C0"/>
                </a:solidFill>
              </a:rPr>
              <a:t>lar</a:t>
            </a:r>
            <a:r>
              <a:rPr lang="nb-NO" dirty="0">
                <a:solidFill>
                  <a:srgbClr val="0070C0"/>
                </a:solidFill>
              </a:rPr>
              <a:t> nedir?</a:t>
            </a:r>
            <a:br>
              <a:rPr lang="tr-TR" dirty="0">
                <a:solidFill>
                  <a:schemeClr val="tx1"/>
                </a:solidFill>
                <a:latin typeface="+mj-lt"/>
              </a:rPr>
            </a:br>
            <a:endParaRPr lang="tr-TR" dirty="0"/>
          </a:p>
        </p:txBody>
      </p:sp>
      <p:sp>
        <p:nvSpPr>
          <p:cNvPr id="3" name="Content Placeholder 2">
            <a:extLst>
              <a:ext uri="{FF2B5EF4-FFF2-40B4-BE49-F238E27FC236}">
                <a16:creationId xmlns:a16="http://schemas.microsoft.com/office/drawing/2014/main" id="{3190361F-AC4A-473C-954D-E9EFA48D502A}"/>
              </a:ext>
            </a:extLst>
          </p:cNvPr>
          <p:cNvSpPr>
            <a:spLocks noGrp="1"/>
          </p:cNvSpPr>
          <p:nvPr>
            <p:ph idx="1"/>
          </p:nvPr>
        </p:nvSpPr>
        <p:spPr>
          <a:xfrm>
            <a:off x="1932285" y="1563765"/>
            <a:ext cx="9159442" cy="3777622"/>
          </a:xfrm>
        </p:spPr>
        <p:txBody>
          <a:bodyPr>
            <a:normAutofit/>
          </a:bodyPr>
          <a:lstStyle/>
          <a:p>
            <a:pPr algn="just"/>
            <a:r>
              <a:rPr lang="tr-TR" sz="1600" b="1" i="0" dirty="0">
                <a:solidFill>
                  <a:schemeClr val="tx1"/>
                </a:solidFill>
                <a:effectLst/>
              </a:rPr>
              <a:t>Metodlar </a:t>
            </a:r>
            <a:r>
              <a:rPr lang="tr-TR" sz="1600" b="0" i="0" dirty="0">
                <a:solidFill>
                  <a:schemeClr val="tx1"/>
                </a:solidFill>
                <a:effectLst/>
              </a:rPr>
              <a:t>belirli işlemleri yerine getiren kod bloklarıdır. Aynı kodların tekrar tekrar kullanılması</a:t>
            </a:r>
            <a:r>
              <a:rPr lang="en-US" sz="1600" b="0" i="0" dirty="0">
                <a:solidFill>
                  <a:schemeClr val="tx1"/>
                </a:solidFill>
                <a:effectLst/>
              </a:rPr>
              <a:t> </a:t>
            </a:r>
            <a:r>
              <a:rPr lang="tr-TR" sz="1600" b="0" i="0" dirty="0">
                <a:solidFill>
                  <a:schemeClr val="tx1"/>
                </a:solidFill>
                <a:effectLst/>
              </a:rPr>
              <a:t>gereken durumlarda büyük kolaylık sağlamaktadır. Oluşturulan </a:t>
            </a:r>
            <a:r>
              <a:rPr lang="tr-TR" sz="1600" b="1" i="0" dirty="0">
                <a:solidFill>
                  <a:schemeClr val="tx1"/>
                </a:solidFill>
                <a:effectLst/>
              </a:rPr>
              <a:t>metot, </a:t>
            </a:r>
            <a:r>
              <a:rPr lang="tr-TR" sz="1600" b="0" i="0" dirty="0">
                <a:solidFill>
                  <a:schemeClr val="tx1"/>
                </a:solidFill>
                <a:effectLst/>
              </a:rPr>
              <a:t>ismiyle çağırılarak içerisinde bulunan kod bloklarının çalıştırılması sağlanır.</a:t>
            </a:r>
            <a:endParaRPr lang="tr-TR" sz="1600" dirty="0">
              <a:solidFill>
                <a:schemeClr val="tx1"/>
              </a:solidFill>
            </a:endParaRPr>
          </a:p>
        </p:txBody>
      </p:sp>
      <p:sp>
        <p:nvSpPr>
          <p:cNvPr id="4" name="Slide Number Placeholder 3">
            <a:extLst>
              <a:ext uri="{FF2B5EF4-FFF2-40B4-BE49-F238E27FC236}">
                <a16:creationId xmlns:a16="http://schemas.microsoft.com/office/drawing/2014/main" id="{F74A4655-8A65-4EB7-903C-D88A3C427F89}"/>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4102" name="Picture 6" descr="metot_2">
            <a:extLst>
              <a:ext uri="{FF2B5EF4-FFF2-40B4-BE49-F238E27FC236}">
                <a16:creationId xmlns:a16="http://schemas.microsoft.com/office/drawing/2014/main" id="{03DCF739-A27E-4E87-AD33-4C2B9FC7B60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4352799" y="2406433"/>
            <a:ext cx="4748830" cy="136759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946AE74E-DE6B-40E1-B024-8201A1CB21D0}"/>
              </a:ext>
            </a:extLst>
          </p:cNvPr>
          <p:cNvSpPr txBox="1">
            <a:spLocks/>
          </p:cNvSpPr>
          <p:nvPr/>
        </p:nvSpPr>
        <p:spPr>
          <a:xfrm>
            <a:off x="1311579" y="3163653"/>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tr-TR" sz="1600" dirty="0">
              <a:solidFill>
                <a:schemeClr val="tx1"/>
              </a:solidFill>
            </a:endParaRPr>
          </a:p>
        </p:txBody>
      </p:sp>
      <p:sp>
        <p:nvSpPr>
          <p:cNvPr id="9" name="Content Placeholder 2">
            <a:extLst>
              <a:ext uri="{FF2B5EF4-FFF2-40B4-BE49-F238E27FC236}">
                <a16:creationId xmlns:a16="http://schemas.microsoft.com/office/drawing/2014/main" id="{CADF1DC8-7F4A-4E6A-A2B8-82ABE9B706E4}"/>
              </a:ext>
            </a:extLst>
          </p:cNvPr>
          <p:cNvSpPr txBox="1">
            <a:spLocks/>
          </p:cNvSpPr>
          <p:nvPr/>
        </p:nvSpPr>
        <p:spPr>
          <a:xfrm>
            <a:off x="1965022" y="3836112"/>
            <a:ext cx="9991452"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sz="1600" b="0" i="0" dirty="0">
                <a:solidFill>
                  <a:schemeClr val="tx1"/>
                </a:solidFill>
                <a:effectLst/>
                <a:latin typeface="Open Sans" panose="020B0606030504020204" pitchFamily="34" charset="0"/>
              </a:rPr>
              <a:t>Yukarıda görmüş olduğumuz </a:t>
            </a:r>
            <a:r>
              <a:rPr lang="en-US" sz="1600" b="0" i="0" dirty="0">
                <a:solidFill>
                  <a:schemeClr val="tx1"/>
                </a:solidFill>
                <a:effectLst/>
                <a:latin typeface="Open Sans" panose="020B0606030504020204" pitchFamily="34" charset="0"/>
              </a:rPr>
              <a:t>m</a:t>
            </a:r>
            <a:r>
              <a:rPr lang="tr-TR" sz="1600" b="0" i="0" dirty="0">
                <a:solidFill>
                  <a:schemeClr val="tx1"/>
                </a:solidFill>
                <a:effectLst/>
                <a:latin typeface="Open Sans" panose="020B0606030504020204" pitchFamily="34" charset="0"/>
              </a:rPr>
              <a:t>etotların </a:t>
            </a:r>
            <a:r>
              <a:rPr lang="tr-TR" sz="1600" b="1" i="0" dirty="0">
                <a:solidFill>
                  <a:schemeClr val="tx1"/>
                </a:solidFill>
                <a:effectLst/>
                <a:latin typeface="Open Sans" panose="020B0606030504020204" pitchFamily="34" charset="0"/>
              </a:rPr>
              <a:t>erişim biçiminin</a:t>
            </a:r>
            <a:r>
              <a:rPr lang="tr-TR" sz="1600" b="0" i="0" dirty="0">
                <a:solidFill>
                  <a:schemeClr val="tx1"/>
                </a:solidFill>
                <a:effectLst/>
                <a:latin typeface="Open Sans" panose="020B0606030504020204" pitchFamily="34" charset="0"/>
              </a:rPr>
              <a:t> yazılması zorunlu değildir. Yazılmadığı takdirde </a:t>
            </a:r>
            <a:r>
              <a:rPr lang="tr-TR" sz="1600" b="1" i="0" dirty="0">
                <a:solidFill>
                  <a:schemeClr val="tx1"/>
                </a:solidFill>
                <a:effectLst/>
                <a:latin typeface="Open Sans" panose="020B0606030504020204" pitchFamily="34" charset="0"/>
              </a:rPr>
              <a:t>private</a:t>
            </a:r>
            <a:r>
              <a:rPr lang="tr-TR" sz="1600" b="0" i="0" dirty="0">
                <a:solidFill>
                  <a:schemeClr val="tx1"/>
                </a:solidFill>
                <a:effectLst/>
                <a:latin typeface="Open Sans" panose="020B0606030504020204" pitchFamily="34" charset="0"/>
              </a:rPr>
              <a:t> olarak kabul edilir. ama istenirse private , </a:t>
            </a:r>
            <a:r>
              <a:rPr lang="tr-TR" sz="1600" b="1" i="0" dirty="0">
                <a:solidFill>
                  <a:schemeClr val="tx1"/>
                </a:solidFill>
                <a:effectLst/>
                <a:latin typeface="Open Sans" panose="020B0606030504020204" pitchFamily="34" charset="0"/>
              </a:rPr>
              <a:t>public</a:t>
            </a:r>
            <a:r>
              <a:rPr lang="tr-TR" sz="1600" b="0" i="0" dirty="0">
                <a:solidFill>
                  <a:schemeClr val="tx1"/>
                </a:solidFill>
                <a:effectLst/>
                <a:latin typeface="Open Sans" panose="020B0606030504020204" pitchFamily="34" charset="0"/>
              </a:rPr>
              <a:t>, </a:t>
            </a:r>
            <a:r>
              <a:rPr lang="tr-TR" sz="1600" b="1" i="0" dirty="0">
                <a:solidFill>
                  <a:schemeClr val="tx1"/>
                </a:solidFill>
                <a:effectLst/>
                <a:latin typeface="Open Sans" panose="020B0606030504020204" pitchFamily="34" charset="0"/>
              </a:rPr>
              <a:t>static</a:t>
            </a:r>
            <a:r>
              <a:rPr lang="tr-TR" sz="1600" b="0" i="0" dirty="0">
                <a:solidFill>
                  <a:schemeClr val="tx1"/>
                </a:solidFill>
                <a:effectLst/>
                <a:latin typeface="Open Sans" panose="020B0606030504020204" pitchFamily="34" charset="0"/>
              </a:rPr>
              <a:t> vs.. erişim tipini belirleyebili</a:t>
            </a:r>
            <a:r>
              <a:rPr lang="en-US" sz="1600" b="0" i="0" dirty="0">
                <a:solidFill>
                  <a:schemeClr val="tx1"/>
                </a:solidFill>
                <a:effectLst/>
                <a:latin typeface="Open Sans" panose="020B0606030504020204" pitchFamily="34" charset="0"/>
              </a:rPr>
              <a:t>riz</a:t>
            </a:r>
            <a:r>
              <a:rPr lang="tr-TR" sz="1600" b="0" i="0" dirty="0">
                <a:solidFill>
                  <a:schemeClr val="tx1"/>
                </a:solidFill>
                <a:effectLst/>
                <a:latin typeface="Open Sans" panose="020B0606030504020204" pitchFamily="34" charset="0"/>
              </a:rPr>
              <a:t>.</a:t>
            </a:r>
            <a:endParaRPr lang="en-US" sz="1600" b="0" i="0" dirty="0">
              <a:solidFill>
                <a:schemeClr val="tx1"/>
              </a:solidFill>
              <a:effectLst/>
              <a:latin typeface="Open Sans" panose="020B0606030504020204" pitchFamily="34" charset="0"/>
            </a:endParaRPr>
          </a:p>
          <a:p>
            <a:pPr algn="just"/>
            <a:r>
              <a:rPr lang="tr-TR" sz="1600" b="1" i="0" dirty="0">
                <a:solidFill>
                  <a:schemeClr val="tx1"/>
                </a:solidFill>
                <a:effectLst/>
                <a:latin typeface="Open Sans" panose="020B0606030504020204" pitchFamily="34" charset="0"/>
              </a:rPr>
              <a:t> Geri dönüş tipinin</a:t>
            </a:r>
            <a:r>
              <a:rPr lang="tr-TR" sz="1600" b="0" i="0" dirty="0">
                <a:solidFill>
                  <a:schemeClr val="tx1"/>
                </a:solidFill>
                <a:effectLst/>
                <a:latin typeface="Open Sans" panose="020B0606030504020204" pitchFamily="34" charset="0"/>
              </a:rPr>
              <a:t> metot tanımlanırken </a:t>
            </a:r>
            <a:r>
              <a:rPr lang="tr-TR" sz="1600" b="1" i="0" dirty="0">
                <a:solidFill>
                  <a:schemeClr val="tx1"/>
                </a:solidFill>
                <a:effectLst/>
                <a:latin typeface="Open Sans" panose="020B0606030504020204" pitchFamily="34" charset="0"/>
              </a:rPr>
              <a:t>mutlaka</a:t>
            </a:r>
            <a:r>
              <a:rPr lang="tr-TR" sz="1600" b="0" i="0" dirty="0">
                <a:solidFill>
                  <a:schemeClr val="tx1"/>
                </a:solidFill>
                <a:effectLst/>
                <a:latin typeface="Open Sans" panose="020B0606030504020204" pitchFamily="34" charset="0"/>
              </a:rPr>
              <a:t> belirtilmesi gerekir</a:t>
            </a:r>
            <a:r>
              <a:rPr lang="en-US" sz="1600" b="0" i="0" dirty="0">
                <a:solidFill>
                  <a:schemeClr val="tx1"/>
                </a:solidFill>
                <a:effectLst/>
                <a:latin typeface="Open Sans" panose="020B0606030504020204" pitchFamily="34" charset="0"/>
              </a:rPr>
              <a:t>.</a:t>
            </a:r>
          </a:p>
          <a:p>
            <a:pPr algn="just"/>
            <a:r>
              <a:rPr lang="tr-TR" sz="1600" b="1" i="0" dirty="0">
                <a:solidFill>
                  <a:schemeClr val="tx1"/>
                </a:solidFill>
                <a:effectLst/>
                <a:latin typeface="Open Sans" panose="020B0606030504020204" pitchFamily="34" charset="0"/>
              </a:rPr>
              <a:t> Metot</a:t>
            </a:r>
            <a:r>
              <a:rPr lang="tr-TR" sz="1600" b="0" i="0" dirty="0">
                <a:solidFill>
                  <a:schemeClr val="tx1"/>
                </a:solidFill>
                <a:effectLst/>
                <a:latin typeface="Open Sans" panose="020B0606030504020204" pitchFamily="34" charset="0"/>
              </a:rPr>
              <a:t> ismi ise metodumuza bizim belirleyeceğimiz metodun yapacağı işi kısaca özetleyen bir isim olabilir. Örnek olarak “Temizle”, “AlanHesapla”, “Topla”  gibi isimler verilebilir.</a:t>
            </a:r>
            <a:endParaRPr lang="tr-TR" sz="1600" dirty="0">
              <a:solidFill>
                <a:schemeClr val="tx1"/>
              </a:solidFill>
            </a:endParaRPr>
          </a:p>
          <a:p>
            <a:pPr algn="just"/>
            <a:r>
              <a:rPr lang="tr-TR" sz="1600" b="0" i="0" dirty="0">
                <a:solidFill>
                  <a:schemeClr val="tx1"/>
                </a:solidFill>
                <a:effectLst/>
                <a:latin typeface="Open Sans" panose="020B0606030504020204" pitchFamily="34" charset="0"/>
              </a:rPr>
              <a:t>Son olarak</a:t>
            </a:r>
            <a:r>
              <a:rPr lang="en-US" sz="1600" b="0" i="0" dirty="0">
                <a:solidFill>
                  <a:schemeClr val="tx1"/>
                </a:solidFill>
                <a:effectLst/>
                <a:latin typeface="Open Sans" panose="020B0606030504020204" pitchFamily="34" charset="0"/>
              </a:rPr>
              <a:t> </a:t>
            </a:r>
            <a:r>
              <a:rPr lang="tr-TR" sz="1600" b="1" i="0" dirty="0">
                <a:solidFill>
                  <a:schemeClr val="tx1"/>
                </a:solidFill>
                <a:effectLst/>
                <a:latin typeface="Open Sans" panose="020B0606030504020204" pitchFamily="34" charset="0"/>
              </a:rPr>
              <a:t>parametre </a:t>
            </a:r>
            <a:r>
              <a:rPr lang="tr-TR" sz="1600" b="0" i="0" dirty="0">
                <a:solidFill>
                  <a:schemeClr val="tx1"/>
                </a:solidFill>
                <a:effectLst/>
                <a:latin typeface="Open Sans" panose="020B0606030504020204" pitchFamily="34" charset="0"/>
              </a:rPr>
              <a:t>kısmına gelelim.  Bir metot </a:t>
            </a:r>
            <a:r>
              <a:rPr lang="tr-TR" sz="1600" b="1" i="0" dirty="0">
                <a:solidFill>
                  <a:schemeClr val="tx1"/>
                </a:solidFill>
                <a:effectLst/>
                <a:latin typeface="Open Sans" panose="020B0606030504020204" pitchFamily="34" charset="0"/>
              </a:rPr>
              <a:t>parametreli</a:t>
            </a:r>
            <a:r>
              <a:rPr lang="tr-TR" sz="1600" b="0" i="0" dirty="0">
                <a:solidFill>
                  <a:schemeClr val="tx1"/>
                </a:solidFill>
                <a:effectLst/>
                <a:latin typeface="Open Sans" panose="020B0606030504020204" pitchFamily="34" charset="0"/>
              </a:rPr>
              <a:t> veya </a:t>
            </a:r>
            <a:r>
              <a:rPr lang="tr-TR" sz="1600" b="1" i="0" dirty="0">
                <a:solidFill>
                  <a:schemeClr val="tx1"/>
                </a:solidFill>
                <a:effectLst/>
                <a:latin typeface="Open Sans" panose="020B0606030504020204" pitchFamily="34" charset="0"/>
              </a:rPr>
              <a:t>parametresiz</a:t>
            </a:r>
            <a:r>
              <a:rPr lang="tr-TR" sz="1600" b="0" i="0" dirty="0">
                <a:solidFill>
                  <a:schemeClr val="tx1"/>
                </a:solidFill>
                <a:effectLst/>
                <a:latin typeface="Open Sans" panose="020B0606030504020204" pitchFamily="34" charset="0"/>
              </a:rPr>
              <a:t> olabilmektedir. Eğer metot parametre almıyorsa</a:t>
            </a:r>
            <a:r>
              <a:rPr lang="en-US" sz="1600" b="0" i="0" dirty="0">
                <a:solidFill>
                  <a:schemeClr val="tx1"/>
                </a:solidFill>
                <a:effectLst/>
                <a:latin typeface="Open Sans" panose="020B0606030504020204" pitchFamily="34" charset="0"/>
              </a:rPr>
              <a:t> </a:t>
            </a:r>
            <a:r>
              <a:rPr lang="tr-TR" sz="1600" b="0" i="0" dirty="0">
                <a:solidFill>
                  <a:schemeClr val="tx1"/>
                </a:solidFill>
                <a:effectLst/>
                <a:latin typeface="Open Sans" panose="020B0606030504020204" pitchFamily="34" charset="0"/>
              </a:rPr>
              <a:t>yani dışarıdan değer verilmeyecekse “</a:t>
            </a:r>
            <a:r>
              <a:rPr lang="tr-TR" sz="1600" b="1" i="0" dirty="0">
                <a:solidFill>
                  <a:schemeClr val="tx1"/>
                </a:solidFill>
                <a:effectLst/>
                <a:latin typeface="Open Sans" panose="020B0606030504020204" pitchFamily="34" charset="0"/>
              </a:rPr>
              <a:t>( )</a:t>
            </a:r>
            <a:r>
              <a:rPr lang="tr-TR" sz="1600" b="0" i="0" dirty="0">
                <a:solidFill>
                  <a:schemeClr val="tx1"/>
                </a:solidFill>
                <a:effectLst/>
                <a:latin typeface="Open Sans" panose="020B0606030504020204" pitchFamily="34" charset="0"/>
              </a:rPr>
              <a:t>” parantez açılıp kapatılarak  metot oluşturabiliriz.</a:t>
            </a:r>
            <a:endParaRPr lang="tr-TR" sz="1600" dirty="0">
              <a:solidFill>
                <a:schemeClr val="tx1"/>
              </a:solidFill>
            </a:endParaRPr>
          </a:p>
        </p:txBody>
      </p:sp>
      <p:sp>
        <p:nvSpPr>
          <p:cNvPr id="10" name="Content Placeholder 2">
            <a:extLst>
              <a:ext uri="{FF2B5EF4-FFF2-40B4-BE49-F238E27FC236}">
                <a16:creationId xmlns:a16="http://schemas.microsoft.com/office/drawing/2014/main" id="{744C8EDB-80D4-4BFA-875F-291F186F733A}"/>
              </a:ext>
            </a:extLst>
          </p:cNvPr>
          <p:cNvSpPr txBox="1">
            <a:spLocks/>
          </p:cNvSpPr>
          <p:nvPr/>
        </p:nvSpPr>
        <p:spPr>
          <a:xfrm>
            <a:off x="1638300" y="2621766"/>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tr-TR" sz="1600" dirty="0">
              <a:solidFill>
                <a:schemeClr val="tx1"/>
              </a:solidFill>
            </a:endParaRPr>
          </a:p>
        </p:txBody>
      </p:sp>
    </p:spTree>
    <p:extLst>
      <p:ext uri="{BB962C8B-B14F-4D97-AF65-F5344CB8AC3E}">
        <p14:creationId xmlns:p14="http://schemas.microsoft.com/office/powerpoint/2010/main" val="139785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452255" y="363613"/>
            <a:ext cx="8911687" cy="1280890"/>
          </a:xfrm>
        </p:spPr>
        <p:txBody>
          <a:bodyPr>
            <a:normAutofit/>
          </a:bodyPr>
          <a:lstStyle/>
          <a:p>
            <a:pPr algn="l"/>
            <a:r>
              <a:rPr lang="nb-NO" sz="3600" b="0" i="0" u="none" strike="noStrike" baseline="0" dirty="0"/>
              <a:t> </a:t>
            </a:r>
            <a:r>
              <a:rPr lang="en-US" sz="3600" b="0" i="0" u="none" strike="noStrike" baseline="0" dirty="0"/>
              <a:t>O</a:t>
            </a:r>
            <a:r>
              <a:rPr lang="tr-TR" sz="3600" b="0" i="0" u="none" strike="noStrike" baseline="0" dirty="0"/>
              <a:t>bject</a:t>
            </a:r>
            <a:r>
              <a:rPr lang="nb-NO" sz="3600" b="0" i="0" u="none" strike="noStrike" baseline="0" dirty="0"/>
              <a:t> Sınıf Örneği</a:t>
            </a:r>
            <a:endParaRPr lang="tr-TR" sz="3600" b="0" i="0" u="none" strike="noStrike" baseline="0"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2452255" y="1152907"/>
            <a:ext cx="9414495" cy="4589387"/>
          </a:xfrm>
        </p:spPr>
        <p:txBody>
          <a:bodyPr>
            <a:normAutofit/>
          </a:bodyPr>
          <a:lstStyle/>
          <a:p>
            <a:pPr algn="just"/>
            <a:r>
              <a:rPr lang="tr-TR" sz="1700" i="0" u="none" strike="noStrike" baseline="0" dirty="0">
                <a:solidFill>
                  <a:schemeClr val="tx1"/>
                </a:solidFill>
              </a:rPr>
              <a:t>İki alanı olan bir sınıf örneği görelim,Öğrenci </a:t>
            </a:r>
            <a:r>
              <a:rPr lang="en-US" sz="1700" dirty="0">
                <a:solidFill>
                  <a:schemeClr val="tx1"/>
                </a:solidFill>
              </a:rPr>
              <a:t>numaras</a:t>
            </a:r>
            <a:r>
              <a:rPr lang="tr-TR" sz="1700" dirty="0">
                <a:solidFill>
                  <a:schemeClr val="tx1"/>
                </a:solidFill>
              </a:rPr>
              <a:t>ı</a:t>
            </a:r>
            <a:r>
              <a:rPr lang="tr-TR" sz="1700" i="0" u="none" strike="noStrike" baseline="0" dirty="0">
                <a:solidFill>
                  <a:schemeClr val="tx1"/>
                </a:solidFill>
              </a:rPr>
              <a:t> ve Adı soyadı. Sınıfın örneğini oluşturur, nesneyi başlatır ve nesne değerini yazdırır.</a:t>
            </a:r>
            <a:endParaRPr lang="en-US" sz="1700" i="0" u="none" strike="noStrike" baseline="0" dirty="0">
              <a:solidFill>
                <a:schemeClr val="tx1"/>
              </a:solidFill>
            </a:endParaRPr>
          </a:p>
          <a:p>
            <a:pPr marL="0" indent="0" algn="just">
              <a:buNone/>
            </a:pPr>
            <a:endParaRPr lang="en-US" sz="1700" dirty="0">
              <a:solidFill>
                <a:schemeClr val="tx1"/>
              </a:solidFill>
            </a:endParaRPr>
          </a:p>
          <a:p>
            <a:pPr marL="0" indent="0" algn="just">
              <a:buNone/>
            </a:pPr>
            <a:endParaRPr lang="en-US" sz="1700" i="0" u="none" strike="noStrike" baseline="0" dirty="0">
              <a:solidFill>
                <a:schemeClr val="tx1"/>
              </a:solidFill>
            </a:endParaRPr>
          </a:p>
          <a:p>
            <a:pPr marL="0" indent="0" algn="just">
              <a:buNone/>
            </a:pPr>
            <a:endParaRPr lang="en-US" sz="1700" dirty="0">
              <a:solidFill>
                <a:schemeClr val="tx1"/>
              </a:solidFill>
            </a:endParaRPr>
          </a:p>
          <a:p>
            <a:pPr marL="0" indent="0" algn="just">
              <a:buNone/>
            </a:pPr>
            <a:endParaRPr lang="tr-TR" i="0" u="none" strike="noStrike" baseline="0" dirty="0">
              <a:solidFill>
                <a:schemeClr val="tx1"/>
              </a:solidFill>
            </a:endParaRPr>
          </a:p>
          <a:p>
            <a:pPr marL="0" indent="0" algn="just">
              <a:buNone/>
            </a:pPr>
            <a:r>
              <a:rPr lang="en-US" sz="1800" b="0" i="0" u="none" strike="noStrike" baseline="0" dirty="0"/>
              <a:t>       </a:t>
            </a:r>
            <a:endParaRPr lang="tr-TR" sz="2400" b="0" i="0" u="none" strike="noStrike" baseline="0"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7" name="Rectangle 2">
            <a:extLst>
              <a:ext uri="{FF2B5EF4-FFF2-40B4-BE49-F238E27FC236}">
                <a16:creationId xmlns:a16="http://schemas.microsoft.com/office/drawing/2014/main" id="{FD61E09A-ABE0-47B2-842D-DD4D524FA564}"/>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dirty="0">
                <a:ln>
                  <a:noFill/>
                </a:ln>
                <a:solidFill>
                  <a:srgbClr val="F9F9F9"/>
                </a:solidFill>
                <a:effectLst/>
                <a:latin typeface="Arial Unicode MS"/>
              </a:rPr>
              <a:t>101 Sonoo Jaiswal</a:t>
            </a:r>
            <a:r>
              <a:rPr kumimoji="0" lang="tr-TR" altLang="tr-TR" sz="1100" b="0" i="0" u="none" strike="noStrike" cap="none" normalizeH="0" baseline="0" dirty="0">
                <a:ln>
                  <a:noFill/>
                </a:ln>
                <a:solidFill>
                  <a:schemeClr val="tx1"/>
                </a:solidFill>
                <a:effectLst/>
              </a:rPr>
              <a:t> </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B5F3F997-4118-415C-B985-F313D478D224}"/>
              </a:ext>
            </a:extLst>
          </p:cNvPr>
          <p:cNvSpPr txBox="1"/>
          <p:nvPr/>
        </p:nvSpPr>
        <p:spPr>
          <a:xfrm>
            <a:off x="2959552" y="1970072"/>
            <a:ext cx="7897091" cy="4524315"/>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tr-TR" sz="1600" dirty="0"/>
              <a:t> class Program</a:t>
            </a:r>
          </a:p>
          <a:p>
            <a:r>
              <a:rPr lang="tr-TR" sz="1600" dirty="0"/>
              <a:t>    {</a:t>
            </a:r>
          </a:p>
          <a:p>
            <a:r>
              <a:rPr lang="tr-TR" sz="1600" dirty="0"/>
              <a:t>      </a:t>
            </a:r>
          </a:p>
          <a:p>
            <a:r>
              <a:rPr lang="tr-TR" sz="1600" dirty="0"/>
              <a:t>        public class Ogrenci</a:t>
            </a:r>
          </a:p>
          <a:p>
            <a:r>
              <a:rPr lang="tr-TR" sz="1600" dirty="0"/>
              <a:t>            {</a:t>
            </a:r>
          </a:p>
          <a:p>
            <a:r>
              <a:rPr lang="tr-TR" sz="1600" dirty="0"/>
              <a:t>                int No;</a:t>
            </a:r>
          </a:p>
          <a:p>
            <a:r>
              <a:rPr lang="tr-TR" sz="1600" dirty="0"/>
              <a:t>                string adisoyadi;</a:t>
            </a:r>
          </a:p>
          <a:p>
            <a:endParaRPr lang="tr-TR" sz="1600" dirty="0"/>
          </a:p>
          <a:p>
            <a:r>
              <a:rPr lang="tr-TR" sz="1600" dirty="0"/>
              <a:t>                public static void Main(string[] args)</a:t>
            </a:r>
          </a:p>
          <a:p>
            <a:r>
              <a:rPr lang="tr-TR" sz="1600" dirty="0"/>
              <a:t>                {</a:t>
            </a:r>
          </a:p>
          <a:p>
            <a:r>
              <a:rPr lang="tr-TR" sz="1600" dirty="0"/>
              <a:t>                    Ogrenci ogr = new Ogrenci();</a:t>
            </a:r>
          </a:p>
          <a:p>
            <a:r>
              <a:rPr lang="tr-TR" sz="1600" dirty="0"/>
              <a:t>                    ogr.No = 12345;</a:t>
            </a:r>
          </a:p>
          <a:p>
            <a:r>
              <a:rPr lang="tr-TR" sz="1600" dirty="0"/>
              <a:t>                    ogr.adisoyadi = "Saifuddin  Hassani";</a:t>
            </a:r>
          </a:p>
          <a:p>
            <a:endParaRPr lang="tr-TR" sz="1600" dirty="0"/>
          </a:p>
          <a:p>
            <a:r>
              <a:rPr lang="tr-TR" sz="1600" dirty="0"/>
              <a:t>                    Console.WriteLine("Öğrenci numarası ve Adı Soyadı");</a:t>
            </a:r>
          </a:p>
          <a:p>
            <a:r>
              <a:rPr lang="tr-TR" sz="1600" dirty="0"/>
              <a:t>                    Console.WriteLine(ogr.No);</a:t>
            </a:r>
          </a:p>
          <a:p>
            <a:r>
              <a:rPr lang="tr-TR" sz="1600" dirty="0"/>
              <a:t>                    Console.WriteLine(ogr.adisoyadi);</a:t>
            </a:r>
          </a:p>
          <a:p>
            <a:r>
              <a:rPr lang="tr-TR" sz="1600" dirty="0"/>
              <a:t>                    Console.ReadKey();</a:t>
            </a:r>
            <a:r>
              <a:rPr lang="tr-TR" sz="1400" dirty="0"/>
              <a:t>                </a:t>
            </a:r>
          </a:p>
        </p:txBody>
      </p:sp>
    </p:spTree>
    <p:extLst>
      <p:ext uri="{BB962C8B-B14F-4D97-AF65-F5344CB8AC3E}">
        <p14:creationId xmlns:p14="http://schemas.microsoft.com/office/powerpoint/2010/main" val="2325487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412632" y="1029397"/>
            <a:ext cx="8911687" cy="1280890"/>
          </a:xfrm>
        </p:spPr>
        <p:txBody>
          <a:bodyPr>
            <a:normAutofit/>
          </a:bodyPr>
          <a:lstStyle/>
          <a:p>
            <a:pPr algn="l"/>
            <a:r>
              <a:rPr lang="tr-TR" b="0" i="0" dirty="0">
                <a:solidFill>
                  <a:srgbClr val="0070C0"/>
                </a:solidFill>
                <a:effectLst/>
              </a:rPr>
              <a:t>Method Yapımı ve Kullanımı</a:t>
            </a:r>
            <a:endParaRPr lang="en-US" b="0" i="0" dirty="0">
              <a:solidFill>
                <a:srgbClr val="0070C0"/>
              </a:solidFill>
              <a:effectLst/>
            </a:endParaRP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2412632" y="2085035"/>
            <a:ext cx="9213048" cy="1121693"/>
          </a:xfrm>
        </p:spPr>
        <p:txBody>
          <a:bodyPr>
            <a:noAutofit/>
          </a:bodyPr>
          <a:lstStyle/>
          <a:p>
            <a:pPr algn="just">
              <a:spcBef>
                <a:spcPts val="0"/>
              </a:spcBef>
            </a:pPr>
            <a:r>
              <a:rPr lang="tr-TR" sz="1600" b="0" i="0" dirty="0">
                <a:solidFill>
                  <a:srgbClr val="202122"/>
                </a:solidFill>
                <a:effectLst/>
              </a:rPr>
              <a:t>Bu metod, iki tane int türünden girdi alır ve bu girdilerin toplamını int türünden tutar. Ancak bu metodu programımız içinde kullanabilmemiz için bu methodun içinde bulunduğu sınıf türünden bir nesne belirleyip "." operatörüyle bu nesne üzerinden metodumuza erişmeliyiz. </a:t>
            </a:r>
            <a:endParaRPr lang="en-US" sz="1700" dirty="0">
              <a:cs typeface="Arial" panose="020B0604020202020204" pitchFamily="34" charset="0"/>
            </a:endParaRPr>
          </a:p>
        </p:txBody>
      </p:sp>
      <p:sp>
        <p:nvSpPr>
          <p:cNvPr id="7" name="İçerik Yer Tutucusu 2">
            <a:extLst>
              <a:ext uri="{FF2B5EF4-FFF2-40B4-BE49-F238E27FC236}">
                <a16:creationId xmlns:a16="http://schemas.microsoft.com/office/drawing/2014/main" id="{9085BBED-931F-47AE-95CE-F7FF7B4AA32C}"/>
              </a:ext>
            </a:extLst>
          </p:cNvPr>
          <p:cNvSpPr txBox="1">
            <a:spLocks/>
          </p:cNvSpPr>
          <p:nvPr/>
        </p:nvSpPr>
        <p:spPr>
          <a:xfrm>
            <a:off x="6459879" y="8137353"/>
            <a:ext cx="3664280" cy="112169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spcBef>
                <a:spcPts val="0"/>
              </a:spcBef>
            </a:pPr>
            <a:endParaRPr lang="en-US" sz="1700" dirty="0">
              <a:cs typeface="Arial" panose="020B0604020202020204" pitchFamily="34" charset="0"/>
            </a:endParaRPr>
          </a:p>
        </p:txBody>
      </p:sp>
      <p:sp>
        <p:nvSpPr>
          <p:cNvPr id="3" name="Rectangle 1">
            <a:extLst>
              <a:ext uri="{FF2B5EF4-FFF2-40B4-BE49-F238E27FC236}">
                <a16:creationId xmlns:a16="http://schemas.microsoft.com/office/drawing/2014/main" id="{EEDE9155-07C8-460A-8393-B536DFB1021D}"/>
              </a:ext>
            </a:extLst>
          </p:cNvPr>
          <p:cNvSpPr>
            <a:spLocks noChangeArrowheads="1"/>
          </p:cNvSpPr>
          <p:nvPr/>
        </p:nvSpPr>
        <p:spPr bwMode="auto">
          <a:xfrm>
            <a:off x="3820588" y="3839934"/>
            <a:ext cx="5278582" cy="1369606"/>
          </a:xfrm>
          <a:prstGeom prst="rect">
            <a:avLst/>
          </a:prstGeom>
          <a:no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tr-TR" altLang="tr-TR" sz="1600" b="0" i="0" u="none" strike="noStrike" cap="none" normalizeH="0" baseline="0" dirty="0">
                <a:ln>
                  <a:noFill/>
                </a:ln>
                <a:solidFill>
                  <a:schemeClr val="tx1"/>
                </a:solidFill>
                <a:effectLst/>
              </a:rPr>
              <a:t>int MetotAdi(int </a:t>
            </a:r>
            <a:r>
              <a:rPr kumimoji="0" lang="tr-TR" altLang="tr-TR" b="0" i="0" u="none" strike="noStrike" cap="none" normalizeH="0" baseline="0" dirty="0">
                <a:ln>
                  <a:noFill/>
                </a:ln>
                <a:solidFill>
                  <a:schemeClr val="tx1"/>
                </a:solidFill>
                <a:effectLst/>
              </a:rPr>
              <a:t>a</a:t>
            </a:r>
            <a:r>
              <a:rPr kumimoji="0" lang="tr-TR" altLang="tr-TR" sz="1600" b="0" i="0" u="none" strike="noStrike" cap="none" normalizeH="0" baseline="0" dirty="0">
                <a:ln>
                  <a:noFill/>
                </a:ln>
                <a:solidFill>
                  <a:schemeClr val="tx1"/>
                </a:solidFill>
                <a:effectLst/>
              </a:rPr>
              <a:t>,int </a:t>
            </a:r>
            <a:r>
              <a:rPr kumimoji="0" lang="tr-TR" altLang="tr-TR" b="0" i="0" u="none" strike="noStrike" cap="none" normalizeH="0" baseline="0" dirty="0">
                <a:ln>
                  <a:noFill/>
                </a:ln>
                <a:solidFill>
                  <a:schemeClr val="tx1"/>
                </a:solidFill>
                <a:effectLst/>
              </a:rPr>
              <a:t>b</a:t>
            </a:r>
            <a:r>
              <a:rPr kumimoji="0" lang="tr-TR" altLang="tr-TR" sz="1600" b="0" i="0" u="none" strike="noStrike" cap="none" normalizeH="0" baseline="0" dirty="0">
                <a:ln>
                  <a:noFill/>
                </a:ln>
                <a:solidFill>
                  <a:schemeClr val="tx1"/>
                </a:solidFill>
                <a:effectLst/>
              </a:rPr>
              <a:t>)</a:t>
            </a:r>
            <a:endParaRPr kumimoji="0" lang="en-US" altLang="tr-T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tr-TR"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tr-TR" altLang="tr-TR" sz="1600" b="0" i="0" u="none" strike="noStrike" cap="none" normalizeH="0" baseline="0" dirty="0">
                <a:ln>
                  <a:noFill/>
                </a:ln>
                <a:solidFill>
                  <a:schemeClr val="tx1"/>
                </a:solidFill>
                <a:effectLst/>
              </a:rPr>
              <a:t>  </a:t>
            </a:r>
            <a:r>
              <a:rPr kumimoji="0" lang="tr-TR" altLang="tr-TR" sz="1600" b="1" i="0" u="none" strike="noStrike" cap="none" normalizeH="0" baseline="0" dirty="0">
                <a:ln>
                  <a:noFill/>
                </a:ln>
                <a:solidFill>
                  <a:schemeClr val="tx1"/>
                </a:solidFill>
                <a:effectLst/>
              </a:rPr>
              <a:t>return</a:t>
            </a:r>
            <a:r>
              <a:rPr kumimoji="0" lang="tr-TR" altLang="tr-TR" sz="1600" b="0" i="0" u="none" strike="noStrike" cap="none" normalizeH="0" baseline="0" dirty="0">
                <a:ln>
                  <a:noFill/>
                </a:ln>
                <a:solidFill>
                  <a:schemeClr val="tx1"/>
                </a:solidFill>
                <a:effectLst/>
              </a:rPr>
              <a:t> </a:t>
            </a:r>
            <a:r>
              <a:rPr kumimoji="0" lang="tr-TR" altLang="tr-TR" b="0" i="0" u="none" strike="noStrike" cap="none" normalizeH="0" baseline="0" dirty="0">
                <a:ln>
                  <a:noFill/>
                </a:ln>
                <a:solidFill>
                  <a:schemeClr val="tx1"/>
                </a:solidFill>
                <a:effectLst/>
              </a:rPr>
              <a:t>a</a:t>
            </a:r>
            <a:r>
              <a:rPr kumimoji="0" lang="tr-TR" altLang="tr-TR" sz="1600" b="0" i="0" u="none" strike="noStrike" cap="none" normalizeH="0" baseline="0" dirty="0">
                <a:ln>
                  <a:noFill/>
                </a:ln>
                <a:solidFill>
                  <a:schemeClr val="tx1"/>
                </a:solidFill>
                <a:effectLst/>
              </a:rPr>
              <a:t>+</a:t>
            </a:r>
            <a:r>
              <a:rPr kumimoji="0" lang="tr-TR" altLang="tr-TR" b="0" i="0" u="none" strike="noStrike" cap="none" normalizeH="0" baseline="0" dirty="0">
                <a:ln>
                  <a:noFill/>
                </a:ln>
                <a:solidFill>
                  <a:schemeClr val="tx1"/>
                </a:solidFill>
                <a:effectLst/>
              </a:rPr>
              <a:t>b</a:t>
            </a:r>
            <a:r>
              <a:rPr kumimoji="0" lang="tr-TR" altLang="tr-TR" sz="1600" b="0" i="0" u="none" strike="noStrike" cap="none" normalizeH="0" baseline="0" dirty="0">
                <a:ln>
                  <a:noFill/>
                </a:ln>
                <a:solidFill>
                  <a:schemeClr val="tx1"/>
                </a:solidFill>
                <a:effectLst/>
              </a:rPr>
              <a:t>; </a:t>
            </a:r>
            <a:endParaRPr kumimoji="0" lang="en-US" altLang="tr-T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30000"/>
              </a:spcBef>
              <a:spcAft>
                <a:spcPct val="0"/>
              </a:spcAft>
              <a:buClrTx/>
              <a:buSzTx/>
              <a:buFontTx/>
              <a:buNone/>
              <a:tabLst/>
            </a:pPr>
            <a:r>
              <a:rPr lang="en-US" altLang="tr-TR" sz="1600" dirty="0">
                <a:solidFill>
                  <a:schemeClr val="tx1"/>
                </a:solidFill>
              </a:rPr>
              <a:t>}</a:t>
            </a:r>
            <a:endParaRPr kumimoji="0" lang="tr-TR" altLang="tr-TR" sz="2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291746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A0E1-0648-449F-B4F1-BB35455A5860}"/>
              </a:ext>
            </a:extLst>
          </p:cNvPr>
          <p:cNvSpPr>
            <a:spLocks noGrp="1"/>
          </p:cNvSpPr>
          <p:nvPr>
            <p:ph type="title"/>
          </p:nvPr>
        </p:nvSpPr>
        <p:spPr/>
        <p:txBody>
          <a:bodyPr/>
          <a:lstStyle/>
          <a:p>
            <a:r>
              <a:rPr lang="tr-TR" b="0" i="0" dirty="0">
                <a:solidFill>
                  <a:srgbClr val="0070C0"/>
                </a:solidFill>
                <a:effectLst/>
              </a:rPr>
              <a:t>Clone() metodu</a:t>
            </a:r>
            <a:br>
              <a:rPr lang="en-US" b="0" i="0" dirty="0">
                <a:solidFill>
                  <a:schemeClr val="tx1"/>
                </a:solidFill>
                <a:effectLst/>
              </a:rPr>
            </a:br>
            <a:endParaRPr lang="tr-TR" dirty="0"/>
          </a:p>
        </p:txBody>
      </p:sp>
      <p:sp>
        <p:nvSpPr>
          <p:cNvPr id="3" name="Content Placeholder 2">
            <a:extLst>
              <a:ext uri="{FF2B5EF4-FFF2-40B4-BE49-F238E27FC236}">
                <a16:creationId xmlns:a16="http://schemas.microsoft.com/office/drawing/2014/main" id="{9935E5A3-D485-4652-868B-F409C8F1C460}"/>
              </a:ext>
            </a:extLst>
          </p:cNvPr>
          <p:cNvSpPr>
            <a:spLocks noGrp="1"/>
          </p:cNvSpPr>
          <p:nvPr>
            <p:ph idx="1"/>
          </p:nvPr>
        </p:nvSpPr>
        <p:spPr>
          <a:xfrm>
            <a:off x="2589212" y="1497855"/>
            <a:ext cx="8915400" cy="1399309"/>
          </a:xfrm>
        </p:spPr>
        <p:txBody>
          <a:bodyPr>
            <a:normAutofit/>
          </a:bodyPr>
          <a:lstStyle/>
          <a:p>
            <a:pPr algn="just"/>
            <a:r>
              <a:rPr lang="tr-TR" sz="1600" dirty="0">
                <a:solidFill>
                  <a:schemeClr val="tx1"/>
                </a:solidFill>
              </a:rPr>
              <a:t>C# Clone() methodu, bir dize nesnesini clone() mak için kullanılır. Aynı verilerin başka </a:t>
            </a:r>
            <a:r>
              <a:rPr lang="en-US" sz="1600" dirty="0">
                <a:solidFill>
                  <a:schemeClr val="tx1"/>
                </a:solidFill>
              </a:rPr>
              <a:t>     </a:t>
            </a:r>
            <a:r>
              <a:rPr lang="tr-TR" sz="1600" dirty="0">
                <a:solidFill>
                  <a:schemeClr val="tx1"/>
                </a:solidFill>
              </a:rPr>
              <a:t>bir kopyasını döndürür. </a:t>
            </a:r>
          </a:p>
          <a:p>
            <a:pPr algn="just"/>
            <a:r>
              <a:rPr lang="tr-TR" sz="1600" dirty="0">
                <a:solidFill>
                  <a:schemeClr val="tx1"/>
                </a:solidFill>
              </a:rPr>
              <a:t>Clone() method dönüş türü nesnedir.</a:t>
            </a:r>
          </a:p>
        </p:txBody>
      </p:sp>
      <p:sp>
        <p:nvSpPr>
          <p:cNvPr id="4" name="Slide Number Placeholder 3">
            <a:extLst>
              <a:ext uri="{FF2B5EF4-FFF2-40B4-BE49-F238E27FC236}">
                <a16:creationId xmlns:a16="http://schemas.microsoft.com/office/drawing/2014/main" id="{5DA0E983-8859-4587-8B4C-6D4C68AE6A13}"/>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5" name="Content Placeholder 2">
            <a:extLst>
              <a:ext uri="{FF2B5EF4-FFF2-40B4-BE49-F238E27FC236}">
                <a16:creationId xmlns:a16="http://schemas.microsoft.com/office/drawing/2014/main" id="{2151ACED-5EC4-4E7A-8AD6-4BD4C3DEA76F}"/>
              </a:ext>
            </a:extLst>
          </p:cNvPr>
          <p:cNvSpPr txBox="1">
            <a:spLocks/>
          </p:cNvSpPr>
          <p:nvPr/>
        </p:nvSpPr>
        <p:spPr>
          <a:xfrm>
            <a:off x="3587533" y="2670137"/>
            <a:ext cx="5016933" cy="2304300"/>
          </a:xfrm>
          <a:prstGeom prst="rect">
            <a:avLst/>
          </a:prstGeom>
          <a:noFill/>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l">
              <a:buNone/>
            </a:pPr>
            <a:r>
              <a:rPr lang="en-US" sz="1600" b="1" i="0" dirty="0">
                <a:solidFill>
                  <a:schemeClr val="tx1"/>
                </a:solidFill>
                <a:effectLst/>
              </a:rPr>
              <a:t>public</a:t>
            </a:r>
            <a:r>
              <a:rPr lang="en-US" sz="1600" b="0" i="0" dirty="0">
                <a:solidFill>
                  <a:schemeClr val="tx1"/>
                </a:solidFill>
                <a:effectLst/>
              </a:rPr>
              <a:t> </a:t>
            </a:r>
            <a:r>
              <a:rPr lang="en-US" sz="1600" b="1" i="0" dirty="0">
                <a:solidFill>
                  <a:schemeClr val="tx1"/>
                </a:solidFill>
                <a:effectLst/>
              </a:rPr>
              <a:t>static</a:t>
            </a:r>
            <a:r>
              <a:rPr lang="en-US" sz="1600" b="0" i="0" dirty="0">
                <a:solidFill>
                  <a:schemeClr val="tx1"/>
                </a:solidFill>
                <a:effectLst/>
              </a:rPr>
              <a:t> </a:t>
            </a:r>
            <a:r>
              <a:rPr lang="en-US" sz="1600" b="1" i="0" dirty="0">
                <a:solidFill>
                  <a:schemeClr val="tx1"/>
                </a:solidFill>
                <a:effectLst/>
              </a:rPr>
              <a:t>void</a:t>
            </a:r>
            <a:r>
              <a:rPr lang="en-US" sz="1600" b="0" i="0" dirty="0">
                <a:solidFill>
                  <a:schemeClr val="tx1"/>
                </a:solidFill>
                <a:effectLst/>
              </a:rPr>
              <a:t> Main(</a:t>
            </a:r>
            <a:r>
              <a:rPr lang="en-US" sz="1600" b="1" i="0" dirty="0">
                <a:solidFill>
                  <a:schemeClr val="tx1"/>
                </a:solidFill>
                <a:effectLst/>
              </a:rPr>
              <a:t>string</a:t>
            </a:r>
            <a:r>
              <a:rPr lang="en-US" sz="1600" b="0" i="0" dirty="0">
                <a:solidFill>
                  <a:schemeClr val="tx1"/>
                </a:solidFill>
                <a:effectLst/>
              </a:rPr>
              <a:t>[] args)    </a:t>
            </a:r>
          </a:p>
          <a:p>
            <a:pPr marL="0" indent="0" algn="l">
              <a:buNone/>
            </a:pPr>
            <a:r>
              <a:rPr lang="en-US" sz="1600" b="0" i="0" dirty="0">
                <a:solidFill>
                  <a:schemeClr val="tx1"/>
                </a:solidFill>
                <a:effectLst/>
              </a:rPr>
              <a:t>        {    </a:t>
            </a:r>
          </a:p>
          <a:p>
            <a:pPr marL="0" indent="0" algn="l">
              <a:buNone/>
            </a:pPr>
            <a:r>
              <a:rPr lang="en-US" sz="1600" b="0" i="0" dirty="0">
                <a:solidFill>
                  <a:schemeClr val="tx1"/>
                </a:solidFill>
                <a:effectLst/>
              </a:rPr>
              <a:t>             </a:t>
            </a:r>
            <a:r>
              <a:rPr lang="en-US" sz="1600" b="1" i="0" dirty="0">
                <a:solidFill>
                  <a:schemeClr val="tx1"/>
                </a:solidFill>
                <a:effectLst/>
              </a:rPr>
              <a:t>string</a:t>
            </a:r>
            <a:r>
              <a:rPr lang="en-US" sz="1600" b="0" i="0" dirty="0">
                <a:solidFill>
                  <a:schemeClr val="tx1"/>
                </a:solidFill>
                <a:effectLst/>
              </a:rPr>
              <a:t> s1 = “Merhaba</a:t>
            </a:r>
            <a:r>
              <a:rPr lang="en-US" sz="1600" dirty="0">
                <a:solidFill>
                  <a:schemeClr val="tx1"/>
                </a:solidFill>
              </a:rPr>
              <a:t> C#</a:t>
            </a:r>
            <a:r>
              <a:rPr lang="en-US" sz="1600" b="0" i="0" dirty="0">
                <a:solidFill>
                  <a:schemeClr val="tx1"/>
                </a:solidFill>
                <a:effectLst/>
              </a:rPr>
              <a:t> ";    </a:t>
            </a:r>
          </a:p>
          <a:p>
            <a:pPr marL="0" indent="0" algn="l">
              <a:buNone/>
            </a:pPr>
            <a:r>
              <a:rPr lang="en-US" sz="1600" b="0" i="0" dirty="0">
                <a:solidFill>
                  <a:schemeClr val="tx1"/>
                </a:solidFill>
                <a:effectLst/>
              </a:rPr>
              <a:t>             </a:t>
            </a:r>
            <a:r>
              <a:rPr lang="en-US" sz="1600" b="1" i="0" dirty="0">
                <a:solidFill>
                  <a:schemeClr val="tx1"/>
                </a:solidFill>
                <a:effectLst/>
              </a:rPr>
              <a:t>string</a:t>
            </a:r>
            <a:r>
              <a:rPr lang="en-US" sz="1600" b="0" i="0" dirty="0">
                <a:solidFill>
                  <a:schemeClr val="tx1"/>
                </a:solidFill>
                <a:effectLst/>
              </a:rPr>
              <a:t> s2 = (String)s1.Clone();    </a:t>
            </a:r>
          </a:p>
          <a:p>
            <a:pPr marL="0" indent="0" algn="l">
              <a:buNone/>
            </a:pPr>
            <a:r>
              <a:rPr lang="en-US" sz="1600" b="0" i="0" dirty="0">
                <a:solidFill>
                  <a:schemeClr val="tx1"/>
                </a:solidFill>
                <a:effectLst/>
              </a:rPr>
              <a:t>             Console. WriteLine(s1);  </a:t>
            </a:r>
          </a:p>
          <a:p>
            <a:pPr marL="0" indent="0" algn="l">
              <a:buNone/>
            </a:pPr>
            <a:r>
              <a:rPr lang="en-US" sz="1600" b="0" i="0" dirty="0">
                <a:solidFill>
                  <a:schemeClr val="tx1"/>
                </a:solidFill>
                <a:effectLst/>
              </a:rPr>
              <a:t>             Console. WriteLine(s2); </a:t>
            </a:r>
          </a:p>
        </p:txBody>
      </p:sp>
      <p:sp>
        <p:nvSpPr>
          <p:cNvPr id="6" name="Content Placeholder 2">
            <a:extLst>
              <a:ext uri="{FF2B5EF4-FFF2-40B4-BE49-F238E27FC236}">
                <a16:creationId xmlns:a16="http://schemas.microsoft.com/office/drawing/2014/main" id="{EC567C38-65FB-4F5B-B9A6-E7C5D820A309}"/>
              </a:ext>
            </a:extLst>
          </p:cNvPr>
          <p:cNvSpPr txBox="1">
            <a:spLocks/>
          </p:cNvSpPr>
          <p:nvPr/>
        </p:nvSpPr>
        <p:spPr>
          <a:xfrm>
            <a:off x="2589212" y="5221595"/>
            <a:ext cx="8915400" cy="139930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tr-TR" sz="1600" dirty="0">
                <a:solidFill>
                  <a:schemeClr val="tx1"/>
                </a:solidFill>
              </a:rPr>
              <a:t>Parametreler almak için herhangi bir parametre almaz.</a:t>
            </a:r>
          </a:p>
          <a:p>
            <a:r>
              <a:rPr lang="tr-TR" sz="1600" dirty="0">
                <a:solidFill>
                  <a:schemeClr val="tx1"/>
                </a:solidFill>
              </a:rPr>
              <a:t>Return  almak için bir referans döndürür.</a:t>
            </a:r>
          </a:p>
          <a:p>
            <a:pPr marL="0" indent="0">
              <a:buNone/>
            </a:pPr>
            <a:r>
              <a:rPr lang="tr-TR" sz="1600" dirty="0">
                <a:solidFill>
                  <a:schemeClr val="tx1"/>
                </a:solidFill>
              </a:rPr>
              <a:t>      </a:t>
            </a:r>
          </a:p>
        </p:txBody>
      </p:sp>
    </p:spTree>
    <p:extLst>
      <p:ext uri="{BB962C8B-B14F-4D97-AF65-F5344CB8AC3E}">
        <p14:creationId xmlns:p14="http://schemas.microsoft.com/office/powerpoint/2010/main" val="4053433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ED8FE-EDC0-4ABC-AAD4-0908815AE1B1}"/>
              </a:ext>
            </a:extLst>
          </p:cNvPr>
          <p:cNvSpPr>
            <a:spLocks noGrp="1"/>
          </p:cNvSpPr>
          <p:nvPr>
            <p:ph type="title"/>
          </p:nvPr>
        </p:nvSpPr>
        <p:spPr>
          <a:xfrm>
            <a:off x="2440524" y="512462"/>
            <a:ext cx="8911687" cy="1280890"/>
          </a:xfrm>
        </p:spPr>
        <p:txBody>
          <a:bodyPr/>
          <a:lstStyle/>
          <a:p>
            <a:r>
              <a:rPr lang="tr-TR" b="0" i="0" dirty="0">
                <a:solidFill>
                  <a:srgbClr val="0070C0"/>
                </a:solidFill>
                <a:effectLst/>
              </a:rPr>
              <a:t>Metotlarla ilgili önemli özellikler</a:t>
            </a:r>
            <a:br>
              <a:rPr lang="en-US" b="0" i="0" dirty="0">
                <a:solidFill>
                  <a:srgbClr val="000000"/>
                </a:solidFill>
                <a:effectLst/>
                <a:latin typeface="+mj-lt"/>
              </a:rPr>
            </a:br>
            <a:endParaRPr lang="tr-TR" dirty="0"/>
          </a:p>
        </p:txBody>
      </p:sp>
      <p:sp>
        <p:nvSpPr>
          <p:cNvPr id="4" name="Slide Number Placeholder 3">
            <a:extLst>
              <a:ext uri="{FF2B5EF4-FFF2-40B4-BE49-F238E27FC236}">
                <a16:creationId xmlns:a16="http://schemas.microsoft.com/office/drawing/2014/main" id="{F9EB5D1D-1242-4CD7-A966-DDABA60F5F9A}"/>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5" name="Rectangle 1">
            <a:extLst>
              <a:ext uri="{FF2B5EF4-FFF2-40B4-BE49-F238E27FC236}">
                <a16:creationId xmlns:a16="http://schemas.microsoft.com/office/drawing/2014/main" id="{FDDCD059-8D7A-4B52-ADC5-3B1BF71A4131}"/>
              </a:ext>
            </a:extLst>
          </p:cNvPr>
          <p:cNvSpPr>
            <a:spLocks noGrp="1" noChangeArrowheads="1"/>
          </p:cNvSpPr>
          <p:nvPr>
            <p:ph idx="1"/>
          </p:nvPr>
        </p:nvSpPr>
        <p:spPr bwMode="auto">
          <a:xfrm>
            <a:off x="2260415" y="2093640"/>
            <a:ext cx="8432081" cy="602073"/>
          </a:xfrm>
          <a:prstGeom prst="rect">
            <a:avLst/>
          </a:prstGeom>
          <a:noFill/>
          <a:ln>
            <a:noFill/>
          </a:ln>
          <a:effectLst/>
        </p:spPr>
        <p:txBody>
          <a:bodyPr vert="horz" wrap="square" lIns="253920" tIns="47610" rIns="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None/>
              <a:tabLst/>
            </a:pPr>
            <a:endParaRPr kumimoji="0" lang="en-US" altLang="tr-TR"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
        <p:nvSpPr>
          <p:cNvPr id="11" name="Content Placeholder 2">
            <a:extLst>
              <a:ext uri="{FF2B5EF4-FFF2-40B4-BE49-F238E27FC236}">
                <a16:creationId xmlns:a16="http://schemas.microsoft.com/office/drawing/2014/main" id="{738E5D6C-105E-41D2-ABD9-90B9D9B0EBDB}"/>
              </a:ext>
            </a:extLst>
          </p:cNvPr>
          <p:cNvSpPr txBox="1">
            <a:spLocks/>
          </p:cNvSpPr>
          <p:nvPr/>
        </p:nvSpPr>
        <p:spPr>
          <a:xfrm>
            <a:off x="2440522" y="806902"/>
            <a:ext cx="9436533" cy="2968622"/>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tr-TR" altLang="tr-TR" sz="1600" b="0" i="0" u="none" strike="noStrike" cap="none" normalizeH="0" baseline="0" dirty="0">
              <a:ln>
                <a:noFill/>
              </a:ln>
              <a:solidFill>
                <a:schemeClr val="tx1"/>
              </a:solidFill>
              <a:effectLst/>
            </a:endParaRPr>
          </a:p>
          <a:p>
            <a:pPr algn="just"/>
            <a:r>
              <a:rPr kumimoji="0" lang="tr-TR" altLang="tr-TR" sz="1600" b="0" i="0" u="none" strike="noStrike" cap="none" normalizeH="0" baseline="0" dirty="0">
                <a:ln>
                  <a:noFill/>
                </a:ln>
                <a:solidFill>
                  <a:schemeClr val="tx1"/>
                </a:solidFill>
                <a:effectLst/>
              </a:rPr>
              <a:t>Metotları kullanırken parametrelerini doğru sayıda, doğru sırada ve doğru türde vermeliyiz.</a:t>
            </a:r>
            <a:r>
              <a:rPr kumimoji="0" lang="en-US" altLang="tr-TR" sz="1600" b="0" i="0" u="none" strike="noStrike" cap="none" normalizeH="0" baseline="0" dirty="0">
                <a:ln>
                  <a:noFill/>
                </a:ln>
                <a:solidFill>
                  <a:schemeClr val="tx1"/>
                </a:solidFill>
                <a:effectLst/>
              </a:rPr>
              <a:t>  </a:t>
            </a:r>
          </a:p>
          <a:p>
            <a:pPr algn="just"/>
            <a:r>
              <a:rPr kumimoji="0" lang="tr-TR" altLang="tr-TR" sz="1600" b="0" i="0" u="none" strike="noStrike" cap="none" normalizeH="0" baseline="0" dirty="0">
                <a:ln>
                  <a:noFill/>
                </a:ln>
                <a:solidFill>
                  <a:schemeClr val="tx1"/>
                </a:solidFill>
                <a:effectLst/>
              </a:rPr>
              <a:t>Değer tutan metotlarda return satırıyla belirtilen ifade, metodu yazarken verilen türle</a:t>
            </a:r>
            <a:r>
              <a:rPr kumimoji="0" lang="en-US" altLang="tr-TR" sz="1600" b="0" i="0" u="none" strike="noStrike" cap="none" normalizeH="0" baseline="0" dirty="0">
                <a:ln>
                  <a:noFill/>
                </a:ln>
                <a:solidFill>
                  <a:schemeClr val="tx1"/>
                </a:solidFill>
                <a:effectLst/>
              </a:rPr>
              <a:t> </a:t>
            </a:r>
            <a:r>
              <a:rPr kumimoji="0" lang="tr-TR" altLang="tr-TR" sz="1600" b="0" i="0" u="none" strike="noStrike" cap="none" normalizeH="0" baseline="0" dirty="0">
                <a:ln>
                  <a:noFill/>
                </a:ln>
                <a:solidFill>
                  <a:schemeClr val="tx1"/>
                </a:solidFill>
                <a:effectLst/>
              </a:rPr>
              <a:t>uyumlu olmalıdır.</a:t>
            </a:r>
            <a:endParaRPr kumimoji="0" lang="en-US" altLang="tr-TR" sz="1600" b="0" i="0" u="none" strike="noStrike" cap="none" normalizeH="0" baseline="0" dirty="0">
              <a:ln>
                <a:noFill/>
              </a:ln>
              <a:solidFill>
                <a:schemeClr val="tx1"/>
              </a:solidFill>
              <a:effectLst/>
            </a:endParaRPr>
          </a:p>
          <a:p>
            <a:pPr algn="just"/>
            <a:r>
              <a:rPr kumimoji="0" lang="tr-TR" altLang="tr-TR" sz="1600" b="0" i="0" u="none" strike="noStrike" cap="none" normalizeH="0" baseline="0" dirty="0">
                <a:ln>
                  <a:noFill/>
                </a:ln>
                <a:solidFill>
                  <a:schemeClr val="tx1"/>
                </a:solidFill>
                <a:effectLst/>
              </a:rPr>
              <a:t>Değer tutmayan (void ile belirtilmiş) metotlarda return komutunun herhangi bir ifadeyle</a:t>
            </a:r>
            <a:r>
              <a:rPr kumimoji="0" lang="en-US" altLang="tr-TR" sz="1600" b="0" i="0" u="none" strike="noStrike" cap="none" normalizeH="0" baseline="0" dirty="0">
                <a:ln>
                  <a:noFill/>
                </a:ln>
                <a:solidFill>
                  <a:schemeClr val="tx1"/>
                </a:solidFill>
                <a:effectLst/>
              </a:rPr>
              <a:t> </a:t>
            </a:r>
            <a:r>
              <a:rPr kumimoji="0" lang="tr-TR" altLang="tr-TR" sz="1600" b="0" i="0" u="none" strike="noStrike" cap="none" normalizeH="0" baseline="0" dirty="0">
                <a:ln>
                  <a:noFill/>
                </a:ln>
                <a:solidFill>
                  <a:schemeClr val="tx1"/>
                </a:solidFill>
                <a:effectLst/>
              </a:rPr>
              <a:t>kullanılması yasaktır.</a:t>
            </a:r>
            <a:endParaRPr kumimoji="0" lang="en-US" altLang="tr-TR" sz="1600" b="0" i="0" u="none" strike="noStrike" cap="none" normalizeH="0" baseline="0" dirty="0">
              <a:ln>
                <a:noFill/>
              </a:ln>
              <a:solidFill>
                <a:schemeClr val="tx1"/>
              </a:solidFill>
              <a:effectLst/>
            </a:endParaRPr>
          </a:p>
          <a:p>
            <a:pPr algn="just"/>
            <a:r>
              <a:rPr kumimoji="0" lang="tr-TR" altLang="tr-TR" sz="1600" b="0" i="0" u="none" strike="noStrike" cap="none" normalizeH="0" baseline="0" dirty="0">
                <a:ln>
                  <a:noFill/>
                </a:ln>
                <a:solidFill>
                  <a:schemeClr val="tx1"/>
                </a:solidFill>
                <a:effectLst/>
              </a:rPr>
              <a:t>Değer tutmayan metotların bir değermiş gibi kullanılması yasaktır.</a:t>
            </a:r>
            <a:endParaRPr kumimoji="0" lang="en-US" altLang="tr-TR" sz="1600" b="0" i="0" u="none" strike="noStrike" cap="none" normalizeH="0" baseline="0" dirty="0">
              <a:ln>
                <a:noFill/>
              </a:ln>
              <a:solidFill>
                <a:schemeClr val="tx1"/>
              </a:solidFill>
              <a:effectLst/>
            </a:endParaRPr>
          </a:p>
          <a:p>
            <a:pPr algn="just"/>
            <a:r>
              <a:rPr kumimoji="0" lang="tr-TR" altLang="tr-TR" sz="1600" b="0" i="0" u="none" strike="noStrike" cap="none" normalizeH="0" baseline="0" dirty="0">
                <a:ln>
                  <a:noFill/>
                </a:ln>
                <a:solidFill>
                  <a:schemeClr val="tx1"/>
                </a:solidFill>
                <a:effectLst/>
              </a:rPr>
              <a:t>Yapıcı metotların erişim belirleyicisi olarak public belirtilmelidir.</a:t>
            </a:r>
            <a:endParaRPr kumimoji="0" lang="en-US" altLang="tr-TR" sz="1600" b="0" i="0" u="none" strike="noStrike" cap="none" normalizeH="0" baseline="0" dirty="0">
              <a:ln>
                <a:noFill/>
              </a:ln>
              <a:solidFill>
                <a:schemeClr val="tx1"/>
              </a:solidFill>
              <a:effectLst/>
            </a:endParaRPr>
          </a:p>
          <a:p>
            <a:pPr algn="just"/>
            <a:r>
              <a:rPr kumimoji="0" lang="tr-TR" altLang="tr-TR" sz="1600" b="0" i="0" u="none" strike="noStrike" cap="none" normalizeH="0" baseline="0" dirty="0">
                <a:ln>
                  <a:noFill/>
                </a:ln>
                <a:solidFill>
                  <a:schemeClr val="tx1"/>
                </a:solidFill>
                <a:effectLst/>
              </a:rPr>
              <a:t>Metotlar değer tutmayabileceği gibi, </a:t>
            </a:r>
            <a:r>
              <a:rPr kumimoji="0" lang="tr-TR" altLang="tr-TR" sz="1700" b="0" i="0" u="none" strike="noStrike" cap="none" normalizeH="0" baseline="0" dirty="0">
                <a:ln>
                  <a:noFill/>
                </a:ln>
                <a:solidFill>
                  <a:schemeClr val="tx1"/>
                </a:solidFill>
                <a:effectLst/>
              </a:rPr>
              <a:t>parametre</a:t>
            </a:r>
            <a:r>
              <a:rPr kumimoji="0" lang="tr-TR" altLang="tr-TR" sz="1600" b="0" i="0" u="none" strike="noStrike" cap="none" normalizeH="0" baseline="0" dirty="0">
                <a:ln>
                  <a:noFill/>
                </a:ln>
                <a:solidFill>
                  <a:schemeClr val="tx1"/>
                </a:solidFill>
                <a:effectLst/>
              </a:rPr>
              <a:t> de almayabilirler. </a:t>
            </a:r>
            <a:endParaRPr kumimoji="0" lang="en-US" altLang="tr-TR" sz="1600" b="0" i="0" u="none" strike="noStrike" cap="none" normalizeH="0" baseline="0" dirty="0">
              <a:ln>
                <a:noFill/>
              </a:ln>
              <a:solidFill>
                <a:schemeClr val="tx1"/>
              </a:solidFill>
              <a:effectLst/>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lang="en-US" altLang="tr-TR" sz="1600" dirty="0">
              <a:solidFill>
                <a:schemeClr val="tx1"/>
              </a:solidFill>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tr-TR" altLang="tr-TR" sz="1600" b="0" i="0" u="none" strike="noStrike" cap="none" normalizeH="0" baseline="0" dirty="0">
              <a:ln>
                <a:noFill/>
              </a:ln>
              <a:solidFill>
                <a:schemeClr val="tx1"/>
              </a:solidFill>
              <a:effectLst/>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a:p>
            <a:pPr>
              <a:buFont typeface="Wingdings" panose="05000000000000000000" pitchFamily="2" charset="2"/>
              <a:buChar char="§"/>
            </a:pPr>
            <a:endParaRPr lang="tr-TR" sz="1600" dirty="0">
              <a:solidFill>
                <a:schemeClr val="tx1"/>
              </a:solidFill>
            </a:endParaRPr>
          </a:p>
        </p:txBody>
      </p:sp>
      <p:sp>
        <p:nvSpPr>
          <p:cNvPr id="13" name="Rectangle 1">
            <a:extLst>
              <a:ext uri="{FF2B5EF4-FFF2-40B4-BE49-F238E27FC236}">
                <a16:creationId xmlns:a16="http://schemas.microsoft.com/office/drawing/2014/main" id="{1F0310C5-E9F9-4A09-818B-15C65004880D}"/>
              </a:ext>
            </a:extLst>
          </p:cNvPr>
          <p:cNvSpPr>
            <a:spLocks noChangeArrowheads="1"/>
          </p:cNvSpPr>
          <p:nvPr/>
        </p:nvSpPr>
        <p:spPr bwMode="auto">
          <a:xfrm>
            <a:off x="4487137" y="3768501"/>
            <a:ext cx="4409215" cy="1618905"/>
          </a:xfrm>
          <a:prstGeom prst="rect">
            <a:avLst/>
          </a:prstGeom>
          <a:no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tr-TR" altLang="tr-TR" sz="1600" b="1" i="0" u="none" strike="noStrike" cap="none" normalizeH="0" baseline="0" dirty="0">
                <a:ln>
                  <a:noFill/>
                </a:ln>
                <a:solidFill>
                  <a:schemeClr val="tx1"/>
                </a:solidFill>
                <a:effectLst/>
              </a:rPr>
              <a:t>class Metotlar1 </a:t>
            </a:r>
            <a:r>
              <a:rPr kumimoji="0" lang="tr-TR" altLang="tr-TR" sz="1600" i="0" u="none" strike="noStrike" cap="none" normalizeH="0" baseline="0" dirty="0">
                <a:ln>
                  <a:noFill/>
                </a:ln>
                <a:solidFill>
                  <a:schemeClr val="tx1"/>
                </a:solidFill>
                <a:effectLst/>
              </a:rPr>
              <a:t>{ static void Yaz()</a:t>
            </a:r>
            <a:endParaRPr kumimoji="0" lang="en-US" altLang="tr-TR" sz="16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tr-TR" altLang="tr-TR" sz="1600" i="0" u="none" strike="noStrike" cap="none" normalizeH="0" baseline="0" dirty="0">
                <a:ln>
                  <a:noFill/>
                </a:ln>
                <a:solidFill>
                  <a:schemeClr val="tx1"/>
                </a:solidFill>
                <a:effectLst/>
              </a:rPr>
              <a:t> {</a:t>
            </a:r>
            <a:endParaRPr kumimoji="0" lang="en-US" altLang="tr-TR" sz="16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tr-TR" altLang="tr-TR" sz="1600" i="0" u="none" strike="noStrike" cap="none" normalizeH="0" baseline="0" dirty="0">
                <a:ln>
                  <a:noFill/>
                </a:ln>
                <a:solidFill>
                  <a:schemeClr val="tx1"/>
                </a:solidFill>
                <a:effectLst/>
              </a:rPr>
              <a:t> Console.Write("deneme"); </a:t>
            </a:r>
            <a:endParaRPr kumimoji="0" lang="en-US" altLang="tr-TR" sz="16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30000"/>
              </a:spcBef>
              <a:spcAft>
                <a:spcPct val="0"/>
              </a:spcAft>
              <a:buClrTx/>
              <a:buSzTx/>
              <a:buFontTx/>
              <a:buNone/>
              <a:tabLst/>
            </a:pPr>
            <a:r>
              <a:rPr lang="en-US" altLang="tr-TR" sz="1600" dirty="0">
                <a:solidFill>
                  <a:schemeClr val="tx1"/>
                </a:solidFill>
              </a:rPr>
              <a:t>}</a:t>
            </a:r>
            <a:endParaRPr kumimoji="0" lang="en-US" altLang="tr-TR" sz="16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tr-TR" altLang="tr-TR" sz="1600" i="0" u="none" strike="noStrike" cap="none" normalizeH="0" baseline="0" dirty="0">
                <a:ln>
                  <a:noFill/>
                </a:ln>
                <a:solidFill>
                  <a:schemeClr val="tx1"/>
                </a:solidFill>
                <a:effectLst/>
              </a:rPr>
              <a:t> static void Main() { Yaz(); </a:t>
            </a:r>
            <a:endParaRPr kumimoji="0" lang="en-US" altLang="tr-TR" sz="1600" i="0" u="none" strike="noStrike" cap="none" normalizeH="0" baseline="0" dirty="0">
              <a:ln>
                <a:noFill/>
              </a:ln>
              <a:solidFill>
                <a:schemeClr val="tx1"/>
              </a:solidFill>
              <a:effectLst/>
            </a:endParaRPr>
          </a:p>
        </p:txBody>
      </p:sp>
      <p:sp>
        <p:nvSpPr>
          <p:cNvPr id="14" name="İçerik Yer Tutucusu 2">
            <a:extLst>
              <a:ext uri="{FF2B5EF4-FFF2-40B4-BE49-F238E27FC236}">
                <a16:creationId xmlns:a16="http://schemas.microsoft.com/office/drawing/2014/main" id="{EB3C3BEB-06FD-4D29-B3F8-6A1622098692}"/>
              </a:ext>
            </a:extLst>
          </p:cNvPr>
          <p:cNvSpPr txBox="1">
            <a:spLocks/>
          </p:cNvSpPr>
          <p:nvPr/>
        </p:nvSpPr>
        <p:spPr>
          <a:xfrm>
            <a:off x="1177637" y="3775524"/>
            <a:ext cx="9414495" cy="45893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tr-TR" sz="2400" dirty="0">
              <a:latin typeface="MyriadPro-Regular"/>
            </a:endParaRPr>
          </a:p>
        </p:txBody>
      </p:sp>
      <p:sp>
        <p:nvSpPr>
          <p:cNvPr id="15" name="Content Placeholder 2">
            <a:extLst>
              <a:ext uri="{FF2B5EF4-FFF2-40B4-BE49-F238E27FC236}">
                <a16:creationId xmlns:a16="http://schemas.microsoft.com/office/drawing/2014/main" id="{83E54295-FE72-4022-B6F3-508A2817B70B}"/>
              </a:ext>
            </a:extLst>
          </p:cNvPr>
          <p:cNvSpPr txBox="1">
            <a:spLocks/>
          </p:cNvSpPr>
          <p:nvPr/>
        </p:nvSpPr>
        <p:spPr>
          <a:xfrm>
            <a:off x="2440521" y="5173098"/>
            <a:ext cx="9436533" cy="2968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tr-TR" altLang="tr-TR" sz="1600" b="0" i="0" u="none" strike="noStrike" cap="none" normalizeH="0" baseline="0" dirty="0">
              <a:ln>
                <a:noFill/>
              </a:ln>
              <a:solidFill>
                <a:schemeClr val="tx1"/>
              </a:solidFill>
              <a:effectLst/>
            </a:endParaRPr>
          </a:p>
          <a:p>
            <a:pPr algn="just"/>
            <a:r>
              <a:rPr lang="tr-TR" sz="1600" b="0" i="0" dirty="0">
                <a:solidFill>
                  <a:schemeClr val="tx1"/>
                </a:solidFill>
                <a:effectLst/>
              </a:rPr>
              <a:t>Buradaki ekrana "deneme" yazan metot herhangi bir parametre almaz. Dolayısıyla da programda kullanırken de parantezlerin içine hiçbir şey yazılmaz.</a:t>
            </a:r>
          </a:p>
          <a:p>
            <a:pPr algn="just"/>
            <a:r>
              <a:rPr lang="tr-TR" sz="1600" b="0" i="0" dirty="0">
                <a:solidFill>
                  <a:schemeClr val="tx1"/>
                </a:solidFill>
                <a:effectLst/>
              </a:rPr>
              <a:t>Bir metodun içinde başka bir metot derlenemez.</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lang="en-US" altLang="tr-TR" sz="1600" dirty="0">
              <a:solidFill>
                <a:schemeClr val="tx1"/>
              </a:solidFill>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tr-TR" altLang="tr-TR" sz="1600" b="0" i="0" u="none" strike="noStrike" cap="none" normalizeH="0" baseline="0" dirty="0">
              <a:ln>
                <a:noFill/>
              </a:ln>
              <a:solidFill>
                <a:schemeClr val="tx1"/>
              </a:solidFill>
              <a:effectLst/>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a:p>
            <a:pPr>
              <a:buFont typeface="Wingdings" panose="05000000000000000000" pitchFamily="2" charset="2"/>
              <a:buChar char="§"/>
            </a:pPr>
            <a:endParaRPr lang="tr-TR" sz="1600" dirty="0">
              <a:solidFill>
                <a:schemeClr val="tx1"/>
              </a:solidFill>
            </a:endParaRPr>
          </a:p>
        </p:txBody>
      </p:sp>
    </p:spTree>
    <p:extLst>
      <p:ext uri="{BB962C8B-B14F-4D97-AF65-F5344CB8AC3E}">
        <p14:creationId xmlns:p14="http://schemas.microsoft.com/office/powerpoint/2010/main" val="3329026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162251" y="868982"/>
            <a:ext cx="9923273" cy="1280890"/>
          </a:xfrm>
        </p:spPr>
        <p:txBody>
          <a:bodyPr>
            <a:normAutofit/>
          </a:bodyPr>
          <a:lstStyle/>
          <a:p>
            <a:r>
              <a:rPr lang="tr-TR" b="0" i="0" dirty="0">
                <a:solidFill>
                  <a:srgbClr val="0070C0"/>
                </a:solidFill>
                <a:effectLst/>
                <a:latin typeface="+mj-lt"/>
              </a:rPr>
              <a:t>ToString() Metodunu Override Etmek</a:t>
            </a:r>
            <a:br>
              <a:rPr lang="tr-TR" b="0" i="0" dirty="0">
                <a:solidFill>
                  <a:schemeClr val="tx1"/>
                </a:solidFill>
                <a:effectLst/>
                <a:latin typeface="+mj-lt"/>
              </a:rPr>
            </a:br>
            <a:endParaRPr lang="tr-TR" b="0" i="0" dirty="0">
              <a:solidFill>
                <a:srgbClr val="0070C0"/>
              </a:solidFill>
              <a:effectLst/>
            </a:endParaRP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6" name="İçerik Yer Tutucusu 2">
            <a:extLst>
              <a:ext uri="{FF2B5EF4-FFF2-40B4-BE49-F238E27FC236}">
                <a16:creationId xmlns:a16="http://schemas.microsoft.com/office/drawing/2014/main" id="{8FE1B132-F5E2-4A65-9A55-1E742288948B}"/>
              </a:ext>
            </a:extLst>
          </p:cNvPr>
          <p:cNvSpPr txBox="1">
            <a:spLocks/>
          </p:cNvSpPr>
          <p:nvPr/>
        </p:nvSpPr>
        <p:spPr>
          <a:xfrm>
            <a:off x="1621214" y="4219820"/>
            <a:ext cx="10086552" cy="22603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endParaRPr lang="en-US" dirty="0"/>
          </a:p>
        </p:txBody>
      </p:sp>
      <p:sp>
        <p:nvSpPr>
          <p:cNvPr id="10" name="Content Placeholder 9">
            <a:extLst>
              <a:ext uri="{FF2B5EF4-FFF2-40B4-BE49-F238E27FC236}">
                <a16:creationId xmlns:a16="http://schemas.microsoft.com/office/drawing/2014/main" id="{7868BA1D-8EE8-4E69-9D2D-933BE8CD1D59}"/>
              </a:ext>
            </a:extLst>
          </p:cNvPr>
          <p:cNvSpPr>
            <a:spLocks noGrp="1"/>
          </p:cNvSpPr>
          <p:nvPr>
            <p:ph idx="1"/>
          </p:nvPr>
        </p:nvSpPr>
        <p:spPr>
          <a:xfrm>
            <a:off x="2972475" y="2573688"/>
            <a:ext cx="7022904" cy="3218293"/>
          </a:xfrm>
          <a:noFill/>
        </p:spPr>
        <p:style>
          <a:lnRef idx="2">
            <a:schemeClr val="dk1"/>
          </a:lnRef>
          <a:fillRef idx="1">
            <a:schemeClr val="lt1"/>
          </a:fillRef>
          <a:effectRef idx="0">
            <a:schemeClr val="dk1"/>
          </a:effectRef>
          <a:fontRef idx="minor">
            <a:schemeClr val="dk1"/>
          </a:fontRef>
        </p:style>
        <p:txBody>
          <a:bodyPr>
            <a:noAutofit/>
          </a:bodyPr>
          <a:lstStyle/>
          <a:p>
            <a:pPr marL="0" indent="0" algn="l">
              <a:buNone/>
            </a:pPr>
            <a:r>
              <a:rPr lang="tr-TR" sz="1600" b="1" i="0" dirty="0">
                <a:solidFill>
                  <a:schemeClr val="tx1"/>
                </a:solidFill>
                <a:effectLst/>
              </a:rPr>
              <a:t>public</a:t>
            </a:r>
            <a:r>
              <a:rPr lang="tr-TR" sz="1600" b="0" i="0" dirty="0">
                <a:solidFill>
                  <a:schemeClr val="tx1"/>
                </a:solidFill>
                <a:effectLst/>
              </a:rPr>
              <a:t> </a:t>
            </a:r>
            <a:r>
              <a:rPr lang="tr-TR" sz="1600" b="1" i="0" dirty="0">
                <a:solidFill>
                  <a:schemeClr val="tx1"/>
                </a:solidFill>
                <a:effectLst/>
              </a:rPr>
              <a:t>static</a:t>
            </a:r>
            <a:r>
              <a:rPr lang="tr-TR" sz="1600" b="0" i="0" dirty="0">
                <a:solidFill>
                  <a:schemeClr val="tx1"/>
                </a:solidFill>
                <a:effectLst/>
              </a:rPr>
              <a:t> </a:t>
            </a:r>
            <a:r>
              <a:rPr lang="tr-TR" sz="1600" b="1" i="0" dirty="0">
                <a:solidFill>
                  <a:schemeClr val="tx1"/>
                </a:solidFill>
                <a:effectLst/>
              </a:rPr>
              <a:t>void</a:t>
            </a:r>
            <a:r>
              <a:rPr lang="tr-TR" sz="1600" b="0" i="0" dirty="0">
                <a:solidFill>
                  <a:schemeClr val="tx1"/>
                </a:solidFill>
                <a:effectLst/>
              </a:rPr>
              <a:t> Main(</a:t>
            </a:r>
            <a:r>
              <a:rPr lang="tr-TR" sz="1600" b="1" i="0" dirty="0">
                <a:solidFill>
                  <a:schemeClr val="tx1"/>
                </a:solidFill>
                <a:effectLst/>
              </a:rPr>
              <a:t>string</a:t>
            </a:r>
            <a:r>
              <a:rPr lang="tr-TR" sz="1600" b="0" i="0" dirty="0">
                <a:solidFill>
                  <a:schemeClr val="tx1"/>
                </a:solidFill>
                <a:effectLst/>
              </a:rPr>
              <a:t>[] args)    </a:t>
            </a:r>
          </a:p>
          <a:p>
            <a:pPr marL="0" indent="0" algn="l">
              <a:buNone/>
            </a:pPr>
            <a:r>
              <a:rPr lang="tr-TR" sz="1600" b="0" i="0" dirty="0">
                <a:solidFill>
                  <a:schemeClr val="tx1"/>
                </a:solidFill>
                <a:effectLst/>
              </a:rPr>
              <a:t>        {   </a:t>
            </a:r>
          </a:p>
          <a:p>
            <a:pPr marL="0" indent="0" algn="l">
              <a:buNone/>
            </a:pPr>
            <a:r>
              <a:rPr lang="tr-TR" sz="1600" b="0" i="0" dirty="0">
                <a:solidFill>
                  <a:schemeClr val="tx1"/>
                </a:solidFill>
                <a:effectLst/>
              </a:rPr>
              <a:t>           </a:t>
            </a:r>
            <a:r>
              <a:rPr lang="tr-TR" sz="1600" b="1" i="0" dirty="0">
                <a:solidFill>
                  <a:schemeClr val="tx1"/>
                </a:solidFill>
                <a:effectLst/>
              </a:rPr>
              <a:t>string</a:t>
            </a:r>
            <a:r>
              <a:rPr lang="tr-TR" sz="1600" b="0" i="0" dirty="0">
                <a:solidFill>
                  <a:schemeClr val="tx1"/>
                </a:solidFill>
                <a:effectLst/>
              </a:rPr>
              <a:t> s1 = </a:t>
            </a:r>
            <a:r>
              <a:rPr lang="en-US" sz="1600" b="0" i="0" dirty="0">
                <a:solidFill>
                  <a:schemeClr val="tx1"/>
                </a:solidFill>
                <a:effectLst/>
              </a:rPr>
              <a:t>”Merhaba </a:t>
            </a:r>
            <a:r>
              <a:rPr lang="tr-TR" sz="1600" b="0" i="0" dirty="0">
                <a:solidFill>
                  <a:schemeClr val="tx1"/>
                </a:solidFill>
                <a:effectLst/>
              </a:rPr>
              <a:t>C#</a:t>
            </a:r>
            <a:r>
              <a:rPr lang="en-US" sz="1600" b="0" i="0" dirty="0">
                <a:solidFill>
                  <a:schemeClr val="tx1"/>
                </a:solidFill>
                <a:effectLst/>
              </a:rPr>
              <a:t>”</a:t>
            </a:r>
            <a:r>
              <a:rPr lang="tr-TR" sz="1600" b="0" i="0" dirty="0">
                <a:solidFill>
                  <a:schemeClr val="tx1"/>
                </a:solidFill>
                <a:effectLst/>
              </a:rPr>
              <a:t>;  </a:t>
            </a:r>
          </a:p>
          <a:p>
            <a:pPr marL="0" indent="0" algn="l">
              <a:buNone/>
            </a:pPr>
            <a:r>
              <a:rPr lang="tr-TR" sz="1600" b="0" i="0" dirty="0">
                <a:solidFill>
                  <a:schemeClr val="tx1"/>
                </a:solidFill>
                <a:effectLst/>
              </a:rPr>
              <a:t>           </a:t>
            </a:r>
            <a:r>
              <a:rPr lang="tr-TR" sz="1600" b="1" i="0" dirty="0">
                <a:solidFill>
                  <a:schemeClr val="tx1"/>
                </a:solidFill>
                <a:effectLst/>
              </a:rPr>
              <a:t>int</a:t>
            </a:r>
            <a:r>
              <a:rPr lang="tr-TR" sz="1600" b="0" i="0" dirty="0">
                <a:solidFill>
                  <a:schemeClr val="tx1"/>
                </a:solidFill>
                <a:effectLst/>
              </a:rPr>
              <a:t> </a:t>
            </a:r>
            <a:r>
              <a:rPr lang="en-US" sz="1600" b="0" i="0" dirty="0">
                <a:solidFill>
                  <a:schemeClr val="tx1"/>
                </a:solidFill>
                <a:effectLst/>
              </a:rPr>
              <a:t> metod</a:t>
            </a:r>
            <a:r>
              <a:rPr lang="tr-TR" sz="1600" b="0" i="0" dirty="0">
                <a:solidFill>
                  <a:schemeClr val="tx1"/>
                </a:solidFill>
                <a:effectLst/>
              </a:rPr>
              <a:t> = 123;  </a:t>
            </a:r>
          </a:p>
          <a:p>
            <a:pPr marL="0" indent="0" algn="l">
              <a:buNone/>
            </a:pPr>
            <a:r>
              <a:rPr lang="tr-TR" sz="1600" b="0" i="0" dirty="0">
                <a:solidFill>
                  <a:schemeClr val="tx1"/>
                </a:solidFill>
                <a:effectLst/>
              </a:rPr>
              <a:t>           </a:t>
            </a:r>
            <a:r>
              <a:rPr lang="tr-TR" sz="1600" b="1" i="0" dirty="0">
                <a:solidFill>
                  <a:schemeClr val="tx1"/>
                </a:solidFill>
                <a:effectLst/>
              </a:rPr>
              <a:t>string</a:t>
            </a:r>
            <a:r>
              <a:rPr lang="tr-TR" sz="1600" b="0" i="0" dirty="0">
                <a:solidFill>
                  <a:schemeClr val="tx1"/>
                </a:solidFill>
                <a:effectLst/>
              </a:rPr>
              <a:t> s2 = s1.ToString();  </a:t>
            </a:r>
          </a:p>
          <a:p>
            <a:pPr marL="0" indent="0" algn="l">
              <a:buNone/>
            </a:pPr>
            <a:r>
              <a:rPr lang="tr-TR" sz="1600" b="0" i="0" dirty="0">
                <a:solidFill>
                  <a:schemeClr val="tx1"/>
                </a:solidFill>
                <a:effectLst/>
              </a:rPr>
              <a:t>           </a:t>
            </a:r>
            <a:r>
              <a:rPr lang="tr-TR" sz="1600" b="1" i="0" dirty="0">
                <a:solidFill>
                  <a:schemeClr val="tx1"/>
                </a:solidFill>
                <a:effectLst/>
              </a:rPr>
              <a:t>string</a:t>
            </a:r>
            <a:r>
              <a:rPr lang="tr-TR" sz="1600" b="0" i="0" dirty="0">
                <a:solidFill>
                  <a:schemeClr val="tx1"/>
                </a:solidFill>
                <a:effectLst/>
              </a:rPr>
              <a:t> s3 = </a:t>
            </a:r>
            <a:r>
              <a:rPr lang="en-US" sz="1600" b="0" i="0" dirty="0">
                <a:solidFill>
                  <a:schemeClr val="tx1"/>
                </a:solidFill>
                <a:effectLst/>
              </a:rPr>
              <a:t>metod</a:t>
            </a:r>
            <a:r>
              <a:rPr lang="tr-TR" sz="1600" b="0" i="0" dirty="0">
                <a:solidFill>
                  <a:schemeClr val="tx1"/>
                </a:solidFill>
                <a:effectLst/>
              </a:rPr>
              <a:t>.ToString();  </a:t>
            </a:r>
          </a:p>
          <a:p>
            <a:pPr marL="0" indent="0" algn="l">
              <a:buNone/>
            </a:pPr>
            <a:r>
              <a:rPr lang="tr-TR" sz="1600" b="0" i="0" dirty="0">
                <a:solidFill>
                  <a:schemeClr val="tx1"/>
                </a:solidFill>
                <a:effectLst/>
              </a:rPr>
              <a:t>           Console.WriteLine(s2);  </a:t>
            </a:r>
          </a:p>
          <a:p>
            <a:pPr marL="0" indent="0" algn="l">
              <a:buNone/>
            </a:pPr>
            <a:r>
              <a:rPr lang="tr-TR" sz="1600" b="0" i="0" dirty="0">
                <a:solidFill>
                  <a:schemeClr val="tx1"/>
                </a:solidFill>
                <a:effectLst/>
              </a:rPr>
              <a:t>           Console.WriteLine(s3);  </a:t>
            </a:r>
          </a:p>
          <a:p>
            <a:pPr marL="0" indent="0">
              <a:buNone/>
            </a:pPr>
            <a:endParaRPr lang="tr-TR" sz="1600" b="0" i="0" dirty="0">
              <a:solidFill>
                <a:schemeClr val="tx1"/>
              </a:solidFill>
              <a:effectLst/>
            </a:endParaRPr>
          </a:p>
          <a:p>
            <a:pPr marL="0" indent="0">
              <a:buNone/>
            </a:pPr>
            <a:endParaRPr lang="tr-TR" sz="1600" dirty="0">
              <a:solidFill>
                <a:schemeClr val="tx1"/>
              </a:solidFill>
            </a:endParaRPr>
          </a:p>
        </p:txBody>
      </p:sp>
      <p:sp>
        <p:nvSpPr>
          <p:cNvPr id="7" name="Content Placeholder 9">
            <a:extLst>
              <a:ext uri="{FF2B5EF4-FFF2-40B4-BE49-F238E27FC236}">
                <a16:creationId xmlns:a16="http://schemas.microsoft.com/office/drawing/2014/main" id="{F983B26D-1256-44D0-B0CB-963D933ECD75}"/>
              </a:ext>
            </a:extLst>
          </p:cNvPr>
          <p:cNvSpPr txBox="1">
            <a:spLocks/>
          </p:cNvSpPr>
          <p:nvPr/>
        </p:nvSpPr>
        <p:spPr>
          <a:xfrm>
            <a:off x="2376730" y="1709559"/>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sz="1600" dirty="0">
                <a:solidFill>
                  <a:schemeClr val="tx1"/>
                </a:solidFill>
                <a:latin typeface="Open Sans" panose="020B0606030504020204" pitchFamily="34" charset="0"/>
              </a:rPr>
              <a:t>NET içerisinde public virtual string ToSring(); olarak tanımlanmış olan </a:t>
            </a:r>
            <a:r>
              <a:rPr lang="tr-TR" sz="1600" b="1" dirty="0">
                <a:solidFill>
                  <a:schemeClr val="tx1"/>
                </a:solidFill>
                <a:latin typeface="Open Sans" panose="020B0606030504020204" pitchFamily="34" charset="0"/>
              </a:rPr>
              <a:t>.ToString()</a:t>
            </a:r>
            <a:r>
              <a:rPr lang="tr-TR" sz="1600" dirty="0">
                <a:solidFill>
                  <a:schemeClr val="tx1"/>
                </a:solidFill>
                <a:latin typeface="Open Sans" panose="020B0606030504020204" pitchFamily="34" charset="0"/>
              </a:rPr>
              <a:t> metodu her virtual metod gibi override edilebilir.</a:t>
            </a:r>
          </a:p>
        </p:txBody>
      </p:sp>
      <p:sp>
        <p:nvSpPr>
          <p:cNvPr id="9" name="Content Placeholder 9">
            <a:extLst>
              <a:ext uri="{FF2B5EF4-FFF2-40B4-BE49-F238E27FC236}">
                <a16:creationId xmlns:a16="http://schemas.microsoft.com/office/drawing/2014/main" id="{FD6994D4-A76A-4F75-9D0C-7C5704C50DC3}"/>
              </a:ext>
            </a:extLst>
          </p:cNvPr>
          <p:cNvSpPr txBox="1">
            <a:spLocks/>
          </p:cNvSpPr>
          <p:nvPr/>
        </p:nvSpPr>
        <p:spPr>
          <a:xfrm>
            <a:off x="2529130" y="1861959"/>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tr-TR" sz="1600" dirty="0">
              <a:solidFill>
                <a:schemeClr val="tx1"/>
              </a:solidFill>
              <a:latin typeface="Open Sans" panose="020B0606030504020204" pitchFamily="34" charset="0"/>
            </a:endParaRPr>
          </a:p>
        </p:txBody>
      </p:sp>
      <p:sp>
        <p:nvSpPr>
          <p:cNvPr id="11" name="Content Placeholder 9">
            <a:extLst>
              <a:ext uri="{FF2B5EF4-FFF2-40B4-BE49-F238E27FC236}">
                <a16:creationId xmlns:a16="http://schemas.microsoft.com/office/drawing/2014/main" id="{4F72A0F0-A271-4417-A3DF-D2FD3DED1DB5}"/>
              </a:ext>
            </a:extLst>
          </p:cNvPr>
          <p:cNvSpPr txBox="1">
            <a:spLocks/>
          </p:cNvSpPr>
          <p:nvPr/>
        </p:nvSpPr>
        <p:spPr>
          <a:xfrm>
            <a:off x="2376730" y="6215797"/>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sz="1600" b="0" i="0" dirty="0">
                <a:solidFill>
                  <a:schemeClr val="tx1"/>
                </a:solidFill>
                <a:effectLst/>
                <a:latin typeface="Open Sans" panose="020B0606030504020204" pitchFamily="34" charset="0"/>
              </a:rPr>
              <a:t>Yukarıda</a:t>
            </a:r>
            <a:r>
              <a:rPr lang="en-US" sz="1600" b="0" i="0" dirty="0">
                <a:solidFill>
                  <a:schemeClr val="tx1"/>
                </a:solidFill>
                <a:effectLst/>
                <a:latin typeface="Open Sans" panose="020B0606030504020204" pitchFamily="34" charset="0"/>
              </a:rPr>
              <a:t>ki</a:t>
            </a:r>
            <a:r>
              <a:rPr lang="tr-TR" sz="1600" b="0" i="0" dirty="0">
                <a:solidFill>
                  <a:schemeClr val="tx1"/>
                </a:solidFill>
                <a:effectLst/>
                <a:latin typeface="Open Sans" panose="020B0606030504020204" pitchFamily="34" charset="0"/>
              </a:rPr>
              <a:t> </a:t>
            </a:r>
            <a:r>
              <a:rPr lang="it-IT" sz="1600" dirty="0">
                <a:solidFill>
                  <a:schemeClr val="tx1"/>
                </a:solidFill>
                <a:latin typeface="Open Sans" panose="020B0606030504020204" pitchFamily="34" charset="0"/>
              </a:rPr>
              <a:t>String</a:t>
            </a:r>
            <a:r>
              <a:rPr lang="tr-TR" sz="1600" dirty="0">
                <a:solidFill>
                  <a:schemeClr val="tx1"/>
                </a:solidFill>
                <a:latin typeface="Open Sans" panose="020B0606030504020204" pitchFamily="34" charset="0"/>
              </a:rPr>
              <a:t> </a:t>
            </a:r>
            <a:r>
              <a:rPr lang="it-IT" sz="1600" dirty="0">
                <a:solidFill>
                  <a:schemeClr val="tx1"/>
                </a:solidFill>
                <a:latin typeface="Open Sans" panose="020B0606030504020204" pitchFamily="34" charset="0"/>
              </a:rPr>
              <a:t>örneğini almak için ToString()</a:t>
            </a:r>
            <a:r>
              <a:rPr lang="tr-TR" sz="1600" dirty="0">
                <a:solidFill>
                  <a:schemeClr val="tx1"/>
                </a:solidFill>
                <a:latin typeface="Open Sans" panose="020B0606030504020204" pitchFamily="34" charset="0"/>
              </a:rPr>
              <a:t> metodu</a:t>
            </a:r>
            <a:r>
              <a:rPr lang="it-IT" sz="1600" dirty="0">
                <a:solidFill>
                  <a:schemeClr val="tx1"/>
                </a:solidFill>
                <a:latin typeface="Open Sans" panose="020B0606030504020204" pitchFamily="34" charset="0"/>
              </a:rPr>
              <a:t> yöntemi kullanılır.</a:t>
            </a:r>
            <a:endParaRPr lang="tr-TR" sz="1600" dirty="0">
              <a:solidFill>
                <a:schemeClr val="tx1"/>
              </a:solidFill>
              <a:latin typeface="Open Sans" panose="020B0606030504020204" pitchFamily="34" charset="0"/>
            </a:endParaRPr>
          </a:p>
        </p:txBody>
      </p:sp>
    </p:spTree>
    <p:extLst>
      <p:ext uri="{BB962C8B-B14F-4D97-AF65-F5344CB8AC3E}">
        <p14:creationId xmlns:p14="http://schemas.microsoft.com/office/powerpoint/2010/main" val="4014743303"/>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5761</TotalTime>
  <Words>1533</Words>
  <Application>Microsoft Office PowerPoint</Application>
  <PresentationFormat>Widescreen</PresentationFormat>
  <Paragraphs>188</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 Unicode MS</vt:lpstr>
      <vt:lpstr>Calibri</vt:lpstr>
      <vt:lpstr>Century Gothic</vt:lpstr>
      <vt:lpstr>MyriadPro-Regular</vt:lpstr>
      <vt:lpstr>Open Sans</vt:lpstr>
      <vt:lpstr>Wingdings</vt:lpstr>
      <vt:lpstr>Wingdings 3</vt:lpstr>
      <vt:lpstr>Duman</vt:lpstr>
      <vt:lpstr>C# Object Sınıfı ve metodları</vt:lpstr>
      <vt:lpstr>İçindekiler</vt:lpstr>
      <vt:lpstr>PowerPoint Presentation</vt:lpstr>
      <vt:lpstr>Metudlar nedir? </vt:lpstr>
      <vt:lpstr> Object Sınıf Örneği</vt:lpstr>
      <vt:lpstr>Method Yapımı ve Kullanımı</vt:lpstr>
      <vt:lpstr>Clone() metodu </vt:lpstr>
      <vt:lpstr>Metotlarla ilgili önemli özellikler </vt:lpstr>
      <vt:lpstr>ToString() Metodunu Override Etmek </vt:lpstr>
      <vt:lpstr>Equals() Metodu </vt:lpstr>
      <vt:lpstr>GetHashCode() Methodu </vt:lpstr>
      <vt:lpstr>ReferenceEquals() Metodu</vt:lpstr>
      <vt:lpstr>Sonuç  </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Saifuddin Hassani</cp:lastModifiedBy>
  <cp:revision>288</cp:revision>
  <dcterms:created xsi:type="dcterms:W3CDTF">2020-04-15T07:57:29Z</dcterms:created>
  <dcterms:modified xsi:type="dcterms:W3CDTF">2021-06-16T14:48:40Z</dcterms:modified>
</cp:coreProperties>
</file>