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7" r:id="rId3"/>
    <p:sldId id="284" r:id="rId4"/>
    <p:sldId id="258" r:id="rId5"/>
    <p:sldId id="277" r:id="rId6"/>
    <p:sldId id="278" r:id="rId7"/>
    <p:sldId id="279" r:id="rId8"/>
    <p:sldId id="280" r:id="rId9"/>
    <p:sldId id="282" r:id="rId10"/>
    <p:sldId id="283" r:id="rId11"/>
    <p:sldId id="261" r:id="rId12"/>
    <p:sldId id="272" r:id="rId13"/>
    <p:sldId id="273" r:id="rId14"/>
    <p:sldId id="286" r:id="rId15"/>
    <p:sldId id="287" r:id="rId16"/>
    <p:sldId id="263" r:id="rId17"/>
    <p:sldId id="285" r:id="rId18"/>
    <p:sldId id="274" r:id="rId19"/>
    <p:sldId id="270" r:id="rId20"/>
    <p:sldId id="259" r:id="rId21"/>
    <p:sldId id="26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8456" autoAdjust="0"/>
    <p:restoredTop sz="94660"/>
  </p:normalViewPr>
  <p:slideViewPr>
    <p:cSldViewPr snapToGrid="0">
      <p:cViewPr varScale="1">
        <p:scale>
          <a:sx n="73" d="100"/>
          <a:sy n="73" d="100"/>
        </p:scale>
        <p:origin x="-480"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pPr/>
              <a:t>6/14/2021</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pPr/>
              <a:t>‹#›</a:t>
            </a:fld>
            <a:endParaRPr lang="en-US"/>
          </a:p>
        </p:txBody>
      </p:sp>
    </p:spTree>
    <p:extLst>
      <p:ext uri="{BB962C8B-B14F-4D97-AF65-F5344CB8AC3E}">
        <p14:creationId xmlns:p14="http://schemas.microsoft.com/office/powerpoint/2010/main" xmlns=""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pPr/>
              <a:t>6/14/2021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pPr/>
              <a:t>6/14/2021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pPr/>
              <a:t>6/14/2021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pPr/>
              <a:t>6/14/2021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pPr/>
              <a:t>6/14/2021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pPr/>
              <a:t>6/14/2021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pPr/>
              <a:t>6/14/2021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pPr/>
              <a:t>6/14/2021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pPr/>
              <a:t>6/14/2021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pPr/>
              <a:t>6/14/2021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pPr/>
              <a:t>6/14/2021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pPr/>
              <a:t>6/14/2021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pPr/>
              <a:t>6/14/2021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pPr/>
              <a:t>6/14/2021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pPr/>
              <a:t>6/14/2021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pPr/>
              <a:t>6/14/2021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pPr/>
              <a:t>6/14/2021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20.xml.rels><?xml version="1.0" encoding="UTF-8" standalone="yes"?>
<Relationships xmlns="http://schemas.openxmlformats.org/package/2006/relationships"><Relationship Id="rId8" Type="http://schemas.openxmlformats.org/officeDocument/2006/relationships/hyperlink" Target="wacore:mfw\packages\webadvisor\wa-checklist.html" TargetMode="External"/><Relationship Id="rId3" Type="http://schemas.openxmlformats.org/officeDocument/2006/relationships/hyperlink" Target="https://www.kodlamamerkezi.com/c-net/csharp-arraylist-sinifi-ve-ozellikleri/" TargetMode="External"/><Relationship Id="rId7" Type="http://schemas.openxmlformats.org/officeDocument/2006/relationships/hyperlink" Target="https://www.lifeacode.com/c-sharp-dersleri/c-sharp-arraylist-kullanimi.html" TargetMode="External"/><Relationship Id="rId12" Type="http://schemas.openxmlformats.org/officeDocument/2006/relationships/hyperlink" Target="http://youtube.com/bmdersleri" TargetMode="External"/><Relationship Id="rId2" Type="http://schemas.openxmlformats.org/officeDocument/2006/relationships/hyperlink" Target="https://www.srdrylmz.com/c-arraylist-sinifi/" TargetMode="External"/><Relationship Id="rId1" Type="http://schemas.openxmlformats.org/officeDocument/2006/relationships/slideLayout" Target="../slideLayouts/slideLayout2.xml"/><Relationship Id="rId6" Type="http://schemas.openxmlformats.org/officeDocument/2006/relationships/hyperlink" Target="https://docs.microsoft.com/tr-tr/dotnet/api/system.collections.arraylist?view=net-5.0" TargetMode="External"/><Relationship Id="rId11" Type="http://schemas.openxmlformats.org/officeDocument/2006/relationships/image" Target="../media/image3.png"/><Relationship Id="rId5" Type="http://schemas.openxmlformats.org/officeDocument/2006/relationships/hyperlink" Target="https://www.yazilimkodlama.com/programlama/c-arraylist-ornekler/" TargetMode="External"/><Relationship Id="rId10" Type="http://schemas.openxmlformats.org/officeDocument/2006/relationships/hyperlink" Target="https://www.youtube.com/channel/UCIdYgV-XFjv9q0IHtzUTtQw" TargetMode="External"/><Relationship Id="rId4" Type="http://schemas.openxmlformats.org/officeDocument/2006/relationships/hyperlink" Target="http://www.csharpnedir.com/articles/read/?id=63" TargetMode="External"/><Relationship Id="rId9" Type="http://schemas.openxmlformats.org/officeDocument/2006/relationships/image" Target="../media/image1.jpeg"/></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youtube.com/bmdersleri"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xmlns="" id="{076FD396-29BE-4299-87ED-718DA102194B}"/>
              </a:ext>
            </a:extLst>
          </p:cNvPr>
          <p:cNvSpPr/>
          <p:nvPr/>
        </p:nvSpPr>
        <p:spPr>
          <a:xfrm>
            <a:off x="5947794" y="4370664"/>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xmlns="" id="{9BA139C7-4FF9-4739-8B42-CEE441CD9363}"/>
              </a:ext>
            </a:extLst>
          </p:cNvPr>
          <p:cNvSpPr>
            <a:spLocks noGrp="1"/>
          </p:cNvSpPr>
          <p:nvPr>
            <p:ph type="ctrTitle"/>
          </p:nvPr>
        </p:nvSpPr>
        <p:spPr>
          <a:xfrm>
            <a:off x="1065219" y="2210378"/>
            <a:ext cx="10450398" cy="888718"/>
          </a:xfrm>
        </p:spPr>
        <p:txBody>
          <a:bodyPr>
            <a:normAutofit fontScale="90000"/>
          </a:bodyPr>
          <a:lstStyle/>
          <a:p>
            <a:pPr algn="ctr"/>
            <a:r>
              <a:rPr lang="tr-TR" b="1" dirty="0" smtClean="0"/>
              <a:t>C#da ArrayList kullanımı </a:t>
            </a:r>
            <a:endParaRPr lang="en-US" b="1" dirty="0"/>
          </a:p>
        </p:txBody>
      </p:sp>
      <p:sp>
        <p:nvSpPr>
          <p:cNvPr id="4" name="Slayt Numarası Yer Tutucusu 3">
            <a:extLst>
              <a:ext uri="{FF2B5EF4-FFF2-40B4-BE49-F238E27FC236}">
                <a16:creationId xmlns:a16="http://schemas.microsoft.com/office/drawing/2014/main" xmlns=""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a16="http://schemas.microsoft.com/office/drawing/2014/main" xmlns="" id="{ABB297CB-A6C7-4031-8C8E-CA95B981B15B}"/>
              </a:ext>
            </a:extLst>
          </p:cNvPr>
          <p:cNvSpPr txBox="1">
            <a:spLocks/>
          </p:cNvSpPr>
          <p:nvPr/>
        </p:nvSpPr>
        <p:spPr>
          <a:xfrm>
            <a:off x="6421677" y="4712102"/>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b="1" dirty="0" smtClean="0">
                <a:solidFill>
                  <a:schemeClr val="tx1"/>
                </a:solidFill>
              </a:rPr>
              <a:t>ELİF ÇETİN  1611404041</a:t>
            </a:r>
            <a:endParaRPr lang="tr-TR" b="1" dirty="0">
              <a:solidFill>
                <a:schemeClr val="tx1"/>
              </a:solidFill>
            </a:endParaRPr>
          </a:p>
          <a:p>
            <a:r>
              <a:rPr lang="tr-TR" dirty="0">
                <a:solidFill>
                  <a:schemeClr val="tx1"/>
                </a:solidFill>
              </a:rPr>
              <a:t>Tarih                            : </a:t>
            </a:r>
            <a:r>
              <a:rPr lang="tr-TR" dirty="0" smtClean="0">
                <a:solidFill>
                  <a:schemeClr val="tx1"/>
                </a:solidFill>
              </a:rPr>
              <a:t>10</a:t>
            </a:r>
            <a:r>
              <a:rPr lang="tr-TR" dirty="0" smtClean="0">
                <a:solidFill>
                  <a:schemeClr val="tx1"/>
                </a:solidFill>
              </a:rPr>
              <a:t>/06/2021</a:t>
            </a:r>
            <a:endParaRPr lang="tr-TR" dirty="0">
              <a:solidFill>
                <a:schemeClr val="tx1"/>
              </a:solidFill>
            </a:endParaRPr>
          </a:p>
          <a:p>
            <a:r>
              <a:rPr lang="tr-TR" dirty="0">
                <a:solidFill>
                  <a:schemeClr val="tx1"/>
                </a:solidFill>
              </a:rPr>
              <a:t>Sürüm                         : </a:t>
            </a:r>
            <a:r>
              <a:rPr lang="tr-TR" dirty="0" smtClean="0">
                <a:solidFill>
                  <a:schemeClr val="tx1"/>
                </a:solidFill>
              </a:rPr>
              <a:t>v2</a:t>
            </a:r>
            <a:endParaRPr lang="tr-TR" dirty="0">
              <a:solidFill>
                <a:schemeClr val="tx1"/>
              </a:solidFill>
            </a:endParaRP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xmlns=""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10292" t="8691" r="10665" b="11290"/>
          <a:stretch/>
        </p:blipFill>
        <p:spPr bwMode="auto">
          <a:xfrm>
            <a:off x="4951722" y="179000"/>
            <a:ext cx="1992144" cy="685387"/>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2">
            <a:extLst>
              <a:ext uri="{FF2B5EF4-FFF2-40B4-BE49-F238E27FC236}">
                <a16:creationId xmlns:a16="http://schemas.microsoft.com/office/drawing/2014/main" xmlns="" id="{9C97840F-45F2-4B61-ACA8-042E075CB659}"/>
              </a:ext>
            </a:extLst>
          </p:cNvPr>
          <p:cNvPicPr>
            <a:picLocks noChangeAspect="1" noChangeArrowheads="1"/>
          </p:cNvPicPr>
          <p:nvPr/>
        </p:nvPicPr>
        <p:blipFill>
          <a:blip r:embed="rId3"/>
          <a:srcRect t="3201" b="3201"/>
          <a:stretch/>
        </p:blipFill>
        <p:spPr bwMode="auto">
          <a:xfrm>
            <a:off x="1866004" y="4326316"/>
            <a:ext cx="3731713"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Alt Başlık 2">
            <a:extLst>
              <a:ext uri="{FF2B5EF4-FFF2-40B4-BE49-F238E27FC236}">
                <a16:creationId xmlns:a16="http://schemas.microsoft.com/office/drawing/2014/main" xmlns="" id="{49E0EA79-140A-465A-BD6F-C58E011B4CAE}"/>
              </a:ext>
            </a:extLst>
          </p:cNvPr>
          <p:cNvSpPr txBox="1">
            <a:spLocks/>
          </p:cNvSpPr>
          <p:nvPr/>
        </p:nvSpPr>
        <p:spPr>
          <a:xfrm>
            <a:off x="3854741" y="965324"/>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Nesneye Dayalı Programlama Dersi</a:t>
            </a:r>
            <a:endParaRPr lang="en-US" b="1" dirty="0">
              <a:ln/>
              <a:solidFill>
                <a:schemeClr val="accent3"/>
              </a:solidFill>
            </a:endParaRPr>
          </a:p>
        </p:txBody>
      </p:sp>
      <p:pic>
        <p:nvPicPr>
          <p:cNvPr id="5" name="Resim 4">
            <a:hlinkClick r:id="rId4"/>
            <a:extLst>
              <a:ext uri="{FF2B5EF4-FFF2-40B4-BE49-F238E27FC236}">
                <a16:creationId xmlns:a16="http://schemas.microsoft.com/office/drawing/2014/main" xmlns="" id="{EED764AF-282C-4771-8AA0-42C0A63C7DC7}"/>
              </a:ext>
            </a:extLst>
          </p:cNvPr>
          <p:cNvPicPr>
            <a:picLocks noChangeAspect="1"/>
          </p:cNvPicPr>
          <p:nvPr/>
        </p:nvPicPr>
        <p:blipFill>
          <a:blip r:embed="rId5"/>
          <a:stretch>
            <a:fillRect/>
          </a:stretch>
        </p:blipFill>
        <p:spPr>
          <a:xfrm>
            <a:off x="810778" y="-55368"/>
            <a:ext cx="1778435" cy="1633526"/>
          </a:xfrm>
          <a:prstGeom prst="rect">
            <a:avLst/>
          </a:prstGeom>
        </p:spPr>
      </p:pic>
      <p:sp>
        <p:nvSpPr>
          <p:cNvPr id="8" name="Dikdörtgen 7">
            <a:extLst>
              <a:ext uri="{FF2B5EF4-FFF2-40B4-BE49-F238E27FC236}">
                <a16:creationId xmlns:a16="http://schemas.microsoft.com/office/drawing/2014/main" xmlns="" id="{1E4F3095-F1B4-404E-8096-C524CBBDD076}"/>
              </a:ext>
            </a:extLst>
          </p:cNvPr>
          <p:cNvSpPr/>
          <p:nvPr/>
        </p:nvSpPr>
        <p:spPr>
          <a:xfrm>
            <a:off x="399582" y="1366436"/>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xmlns=""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1026" name="Picture 2" descr="Object Oriented Programming: A curated set of resources">
            <a:extLst>
              <a:ext uri="{FF2B5EF4-FFF2-40B4-BE49-F238E27FC236}">
                <a16:creationId xmlns:a16="http://schemas.microsoft.com/office/drawing/2014/main" xmlns="" id="{A2F27DDA-67C0-41CC-BD3F-EBB74DA685A3}"/>
              </a:ext>
            </a:extLst>
          </p:cNvPr>
          <p:cNvPicPr>
            <a:picLocks noChangeAspect="1" noChangeArrowheads="1"/>
          </p:cNvPicPr>
          <p:nvPr/>
        </p:nvPicPr>
        <p:blipFill rotWithShape="1">
          <a:blip r:embed="rId7">
            <a:extLst>
              <a:ext uri="{28A0092B-C50C-407E-A947-70E740481C1C}">
                <a14:useLocalDpi xmlns:a14="http://schemas.microsoft.com/office/drawing/2010/main" xmlns="" val="0"/>
              </a:ext>
            </a:extLst>
          </a:blip>
          <a:srcRect t="7570"/>
          <a:stretch/>
        </p:blipFill>
        <p:spPr bwMode="auto">
          <a:xfrm>
            <a:off x="9306374" y="212981"/>
            <a:ext cx="2559953" cy="18224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61375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fld id="{D57F1E4F-1CFF-5643-939E-217C01CDF565}" type="slidenum">
              <a:rPr lang="en-US" smtClean="0"/>
              <a:pPr/>
              <a:t>10</a:t>
            </a:fld>
            <a:endParaRPr lang="en-US" dirty="0"/>
          </a:p>
        </p:txBody>
      </p:sp>
      <p:sp>
        <p:nvSpPr>
          <p:cNvPr id="5" name="1 Başlık"/>
          <p:cNvSpPr>
            <a:spLocks noGrp="1"/>
          </p:cNvSpPr>
          <p:nvPr>
            <p:ph idx="1"/>
          </p:nvPr>
        </p:nvSpPr>
        <p:spPr>
          <a:xfrm>
            <a:off x="2589212" y="966651"/>
            <a:ext cx="8915400" cy="4944571"/>
          </a:xfrm>
        </p:spPr>
        <p:txBody>
          <a:bodyPr>
            <a:normAutofit/>
          </a:bodyPr>
          <a:lstStyle/>
          <a:p>
            <a:r>
              <a:rPr lang="tr-TR" b="1" dirty="0" smtClean="0"/>
              <a:t>17:</a:t>
            </a:r>
            <a:r>
              <a:rPr lang="tr-TR" b="1" dirty="0" err="1" smtClean="0"/>
              <a:t>LastIndexOf</a:t>
            </a:r>
            <a:r>
              <a:rPr lang="tr-TR" b="1" dirty="0" smtClean="0"/>
              <a:t>(</a:t>
            </a:r>
            <a:r>
              <a:rPr lang="tr-TR" b="1" dirty="0" err="1" smtClean="0"/>
              <a:t>object</a:t>
            </a:r>
            <a:r>
              <a:rPr lang="tr-TR" b="1" dirty="0" smtClean="0"/>
              <a:t> x) Metodu</a:t>
            </a:r>
            <a:br>
              <a:rPr lang="tr-TR" b="1" dirty="0" smtClean="0"/>
            </a:br>
            <a:r>
              <a:rPr lang="tr-TR" dirty="0" smtClean="0"/>
              <a:t>Parametre olarak girilen öğenin rastlanıldığı son konumun indeksinin döndürür. Değer mevcut değilse -1 döndürür.</a:t>
            </a:r>
          </a:p>
          <a:p>
            <a:pPr>
              <a:buNone/>
            </a:pPr>
            <a:endParaRPr lang="tr-TR" dirty="0" smtClean="0"/>
          </a:p>
          <a:p>
            <a:r>
              <a:rPr lang="tr-TR" b="1" dirty="0" smtClean="0"/>
              <a:t>18:</a:t>
            </a:r>
            <a:r>
              <a:rPr lang="tr-TR" b="1" dirty="0" err="1" smtClean="0"/>
              <a:t>GetRange</a:t>
            </a:r>
            <a:r>
              <a:rPr lang="tr-TR" b="1" dirty="0" smtClean="0"/>
              <a:t>(</a:t>
            </a:r>
            <a:r>
              <a:rPr lang="tr-TR" b="1" dirty="0" err="1" smtClean="0"/>
              <a:t>int</a:t>
            </a:r>
            <a:r>
              <a:rPr lang="tr-TR" b="1" dirty="0" smtClean="0"/>
              <a:t> i, </a:t>
            </a:r>
            <a:r>
              <a:rPr lang="tr-TR" b="1" dirty="0" err="1" smtClean="0"/>
              <a:t>int</a:t>
            </a:r>
            <a:r>
              <a:rPr lang="tr-TR" b="1" dirty="0" smtClean="0"/>
              <a:t> c) Metodu</a:t>
            </a:r>
            <a:r>
              <a:rPr lang="tr-TR" dirty="0" smtClean="0"/>
              <a:t/>
            </a:r>
            <a:br>
              <a:rPr lang="tr-TR" dirty="0" smtClean="0"/>
            </a:br>
            <a:r>
              <a:rPr lang="tr-TR" dirty="0" smtClean="0"/>
              <a:t>Çağrıda bulunulan koleksiyonun i.indeksinden başlayarak c adet elemanını içeren bir nesne döndürür. Döndürülen nesne, çağrıda bulunan nesne ile aynı elemanlara referansta bulunur.</a:t>
            </a:r>
          </a:p>
          <a:p>
            <a:pPr>
              <a:buNone/>
            </a:pPr>
            <a:endParaRPr lang="tr-TR" dirty="0" smtClean="0"/>
          </a:p>
          <a:p>
            <a:r>
              <a:rPr lang="tr-TR" b="1" dirty="0" smtClean="0"/>
              <a:t>19:</a:t>
            </a:r>
            <a:r>
              <a:rPr lang="tr-TR" b="1" dirty="0" err="1" smtClean="0"/>
              <a:t>SetRange</a:t>
            </a:r>
            <a:r>
              <a:rPr lang="tr-TR" b="1" dirty="0" smtClean="0"/>
              <a:t>(</a:t>
            </a:r>
            <a:r>
              <a:rPr lang="tr-TR" b="1" dirty="0" err="1" smtClean="0"/>
              <a:t>int</a:t>
            </a:r>
            <a:r>
              <a:rPr lang="tr-TR" b="1" dirty="0" smtClean="0"/>
              <a:t> i, Koleksiyon c)</a:t>
            </a:r>
            <a:r>
              <a:rPr lang="tr-TR" dirty="0" smtClean="0"/>
              <a:t/>
            </a:r>
            <a:br>
              <a:rPr lang="tr-TR" dirty="0" smtClean="0"/>
            </a:br>
            <a:r>
              <a:rPr lang="tr-TR" dirty="0" smtClean="0"/>
              <a:t>c koleksiyonunun tüm elemanlarını, çağrıda bulunulan koleksiyonun i. indeksinden başlayarak üzerine yazar.</a:t>
            </a:r>
          </a:p>
          <a:p>
            <a:endParaRPr lang="tr-TR" dirty="0"/>
          </a:p>
        </p:txBody>
      </p:sp>
      <p:pic>
        <p:nvPicPr>
          <p:cNvPr id="6" name="5 Resim" descr="5.png"/>
          <p:cNvPicPr>
            <a:picLocks noChangeAspect="1"/>
          </p:cNvPicPr>
          <p:nvPr/>
        </p:nvPicPr>
        <p:blipFill>
          <a:blip r:embed="rId2"/>
          <a:stretch>
            <a:fillRect/>
          </a:stretch>
        </p:blipFill>
        <p:spPr>
          <a:xfrm>
            <a:off x="3020269" y="1968126"/>
            <a:ext cx="4880871" cy="213371"/>
          </a:xfrm>
          <a:prstGeom prst="rect">
            <a:avLst/>
          </a:prstGeom>
        </p:spPr>
      </p:pic>
      <p:pic>
        <p:nvPicPr>
          <p:cNvPr id="7" name="6 Resim" descr="5.png"/>
          <p:cNvPicPr>
            <a:picLocks noChangeAspect="1"/>
          </p:cNvPicPr>
          <p:nvPr/>
        </p:nvPicPr>
        <p:blipFill>
          <a:blip r:embed="rId3"/>
          <a:stretch>
            <a:fillRect/>
          </a:stretch>
        </p:blipFill>
        <p:spPr>
          <a:xfrm>
            <a:off x="2947596" y="3570094"/>
            <a:ext cx="5360382" cy="237309"/>
          </a:xfrm>
          <a:prstGeom prst="rect">
            <a:avLst/>
          </a:prstGeom>
        </p:spPr>
      </p:pic>
      <p:pic>
        <p:nvPicPr>
          <p:cNvPr id="8" name="7 Resim" descr="5.png"/>
          <p:cNvPicPr>
            <a:picLocks noChangeAspect="1"/>
          </p:cNvPicPr>
          <p:nvPr/>
        </p:nvPicPr>
        <p:blipFill>
          <a:blip r:embed="rId4"/>
          <a:stretch>
            <a:fillRect/>
          </a:stretch>
        </p:blipFill>
        <p:spPr>
          <a:xfrm>
            <a:off x="2984394" y="4898969"/>
            <a:ext cx="4600785" cy="23473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normAutofit/>
          </a:bodyPr>
          <a:lstStyle/>
          <a:p>
            <a:r>
              <a:rPr lang="tr-TR" dirty="0" err="1" smtClean="0"/>
              <a:t>ArrayList</a:t>
            </a:r>
            <a:r>
              <a:rPr lang="tr-TR" dirty="0" smtClean="0"/>
              <a:t> Tanımlaması</a:t>
            </a:r>
            <a:br>
              <a:rPr lang="tr-TR" dirty="0" smtClean="0"/>
            </a:br>
            <a:endParaRPr lang="en-US" dirty="0"/>
          </a:p>
        </p:txBody>
      </p:sp>
      <p:sp>
        <p:nvSpPr>
          <p:cNvPr id="3" name="İçerik Yer Tutucusu 2">
            <a:extLst>
              <a:ext uri="{FF2B5EF4-FFF2-40B4-BE49-F238E27FC236}">
                <a16:creationId xmlns:a16="http://schemas.microsoft.com/office/drawing/2014/main" xmlns="" id="{D913E1FE-4E39-426D-88DE-2D02D43C23AA}"/>
              </a:ext>
            </a:extLst>
          </p:cNvPr>
          <p:cNvSpPr>
            <a:spLocks noGrp="1"/>
          </p:cNvSpPr>
          <p:nvPr>
            <p:ph idx="1"/>
          </p:nvPr>
        </p:nvSpPr>
        <p:spPr>
          <a:xfrm>
            <a:off x="1095970" y="1744300"/>
            <a:ext cx="10408642" cy="4589387"/>
          </a:xfrm>
        </p:spPr>
        <p:txBody>
          <a:bodyPr>
            <a:normAutofit/>
          </a:bodyPr>
          <a:lstStyle/>
          <a:p>
            <a:pPr fontAlgn="base"/>
            <a:r>
              <a:rPr lang="tr-TR" dirty="0" smtClean="0"/>
              <a:t>Bir </a:t>
            </a:r>
            <a:r>
              <a:rPr lang="tr-TR" dirty="0" err="1" smtClean="0"/>
              <a:t>ArrayList</a:t>
            </a:r>
            <a:r>
              <a:rPr lang="tr-TR" dirty="0" smtClean="0"/>
              <a:t> beyanı aşağıda verilmiştir. </a:t>
            </a:r>
            <a:r>
              <a:rPr lang="tr-TR" dirty="0" err="1" smtClean="0"/>
              <a:t>ArrayList</a:t>
            </a:r>
            <a:r>
              <a:rPr lang="tr-TR" dirty="0" smtClean="0"/>
              <a:t> </a:t>
            </a:r>
            <a:r>
              <a:rPr lang="tr-TR" dirty="0" err="1" smtClean="0"/>
              <a:t>veritipinin</a:t>
            </a:r>
            <a:r>
              <a:rPr lang="tr-TR" dirty="0" smtClean="0"/>
              <a:t> yardımıyla bir </a:t>
            </a:r>
            <a:r>
              <a:rPr lang="tr-TR" dirty="0" err="1" smtClean="0"/>
              <a:t>ArrayList</a:t>
            </a:r>
            <a:r>
              <a:rPr lang="tr-TR" dirty="0" smtClean="0"/>
              <a:t> oluşturulur. “</a:t>
            </a:r>
            <a:r>
              <a:rPr lang="tr-TR" dirty="0" err="1" smtClean="0"/>
              <a:t>new</a:t>
            </a:r>
            <a:r>
              <a:rPr lang="tr-TR" dirty="0" smtClean="0"/>
              <a:t>” anahtar kelime </a:t>
            </a:r>
            <a:r>
              <a:rPr lang="tr-TR" dirty="0" err="1" smtClean="0"/>
              <a:t>ArrayList’in</a:t>
            </a:r>
            <a:r>
              <a:rPr lang="tr-TR" dirty="0" smtClean="0"/>
              <a:t> bir nesnesini oluşturmak için kullanılır. Nesne daha sonra a1 değişkenine atanır. Yani şimdi a1 değişkeni </a:t>
            </a:r>
            <a:r>
              <a:rPr lang="tr-TR" dirty="0" err="1" smtClean="0"/>
              <a:t>ArrayList’in</a:t>
            </a:r>
            <a:r>
              <a:rPr lang="tr-TR" dirty="0" smtClean="0"/>
              <a:t> farklı öğelerine erişmek için kullanılacaktır.</a:t>
            </a:r>
          </a:p>
          <a:p>
            <a:pPr marL="0" indent="0">
              <a:buNone/>
            </a:pPr>
            <a:endParaRPr lang="en-US" dirty="0"/>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6" name="5 Resim" descr="2.png"/>
          <p:cNvPicPr>
            <a:picLocks noChangeAspect="1"/>
          </p:cNvPicPr>
          <p:nvPr/>
        </p:nvPicPr>
        <p:blipFill>
          <a:blip r:embed="rId2"/>
          <a:stretch>
            <a:fillRect/>
          </a:stretch>
        </p:blipFill>
        <p:spPr>
          <a:xfrm>
            <a:off x="2036617" y="3224184"/>
            <a:ext cx="5915891" cy="1164936"/>
          </a:xfrm>
          <a:prstGeom prst="rect">
            <a:avLst/>
          </a:prstGeom>
        </p:spPr>
      </p:pic>
    </p:spTree>
    <p:extLst>
      <p:ext uri="{BB962C8B-B14F-4D97-AF65-F5344CB8AC3E}">
        <p14:creationId xmlns:p14="http://schemas.microsoft.com/office/powerpoint/2010/main" xmlns="" val="23254871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ArrayList Kullanımı</a:t>
            </a:r>
            <a:endParaRPr lang="tr-TR" dirty="0"/>
          </a:p>
        </p:txBody>
      </p:sp>
      <p:sp>
        <p:nvSpPr>
          <p:cNvPr id="3" name="2 İçerik Yer Tutucusu"/>
          <p:cNvSpPr>
            <a:spLocks noGrp="1"/>
          </p:cNvSpPr>
          <p:nvPr>
            <p:ph idx="1"/>
          </p:nvPr>
        </p:nvSpPr>
        <p:spPr>
          <a:xfrm>
            <a:off x="457200" y="1454727"/>
            <a:ext cx="11047412" cy="4456495"/>
          </a:xfrm>
        </p:spPr>
        <p:txBody>
          <a:bodyPr>
            <a:normAutofit/>
          </a:bodyPr>
          <a:lstStyle/>
          <a:p>
            <a:r>
              <a:rPr lang="tr-TR" dirty="0" smtClean="0"/>
              <a:t>Programların çoğunda birden fazla aynı tipte  değişkenlere ihtiyaç duyarız. Bu sorunun çözümü olarak birçok dilde kullanılan veri yapıları ,dizilerdir. Bildiğimiz klasik dizilerin programlama tekniklerine getirdikleri kolaylıkların dışında birtakım kısıtlamaları da vardır. Bu makalede klasik dizilerde sık sık karşılaştığımız çeşitli sorunları ve bu sorunları nasıl çözebileceğimizi inceleyeceğiz.</a:t>
            </a:r>
            <a:br>
              <a:rPr lang="tr-TR" dirty="0" smtClean="0"/>
            </a:br>
            <a:r>
              <a:rPr lang="tr-TR" dirty="0" smtClean="0"/>
              <a:t/>
            </a:r>
            <a:br>
              <a:rPr lang="tr-TR" dirty="0" smtClean="0"/>
            </a:br>
            <a:r>
              <a:rPr lang="tr-TR" dirty="0" smtClean="0"/>
              <a:t>.NET platformunun sınıf kitaplıklarında bulunan ve programcıların işlerini çok kolaylaştıran ArrayList sınıfı ile klasik dizilerde karşılaştığımız sorunları nasıl çözeceğimizi göreceğiz.</a:t>
            </a:r>
          </a:p>
          <a:p>
            <a:r>
              <a:rPr lang="tr-TR" dirty="0" smtClean="0"/>
              <a:t>Klasik dizilerle çalışırken karşılaşabileceğimiz temel sorunları şu şekilde sıralamak mümkündür:</a:t>
            </a:r>
          </a:p>
          <a:p>
            <a:r>
              <a:rPr lang="tr-TR" b="1" dirty="0" smtClean="0"/>
              <a:t>Dizilerin sınırları sabittir.</a:t>
            </a:r>
            <a:endParaRPr lang="tr-TR" dirty="0" smtClean="0"/>
          </a:p>
          <a:p>
            <a:r>
              <a:rPr lang="tr-TR" b="1" dirty="0" smtClean="0"/>
              <a:t>Dizilerin tüm elemanları aynı türden olmalıdır.</a:t>
            </a:r>
            <a:endParaRPr lang="tr-TR" dirty="0" smtClean="0"/>
          </a:p>
          <a:p>
            <a:r>
              <a:rPr lang="tr-TR" b="1" dirty="0" smtClean="0"/>
              <a:t>Kullanmadığımız dizi elemanlarından dolayı bellek alanları gereksiz yere işgal edilmektedir.</a:t>
            </a:r>
            <a:endParaRPr lang="tr-TR" dirty="0" smtClean="0"/>
          </a:p>
        </p:txBody>
      </p:sp>
      <p:sp>
        <p:nvSpPr>
          <p:cNvPr id="4" name="3 Slayt Numarası Yer Tutucusu"/>
          <p:cNvSpPr>
            <a:spLocks noGrp="1"/>
          </p:cNvSpPr>
          <p:nvPr>
            <p:ph type="sldNum" sz="quarter" idx="12"/>
          </p:nvPr>
        </p:nvSpPr>
        <p:spPr/>
        <p:txBody>
          <a:bodyPr/>
          <a:lstStyle/>
          <a:p>
            <a:fld id="{D57F1E4F-1CFF-5643-939E-217C01CDF565}"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704109" y="624110"/>
            <a:ext cx="9800503" cy="1280890"/>
          </a:xfrm>
        </p:spPr>
        <p:txBody>
          <a:bodyPr/>
          <a:lstStyle/>
          <a:p>
            <a:r>
              <a:rPr lang="tr-TR" dirty="0" smtClean="0"/>
              <a:t>ArrayList Kullanımı(Devamı)</a:t>
            </a:r>
            <a:endParaRPr lang="tr-TR" dirty="0"/>
          </a:p>
        </p:txBody>
      </p:sp>
      <p:sp>
        <p:nvSpPr>
          <p:cNvPr id="3" name="2 İçerik Yer Tutucusu"/>
          <p:cNvSpPr>
            <a:spLocks noGrp="1"/>
          </p:cNvSpPr>
          <p:nvPr>
            <p:ph idx="1"/>
          </p:nvPr>
        </p:nvSpPr>
        <p:spPr>
          <a:xfrm>
            <a:off x="1039091" y="2133600"/>
            <a:ext cx="10465521" cy="3777622"/>
          </a:xfrm>
        </p:spPr>
        <p:txBody>
          <a:bodyPr/>
          <a:lstStyle/>
          <a:p>
            <a:r>
              <a:rPr lang="tr-TR" dirty="0" smtClean="0"/>
              <a:t>Örneğin sayısını bilemediğimiz bir dizinin eleman sayısını 500 olarak belirlediğimizi varsayalım. Çalışma zamanında dizimizin sadece 10 elamanını kullandığımız durumda diğer 490 elemanlık bellek alanı boş olarak kalır. Öte yandan dizimizde tutmak istediğimiz değişkenlerin sayısı 501 bir olduğu bir durumda "IndexOutOfRangeException" istisnai durumu ortaya çıkar ve program bu hatadan dolayı sonlanır.</a:t>
            </a:r>
          </a:p>
          <a:p>
            <a:endParaRPr lang="tr-TR" dirty="0"/>
          </a:p>
        </p:txBody>
      </p:sp>
      <p:sp>
        <p:nvSpPr>
          <p:cNvPr id="4" name="3 Slayt Numarası Yer Tutucusu"/>
          <p:cNvSpPr>
            <a:spLocks noGrp="1"/>
          </p:cNvSpPr>
          <p:nvPr>
            <p:ph type="sldNum" sz="quarter" idx="12"/>
          </p:nvPr>
        </p:nvSpPr>
        <p:spPr/>
        <p:txBody>
          <a:bodyPr/>
          <a:lstStyle/>
          <a:p>
            <a:fld id="{D57F1E4F-1CFF-5643-939E-217C01CDF565}" type="slidenum">
              <a:rPr lang="en-US" smtClean="0"/>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194561" y="624110"/>
            <a:ext cx="9310052" cy="1280890"/>
          </a:xfrm>
        </p:spPr>
        <p:txBody>
          <a:bodyPr/>
          <a:lstStyle/>
          <a:p>
            <a:r>
              <a:rPr lang="tr-TR" dirty="0" err="1" smtClean="0"/>
              <a:t>Örenek</a:t>
            </a:r>
            <a:r>
              <a:rPr lang="tr-TR" dirty="0" smtClean="0"/>
              <a:t>: Koleksiyondan Öğeleri Çekme</a:t>
            </a:r>
            <a:endParaRPr lang="tr-TR" dirty="0"/>
          </a:p>
        </p:txBody>
      </p:sp>
      <p:pic>
        <p:nvPicPr>
          <p:cNvPr id="5" name="4 İçerik Yer Tutucusu" descr="a.png"/>
          <p:cNvPicPr>
            <a:picLocks noGrp="1" noChangeAspect="1"/>
          </p:cNvPicPr>
          <p:nvPr>
            <p:ph idx="1"/>
          </p:nvPr>
        </p:nvPicPr>
        <p:blipFill>
          <a:blip r:embed="rId2"/>
          <a:stretch>
            <a:fillRect/>
          </a:stretch>
        </p:blipFill>
        <p:spPr>
          <a:xfrm>
            <a:off x="2664823" y="1737361"/>
            <a:ext cx="7063752" cy="3576182"/>
          </a:xfrm>
        </p:spPr>
      </p:pic>
      <p:sp>
        <p:nvSpPr>
          <p:cNvPr id="4" name="3 Slayt Numarası Yer Tutucusu"/>
          <p:cNvSpPr>
            <a:spLocks noGrp="1"/>
          </p:cNvSpPr>
          <p:nvPr>
            <p:ph type="sldNum" sz="quarter" idx="12"/>
          </p:nvPr>
        </p:nvSpPr>
        <p:spPr/>
        <p:txBody>
          <a:bodyPr/>
          <a:lstStyle/>
          <a:p>
            <a:fld id="{D57F1E4F-1CFF-5643-939E-217C01CDF565}"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776549" y="624110"/>
            <a:ext cx="9728063" cy="1280890"/>
          </a:xfrm>
        </p:spPr>
        <p:txBody>
          <a:bodyPr/>
          <a:lstStyle/>
          <a:p>
            <a:r>
              <a:rPr lang="tr-TR" dirty="0" smtClean="0"/>
              <a:t>Örnek:Koleksiyonda </a:t>
            </a:r>
            <a:r>
              <a:rPr lang="tr-TR" dirty="0" smtClean="0"/>
              <a:t>Arama Yapma</a:t>
            </a:r>
            <a:endParaRPr lang="tr-TR" dirty="0"/>
          </a:p>
        </p:txBody>
      </p:sp>
      <p:pic>
        <p:nvPicPr>
          <p:cNvPr id="5" name="4 İçerik Yer Tutucusu" descr="a.png"/>
          <p:cNvPicPr>
            <a:picLocks noGrp="1" noChangeAspect="1"/>
          </p:cNvPicPr>
          <p:nvPr>
            <p:ph idx="1"/>
          </p:nvPr>
        </p:nvPicPr>
        <p:blipFill>
          <a:blip r:embed="rId2"/>
          <a:stretch>
            <a:fillRect/>
          </a:stretch>
        </p:blipFill>
        <p:spPr>
          <a:xfrm>
            <a:off x="1750423" y="1750422"/>
            <a:ext cx="9097129" cy="3709851"/>
          </a:xfrm>
        </p:spPr>
      </p:pic>
      <p:sp>
        <p:nvSpPr>
          <p:cNvPr id="4" name="3 Slayt Numarası Yer Tutucusu"/>
          <p:cNvSpPr>
            <a:spLocks noGrp="1"/>
          </p:cNvSpPr>
          <p:nvPr>
            <p:ph type="sldNum" sz="quarter" idx="12"/>
          </p:nvPr>
        </p:nvSpPr>
        <p:spPr/>
        <p:txBody>
          <a:bodyPr/>
          <a:lstStyle/>
          <a:p>
            <a:fld id="{D57F1E4F-1CFF-5643-939E-217C01CDF565}"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a:xfrm>
            <a:off x="1449977" y="624110"/>
            <a:ext cx="10054635" cy="1280890"/>
          </a:xfrm>
        </p:spPr>
        <p:txBody>
          <a:bodyPr>
            <a:normAutofit/>
          </a:bodyPr>
          <a:lstStyle/>
          <a:p>
            <a:r>
              <a:rPr lang="tr-TR" dirty="0" smtClean="0"/>
              <a:t> Örnek </a:t>
            </a:r>
            <a:r>
              <a:rPr lang="tr-TR" sz="3100" dirty="0" smtClean="0">
                <a:solidFill>
                  <a:schemeClr val="tx1"/>
                </a:solidFill>
              </a:rPr>
              <a:t>10 </a:t>
            </a:r>
            <a:r>
              <a:rPr lang="tr-TR" sz="3100" dirty="0" smtClean="0">
                <a:solidFill>
                  <a:schemeClr val="tx1"/>
                </a:solidFill>
              </a:rPr>
              <a:t>adet sayıyı tek ve çift olarak dolduran ArrayList Örneği</a:t>
            </a:r>
            <a:endParaRPr lang="tr-TR" sz="3100" dirty="0">
              <a:solidFill>
                <a:schemeClr val="tx1"/>
              </a:solidFill>
            </a:endParaRPr>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6" name="5 İçerik Yer Tutucusu" descr="3.png"/>
          <p:cNvPicPr>
            <a:picLocks noGrp="1" noChangeAspect="1"/>
          </p:cNvPicPr>
          <p:nvPr>
            <p:ph idx="1"/>
          </p:nvPr>
        </p:nvPicPr>
        <p:blipFill>
          <a:blip r:embed="rId2"/>
          <a:stretch>
            <a:fillRect/>
          </a:stretch>
        </p:blipFill>
        <p:spPr>
          <a:xfrm>
            <a:off x="1523604" y="1820546"/>
            <a:ext cx="5677693" cy="4384311"/>
          </a:xfrm>
        </p:spPr>
      </p:pic>
      <p:pic>
        <p:nvPicPr>
          <p:cNvPr id="7" name="6 Resim" descr="3.png"/>
          <p:cNvPicPr>
            <a:picLocks noChangeAspect="1"/>
          </p:cNvPicPr>
          <p:nvPr/>
        </p:nvPicPr>
        <p:blipFill>
          <a:blip r:embed="rId3"/>
          <a:stretch>
            <a:fillRect/>
          </a:stretch>
        </p:blipFill>
        <p:spPr>
          <a:xfrm>
            <a:off x="7485017" y="2728527"/>
            <a:ext cx="4524103" cy="2222296"/>
          </a:xfrm>
          <a:prstGeom prst="rect">
            <a:avLst/>
          </a:prstGeom>
        </p:spPr>
      </p:pic>
      <p:sp>
        <p:nvSpPr>
          <p:cNvPr id="9" name="8 Metin kutusu"/>
          <p:cNvSpPr txBox="1"/>
          <p:nvPr/>
        </p:nvSpPr>
        <p:spPr>
          <a:xfrm>
            <a:off x="7641772" y="2142309"/>
            <a:ext cx="2677886" cy="369332"/>
          </a:xfrm>
          <a:prstGeom prst="rect">
            <a:avLst/>
          </a:prstGeom>
          <a:noFill/>
        </p:spPr>
        <p:txBody>
          <a:bodyPr wrap="square" rtlCol="0">
            <a:spAutoFit/>
          </a:bodyPr>
          <a:lstStyle/>
          <a:p>
            <a:r>
              <a:rPr lang="tr-TR" dirty="0" smtClean="0"/>
              <a:t>Ekran çıktısı:</a:t>
            </a:r>
            <a:endParaRPr lang="tr-TR" dirty="0"/>
          </a:p>
        </p:txBody>
      </p:sp>
    </p:spTree>
    <p:extLst>
      <p:ext uri="{BB962C8B-B14F-4D97-AF65-F5344CB8AC3E}">
        <p14:creationId xmlns:p14="http://schemas.microsoft.com/office/powerpoint/2010/main" xmlns="" val="5302511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51315" y="624110"/>
            <a:ext cx="9153298" cy="1280890"/>
          </a:xfrm>
        </p:spPr>
        <p:txBody>
          <a:bodyPr/>
          <a:lstStyle/>
          <a:p>
            <a:r>
              <a:rPr lang="tr-TR" dirty="0" smtClean="0"/>
              <a:t>Örnek: Herhangi </a:t>
            </a:r>
            <a:r>
              <a:rPr lang="tr-TR" dirty="0" smtClean="0"/>
              <a:t>Bir Öğenin İndeks Numarasını Bulma</a:t>
            </a:r>
            <a:endParaRPr lang="tr-TR" dirty="0"/>
          </a:p>
        </p:txBody>
      </p:sp>
      <p:pic>
        <p:nvPicPr>
          <p:cNvPr id="5" name="4 İçerik Yer Tutucusu" descr="a.png"/>
          <p:cNvPicPr>
            <a:picLocks noGrp="1" noChangeAspect="1"/>
          </p:cNvPicPr>
          <p:nvPr>
            <p:ph idx="1"/>
          </p:nvPr>
        </p:nvPicPr>
        <p:blipFill>
          <a:blip r:embed="rId2"/>
          <a:stretch>
            <a:fillRect/>
          </a:stretch>
        </p:blipFill>
        <p:spPr>
          <a:xfrm>
            <a:off x="2586447" y="2076993"/>
            <a:ext cx="7916090" cy="3814355"/>
          </a:xfrm>
        </p:spPr>
      </p:pic>
      <p:sp>
        <p:nvSpPr>
          <p:cNvPr id="4" name="3 Slayt Numarası Yer Tutucusu"/>
          <p:cNvSpPr>
            <a:spLocks noGrp="1"/>
          </p:cNvSpPr>
          <p:nvPr>
            <p:ph type="sldNum" sz="quarter" idx="12"/>
          </p:nvPr>
        </p:nvSpPr>
        <p:spPr/>
        <p:txBody>
          <a:bodyPr/>
          <a:lstStyle/>
          <a:p>
            <a:fld id="{D57F1E4F-1CFF-5643-939E-217C01CDF565}"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ArrayList İçerisindeki Verilere Erişmek</a:t>
            </a:r>
            <a:br>
              <a:rPr lang="tr-TR" dirty="0" smtClean="0"/>
            </a:br>
            <a:endParaRPr lang="tr-TR" dirty="0"/>
          </a:p>
        </p:txBody>
      </p:sp>
      <p:sp>
        <p:nvSpPr>
          <p:cNvPr id="3" name="2 İçerik Yer Tutucusu"/>
          <p:cNvSpPr>
            <a:spLocks noGrp="1"/>
          </p:cNvSpPr>
          <p:nvPr>
            <p:ph idx="1"/>
          </p:nvPr>
        </p:nvSpPr>
        <p:spPr>
          <a:xfrm>
            <a:off x="928255" y="1468581"/>
            <a:ext cx="10576357" cy="5075909"/>
          </a:xfrm>
        </p:spPr>
        <p:txBody>
          <a:bodyPr/>
          <a:lstStyle/>
          <a:p>
            <a:r>
              <a:rPr lang="tr-TR" dirty="0" smtClean="0"/>
              <a:t>Önceki örnekte farklı veri tiplerini bir ArrayList içerisine ekledik. Pratikte böyle bir kullanım hem performans hem de </a:t>
            </a:r>
            <a:r>
              <a:rPr lang="tr-TR" dirty="0" err="1" smtClean="0"/>
              <a:t>algoritmik</a:t>
            </a:r>
            <a:r>
              <a:rPr lang="tr-TR" dirty="0" smtClean="0"/>
              <a:t> bakımdan bir çok problem yaratacağı için, genellikle benzer veri türlerinin ArrayList içerisinde saklanması daha uygundur. ArrayList içersindeki verilere, aynı dizilerdeki gibi indis numarasıyla erişim sağlanabilir. Yada tüm ArrayList bir </a:t>
            </a:r>
            <a:r>
              <a:rPr lang="tr-TR" dirty="0" err="1" smtClean="0"/>
              <a:t>for</a:t>
            </a:r>
            <a:r>
              <a:rPr lang="tr-TR" dirty="0" smtClean="0"/>
              <a:t>-</a:t>
            </a:r>
            <a:r>
              <a:rPr lang="tr-TR" dirty="0" err="1" smtClean="0"/>
              <a:t>each</a:t>
            </a:r>
            <a:r>
              <a:rPr lang="tr-TR" dirty="0" smtClean="0"/>
              <a:t> döngüsü yardımıyla listelenebilir.</a:t>
            </a:r>
          </a:p>
          <a:p>
            <a:endParaRPr lang="tr-TR" dirty="0"/>
          </a:p>
        </p:txBody>
      </p:sp>
      <p:sp>
        <p:nvSpPr>
          <p:cNvPr id="4" name="3 Slayt Numarası Yer Tutucusu"/>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5" name="4 Resim" descr="4.png"/>
          <p:cNvPicPr>
            <a:picLocks noChangeAspect="1"/>
          </p:cNvPicPr>
          <p:nvPr/>
        </p:nvPicPr>
        <p:blipFill>
          <a:blip r:embed="rId2"/>
          <a:stretch>
            <a:fillRect/>
          </a:stretch>
        </p:blipFill>
        <p:spPr>
          <a:xfrm>
            <a:off x="1856510" y="2997970"/>
            <a:ext cx="7703127" cy="343900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normAutofit/>
          </a:bodyPr>
          <a:lstStyle/>
          <a:p>
            <a:r>
              <a:rPr lang="tr-TR" dirty="0"/>
              <a:t>Sonuç</a:t>
            </a:r>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8" name="İçerik Yer Tutucusu 2">
            <a:extLst>
              <a:ext uri="{FF2B5EF4-FFF2-40B4-BE49-F238E27FC236}">
                <a16:creationId xmlns:a16="http://schemas.microsoft.com/office/drawing/2014/main" xmlns="" id="{F2A25E5B-E61F-42AF-BFF3-6EA49E8C2BEA}"/>
              </a:ext>
            </a:extLst>
          </p:cNvPr>
          <p:cNvSpPr>
            <a:spLocks noGrp="1"/>
          </p:cNvSpPr>
          <p:nvPr>
            <p:ph idx="1"/>
          </p:nvPr>
        </p:nvSpPr>
        <p:spPr>
          <a:xfrm>
            <a:off x="1620190" y="1367149"/>
            <a:ext cx="9404861" cy="4850771"/>
          </a:xfrm>
        </p:spPr>
        <p:txBody>
          <a:bodyPr>
            <a:normAutofit/>
          </a:bodyPr>
          <a:lstStyle/>
          <a:p>
            <a:pPr fontAlgn="base"/>
            <a:r>
              <a:rPr lang="tr-TR" dirty="0" smtClean="0"/>
              <a:t>Birçok programlama dilinde kullanılan ve C# dilinde de kendine yer bulan </a:t>
            </a:r>
            <a:r>
              <a:rPr lang="tr-TR" b="1" dirty="0" smtClean="0"/>
              <a:t>C#</a:t>
            </a:r>
            <a:r>
              <a:rPr lang="tr-TR" dirty="0" smtClean="0"/>
              <a:t> </a:t>
            </a:r>
            <a:r>
              <a:rPr lang="tr-TR" b="1" dirty="0" smtClean="0"/>
              <a:t>ArrayList</a:t>
            </a:r>
            <a:r>
              <a:rPr lang="tr-TR" dirty="0" smtClean="0"/>
              <a:t> </a:t>
            </a:r>
            <a:r>
              <a:rPr lang="tr-TR" b="1" dirty="0" smtClean="0"/>
              <a:t>kavramı</a:t>
            </a:r>
            <a:r>
              <a:rPr lang="tr-TR" dirty="0" smtClean="0"/>
              <a:t> ne demek? Şöyle ki daha önce dizi tanımı yaparken dizi için bir boyut belirtmek zorundaydık. ArrayList kullandığımız zaman Add metodunu kullanarak istediğimiz kadar eleman ekleyebilir, </a:t>
            </a:r>
            <a:r>
              <a:rPr lang="tr-TR" dirty="0" err="1" smtClean="0"/>
              <a:t>Remove</a:t>
            </a:r>
            <a:r>
              <a:rPr lang="tr-TR" dirty="0" smtClean="0"/>
              <a:t> metodu ile istediğimiz kadar dizi elemanı çıkarabiliriz. </a:t>
            </a:r>
            <a:r>
              <a:rPr lang="tr-TR" dirty="0" err="1" smtClean="0"/>
              <a:t>Sort</a:t>
            </a:r>
            <a:r>
              <a:rPr lang="tr-TR" dirty="0" smtClean="0"/>
              <a:t> yöntemini kullanarak string tipindeki elemanları sıralayabilir, </a:t>
            </a:r>
            <a:r>
              <a:rPr lang="tr-TR" dirty="0" err="1" smtClean="0"/>
              <a:t>Insert</a:t>
            </a:r>
            <a:r>
              <a:rPr lang="tr-TR" dirty="0" smtClean="0"/>
              <a:t> yöntemi ile de istediğimiz herhangi bir araya eleman ekleyebiliriz.</a:t>
            </a:r>
          </a:p>
          <a:p>
            <a:pPr fontAlgn="base"/>
            <a:r>
              <a:rPr lang="tr-TR" dirty="0" smtClean="0"/>
              <a:t>ArrayList sınıfını kullanmak için </a:t>
            </a:r>
            <a:r>
              <a:rPr lang="tr-TR" dirty="0" err="1" smtClean="0"/>
              <a:t>using</a:t>
            </a:r>
            <a:r>
              <a:rPr lang="tr-TR" dirty="0" smtClean="0"/>
              <a:t> bölümüne </a:t>
            </a:r>
            <a:r>
              <a:rPr lang="tr-TR" dirty="0" err="1" smtClean="0"/>
              <a:t>using</a:t>
            </a:r>
            <a:r>
              <a:rPr lang="tr-TR" dirty="0" smtClean="0"/>
              <a:t> </a:t>
            </a:r>
            <a:r>
              <a:rPr lang="tr-TR" dirty="0" err="1" smtClean="0"/>
              <a:t>System</a:t>
            </a:r>
            <a:r>
              <a:rPr lang="tr-TR" dirty="0" smtClean="0"/>
              <a:t>.</a:t>
            </a:r>
            <a:r>
              <a:rPr lang="tr-TR" dirty="0" err="1" smtClean="0"/>
              <a:t>Collections</a:t>
            </a:r>
            <a:r>
              <a:rPr lang="tr-TR" dirty="0" smtClean="0"/>
              <a:t>; </a:t>
            </a:r>
            <a:r>
              <a:rPr lang="tr-TR" dirty="0" err="1" smtClean="0"/>
              <a:t>namespace’in</a:t>
            </a:r>
            <a:r>
              <a:rPr lang="tr-TR" dirty="0" smtClean="0"/>
              <a:t> eklemeniz gerekmektedir.</a:t>
            </a:r>
          </a:p>
          <a:p>
            <a:pPr marL="0" indent="0" algn="just">
              <a:buNone/>
            </a:pPr>
            <a:endParaRPr lang="en-US" dirty="0"/>
          </a:p>
        </p:txBody>
      </p:sp>
    </p:spTree>
    <p:extLst>
      <p:ext uri="{BB962C8B-B14F-4D97-AF65-F5344CB8AC3E}">
        <p14:creationId xmlns:p14="http://schemas.microsoft.com/office/powerpoint/2010/main" xmlns="" val="2697588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xmlns="" id="{D913E1FE-4E39-426D-88DE-2D02D43C23AA}"/>
              </a:ext>
            </a:extLst>
          </p:cNvPr>
          <p:cNvSpPr>
            <a:spLocks noGrp="1"/>
          </p:cNvSpPr>
          <p:nvPr>
            <p:ph idx="1"/>
          </p:nvPr>
        </p:nvSpPr>
        <p:spPr>
          <a:xfrm>
            <a:off x="1580606" y="2133600"/>
            <a:ext cx="9924006" cy="3777622"/>
          </a:xfrm>
        </p:spPr>
        <p:txBody>
          <a:bodyPr>
            <a:normAutofit fontScale="92500" lnSpcReduction="20000"/>
          </a:bodyPr>
          <a:lstStyle/>
          <a:p>
            <a:r>
              <a:rPr lang="tr-TR" dirty="0" smtClean="0"/>
              <a:t>ARRAYLİST   NEDİR?</a:t>
            </a:r>
          </a:p>
          <a:p>
            <a:r>
              <a:rPr lang="tr-TR" dirty="0" smtClean="0"/>
              <a:t>C # İÇİNDE ARRAYLİST </a:t>
            </a:r>
            <a:r>
              <a:rPr lang="tr-TR" dirty="0" smtClean="0"/>
              <a:t>NEDİR? </a:t>
            </a:r>
          </a:p>
          <a:p>
            <a:r>
              <a:rPr lang="tr-TR" dirty="0" smtClean="0"/>
              <a:t>METOTLAR VE ÖZELLİKLER</a:t>
            </a:r>
          </a:p>
          <a:p>
            <a:r>
              <a:rPr lang="tr-TR" dirty="0" smtClean="0"/>
              <a:t>ARRAYLİST TANIMLAMASI </a:t>
            </a:r>
          </a:p>
          <a:p>
            <a:r>
              <a:rPr lang="tr-TR" dirty="0" smtClean="0"/>
              <a:t>ARRAYLİST KULLANIMI</a:t>
            </a:r>
          </a:p>
          <a:p>
            <a:r>
              <a:rPr lang="tr-TR" dirty="0" smtClean="0"/>
              <a:t>ARRAYLİST’E ELEMAN EKLEME</a:t>
            </a:r>
          </a:p>
          <a:p>
            <a:r>
              <a:rPr lang="tr-TR" dirty="0" smtClean="0"/>
              <a:t>ÖRNEK 1</a:t>
            </a:r>
          </a:p>
          <a:p>
            <a:r>
              <a:rPr lang="tr-TR" dirty="0" smtClean="0"/>
              <a:t>ÖRNEK 2</a:t>
            </a:r>
          </a:p>
          <a:p>
            <a:r>
              <a:rPr lang="tr-TR" dirty="0" smtClean="0"/>
              <a:t>ARRAYLİST İÇERİSİNDEKİ VERİLERE ERİŞMEK </a:t>
            </a:r>
          </a:p>
          <a:p>
            <a:r>
              <a:rPr lang="tr-TR" dirty="0" smtClean="0"/>
              <a:t>SONUÇ</a:t>
            </a:r>
          </a:p>
          <a:p>
            <a:r>
              <a:rPr lang="tr-TR" dirty="0" smtClean="0"/>
              <a:t>KAYNAKLAR</a:t>
            </a:r>
          </a:p>
          <a:p>
            <a:endParaRPr lang="tr-TR" dirty="0"/>
          </a:p>
          <a:p>
            <a:endParaRPr lang="en-US" dirty="0"/>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5" name="Picture 8" descr="Kurumsal Kimlik | Burdur Mehmet Akif Ersoy Üniversitesi">
            <a:extLst>
              <a:ext uri="{FF2B5EF4-FFF2-40B4-BE49-F238E27FC236}">
                <a16:creationId xmlns:a16="http://schemas.microsoft.com/office/drawing/2014/main" xmlns="" id="{9E6DEBDC-868E-48C5-8316-305D8ACCAB5D}"/>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2">
            <a:extLst>
              <a:ext uri="{FF2B5EF4-FFF2-40B4-BE49-F238E27FC236}">
                <a16:creationId xmlns:a16="http://schemas.microsoft.com/office/drawing/2014/main" xmlns="" id="{30C9555B-79E5-493C-91CF-6C37CB029805}"/>
              </a:ext>
            </a:extLst>
          </p:cNvPr>
          <p:cNvPicPr>
            <a:picLocks noChangeAspect="1" noChangeArrowheads="1"/>
          </p:cNvPicPr>
          <p:nvPr/>
        </p:nvPicPr>
        <p:blipFill>
          <a:blip r:embed="rId3"/>
          <a:srcRect/>
          <a:stretch/>
        </p:blipFill>
        <p:spPr bwMode="auto">
          <a:xfrm>
            <a:off x="8333104" y="1969317"/>
            <a:ext cx="2983684" cy="2983684"/>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pic>
        <p:nvPicPr>
          <p:cNvPr id="6" name="Resim 5">
            <a:hlinkClick r:id="rId4"/>
            <a:extLst>
              <a:ext uri="{FF2B5EF4-FFF2-40B4-BE49-F238E27FC236}">
                <a16:creationId xmlns:a16="http://schemas.microsoft.com/office/drawing/2014/main" xmlns="" id="{5E0CEE4C-9B47-48D3-9C95-A5768F3000F3}"/>
              </a:ext>
            </a:extLst>
          </p:cNvPr>
          <p:cNvPicPr>
            <a:picLocks noChangeAspect="1"/>
          </p:cNvPicPr>
          <p:nvPr/>
        </p:nvPicPr>
        <p:blipFill>
          <a:blip r:embed="rId5"/>
          <a:stretch>
            <a:fillRect/>
          </a:stretch>
        </p:blipFill>
        <p:spPr>
          <a:xfrm>
            <a:off x="10228222" y="5153978"/>
            <a:ext cx="1778435" cy="1633526"/>
          </a:xfrm>
          <a:prstGeom prst="rect">
            <a:avLst/>
          </a:prstGeom>
        </p:spPr>
      </p:pic>
      <p:sp>
        <p:nvSpPr>
          <p:cNvPr id="9" name="Dikdörtgen 8">
            <a:extLst>
              <a:ext uri="{FF2B5EF4-FFF2-40B4-BE49-F238E27FC236}">
                <a16:creationId xmlns:a16="http://schemas.microsoft.com/office/drawing/2014/main" xmlns="" id="{119B20A2-A534-4B18-BCEA-DDD3194F8470}"/>
              </a:ext>
            </a:extLst>
          </p:cNvPr>
          <p:cNvSpPr/>
          <p:nvPr/>
        </p:nvSpPr>
        <p:spPr>
          <a:xfrm>
            <a:off x="9572776" y="654316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xmlns=""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xmlns="" val="11202282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a16="http://schemas.microsoft.com/office/drawing/2014/main" xmlns="" id="{D913E1FE-4E39-426D-88DE-2D02D43C23AA}"/>
              </a:ext>
            </a:extLst>
          </p:cNvPr>
          <p:cNvSpPr>
            <a:spLocks noGrp="1"/>
          </p:cNvSpPr>
          <p:nvPr>
            <p:ph idx="1"/>
          </p:nvPr>
        </p:nvSpPr>
        <p:spPr/>
        <p:txBody>
          <a:bodyPr/>
          <a:lstStyle/>
          <a:p>
            <a:r>
              <a:rPr lang="en-US" dirty="0" smtClean="0">
                <a:hlinkClick r:id="rId2"/>
              </a:rPr>
              <a:t>https://www.srdrylmz.com/c-arraylist-sinifi/</a:t>
            </a:r>
            <a:endParaRPr lang="tr-TR" dirty="0" smtClean="0"/>
          </a:p>
          <a:p>
            <a:r>
              <a:rPr lang="en-US" dirty="0" smtClean="0">
                <a:hlinkClick r:id="rId3"/>
              </a:rPr>
              <a:t>https://www.kodlamamerkezi.com/c-net/csharp-arraylist-sinifi-ve-ozellikleri/</a:t>
            </a:r>
            <a:endParaRPr lang="tr-TR" dirty="0" smtClean="0"/>
          </a:p>
          <a:p>
            <a:r>
              <a:rPr lang="en-US" dirty="0" smtClean="0">
                <a:hlinkClick r:id="rId4"/>
              </a:rPr>
              <a:t>http://www.csharpnedir.com/articles/read/?id=63</a:t>
            </a:r>
            <a:endParaRPr lang="tr-TR" dirty="0" smtClean="0"/>
          </a:p>
          <a:p>
            <a:r>
              <a:rPr lang="en-US" dirty="0" smtClean="0">
                <a:hlinkClick r:id="rId5"/>
              </a:rPr>
              <a:t>https://www.yazilimkodlama.com/programlama/c-arraylist-ornekler/</a:t>
            </a:r>
            <a:endParaRPr lang="tr-TR" dirty="0" smtClean="0"/>
          </a:p>
          <a:p>
            <a:r>
              <a:rPr lang="en-US" dirty="0" smtClean="0">
                <a:hlinkClick r:id="rId6"/>
              </a:rPr>
              <a:t>https://docs.microsoft.com/tr-tr/dotnet/api/system.collections.arraylist?view=net-5.0</a:t>
            </a:r>
            <a:endParaRPr lang="tr-TR" dirty="0" smtClean="0"/>
          </a:p>
          <a:p>
            <a:r>
              <a:rPr lang="en-US" dirty="0" smtClean="0">
                <a:hlinkClick r:id="rId7"/>
              </a:rPr>
              <a:t>https://</a:t>
            </a:r>
            <a:r>
              <a:rPr lang="en-US" dirty="0" smtClean="0">
                <a:hlinkClick r:id="rId7"/>
              </a:rPr>
              <a:t>www.lifeacode.com/c-sharp-dersleri/c-sharp-arraylist-kullanimi.html</a:t>
            </a:r>
            <a:endParaRPr lang="tr-TR" dirty="0" smtClean="0"/>
          </a:p>
          <a:p>
            <a:r>
              <a:rPr lang="tr-TR" dirty="0" smtClean="0">
                <a:hlinkClick r:id="rId8"/>
              </a:rPr>
              <a:t>https://www.srdrylmz.com/c-arraylist-sinifi/</a:t>
            </a:r>
            <a:endParaRPr lang="tr-TR" dirty="0" smtClean="0"/>
          </a:p>
          <a:p>
            <a:endParaRPr lang="en-US" dirty="0"/>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20</a:t>
            </a:fld>
            <a:endParaRPr lang="en-US" dirty="0"/>
          </a:p>
        </p:txBody>
      </p:sp>
      <p:pic>
        <p:nvPicPr>
          <p:cNvPr id="5" name="Picture 8" descr="Kurumsal Kimlik | Burdur Mehmet Akif Ersoy Üniversitesi">
            <a:extLst>
              <a:ext uri="{FF2B5EF4-FFF2-40B4-BE49-F238E27FC236}">
                <a16:creationId xmlns:a16="http://schemas.microsoft.com/office/drawing/2014/main" xmlns="" id="{B9692603-E4BF-4B67-BABB-587E14DDD612}"/>
              </a:ext>
            </a:extLst>
          </p:cNvPr>
          <p:cNvPicPr>
            <a:picLocks noChangeAspect="1" noChangeArrowheads="1"/>
          </p:cNvPicPr>
          <p:nvPr/>
        </p:nvPicPr>
        <p:blipFill rotWithShape="1">
          <a:blip r:embed="rId9">
            <a:extLst>
              <a:ext uri="{28A0092B-C50C-407E-A947-70E740481C1C}">
                <a14:useLocalDpi xmlns:a14="http://schemas.microsoft.com/office/drawing/2010/main" xmlns=""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Resim 7">
            <a:hlinkClick r:id="rId10"/>
            <a:extLst>
              <a:ext uri="{FF2B5EF4-FFF2-40B4-BE49-F238E27FC236}">
                <a16:creationId xmlns:a16="http://schemas.microsoft.com/office/drawing/2014/main" xmlns="" id="{E615FC51-021C-4530-9CCB-7B39F7838C2C}"/>
              </a:ext>
            </a:extLst>
          </p:cNvPr>
          <p:cNvPicPr>
            <a:picLocks noChangeAspect="1"/>
          </p:cNvPicPr>
          <p:nvPr/>
        </p:nvPicPr>
        <p:blipFill>
          <a:blip r:embed="rId11"/>
          <a:stretch>
            <a:fillRect/>
          </a:stretch>
        </p:blipFill>
        <p:spPr>
          <a:xfrm>
            <a:off x="9794742" y="4953001"/>
            <a:ext cx="1778435" cy="1633526"/>
          </a:xfrm>
          <a:prstGeom prst="rect">
            <a:avLst/>
          </a:prstGeom>
        </p:spPr>
      </p:pic>
      <p:sp>
        <p:nvSpPr>
          <p:cNvPr id="10" name="Dikdörtgen 9">
            <a:extLst>
              <a:ext uri="{FF2B5EF4-FFF2-40B4-BE49-F238E27FC236}">
                <a16:creationId xmlns:a16="http://schemas.microsoft.com/office/drawing/2014/main" xmlns="" id="{04E655F6-73B9-4FAB-871E-DBA2FF42B388}"/>
              </a:ext>
            </a:extLst>
          </p:cNvPr>
          <p:cNvSpPr/>
          <p:nvPr/>
        </p:nvSpPr>
        <p:spPr>
          <a:xfrm>
            <a:off x="9297466" y="6375757"/>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12">
                  <a:extLst>
                    <a:ext uri="{A12FA001-AC4F-418D-AE19-62706E023703}">
                      <ahyp:hlinkClr xmlns:ahyp="http://schemas.microsoft.com/office/drawing/2018/hyperlinkcolor" xmlns=""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xmlns="" val="25561385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xmlns="" id="{076FD396-29BE-4299-87ED-718DA102194B}"/>
              </a:ext>
            </a:extLst>
          </p:cNvPr>
          <p:cNvSpPr/>
          <p:nvPr/>
        </p:nvSpPr>
        <p:spPr>
          <a:xfrm>
            <a:off x="5947794" y="4389562"/>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xmlns="" id="{9BA139C7-4FF9-4739-8B42-CEE441CD9363}"/>
              </a:ext>
            </a:extLst>
          </p:cNvPr>
          <p:cNvSpPr>
            <a:spLocks noGrp="1"/>
          </p:cNvSpPr>
          <p:nvPr>
            <p:ph type="ctrTitle"/>
          </p:nvPr>
        </p:nvSpPr>
        <p:spPr>
          <a:xfrm>
            <a:off x="2810311" y="3232513"/>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xmlns="" id="{EF0C1E0F-E3F3-485B-B968-94C7F3058E4B}"/>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
        <p:nvSpPr>
          <p:cNvPr id="7" name="Alt Başlık 2">
            <a:extLst>
              <a:ext uri="{FF2B5EF4-FFF2-40B4-BE49-F238E27FC236}">
                <a16:creationId xmlns:a16="http://schemas.microsoft.com/office/drawing/2014/main" xmlns="" id="{ABB297CB-A6C7-4031-8C8E-CA95B981B15B}"/>
              </a:ext>
            </a:extLst>
          </p:cNvPr>
          <p:cNvSpPr txBox="1">
            <a:spLocks/>
          </p:cNvSpPr>
          <p:nvPr/>
        </p:nvSpPr>
        <p:spPr>
          <a:xfrm>
            <a:off x="6346176" y="4529540"/>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 </a:t>
            </a:r>
            <a:r>
              <a:rPr lang="tr-TR" b="1" dirty="0" smtClean="0">
                <a:solidFill>
                  <a:schemeClr val="tx1"/>
                </a:solidFill>
              </a:rPr>
              <a:t>ELİF ÇETİN  1611404041 </a:t>
            </a:r>
            <a:r>
              <a:rPr lang="tr-TR" b="1" dirty="0">
                <a:solidFill>
                  <a:schemeClr val="tx1"/>
                </a:solidFill>
              </a:rPr>
              <a:t/>
            </a:r>
            <a:br>
              <a:rPr lang="tr-TR" b="1" dirty="0">
                <a:solidFill>
                  <a:schemeClr val="tx1"/>
                </a:solidFill>
              </a:rPr>
            </a:br>
            <a:r>
              <a:rPr lang="tr-TR" dirty="0">
                <a:solidFill>
                  <a:schemeClr val="tx1"/>
                </a:solidFill>
              </a:rPr>
              <a:t>E-posta                       : </a:t>
            </a:r>
            <a:r>
              <a:rPr lang="tr-TR" dirty="0" err="1" smtClean="0">
                <a:solidFill>
                  <a:schemeClr val="tx1"/>
                </a:solidFill>
              </a:rPr>
              <a:t>elifcetnelif</a:t>
            </a:r>
            <a:r>
              <a:rPr lang="tr-TR" dirty="0" smtClean="0">
                <a:solidFill>
                  <a:schemeClr val="tx1"/>
                </a:solidFill>
              </a:rPr>
              <a:t>@</a:t>
            </a:r>
            <a:r>
              <a:rPr lang="tr-TR" dirty="0" err="1" smtClean="0">
                <a:solidFill>
                  <a:schemeClr val="tx1"/>
                </a:solidFill>
              </a:rPr>
              <a:t>gmail</a:t>
            </a:r>
            <a:r>
              <a:rPr lang="tr-TR" dirty="0" smtClean="0">
                <a:solidFill>
                  <a:schemeClr val="tx1"/>
                </a:solidFill>
              </a:rPr>
              <a:t>.com</a:t>
            </a:r>
            <a:endParaRPr lang="tr-TR" dirty="0">
              <a:solidFill>
                <a:schemeClr val="tx1"/>
              </a:solidFill>
            </a:endParaRPr>
          </a:p>
          <a:p>
            <a:r>
              <a:rPr lang="tr-TR" dirty="0">
                <a:solidFill>
                  <a:schemeClr val="tx1"/>
                </a:solidFill>
              </a:rPr>
              <a:t>Tarih                            : </a:t>
            </a:r>
            <a:r>
              <a:rPr lang="tr-TR" dirty="0" smtClean="0">
                <a:solidFill>
                  <a:schemeClr val="tx1"/>
                </a:solidFill>
              </a:rPr>
              <a:t>10</a:t>
            </a:r>
            <a:r>
              <a:rPr lang="tr-TR" dirty="0" smtClean="0">
                <a:solidFill>
                  <a:schemeClr val="tx1"/>
                </a:solidFill>
              </a:rPr>
              <a:t>/06/2021</a:t>
            </a:r>
            <a:endParaRPr lang="tr-TR" dirty="0">
              <a:solidFill>
                <a:schemeClr val="tx1"/>
              </a:solidFill>
            </a:endParaRPr>
          </a:p>
          <a:p>
            <a:r>
              <a:rPr lang="tr-TR" dirty="0">
                <a:solidFill>
                  <a:schemeClr val="tx1"/>
                </a:solidFill>
              </a:rPr>
              <a:t>Sürüm                         : </a:t>
            </a:r>
            <a:r>
              <a:rPr lang="tr-TR" dirty="0" smtClean="0">
                <a:solidFill>
                  <a:schemeClr val="tx1"/>
                </a:solidFill>
              </a:rPr>
              <a:t>v2</a:t>
            </a:r>
            <a:endParaRPr lang="tr-TR" dirty="0">
              <a:solidFill>
                <a:schemeClr val="tx1"/>
              </a:solidFill>
            </a:endParaRP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xmlns=""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10292" t="8691" r="10665" b="11290"/>
          <a:stretch/>
        </p:blipFill>
        <p:spPr bwMode="auto">
          <a:xfrm>
            <a:off x="4842154" y="245935"/>
            <a:ext cx="1992144" cy="685387"/>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Alt Başlık 2">
            <a:extLst>
              <a:ext uri="{FF2B5EF4-FFF2-40B4-BE49-F238E27FC236}">
                <a16:creationId xmlns:a16="http://schemas.microsoft.com/office/drawing/2014/main" xmlns="" id="{F3FB4516-AA03-4E40-A3E9-4BD1CB9AAD92}"/>
              </a:ext>
            </a:extLst>
          </p:cNvPr>
          <p:cNvSpPr txBox="1">
            <a:spLocks/>
          </p:cNvSpPr>
          <p:nvPr/>
        </p:nvSpPr>
        <p:spPr>
          <a:xfrm>
            <a:off x="3745173" y="103740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Nesneye Dayalı Programlama Dersi</a:t>
            </a:r>
            <a:endParaRPr lang="en-US" b="1" dirty="0">
              <a:ln/>
              <a:solidFill>
                <a:schemeClr val="accent3"/>
              </a:solidFill>
            </a:endParaRPr>
          </a:p>
        </p:txBody>
      </p:sp>
      <p:pic>
        <p:nvPicPr>
          <p:cNvPr id="12" name="Resim 11">
            <a:hlinkClick r:id="rId3"/>
            <a:extLst>
              <a:ext uri="{FF2B5EF4-FFF2-40B4-BE49-F238E27FC236}">
                <a16:creationId xmlns:a16="http://schemas.microsoft.com/office/drawing/2014/main" xmlns="" id="{6BDD6285-D7B4-4236-9241-3C7798F7D644}"/>
              </a:ext>
            </a:extLst>
          </p:cNvPr>
          <p:cNvPicPr>
            <a:picLocks noChangeAspect="1"/>
          </p:cNvPicPr>
          <p:nvPr/>
        </p:nvPicPr>
        <p:blipFill>
          <a:blip r:embed="rId4"/>
          <a:stretch>
            <a:fillRect/>
          </a:stretch>
        </p:blipFill>
        <p:spPr>
          <a:xfrm>
            <a:off x="880877" y="-28029"/>
            <a:ext cx="1778435" cy="1633526"/>
          </a:xfrm>
          <a:prstGeom prst="rect">
            <a:avLst/>
          </a:prstGeom>
        </p:spPr>
      </p:pic>
      <p:sp>
        <p:nvSpPr>
          <p:cNvPr id="13" name="Dikdörtgen 12">
            <a:extLst>
              <a:ext uri="{FF2B5EF4-FFF2-40B4-BE49-F238E27FC236}">
                <a16:creationId xmlns:a16="http://schemas.microsoft.com/office/drawing/2014/main" xmlns="" id="{9CA692D3-0526-46AB-B8B6-5B201CEEFBC0}"/>
              </a:ext>
            </a:extLst>
          </p:cNvPr>
          <p:cNvSpPr/>
          <p:nvPr/>
        </p:nvSpPr>
        <p:spPr>
          <a:xfrm>
            <a:off x="490929" y="1405544"/>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pic>
        <p:nvPicPr>
          <p:cNvPr id="11" name="Picture 2" descr="Object Oriented Programming: A curated set of resources">
            <a:extLst>
              <a:ext uri="{FF2B5EF4-FFF2-40B4-BE49-F238E27FC236}">
                <a16:creationId xmlns:a16="http://schemas.microsoft.com/office/drawing/2014/main" xmlns="" id="{A7580241-F7E6-4A4F-B885-D5520F181634}"/>
              </a:ext>
            </a:extLst>
          </p:cNvPr>
          <p:cNvPicPr>
            <a:picLocks noChangeAspect="1" noChangeArrowheads="1"/>
          </p:cNvPicPr>
          <p:nvPr/>
        </p:nvPicPr>
        <p:blipFill rotWithShape="1">
          <a:blip r:embed="rId6">
            <a:extLst>
              <a:ext uri="{28A0092B-C50C-407E-A947-70E740481C1C}">
                <a14:useLocalDpi xmlns:a14="http://schemas.microsoft.com/office/drawing/2010/main" xmlns="" val="0"/>
              </a:ext>
            </a:extLst>
          </a:blip>
          <a:srcRect t="7570"/>
          <a:stretch/>
        </p:blipFill>
        <p:spPr bwMode="auto">
          <a:xfrm>
            <a:off x="9306374" y="212981"/>
            <a:ext cx="2559953" cy="18224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937577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ArrayList  Nedir=?</a:t>
            </a:r>
            <a:endParaRPr lang="tr-TR" dirty="0"/>
          </a:p>
        </p:txBody>
      </p:sp>
      <p:sp>
        <p:nvSpPr>
          <p:cNvPr id="3" name="2 İçerik Yer Tutucusu"/>
          <p:cNvSpPr>
            <a:spLocks noGrp="1"/>
          </p:cNvSpPr>
          <p:nvPr>
            <p:ph idx="1"/>
          </p:nvPr>
        </p:nvSpPr>
        <p:spPr>
          <a:xfrm>
            <a:off x="1619794" y="1384663"/>
            <a:ext cx="9884818" cy="5277394"/>
          </a:xfrm>
        </p:spPr>
        <p:txBody>
          <a:bodyPr>
            <a:normAutofit/>
          </a:bodyPr>
          <a:lstStyle/>
          <a:p>
            <a:r>
              <a:rPr lang="tr-TR" b="1" dirty="0" smtClean="0"/>
              <a:t>ArrayList</a:t>
            </a:r>
            <a:r>
              <a:rPr lang="tr-TR" dirty="0" smtClean="0"/>
              <a:t>, dizi yapısı gibi veri grubunu saklamak için kullanılan bir koleksiyon nesnesidir. Değer atanması ve işlenmesi bakımından oldukça </a:t>
            </a:r>
            <a:r>
              <a:rPr lang="tr-TR" dirty="0" err="1" smtClean="0"/>
              <a:t>kullanışlıdır</a:t>
            </a:r>
            <a:r>
              <a:rPr lang="tr-TR" b="1" dirty="0" err="1" smtClean="0"/>
              <a:t>ArrayList</a:t>
            </a:r>
            <a:r>
              <a:rPr lang="tr-TR" dirty="0" smtClean="0"/>
              <a:t> </a:t>
            </a:r>
            <a:r>
              <a:rPr lang="tr-TR" dirty="0" smtClean="0"/>
              <a:t> tıpkı</a:t>
            </a:r>
            <a:r>
              <a:rPr lang="tr-TR" dirty="0" smtClean="0"/>
              <a:t> </a:t>
            </a:r>
            <a:r>
              <a:rPr lang="tr-TR" i="1" dirty="0" smtClean="0"/>
              <a:t>Arra</a:t>
            </a:r>
            <a:r>
              <a:rPr lang="tr-TR" dirty="0" smtClean="0"/>
              <a:t>y gibi </a:t>
            </a:r>
            <a:r>
              <a:rPr lang="tr-TR" dirty="0" smtClean="0"/>
              <a:t> index </a:t>
            </a:r>
            <a:r>
              <a:rPr lang="tr-TR" dirty="0" smtClean="0"/>
              <a:t>yapısını kullanmaktadır. Ekleme, silme, sıralama, arama, ters çevirme gibi işlemler yapılabilir. </a:t>
            </a:r>
            <a:r>
              <a:rPr lang="tr-TR" i="1" dirty="0" smtClean="0"/>
              <a:t>ArrayList</a:t>
            </a:r>
            <a:r>
              <a:rPr lang="tr-TR" dirty="0" smtClean="0"/>
              <a:t>leri</a:t>
            </a:r>
            <a:r>
              <a:rPr lang="tr-TR" dirty="0" smtClean="0"/>
              <a:t> </a:t>
            </a:r>
            <a:r>
              <a:rPr lang="tr-TR" i="1" dirty="0" smtClean="0"/>
              <a:t>Array </a:t>
            </a:r>
            <a:r>
              <a:rPr lang="tr-TR" dirty="0" smtClean="0"/>
              <a:t>den </a:t>
            </a:r>
            <a:r>
              <a:rPr lang="tr-TR" dirty="0" smtClean="0"/>
              <a:t>daha önde tutan dinamik bir </a:t>
            </a:r>
            <a:r>
              <a:rPr lang="tr-TR" dirty="0" smtClean="0"/>
              <a:t> yapısının </a:t>
            </a:r>
            <a:r>
              <a:rPr lang="tr-TR" dirty="0" smtClean="0"/>
              <a:t>olmasıdır. </a:t>
            </a:r>
            <a:r>
              <a:rPr lang="tr-TR" i="1" dirty="0" smtClean="0"/>
              <a:t>Array</a:t>
            </a:r>
            <a:r>
              <a:rPr lang="tr-TR" dirty="0" smtClean="0"/>
              <a:t>lerde </a:t>
            </a:r>
            <a:r>
              <a:rPr lang="tr-TR" dirty="0" smtClean="0"/>
              <a:t>tanımlanma aşamasında dizinin boyutu belirtilmelidir, daha sonra program içinde dizinin boyutunu arttırmak zahmetli </a:t>
            </a:r>
            <a:r>
              <a:rPr lang="tr-TR" dirty="0" smtClean="0"/>
              <a:t> bir  </a:t>
            </a:r>
            <a:r>
              <a:rPr lang="tr-TR" dirty="0" smtClean="0"/>
              <a:t>iştir. (Sürekli düzenli veya düzensiz bir şekilde arttırmak gerektirdiğinizi düşünürsek)</a:t>
            </a:r>
            <a:r>
              <a:rPr lang="tr-TR" b="1" dirty="0" smtClean="0"/>
              <a:t> ArrayList</a:t>
            </a:r>
            <a:r>
              <a:rPr lang="tr-TR" dirty="0" smtClean="0"/>
              <a:t> dinamik bir yapıya sahip olduğu için tanımlanırken boyutunun belirtilmesine gerek yoktur, çalışma anında dahi liste içine eleman eklenebilir, silinebilir, istenilen indise eleman eklenerek öteleme yapılabilir. </a:t>
            </a:r>
            <a:r>
              <a:rPr lang="tr-TR" dirty="0" smtClean="0"/>
              <a:t>Arraylerde </a:t>
            </a:r>
            <a:r>
              <a:rPr lang="tr-TR" dirty="0" smtClean="0"/>
              <a:t>bu mümkün değildir. </a:t>
            </a:r>
            <a:r>
              <a:rPr lang="tr-TR" b="1" dirty="0" smtClean="0"/>
              <a:t>ArrayList</a:t>
            </a:r>
            <a:r>
              <a:rPr lang="tr-TR" dirty="0" smtClean="0"/>
              <a:t> listesinin elemanlarına erişebilmek için tıpkı </a:t>
            </a:r>
            <a:r>
              <a:rPr lang="tr-TR" i="1" dirty="0" smtClean="0"/>
              <a:t>Array</a:t>
            </a:r>
            <a:r>
              <a:rPr lang="tr-TR" dirty="0" smtClean="0"/>
              <a:t>lerde </a:t>
            </a:r>
            <a:r>
              <a:rPr lang="tr-TR" dirty="0" smtClean="0"/>
              <a:t>olduğu gibi index numarası kullanılır. Ayrıca </a:t>
            </a:r>
            <a:r>
              <a:rPr lang="tr-TR" dirty="0" smtClean="0"/>
              <a:t> </a:t>
            </a:r>
            <a:r>
              <a:rPr lang="tr-TR" i="1" dirty="0" smtClean="0"/>
              <a:t>Array</a:t>
            </a:r>
            <a:r>
              <a:rPr lang="tr-TR" dirty="0" smtClean="0"/>
              <a:t>ler </a:t>
            </a:r>
            <a:r>
              <a:rPr lang="tr-TR" dirty="0" smtClean="0"/>
              <a:t>sadece tanımlandıkları türde veri saklayabilirken, </a:t>
            </a:r>
            <a:r>
              <a:rPr lang="tr-TR" i="1" dirty="0" smtClean="0"/>
              <a:t>ArrayList</a:t>
            </a:r>
            <a:r>
              <a:rPr lang="tr-TR" dirty="0" smtClean="0"/>
              <a:t>ler </a:t>
            </a:r>
            <a:r>
              <a:rPr lang="tr-TR" dirty="0" smtClean="0"/>
              <a:t>farklı türdeki verileri bir liste içinde barındırabilir. </a:t>
            </a:r>
            <a:r>
              <a:rPr lang="tr-TR" i="1" dirty="0" err="1" smtClean="0"/>
              <a:t>ArrayList</a:t>
            </a:r>
            <a:r>
              <a:rPr lang="tr-TR" dirty="0" err="1" smtClean="0"/>
              <a:t>e</a:t>
            </a:r>
            <a:r>
              <a:rPr lang="tr-TR" dirty="0" smtClean="0"/>
              <a:t> </a:t>
            </a:r>
            <a:r>
              <a:rPr lang="tr-TR" dirty="0" smtClean="0"/>
              <a:t>eklenen veriler object </a:t>
            </a:r>
            <a:r>
              <a:rPr lang="tr-TR" dirty="0" smtClean="0"/>
              <a:t> türünde </a:t>
            </a:r>
            <a:r>
              <a:rPr lang="tr-TR" dirty="0" smtClean="0"/>
              <a:t>saklanırlar. Dizinin elemanları için işlem yaparken dolayısı ile </a:t>
            </a:r>
            <a:r>
              <a:rPr lang="tr-TR" i="1" dirty="0" smtClean="0"/>
              <a:t>boxing</a:t>
            </a:r>
            <a:r>
              <a:rPr lang="tr-TR" dirty="0" smtClean="0"/>
              <a:t> ve </a:t>
            </a:r>
            <a:r>
              <a:rPr lang="tr-TR" i="1" dirty="0" smtClean="0"/>
              <a:t>unboxing</a:t>
            </a:r>
            <a:r>
              <a:rPr lang="tr-TR" dirty="0" smtClean="0"/>
              <a:t> işlemleri yapılır.</a:t>
            </a:r>
            <a:endParaRPr lang="tr-TR" dirty="0"/>
          </a:p>
        </p:txBody>
      </p:sp>
      <p:sp>
        <p:nvSpPr>
          <p:cNvPr id="4" name="3 Slayt Numarası Yer Tutucusu"/>
          <p:cNvSpPr>
            <a:spLocks noGrp="1"/>
          </p:cNvSpPr>
          <p:nvPr>
            <p:ph type="sldNum" sz="quarter" idx="12"/>
          </p:nvPr>
        </p:nvSpPr>
        <p:spPr/>
        <p:txBody>
          <a:bodyPr/>
          <a:lstStyle/>
          <a:p>
            <a:fld id="{D57F1E4F-1CFF-5643-939E-217C01CDF565}"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a:xfrm>
            <a:off x="1773383" y="624110"/>
            <a:ext cx="9731230" cy="1280890"/>
          </a:xfrm>
        </p:spPr>
        <p:txBody>
          <a:bodyPr>
            <a:normAutofit fontScale="90000"/>
          </a:bodyPr>
          <a:lstStyle/>
          <a:p>
            <a:r>
              <a:rPr lang="tr-TR" dirty="0" smtClean="0"/>
              <a:t>C # içinde </a:t>
            </a:r>
            <a:r>
              <a:rPr lang="tr-TR" dirty="0" err="1" smtClean="0"/>
              <a:t>ArrayList</a:t>
            </a:r>
            <a:r>
              <a:rPr lang="tr-TR" dirty="0" smtClean="0"/>
              <a:t> nedir?</a:t>
            </a:r>
            <a:br>
              <a:rPr lang="tr-TR" dirty="0" smtClean="0"/>
            </a:br>
            <a:r>
              <a:rPr lang="en-US" dirty="0"/>
              <a:t/>
            </a:r>
            <a:br>
              <a:rPr lang="en-US" dirty="0"/>
            </a:br>
            <a:endParaRPr lang="en-US" dirty="0"/>
          </a:p>
        </p:txBody>
      </p:sp>
      <p:sp>
        <p:nvSpPr>
          <p:cNvPr id="3" name="İçerik Yer Tutucusu 2">
            <a:extLst>
              <a:ext uri="{FF2B5EF4-FFF2-40B4-BE49-F238E27FC236}">
                <a16:creationId xmlns:a16="http://schemas.microsoft.com/office/drawing/2014/main" xmlns="" id="{D913E1FE-4E39-426D-88DE-2D02D43C23AA}"/>
              </a:ext>
            </a:extLst>
          </p:cNvPr>
          <p:cNvSpPr>
            <a:spLocks noGrp="1"/>
          </p:cNvSpPr>
          <p:nvPr>
            <p:ph idx="1"/>
          </p:nvPr>
        </p:nvSpPr>
        <p:spPr>
          <a:xfrm>
            <a:off x="1095970" y="1280160"/>
            <a:ext cx="7538579" cy="5053527"/>
          </a:xfrm>
        </p:spPr>
        <p:txBody>
          <a:bodyPr>
            <a:normAutofit fontScale="92500" lnSpcReduction="10000"/>
          </a:bodyPr>
          <a:lstStyle/>
          <a:p>
            <a:pPr fontAlgn="base"/>
            <a:r>
              <a:rPr lang="tr-TR" dirty="0" err="1" smtClean="0"/>
              <a:t>ArrayList</a:t>
            </a:r>
            <a:r>
              <a:rPr lang="tr-TR" dirty="0" smtClean="0"/>
              <a:t> koleksiyonu C# içindeki dizilere benzer. </a:t>
            </a:r>
            <a:r>
              <a:rPr lang="tr-TR" dirty="0" err="1" smtClean="0"/>
              <a:t>ArrayList’in</a:t>
            </a:r>
            <a:r>
              <a:rPr lang="tr-TR" dirty="0" smtClean="0"/>
              <a:t> en büyük farkı dinamik bir yapıya sahip olmasıdır.</a:t>
            </a:r>
          </a:p>
          <a:p>
            <a:pPr fontAlgn="base"/>
            <a:r>
              <a:rPr lang="tr-TR" dirty="0" smtClean="0"/>
              <a:t>Diziler için dizinin dizi bildirimi sırasında tutabileceği öğelerin sayısını tanımlamanız gerekir. Ancak </a:t>
            </a:r>
            <a:r>
              <a:rPr lang="tr-TR" dirty="0" err="1" smtClean="0"/>
              <a:t>ArrayList</a:t>
            </a:r>
            <a:r>
              <a:rPr lang="tr-TR" dirty="0" smtClean="0"/>
              <a:t> koleksiyonunda, bunun önceden yapılması gerekmez. Öğeler, </a:t>
            </a:r>
            <a:r>
              <a:rPr lang="tr-TR" dirty="0" err="1" smtClean="0"/>
              <a:t>herhang</a:t>
            </a:r>
            <a:r>
              <a:rPr lang="tr-TR" dirty="0" smtClean="0"/>
              <a:t> i bir  zamanda ArrayList  koleksiyonuna  eklenebilir  veya  </a:t>
            </a:r>
            <a:r>
              <a:rPr lang="tr-TR" dirty="0" err="1" smtClean="0"/>
              <a:t>koleysiyondan</a:t>
            </a:r>
            <a:r>
              <a:rPr lang="tr-TR" dirty="0" smtClean="0"/>
              <a:t> kaldırılabilir. ArrayList koleksiyonu için mevcut işlemlere daha ayrıntılı olarak bakalım.</a:t>
            </a:r>
          </a:p>
          <a:p>
            <a:r>
              <a:rPr lang="tr-TR" b="1" dirty="0" smtClean="0"/>
              <a:t>Değişken Tip</a:t>
            </a:r>
          </a:p>
          <a:p>
            <a:r>
              <a:rPr lang="tr-TR" dirty="0" smtClean="0"/>
              <a:t>Standart diziler aynı veri tipindeki elemanları içermektedir. Örneğin </a:t>
            </a:r>
            <a:r>
              <a:rPr lang="tr-TR" dirty="0" err="1" smtClean="0"/>
              <a:t>int</a:t>
            </a:r>
            <a:r>
              <a:rPr lang="tr-TR" dirty="0" smtClean="0"/>
              <a:t> tipinde oluşturduğumuz  bir dizide sadece tam sayı tutabiliriz. Ancak </a:t>
            </a:r>
            <a:r>
              <a:rPr lang="tr-TR" dirty="0" err="1" smtClean="0"/>
              <a:t>ArrayList’de</a:t>
            </a:r>
            <a:r>
              <a:rPr lang="tr-TR" dirty="0" smtClean="0"/>
              <a:t> böyle bir  kısıtlama  bulunmamaktadır. Farklı veri tipindeki öğeleri ArrayList’e ekleyebiliriz.</a:t>
            </a:r>
          </a:p>
          <a:p>
            <a:r>
              <a:rPr lang="tr-TR" b="1" dirty="0" smtClean="0"/>
              <a:t>Dinamik Boyut</a:t>
            </a:r>
          </a:p>
          <a:p>
            <a:r>
              <a:rPr lang="tr-TR" dirty="0" smtClean="0"/>
              <a:t>Standart diziler sabit boyutludur; programlama aşamasında dizinin boyutu belirtilir ve programın çalışması sırasında değiştirilemez. ArrayList  ise değişken boyutludur. Eleman ekleme ve çıkarma durumuna göre boyutu dinamik olarak değişmektedir.</a:t>
            </a:r>
          </a:p>
          <a:p>
            <a:pPr fontAlgn="base">
              <a:buNone/>
            </a:pPr>
            <a:endParaRPr lang="tr-TR" dirty="0" smtClean="0"/>
          </a:p>
          <a:p>
            <a:pPr marL="0" indent="0">
              <a:buNone/>
            </a:pPr>
            <a:endParaRPr lang="en-US" dirty="0"/>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13314" name="Picture 2" descr="GitHub - MartinChavez/CSharp: C# : Test-Driven Learning"/>
          <p:cNvPicPr>
            <a:picLocks noChangeAspect="1" noChangeArrowheads="1"/>
          </p:cNvPicPr>
          <p:nvPr/>
        </p:nvPicPr>
        <p:blipFill>
          <a:blip r:embed="rId2"/>
          <a:srcRect/>
          <a:stretch>
            <a:fillRect/>
          </a:stretch>
        </p:blipFill>
        <p:spPr bwMode="auto">
          <a:xfrm>
            <a:off x="8786957" y="1894609"/>
            <a:ext cx="2143125" cy="2143125"/>
          </a:xfrm>
          <a:prstGeom prst="rect">
            <a:avLst/>
          </a:prstGeom>
          <a:noFill/>
        </p:spPr>
      </p:pic>
    </p:spTree>
    <p:extLst>
      <p:ext uri="{BB962C8B-B14F-4D97-AF65-F5344CB8AC3E}">
        <p14:creationId xmlns:p14="http://schemas.microsoft.com/office/powerpoint/2010/main" xmlns="" val="15101542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çerik Yer Tutucusu" descr="5.png"/>
          <p:cNvPicPr>
            <a:picLocks noGrp="1" noChangeAspect="1"/>
          </p:cNvPicPr>
          <p:nvPr>
            <p:ph idx="1"/>
          </p:nvPr>
        </p:nvPicPr>
        <p:blipFill>
          <a:blip r:embed="rId2"/>
          <a:stretch>
            <a:fillRect/>
          </a:stretch>
        </p:blipFill>
        <p:spPr>
          <a:xfrm>
            <a:off x="2286000" y="545757"/>
            <a:ext cx="6439989" cy="1971950"/>
          </a:xfrm>
        </p:spPr>
      </p:pic>
      <p:sp>
        <p:nvSpPr>
          <p:cNvPr id="4" name="3 Slayt Numarası Yer Tutucusu"/>
          <p:cNvSpPr>
            <a:spLocks noGrp="1"/>
          </p:cNvSpPr>
          <p:nvPr>
            <p:ph type="sldNum" sz="quarter" idx="12"/>
          </p:nvPr>
        </p:nvSpPr>
        <p:spPr/>
        <p:txBody>
          <a:bodyPr/>
          <a:lstStyle/>
          <a:p>
            <a:fld id="{D57F1E4F-1CFF-5643-939E-217C01CDF565}" type="slidenum">
              <a:rPr lang="en-US" smtClean="0"/>
              <a:pPr/>
              <a:t>5</a:t>
            </a:fld>
            <a:endParaRPr lang="en-US" dirty="0"/>
          </a:p>
        </p:txBody>
      </p:sp>
      <p:sp>
        <p:nvSpPr>
          <p:cNvPr id="6" name="5 Metin kutusu"/>
          <p:cNvSpPr txBox="1"/>
          <p:nvPr/>
        </p:nvSpPr>
        <p:spPr>
          <a:xfrm>
            <a:off x="1240971" y="2769326"/>
            <a:ext cx="9640389" cy="1754326"/>
          </a:xfrm>
          <a:prstGeom prst="rect">
            <a:avLst/>
          </a:prstGeom>
          <a:noFill/>
        </p:spPr>
        <p:txBody>
          <a:bodyPr wrap="square" rtlCol="0">
            <a:spAutoFit/>
          </a:bodyPr>
          <a:lstStyle/>
          <a:p>
            <a:r>
              <a:rPr lang="tr-TR" dirty="0" smtClean="0"/>
              <a:t>ArrayList’in başlangıç kapasitesi 4’tür. Mevcut kapasite yeterli gelmediğinde, </a:t>
            </a:r>
            <a:r>
              <a:rPr lang="tr-TR" dirty="0" err="1" smtClean="0"/>
              <a:t>arkaplanda</a:t>
            </a:r>
            <a:r>
              <a:rPr lang="tr-TR" dirty="0" smtClean="0"/>
              <a:t> kapasite 2 katına çıkarılmaktadır.Yukarıdaki örneği inceleyecek olursak; </a:t>
            </a:r>
            <a:r>
              <a:rPr lang="tr-TR" dirty="0" err="1" smtClean="0"/>
              <a:t>for</a:t>
            </a:r>
            <a:r>
              <a:rPr lang="tr-TR" dirty="0" smtClean="0"/>
              <a:t> döngüsü ile 0’dan 8’e kadar olan sayılar koleksiyonumuza eklenmektedir. Başlangıç  kapasitesi 4 olan koleksiyona, 5. sayı eklenmek istenildiğinde, koleksiyon  kapasitesini 2 katına çıkararak 8 yapmaktadır.  Aynı şekilde 9. sayı ekleneceği  zaman  mevcut  kapasite tekrar 2 katına çıkarılıp 16 yapılmaktadır.</a:t>
            </a:r>
            <a:endParaRPr lang="tr-T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smtClean="0"/>
              <a:t>Metotlar ve </a:t>
            </a:r>
            <a:r>
              <a:rPr lang="tr-TR" b="1" dirty="0" smtClean="0"/>
              <a:t>Özellikleri</a:t>
            </a:r>
            <a:r>
              <a:rPr lang="tr-TR" b="1" dirty="0" smtClean="0"/>
              <a:t/>
            </a:r>
            <a:br>
              <a:rPr lang="tr-TR" b="1" dirty="0" smtClean="0"/>
            </a:br>
            <a:endParaRPr lang="tr-TR" dirty="0"/>
          </a:p>
        </p:txBody>
      </p:sp>
      <p:sp>
        <p:nvSpPr>
          <p:cNvPr id="3" name="2 İçerik Yer Tutucusu"/>
          <p:cNvSpPr>
            <a:spLocks noGrp="1"/>
          </p:cNvSpPr>
          <p:nvPr>
            <p:ph idx="1"/>
          </p:nvPr>
        </p:nvSpPr>
        <p:spPr>
          <a:xfrm>
            <a:off x="1018903" y="1384663"/>
            <a:ext cx="10485709" cy="4976948"/>
          </a:xfrm>
        </p:spPr>
        <p:txBody>
          <a:bodyPr>
            <a:normAutofit/>
          </a:bodyPr>
          <a:lstStyle/>
          <a:p>
            <a:r>
              <a:rPr lang="tr-TR" b="1" dirty="0" smtClean="0"/>
              <a:t>1:Nesne Oluşturma</a:t>
            </a:r>
            <a:r>
              <a:rPr lang="tr-TR" dirty="0" smtClean="0"/>
              <a:t/>
            </a:r>
            <a:br>
              <a:rPr lang="tr-TR" dirty="0" smtClean="0"/>
            </a:br>
            <a:r>
              <a:rPr lang="tr-TR" dirty="0" smtClean="0"/>
              <a:t>ArrayList sınıfından bir nesne oluşturuyoruz. Bu nesne, koleksiyondaki nesnelerin referanslarını </a:t>
            </a:r>
            <a:r>
              <a:rPr lang="tr-TR" dirty="0" smtClean="0"/>
              <a:t>tutmaya yarar.</a:t>
            </a:r>
            <a:endParaRPr lang="tr-TR" dirty="0" smtClean="0"/>
          </a:p>
          <a:p>
            <a:endParaRPr lang="tr-TR" b="1" dirty="0" smtClean="0"/>
          </a:p>
          <a:p>
            <a:r>
              <a:rPr lang="tr-TR" b="1" dirty="0" smtClean="0"/>
              <a:t>2:Add(object x) Metodu</a:t>
            </a:r>
            <a:r>
              <a:rPr lang="tr-TR" dirty="0" smtClean="0"/>
              <a:t/>
            </a:r>
            <a:br>
              <a:rPr lang="tr-TR" dirty="0" smtClean="0"/>
            </a:br>
            <a:r>
              <a:rPr lang="tr-TR" dirty="0" smtClean="0"/>
              <a:t>Add() metodu ile veri tipi fark </a:t>
            </a:r>
            <a:r>
              <a:rPr lang="tr-TR" dirty="0" smtClean="0"/>
              <a:t>etmeye yarar</a:t>
            </a:r>
            <a:endParaRPr lang="tr-TR" dirty="0" smtClean="0"/>
          </a:p>
          <a:p>
            <a:endParaRPr lang="tr-TR" dirty="0" smtClean="0"/>
          </a:p>
          <a:p>
            <a:r>
              <a:rPr lang="tr-TR" b="1" dirty="0" smtClean="0"/>
              <a:t>3:</a:t>
            </a:r>
            <a:r>
              <a:rPr lang="tr-TR" b="1" dirty="0" err="1" smtClean="0"/>
              <a:t>Remove</a:t>
            </a:r>
            <a:r>
              <a:rPr lang="tr-TR" b="1" dirty="0" smtClean="0"/>
              <a:t>(</a:t>
            </a:r>
            <a:r>
              <a:rPr lang="tr-TR" b="1" dirty="0" err="1" smtClean="0"/>
              <a:t>object</a:t>
            </a:r>
            <a:r>
              <a:rPr lang="tr-TR" b="1" dirty="0" smtClean="0"/>
              <a:t> x) Metodu</a:t>
            </a:r>
            <a:r>
              <a:rPr lang="tr-TR" dirty="0" smtClean="0"/>
              <a:t/>
            </a:r>
            <a:br>
              <a:rPr lang="tr-TR" dirty="0" smtClean="0"/>
            </a:br>
            <a:r>
              <a:rPr lang="tr-TR" dirty="0" err="1" smtClean="0"/>
              <a:t>Remove</a:t>
            </a:r>
            <a:r>
              <a:rPr lang="tr-TR" dirty="0" smtClean="0"/>
              <a:t>() metoduna parametre olarak girilen ifade koleksiyon içerisinden silinir. Siz koleksiyon içerisine her türlü öğeyi ekleyebiliriz.</a:t>
            </a:r>
            <a:r>
              <a:rPr lang="tr-TR" b="1" dirty="0" smtClean="0"/>
              <a:t> </a:t>
            </a:r>
          </a:p>
          <a:p>
            <a:endParaRPr lang="tr-TR" b="1" dirty="0" smtClean="0"/>
          </a:p>
          <a:p>
            <a:r>
              <a:rPr lang="tr-TR" b="1" dirty="0" smtClean="0"/>
              <a:t>4:</a:t>
            </a:r>
            <a:r>
              <a:rPr lang="tr-TR" b="1" dirty="0" err="1" smtClean="0"/>
              <a:t>Clear</a:t>
            </a:r>
            <a:r>
              <a:rPr lang="tr-TR" b="1" dirty="0" smtClean="0"/>
              <a:t>() Metodu</a:t>
            </a:r>
            <a:r>
              <a:rPr lang="tr-TR" dirty="0" smtClean="0"/>
              <a:t/>
            </a:r>
            <a:br>
              <a:rPr lang="tr-TR" dirty="0" smtClean="0"/>
            </a:br>
            <a:r>
              <a:rPr lang="tr-TR" dirty="0" err="1" smtClean="0"/>
              <a:t>Clear</a:t>
            </a:r>
            <a:r>
              <a:rPr lang="tr-TR" dirty="0" smtClean="0"/>
              <a:t>() metodu koleksiyon içerisindeki tüm öğeleri </a:t>
            </a:r>
            <a:r>
              <a:rPr lang="tr-TR" dirty="0" smtClean="0"/>
              <a:t>silmeye yarar.</a:t>
            </a:r>
            <a:endParaRPr lang="tr-TR" dirty="0"/>
          </a:p>
        </p:txBody>
      </p:sp>
      <p:sp>
        <p:nvSpPr>
          <p:cNvPr id="4" name="3 Slayt Numarası Yer Tutucusu"/>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6" name="5 Resim" descr="5.png"/>
          <p:cNvPicPr>
            <a:picLocks noChangeAspect="1"/>
          </p:cNvPicPr>
          <p:nvPr/>
        </p:nvPicPr>
        <p:blipFill>
          <a:blip r:embed="rId2"/>
          <a:stretch>
            <a:fillRect/>
          </a:stretch>
        </p:blipFill>
        <p:spPr>
          <a:xfrm>
            <a:off x="1465934" y="2358785"/>
            <a:ext cx="4741798" cy="358289"/>
          </a:xfrm>
          <a:prstGeom prst="rect">
            <a:avLst/>
          </a:prstGeom>
        </p:spPr>
      </p:pic>
      <p:pic>
        <p:nvPicPr>
          <p:cNvPr id="7" name="6 Resim" descr="5.png"/>
          <p:cNvPicPr>
            <a:picLocks noChangeAspect="1"/>
          </p:cNvPicPr>
          <p:nvPr/>
        </p:nvPicPr>
        <p:blipFill>
          <a:blip r:embed="rId3"/>
          <a:stretch>
            <a:fillRect/>
          </a:stretch>
        </p:blipFill>
        <p:spPr>
          <a:xfrm>
            <a:off x="1493778" y="3421640"/>
            <a:ext cx="3182723" cy="314337"/>
          </a:xfrm>
          <a:prstGeom prst="rect">
            <a:avLst/>
          </a:prstGeom>
        </p:spPr>
      </p:pic>
      <p:pic>
        <p:nvPicPr>
          <p:cNvPr id="8" name="7 Resim" descr="5.png"/>
          <p:cNvPicPr>
            <a:picLocks noChangeAspect="1"/>
          </p:cNvPicPr>
          <p:nvPr/>
        </p:nvPicPr>
        <p:blipFill>
          <a:blip r:embed="rId4"/>
          <a:stretch>
            <a:fillRect/>
          </a:stretch>
        </p:blipFill>
        <p:spPr>
          <a:xfrm>
            <a:off x="1449977" y="4855017"/>
            <a:ext cx="5129531" cy="330937"/>
          </a:xfrm>
          <a:prstGeom prst="rect">
            <a:avLst/>
          </a:prstGeom>
        </p:spPr>
      </p:pic>
      <p:pic>
        <p:nvPicPr>
          <p:cNvPr id="9" name="8 Resim" descr="5.png"/>
          <p:cNvPicPr>
            <a:picLocks noChangeAspect="1"/>
          </p:cNvPicPr>
          <p:nvPr/>
        </p:nvPicPr>
        <p:blipFill>
          <a:blip r:embed="rId5"/>
          <a:stretch>
            <a:fillRect/>
          </a:stretch>
        </p:blipFill>
        <p:spPr>
          <a:xfrm>
            <a:off x="1488219" y="5882218"/>
            <a:ext cx="4278135" cy="374889"/>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2589212" y="483326"/>
            <a:ext cx="8915400" cy="5427896"/>
          </a:xfrm>
        </p:spPr>
        <p:txBody>
          <a:bodyPr/>
          <a:lstStyle/>
          <a:p>
            <a:r>
              <a:rPr lang="tr-TR" b="1" dirty="0" smtClean="0"/>
              <a:t>5:</a:t>
            </a:r>
            <a:r>
              <a:rPr lang="tr-TR" b="1" dirty="0" err="1" smtClean="0"/>
              <a:t>Count</a:t>
            </a:r>
            <a:r>
              <a:rPr lang="tr-TR" b="1" dirty="0" smtClean="0"/>
              <a:t> Özelliği</a:t>
            </a:r>
            <a:r>
              <a:rPr lang="tr-TR" dirty="0" smtClean="0"/>
              <a:t/>
            </a:r>
            <a:br>
              <a:rPr lang="tr-TR" dirty="0" smtClean="0"/>
            </a:br>
            <a:r>
              <a:rPr lang="tr-TR" dirty="0" smtClean="0"/>
              <a:t>Koleksiyon içerisinde yer alan elemanların sayısını döndürmektedir.</a:t>
            </a:r>
          </a:p>
          <a:p>
            <a:pPr>
              <a:buNone/>
            </a:pPr>
            <a:endParaRPr lang="tr-TR" dirty="0" smtClean="0"/>
          </a:p>
          <a:p>
            <a:r>
              <a:rPr lang="tr-TR" b="1" dirty="0" smtClean="0"/>
              <a:t>6: </a:t>
            </a:r>
            <a:r>
              <a:rPr lang="tr-TR" b="1" dirty="0" err="1" smtClean="0"/>
              <a:t>Capacity</a:t>
            </a:r>
            <a:r>
              <a:rPr lang="tr-TR" b="1" dirty="0" smtClean="0"/>
              <a:t> Özelliği</a:t>
            </a:r>
            <a:r>
              <a:rPr lang="tr-TR" dirty="0" smtClean="0"/>
              <a:t/>
            </a:r>
            <a:br>
              <a:rPr lang="tr-TR" dirty="0" smtClean="0"/>
            </a:br>
            <a:r>
              <a:rPr lang="tr-TR" dirty="0" smtClean="0"/>
              <a:t>Koleksiyonun kapasitesinin döndürmektedir.</a:t>
            </a:r>
          </a:p>
          <a:p>
            <a:pPr>
              <a:buNone/>
            </a:pPr>
            <a:endParaRPr lang="tr-TR" dirty="0" smtClean="0"/>
          </a:p>
          <a:p>
            <a:r>
              <a:rPr lang="tr-TR" b="1" dirty="0" smtClean="0"/>
              <a:t>7:</a:t>
            </a:r>
            <a:r>
              <a:rPr lang="tr-TR" b="1" dirty="0" err="1" smtClean="0"/>
              <a:t>Contains</a:t>
            </a:r>
            <a:r>
              <a:rPr lang="tr-TR" b="1" dirty="0" smtClean="0"/>
              <a:t>(</a:t>
            </a:r>
            <a:r>
              <a:rPr lang="tr-TR" b="1" dirty="0" err="1" smtClean="0"/>
              <a:t>object</a:t>
            </a:r>
            <a:r>
              <a:rPr lang="tr-TR" b="1" dirty="0" smtClean="0"/>
              <a:t> x) Metodu</a:t>
            </a:r>
            <a:br>
              <a:rPr lang="tr-TR" b="1" dirty="0" smtClean="0"/>
            </a:br>
            <a:r>
              <a:rPr lang="tr-TR" dirty="0" smtClean="0"/>
              <a:t>Koleksiyon içerisinde parametre olarak girilen öğeyi arar. Öğe bulunursa TRUE, bulanamazsa FALSE döndürür.</a:t>
            </a:r>
          </a:p>
          <a:p>
            <a:pPr>
              <a:buNone/>
            </a:pPr>
            <a:endParaRPr lang="tr-TR" dirty="0" smtClean="0"/>
          </a:p>
          <a:p>
            <a:r>
              <a:rPr lang="tr-TR" b="1" dirty="0" smtClean="0"/>
              <a:t>8:</a:t>
            </a:r>
            <a:r>
              <a:rPr lang="tr-TR" b="1" dirty="0" err="1" smtClean="0"/>
              <a:t>Sort</a:t>
            </a:r>
            <a:r>
              <a:rPr lang="tr-TR" b="1" dirty="0" smtClean="0"/>
              <a:t>() Metodu </a:t>
            </a:r>
            <a:r>
              <a:rPr lang="tr-TR" dirty="0" smtClean="0"/>
              <a:t/>
            </a:r>
            <a:br>
              <a:rPr lang="tr-TR" dirty="0" smtClean="0"/>
            </a:br>
            <a:r>
              <a:rPr lang="tr-TR" dirty="0" smtClean="0"/>
              <a:t>Koleksiyon içerisindeki öğeleri artan sırada sıralamaktadır. Sıralama işleminin gerçekleşebilmesi için öğelerin karşılaştırılabilir olması gerekmektedir.</a:t>
            </a:r>
          </a:p>
          <a:p>
            <a:endParaRPr lang="tr-TR" dirty="0" smtClean="0"/>
          </a:p>
          <a:p>
            <a:endParaRPr lang="tr-TR" dirty="0"/>
          </a:p>
        </p:txBody>
      </p:sp>
      <p:sp>
        <p:nvSpPr>
          <p:cNvPr id="4" name="3 Slayt Numarası Yer Tutucusu"/>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5" name="4 Resim" descr="5.png"/>
          <p:cNvPicPr>
            <a:picLocks noChangeAspect="1"/>
          </p:cNvPicPr>
          <p:nvPr/>
        </p:nvPicPr>
        <p:blipFill>
          <a:blip r:embed="rId2"/>
          <a:stretch>
            <a:fillRect/>
          </a:stretch>
        </p:blipFill>
        <p:spPr>
          <a:xfrm>
            <a:off x="3030583" y="1153465"/>
            <a:ext cx="4781006" cy="257323"/>
          </a:xfrm>
          <a:prstGeom prst="rect">
            <a:avLst/>
          </a:prstGeom>
        </p:spPr>
      </p:pic>
      <p:pic>
        <p:nvPicPr>
          <p:cNvPr id="6" name="5 Resim" descr="5.png"/>
          <p:cNvPicPr>
            <a:picLocks noChangeAspect="1"/>
          </p:cNvPicPr>
          <p:nvPr/>
        </p:nvPicPr>
        <p:blipFill>
          <a:blip r:embed="rId3"/>
          <a:stretch>
            <a:fillRect/>
          </a:stretch>
        </p:blipFill>
        <p:spPr>
          <a:xfrm>
            <a:off x="3010377" y="2224620"/>
            <a:ext cx="4657520" cy="257324"/>
          </a:xfrm>
          <a:prstGeom prst="rect">
            <a:avLst/>
          </a:prstGeom>
        </p:spPr>
      </p:pic>
      <p:pic>
        <p:nvPicPr>
          <p:cNvPr id="7" name="6 Resim" descr="5.png"/>
          <p:cNvPicPr>
            <a:picLocks noChangeAspect="1"/>
          </p:cNvPicPr>
          <p:nvPr/>
        </p:nvPicPr>
        <p:blipFill>
          <a:blip r:embed="rId4"/>
          <a:stretch>
            <a:fillRect/>
          </a:stretch>
        </p:blipFill>
        <p:spPr>
          <a:xfrm>
            <a:off x="3068331" y="3671061"/>
            <a:ext cx="4773293" cy="221670"/>
          </a:xfrm>
          <a:prstGeom prst="rect">
            <a:avLst/>
          </a:prstGeom>
        </p:spPr>
      </p:pic>
      <p:pic>
        <p:nvPicPr>
          <p:cNvPr id="8" name="7 Resim" descr="5.png"/>
          <p:cNvPicPr>
            <a:picLocks noChangeAspect="1"/>
          </p:cNvPicPr>
          <p:nvPr/>
        </p:nvPicPr>
        <p:blipFill>
          <a:blip r:embed="rId5"/>
          <a:stretch>
            <a:fillRect/>
          </a:stretch>
        </p:blipFill>
        <p:spPr>
          <a:xfrm>
            <a:off x="3127066" y="5094913"/>
            <a:ext cx="3783185" cy="26085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1920240" y="600892"/>
            <a:ext cx="9584372" cy="5264332"/>
          </a:xfrm>
        </p:spPr>
        <p:txBody>
          <a:bodyPr>
            <a:normAutofit fontScale="92500" lnSpcReduction="10000"/>
          </a:bodyPr>
          <a:lstStyle/>
          <a:p>
            <a:r>
              <a:rPr lang="tr-TR" b="1" dirty="0" smtClean="0"/>
              <a:t>9:</a:t>
            </a:r>
            <a:r>
              <a:rPr lang="tr-TR" b="1" dirty="0" err="1" smtClean="0"/>
              <a:t>BinarySearch</a:t>
            </a:r>
            <a:r>
              <a:rPr lang="tr-TR" b="1" dirty="0" smtClean="0"/>
              <a:t>(</a:t>
            </a:r>
            <a:r>
              <a:rPr lang="tr-TR" b="1" dirty="0" err="1" smtClean="0"/>
              <a:t>object</a:t>
            </a:r>
            <a:r>
              <a:rPr lang="tr-TR" b="1" dirty="0" smtClean="0"/>
              <a:t> x) Metodu</a:t>
            </a:r>
            <a:r>
              <a:rPr lang="tr-TR" dirty="0" smtClean="0"/>
              <a:t/>
            </a:r>
            <a:br>
              <a:rPr lang="tr-TR" dirty="0" smtClean="0"/>
            </a:br>
            <a:r>
              <a:rPr lang="tr-TR" dirty="0" smtClean="0"/>
              <a:t>Koleksiyon içerisinde parametre olarak girilen değeri arar. Değer bulunursa değerin indeks numarasını döndürür. Eğer değer bulunamaz ise negatif bir değer döndürür. Bu metodu kullanabilmek için önce </a:t>
            </a:r>
            <a:r>
              <a:rPr lang="tr-TR" i="1" dirty="0" err="1" smtClean="0"/>
              <a:t>Sort</a:t>
            </a:r>
            <a:r>
              <a:rPr lang="tr-TR" i="1" dirty="0" smtClean="0"/>
              <a:t>()</a:t>
            </a:r>
            <a:r>
              <a:rPr lang="tr-TR" dirty="0" smtClean="0"/>
              <a:t> metodu ile koleksiyonu sıralamamız gerekmektedir.</a:t>
            </a:r>
          </a:p>
          <a:p>
            <a:pPr>
              <a:buNone/>
            </a:pPr>
            <a:endParaRPr lang="tr-TR" dirty="0" smtClean="0"/>
          </a:p>
          <a:p>
            <a:r>
              <a:rPr lang="tr-TR" b="1" dirty="0" smtClean="0"/>
              <a:t>10:</a:t>
            </a:r>
            <a:r>
              <a:rPr lang="tr-TR" b="1" dirty="0" err="1" smtClean="0"/>
              <a:t>CopyTo</a:t>
            </a:r>
            <a:r>
              <a:rPr lang="tr-TR" b="1" dirty="0" smtClean="0"/>
              <a:t>(</a:t>
            </a:r>
            <a:r>
              <a:rPr lang="tr-TR" b="1" dirty="0" err="1" smtClean="0"/>
              <a:t>Array</a:t>
            </a:r>
            <a:r>
              <a:rPr lang="tr-TR" b="1" dirty="0" smtClean="0"/>
              <a:t> ar, </a:t>
            </a:r>
            <a:r>
              <a:rPr lang="tr-TR" b="1" dirty="0" err="1" smtClean="0"/>
              <a:t>int</a:t>
            </a:r>
            <a:r>
              <a:rPr lang="tr-TR" b="1" dirty="0" smtClean="0"/>
              <a:t> i) Metodu</a:t>
            </a:r>
            <a:r>
              <a:rPr lang="tr-TR" dirty="0" smtClean="0"/>
              <a:t/>
            </a:r>
            <a:br>
              <a:rPr lang="tr-TR" dirty="0" smtClean="0"/>
            </a:br>
            <a:r>
              <a:rPr lang="tr-TR" dirty="0" smtClean="0"/>
              <a:t>Koleksiyon içerisindeki tüm öğeleri, ar dizisine i.indeksinden başlayarak kopyalayacaktır. ar dizisi koleksiyondaki öğelerin tipiyle uyumlu olmalıdır.</a:t>
            </a:r>
          </a:p>
          <a:p>
            <a:pPr>
              <a:buNone/>
            </a:pPr>
            <a:endParaRPr lang="tr-TR" dirty="0" smtClean="0"/>
          </a:p>
          <a:p>
            <a:r>
              <a:rPr lang="tr-TR" b="1" dirty="0" smtClean="0"/>
              <a:t>11:</a:t>
            </a:r>
            <a:r>
              <a:rPr lang="tr-TR" b="1" dirty="0" err="1" smtClean="0"/>
              <a:t>ToArray</a:t>
            </a:r>
            <a:r>
              <a:rPr lang="tr-TR" b="1" dirty="0" smtClean="0"/>
              <a:t>() Metodu</a:t>
            </a:r>
            <a:r>
              <a:rPr lang="tr-TR" dirty="0" smtClean="0"/>
              <a:t/>
            </a:r>
            <a:br>
              <a:rPr lang="tr-TR" dirty="0" smtClean="0"/>
            </a:br>
            <a:r>
              <a:rPr lang="tr-TR" dirty="0" smtClean="0"/>
              <a:t>Koleksiyonda yer alan elemanların kopyasını içeren bir dizi döndürür. Belirli işlemler de daha hızlı işlem süreleri elde etmek için bu yöntem kullanılabilir.</a:t>
            </a:r>
          </a:p>
          <a:p>
            <a:pPr>
              <a:buNone/>
            </a:pPr>
            <a:endParaRPr lang="tr-TR" dirty="0" smtClean="0"/>
          </a:p>
          <a:p>
            <a:pPr>
              <a:buNone/>
            </a:pPr>
            <a:endParaRPr lang="tr-TR" dirty="0" smtClean="0"/>
          </a:p>
          <a:p>
            <a:r>
              <a:rPr lang="tr-TR" b="1" dirty="0" smtClean="0"/>
              <a:t>12:</a:t>
            </a:r>
            <a:r>
              <a:rPr lang="tr-TR" b="1" dirty="0" err="1" smtClean="0"/>
              <a:t>TrimToSize</a:t>
            </a:r>
            <a:r>
              <a:rPr lang="tr-TR" b="1" dirty="0" smtClean="0"/>
              <a:t>() Metodu</a:t>
            </a:r>
            <a:r>
              <a:rPr lang="tr-TR" dirty="0" smtClean="0"/>
              <a:t/>
            </a:r>
            <a:br>
              <a:rPr lang="tr-TR" dirty="0" smtClean="0"/>
            </a:br>
            <a:r>
              <a:rPr lang="tr-TR" dirty="0" smtClean="0"/>
              <a:t>Koleksiyonun kapasitesini, eleman sayısına </a:t>
            </a:r>
            <a:r>
              <a:rPr lang="tr-TR" dirty="0" smtClean="0"/>
              <a:t>eşitlemeye yarar.</a:t>
            </a:r>
            <a:endParaRPr lang="tr-TR" dirty="0" smtClean="0"/>
          </a:p>
          <a:p>
            <a:endParaRPr lang="tr-TR" dirty="0"/>
          </a:p>
        </p:txBody>
      </p:sp>
      <p:sp>
        <p:nvSpPr>
          <p:cNvPr id="4" name="3 Slayt Numarası Yer Tutucusu"/>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5" name="4 Resim" descr="5.png"/>
          <p:cNvPicPr>
            <a:picLocks noChangeAspect="1"/>
          </p:cNvPicPr>
          <p:nvPr/>
        </p:nvPicPr>
        <p:blipFill>
          <a:blip r:embed="rId2"/>
          <a:stretch>
            <a:fillRect/>
          </a:stretch>
        </p:blipFill>
        <p:spPr>
          <a:xfrm>
            <a:off x="2275974" y="1959826"/>
            <a:ext cx="5682810" cy="247797"/>
          </a:xfrm>
          <a:prstGeom prst="rect">
            <a:avLst/>
          </a:prstGeom>
        </p:spPr>
      </p:pic>
      <p:pic>
        <p:nvPicPr>
          <p:cNvPr id="6" name="5 Resim" descr="5.png"/>
          <p:cNvPicPr>
            <a:picLocks noChangeAspect="1"/>
          </p:cNvPicPr>
          <p:nvPr/>
        </p:nvPicPr>
        <p:blipFill>
          <a:blip r:embed="rId3"/>
          <a:stretch>
            <a:fillRect/>
          </a:stretch>
        </p:blipFill>
        <p:spPr>
          <a:xfrm>
            <a:off x="2298195" y="2971370"/>
            <a:ext cx="4468364" cy="424973"/>
          </a:xfrm>
          <a:prstGeom prst="rect">
            <a:avLst/>
          </a:prstGeom>
        </p:spPr>
      </p:pic>
      <p:pic>
        <p:nvPicPr>
          <p:cNvPr id="7" name="6 Resim" descr="5.png"/>
          <p:cNvPicPr>
            <a:picLocks noChangeAspect="1"/>
          </p:cNvPicPr>
          <p:nvPr/>
        </p:nvPicPr>
        <p:blipFill>
          <a:blip r:embed="rId4"/>
          <a:stretch>
            <a:fillRect/>
          </a:stretch>
        </p:blipFill>
        <p:spPr>
          <a:xfrm>
            <a:off x="2293087" y="4206242"/>
            <a:ext cx="4507479" cy="444136"/>
          </a:xfrm>
          <a:prstGeom prst="rect">
            <a:avLst/>
          </a:prstGeom>
        </p:spPr>
      </p:pic>
      <p:pic>
        <p:nvPicPr>
          <p:cNvPr id="8" name="7 Resim" descr="5.png"/>
          <p:cNvPicPr>
            <a:picLocks noChangeAspect="1"/>
          </p:cNvPicPr>
          <p:nvPr/>
        </p:nvPicPr>
        <p:blipFill>
          <a:blip r:embed="rId5"/>
          <a:stretch>
            <a:fillRect/>
          </a:stretch>
        </p:blipFill>
        <p:spPr>
          <a:xfrm>
            <a:off x="2368704" y="5638788"/>
            <a:ext cx="4228039" cy="304151"/>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2589212" y="757646"/>
            <a:ext cx="8915400" cy="5153576"/>
          </a:xfrm>
        </p:spPr>
        <p:txBody>
          <a:bodyPr/>
          <a:lstStyle/>
          <a:p>
            <a:r>
              <a:rPr lang="tr-TR" b="1" dirty="0" smtClean="0"/>
              <a:t>13:</a:t>
            </a:r>
            <a:r>
              <a:rPr lang="tr-TR" b="1" dirty="0" err="1" smtClean="0"/>
              <a:t>Reverse</a:t>
            </a:r>
            <a:r>
              <a:rPr lang="tr-TR" b="1" dirty="0" smtClean="0"/>
              <a:t>() Metodu</a:t>
            </a:r>
            <a:r>
              <a:rPr lang="tr-TR" dirty="0" smtClean="0"/>
              <a:t/>
            </a:r>
            <a:br>
              <a:rPr lang="tr-TR" dirty="0" smtClean="0"/>
            </a:br>
            <a:r>
              <a:rPr lang="tr-TR" dirty="0" smtClean="0"/>
              <a:t>Koleksiyonun içeriğini ters çevirir.</a:t>
            </a:r>
          </a:p>
          <a:p>
            <a:pPr>
              <a:buNone/>
            </a:pPr>
            <a:endParaRPr lang="tr-TR" dirty="0" smtClean="0"/>
          </a:p>
          <a:p>
            <a:r>
              <a:rPr lang="tr-TR" b="1" dirty="0" smtClean="0"/>
              <a:t>14:</a:t>
            </a:r>
            <a:r>
              <a:rPr lang="tr-TR" b="1" dirty="0" err="1" smtClean="0"/>
              <a:t>RemoveRange</a:t>
            </a:r>
            <a:r>
              <a:rPr lang="tr-TR" b="1" dirty="0" smtClean="0"/>
              <a:t>(</a:t>
            </a:r>
            <a:r>
              <a:rPr lang="tr-TR" b="1" dirty="0" err="1" smtClean="0"/>
              <a:t>int</a:t>
            </a:r>
            <a:r>
              <a:rPr lang="tr-TR" b="1" dirty="0" smtClean="0"/>
              <a:t> i, </a:t>
            </a:r>
            <a:r>
              <a:rPr lang="tr-TR" b="1" dirty="0" err="1" smtClean="0"/>
              <a:t>int</a:t>
            </a:r>
            <a:r>
              <a:rPr lang="tr-TR" b="1" dirty="0" smtClean="0"/>
              <a:t> c) Metodu</a:t>
            </a:r>
            <a:r>
              <a:rPr lang="tr-TR" dirty="0" smtClean="0"/>
              <a:t/>
            </a:r>
            <a:br>
              <a:rPr lang="tr-TR" dirty="0" smtClean="0"/>
            </a:br>
            <a:r>
              <a:rPr lang="tr-TR" dirty="0" smtClean="0"/>
              <a:t>Koleksiyon içerisinde, i. indeksten başlayarak c adet elemanı çıkarır/siler.</a:t>
            </a:r>
          </a:p>
          <a:p>
            <a:pPr>
              <a:buNone/>
            </a:pPr>
            <a:endParaRPr lang="tr-TR" dirty="0" smtClean="0"/>
          </a:p>
          <a:p>
            <a:r>
              <a:rPr lang="tr-TR" b="1" dirty="0" smtClean="0"/>
              <a:t>15:</a:t>
            </a:r>
            <a:r>
              <a:rPr lang="tr-TR" b="1" dirty="0" err="1" smtClean="0"/>
              <a:t>AddRange</a:t>
            </a:r>
            <a:r>
              <a:rPr lang="tr-TR" b="1" dirty="0" smtClean="0"/>
              <a:t>(Koleksiyon c)</a:t>
            </a:r>
            <a:br>
              <a:rPr lang="tr-TR" b="1" dirty="0" smtClean="0"/>
            </a:br>
            <a:r>
              <a:rPr lang="tr-TR" dirty="0" smtClean="0"/>
              <a:t>c koleksiyonunu, çağrıda bulunulan koleksiyonun sonuna ekler.</a:t>
            </a:r>
          </a:p>
          <a:p>
            <a:pPr>
              <a:buNone/>
            </a:pPr>
            <a:endParaRPr lang="tr-TR" dirty="0" smtClean="0"/>
          </a:p>
          <a:p>
            <a:r>
              <a:rPr lang="tr-TR" b="1" dirty="0" smtClean="0"/>
              <a:t>16:</a:t>
            </a:r>
            <a:r>
              <a:rPr lang="tr-TR" b="1" dirty="0" err="1" smtClean="0"/>
              <a:t>InsertRange</a:t>
            </a:r>
            <a:r>
              <a:rPr lang="tr-TR" b="1" dirty="0" smtClean="0"/>
              <a:t>(</a:t>
            </a:r>
            <a:r>
              <a:rPr lang="tr-TR" b="1" dirty="0" err="1" smtClean="0"/>
              <a:t>int</a:t>
            </a:r>
            <a:r>
              <a:rPr lang="tr-TR" b="1" dirty="0" smtClean="0"/>
              <a:t> i, Koleksiyon c)</a:t>
            </a:r>
            <a:r>
              <a:rPr lang="tr-TR" dirty="0" smtClean="0"/>
              <a:t/>
            </a:r>
            <a:br>
              <a:rPr lang="tr-TR" dirty="0" smtClean="0"/>
            </a:br>
            <a:r>
              <a:rPr lang="tr-TR" dirty="0" smtClean="0"/>
              <a:t>c koleksiyonunun tüm elemanlarını, çağrıda bulunulan koleksiyonun i. indeksinden itibaren eklemeye başlar. Çağrıda bulunulan koleksiyonun elemanları silinmez, sadece c koleksiyonunun tüm elemanlarına yer açacak şekilde ötelenir.</a:t>
            </a:r>
          </a:p>
          <a:p>
            <a:pPr>
              <a:buNone/>
            </a:pPr>
            <a:endParaRPr lang="tr-TR" dirty="0"/>
          </a:p>
        </p:txBody>
      </p:sp>
      <p:sp>
        <p:nvSpPr>
          <p:cNvPr id="4" name="3 Slayt Numarası Yer Tutucusu"/>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5" name="4 Resim" descr="5.png"/>
          <p:cNvPicPr>
            <a:picLocks noChangeAspect="1"/>
          </p:cNvPicPr>
          <p:nvPr/>
        </p:nvPicPr>
        <p:blipFill>
          <a:blip r:embed="rId2"/>
          <a:stretch>
            <a:fillRect/>
          </a:stretch>
        </p:blipFill>
        <p:spPr>
          <a:xfrm>
            <a:off x="3082972" y="1515689"/>
            <a:ext cx="3174137" cy="235703"/>
          </a:xfrm>
          <a:prstGeom prst="rect">
            <a:avLst/>
          </a:prstGeom>
        </p:spPr>
      </p:pic>
      <p:pic>
        <p:nvPicPr>
          <p:cNvPr id="6" name="5 Resim" descr="5.png"/>
          <p:cNvPicPr>
            <a:picLocks noChangeAspect="1"/>
          </p:cNvPicPr>
          <p:nvPr/>
        </p:nvPicPr>
        <p:blipFill>
          <a:blip r:embed="rId3"/>
          <a:stretch>
            <a:fillRect/>
          </a:stretch>
        </p:blipFill>
        <p:spPr>
          <a:xfrm>
            <a:off x="3054759" y="2569017"/>
            <a:ext cx="3613994" cy="213372"/>
          </a:xfrm>
          <a:prstGeom prst="rect">
            <a:avLst/>
          </a:prstGeom>
        </p:spPr>
      </p:pic>
      <p:pic>
        <p:nvPicPr>
          <p:cNvPr id="7" name="6 Resim" descr="5.png"/>
          <p:cNvPicPr>
            <a:picLocks noChangeAspect="1"/>
          </p:cNvPicPr>
          <p:nvPr/>
        </p:nvPicPr>
        <p:blipFill>
          <a:blip r:embed="rId4"/>
          <a:stretch>
            <a:fillRect/>
          </a:stretch>
        </p:blipFill>
        <p:spPr>
          <a:xfrm>
            <a:off x="3054615" y="3565187"/>
            <a:ext cx="3581316" cy="368292"/>
          </a:xfrm>
          <a:prstGeom prst="rect">
            <a:avLst/>
          </a:prstGeom>
        </p:spPr>
      </p:pic>
      <p:pic>
        <p:nvPicPr>
          <p:cNvPr id="8" name="7 Resim" descr="5.png"/>
          <p:cNvPicPr>
            <a:picLocks noChangeAspect="1"/>
          </p:cNvPicPr>
          <p:nvPr/>
        </p:nvPicPr>
        <p:blipFill>
          <a:blip r:embed="rId5"/>
          <a:stretch>
            <a:fillRect/>
          </a:stretch>
        </p:blipFill>
        <p:spPr>
          <a:xfrm>
            <a:off x="2997459" y="5459303"/>
            <a:ext cx="3894718" cy="40592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837</TotalTime>
  <Words>488</Words>
  <Application>Microsoft Office PowerPoint</Application>
  <PresentationFormat>Özel</PresentationFormat>
  <Paragraphs>122</Paragraphs>
  <Slides>21</Slides>
  <Notes>0</Notes>
  <HiddenSlides>0</HiddenSlides>
  <MMClips>0</MMClips>
  <ScaleCrop>false</ScaleCrop>
  <HeadingPairs>
    <vt:vector size="4" baseType="variant">
      <vt:variant>
        <vt:lpstr>Tema</vt:lpstr>
      </vt:variant>
      <vt:variant>
        <vt:i4>1</vt:i4>
      </vt:variant>
      <vt:variant>
        <vt:lpstr>Slayt Başlıkları</vt:lpstr>
      </vt:variant>
      <vt:variant>
        <vt:i4>21</vt:i4>
      </vt:variant>
    </vt:vector>
  </HeadingPairs>
  <TitlesOfParts>
    <vt:vector size="22" baseType="lpstr">
      <vt:lpstr>Duman</vt:lpstr>
      <vt:lpstr>C#da ArrayList kullanımı </vt:lpstr>
      <vt:lpstr>İçindekiler</vt:lpstr>
      <vt:lpstr>ArrayList  Nedir=?</vt:lpstr>
      <vt:lpstr>C # içinde ArrayList nedir?  </vt:lpstr>
      <vt:lpstr>Slayt 5</vt:lpstr>
      <vt:lpstr>Metotlar ve Özellikleri </vt:lpstr>
      <vt:lpstr>Slayt 7</vt:lpstr>
      <vt:lpstr>Slayt 8</vt:lpstr>
      <vt:lpstr>Slayt 9</vt:lpstr>
      <vt:lpstr>Slayt 10</vt:lpstr>
      <vt:lpstr>ArrayList Tanımlaması </vt:lpstr>
      <vt:lpstr>ArrayList Kullanımı</vt:lpstr>
      <vt:lpstr>ArrayList Kullanımı(Devamı)</vt:lpstr>
      <vt:lpstr>Örenek: Koleksiyondan Öğeleri Çekme</vt:lpstr>
      <vt:lpstr>Örnek:Koleksiyonda Arama Yapma</vt:lpstr>
      <vt:lpstr> Örnek 10 adet sayıyı tek ve çift olarak dolduran ArrayList Örneği</vt:lpstr>
      <vt:lpstr>Örnek: Herhangi Bir Öğenin İndeks Numarasını Bulma</vt:lpstr>
      <vt:lpstr>ArrayList İçerisindeki Verilere Erişmek </vt:lpstr>
      <vt:lpstr>Sonuç</vt:lpstr>
      <vt:lpstr>Kaynaklar</vt:lpstr>
      <vt:lpstr>İlginiz için teşekkürler…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casper</cp:lastModifiedBy>
  <cp:revision>84</cp:revision>
  <dcterms:created xsi:type="dcterms:W3CDTF">2020-04-15T07:57:29Z</dcterms:created>
  <dcterms:modified xsi:type="dcterms:W3CDTF">2021-06-14T08:21:27Z</dcterms:modified>
</cp:coreProperties>
</file>