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61" r:id="rId5"/>
    <p:sldId id="271" r:id="rId6"/>
    <p:sldId id="262" r:id="rId7"/>
    <p:sldId id="277" r:id="rId8"/>
    <p:sldId id="278" r:id="rId9"/>
    <p:sldId id="279" r:id="rId10"/>
    <p:sldId id="280" r:id="rId11"/>
    <p:sldId id="264" r:id="rId12"/>
    <p:sldId id="263" r:id="rId13"/>
    <p:sldId id="272" r:id="rId14"/>
    <p:sldId id="273" r:id="rId15"/>
    <p:sldId id="274" r:id="rId16"/>
    <p:sldId id="281" r:id="rId17"/>
    <p:sldId id="282" r:id="rId18"/>
    <p:sldId id="283" r:id="rId19"/>
    <p:sldId id="284" r:id="rId20"/>
    <p:sldId id="265" r:id="rId21"/>
    <p:sldId id="275" r:id="rId22"/>
    <p:sldId id="276" r:id="rId23"/>
    <p:sldId id="259"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86" d="100"/>
          <a:sy n="86" d="100"/>
        </p:scale>
        <p:origin x="49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6/12/2021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hyperlink" Target="https://www.javatpoint.com/java-jtextarea" TargetMode="External"/><Relationship Id="rId7" Type="http://schemas.openxmlformats.org/officeDocument/2006/relationships/hyperlink" Target="http://youtube.com/bmdersleri" TargetMode="External"/><Relationship Id="rId2" Type="http://schemas.openxmlformats.org/officeDocument/2006/relationships/hyperlink" Target="https://www.javatpoint.com/java-jcombobox"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youtube.com/channel/UCIdYgV-XFjv9q0IHtzUTtQw" TargetMode="Externa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fontScale="90000"/>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Java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Arayüz</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Geliştirme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JComboBox,JTextArea</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sz="1600" dirty="0">
                <a:solidFill>
                  <a:schemeClr val="tx1"/>
                </a:solidFill>
              </a:rPr>
              <a:t>Hazırlayan ve Sunan: </a:t>
            </a:r>
            <a:r>
              <a:rPr lang="tr-TR" sz="1600" b="1" dirty="0">
                <a:solidFill>
                  <a:schemeClr val="tx1"/>
                </a:solidFill>
              </a:rPr>
              <a:t>Furkan AKKULAK 1811404020</a:t>
            </a:r>
          </a:p>
          <a:p>
            <a:r>
              <a:rPr lang="tr-TR" sz="1600" dirty="0">
                <a:solidFill>
                  <a:schemeClr val="tx1"/>
                </a:solidFill>
              </a:rPr>
              <a:t>Tarih                            : 14/06/2021</a:t>
            </a:r>
          </a:p>
          <a:p>
            <a:r>
              <a:rPr lang="tr-TR" sz="1600" dirty="0">
                <a:solidFill>
                  <a:schemeClr val="tx1"/>
                </a:solidFill>
              </a:rPr>
              <a:t>Sürüm                         : v1</a:t>
            </a:r>
          </a:p>
          <a:p>
            <a:r>
              <a:rPr lang="tr-TR" sz="1600" dirty="0">
                <a:solidFill>
                  <a:schemeClr val="tx1"/>
                </a:solidFill>
              </a:rPr>
              <a:t>Ders Yürütücüsü        : Doç. Dr. İsmail KIRBAŞ </a:t>
            </a:r>
            <a:endParaRPr lang="en-US" sz="1600"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JComboBox</a:t>
            </a:r>
            <a:r>
              <a:rPr lang="tr-TR" dirty="0"/>
              <a:t> Özelliklerinin Atanması</a:t>
            </a:r>
            <a:br>
              <a:rPr lang="tr-TR" dirty="0"/>
            </a:br>
            <a:r>
              <a:rPr lang="tr-TR" dirty="0"/>
              <a:t>(devam)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9" name="İçerik Yer Tutucusu 2">
            <a:extLst>
              <a:ext uri="{FF2B5EF4-FFF2-40B4-BE49-F238E27FC236}">
                <a16:creationId xmlns:a16="http://schemas.microsoft.com/office/drawing/2014/main" id="{B5E25144-DBA9-42FC-9A0E-F6FD7879FF86}"/>
              </a:ext>
            </a:extLst>
          </p:cNvPr>
          <p:cNvSpPr txBox="1">
            <a:spLocks/>
          </p:cNvSpPr>
          <p:nvPr/>
        </p:nvSpPr>
        <p:spPr>
          <a:xfrm>
            <a:off x="1095970" y="2115847"/>
            <a:ext cx="10408642" cy="4118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err="1"/>
              <a:t>selectedIndex</a:t>
            </a:r>
            <a:r>
              <a:rPr lang="tr-TR" dirty="0"/>
              <a:t>: Seçili elemanın sıra numarasını belirler. Eleman sıra numaralarının 0’dan başladığını bilmeliyiz.</a:t>
            </a:r>
          </a:p>
          <a:p>
            <a:pPr algn="just"/>
            <a:r>
              <a:rPr lang="tr-TR" dirty="0" err="1"/>
              <a:t>selectedItem</a:t>
            </a:r>
            <a:r>
              <a:rPr lang="tr-TR" dirty="0"/>
              <a:t>: Seçili elemanı belirler.</a:t>
            </a:r>
          </a:p>
          <a:p>
            <a:pPr algn="just"/>
            <a:r>
              <a:rPr lang="tr-TR" dirty="0" err="1"/>
              <a:t>toolTipText</a:t>
            </a:r>
            <a:r>
              <a:rPr lang="tr-TR" dirty="0"/>
              <a:t>: Bileşen ipucu metnini belirler. Fareyle üstüne gelip beklediğinizde çıkan yazıdır.</a:t>
            </a:r>
          </a:p>
          <a:p>
            <a:pPr algn="just"/>
            <a:r>
              <a:rPr lang="tr-TR" dirty="0" err="1"/>
              <a:t>Vertical</a:t>
            </a:r>
            <a:r>
              <a:rPr lang="tr-TR" dirty="0"/>
              <a:t> </a:t>
            </a:r>
            <a:r>
              <a:rPr lang="tr-TR" dirty="0" err="1"/>
              <a:t>Resizable</a:t>
            </a:r>
            <a:r>
              <a:rPr lang="tr-TR" dirty="0"/>
              <a:t>: Bileşen boyutlarının dikey olarak değiştirilip değiştirilmeyeceğini belirler.</a:t>
            </a:r>
          </a:p>
          <a:p>
            <a:pPr algn="just"/>
            <a:r>
              <a:rPr lang="tr-TR" dirty="0" err="1"/>
              <a:t>Vertical</a:t>
            </a:r>
            <a:r>
              <a:rPr lang="tr-TR" dirty="0"/>
              <a:t> Size: Bileşenin dikey boyutunu belirler.</a:t>
            </a:r>
          </a:p>
        </p:txBody>
      </p:sp>
    </p:spTree>
    <p:extLst>
      <p:ext uri="{BB962C8B-B14F-4D97-AF65-F5344CB8AC3E}">
        <p14:creationId xmlns:p14="http://schemas.microsoft.com/office/powerpoint/2010/main" val="242232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JTextArea</a:t>
            </a:r>
            <a:r>
              <a:rPr lang="tr-TR" dirty="0"/>
              <a:t> nedir?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1" y="1405650"/>
            <a:ext cx="5782840" cy="4374663"/>
          </a:xfrm>
        </p:spPr>
        <p:txBody>
          <a:bodyPr>
            <a:normAutofit/>
          </a:bodyPr>
          <a:lstStyle/>
          <a:p>
            <a:pPr algn="just"/>
            <a:r>
              <a:rPr lang="tr-TR" dirty="0"/>
              <a:t>İki veya daha çok satırlık, tıpkı not defteri gibi sınırsız sayıda satır oluşturur (</a:t>
            </a:r>
            <a:r>
              <a:rPr lang="tr-TR" dirty="0" err="1"/>
              <a:t>text</a:t>
            </a:r>
            <a:r>
              <a:rPr lang="tr-TR" dirty="0"/>
              <a:t> alanı açar). Bu alanda istenirse bir </a:t>
            </a:r>
            <a:r>
              <a:rPr lang="tr-TR" dirty="0" err="1"/>
              <a:t>text</a:t>
            </a:r>
            <a:r>
              <a:rPr lang="tr-TR" dirty="0"/>
              <a:t> görüntülenebilir. Kullanıcının bir metin girmesi için yaratılır. Örneğin, etkileşimli formlarda kullanıcının bir konudaki görüşünü yazabilmesi için yaratılan metin alanı.</a:t>
            </a:r>
            <a:endParaRPr lang="en-US" dirty="0"/>
          </a:p>
        </p:txBody>
      </p:sp>
      <p:pic>
        <p:nvPicPr>
          <p:cNvPr id="1026" name="Picture 2" descr="Creating Text Area by Using JTextArea Class">
            <a:extLst>
              <a:ext uri="{FF2B5EF4-FFF2-40B4-BE49-F238E27FC236}">
                <a16:creationId xmlns:a16="http://schemas.microsoft.com/office/drawing/2014/main" id="{DFED364B-C3F8-41F2-BAFC-663A5DC7D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3039" y="1405650"/>
            <a:ext cx="4272072" cy="3132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3303"/>
      </p:ext>
    </p:extLst>
  </p:cSld>
  <p:clrMapOvr>
    <a:masterClrMapping/>
  </p:clrMapOvr>
  <mc:AlternateContent xmlns:mc="http://schemas.openxmlformats.org/markup-compatibility/2006" xmlns:p14="http://schemas.microsoft.com/office/powerpoint/2010/main">
    <mc:Choice Requires="p14">
      <p:transition spd="slow" p14:dur="2000" advClick="0" advTm="11000"/>
    </mc:Choice>
    <mc:Fallback xmlns="">
      <p:transition spd="slow" advClick="0" advTm="1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JTextArea</a:t>
            </a:r>
            <a:r>
              <a:rPr lang="tr-TR" dirty="0"/>
              <a:t> Yapılandırıcıları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0"/>
            <a:ext cx="10086553" cy="4828240"/>
          </a:xfrm>
        </p:spPr>
        <p:txBody>
          <a:bodyPr>
            <a:normAutofit lnSpcReduction="10000"/>
          </a:bodyPr>
          <a:lstStyle/>
          <a:p>
            <a:pPr marL="0" indent="0" algn="just">
              <a:buNone/>
            </a:pPr>
            <a:r>
              <a:rPr lang="tr-TR" dirty="0" err="1"/>
              <a:t>JTextArea</a:t>
            </a:r>
            <a:r>
              <a:rPr lang="tr-TR" dirty="0"/>
              <a:t> ya ait biri varsayılan olmak üzere toplamda altı adet yapılandırıcısı mevcuttur.</a:t>
            </a:r>
          </a:p>
          <a:p>
            <a:pPr algn="just"/>
            <a:r>
              <a:rPr lang="en-US" dirty="0" err="1"/>
              <a:t>JTextArea</a:t>
            </a:r>
            <a:r>
              <a:rPr lang="en-US" dirty="0"/>
              <a:t>()</a:t>
            </a:r>
            <a:r>
              <a:rPr lang="tr-TR" dirty="0"/>
              <a:t>: İçeriği boş bir metin alanı oluşturur.</a:t>
            </a:r>
          </a:p>
          <a:p>
            <a:pPr algn="just"/>
            <a:r>
              <a:rPr lang="tr-TR" dirty="0" err="1"/>
              <a:t>JTextArea</a:t>
            </a:r>
            <a:r>
              <a:rPr lang="tr-TR" dirty="0"/>
              <a:t>(</a:t>
            </a:r>
            <a:r>
              <a:rPr lang="tr-TR" dirty="0" err="1"/>
              <a:t>Document</a:t>
            </a:r>
            <a:r>
              <a:rPr lang="tr-TR" dirty="0"/>
              <a:t> </a:t>
            </a:r>
            <a:r>
              <a:rPr lang="tr-TR" dirty="0" err="1"/>
              <a:t>doc</a:t>
            </a:r>
            <a:r>
              <a:rPr lang="tr-TR" dirty="0"/>
              <a:t>): </a:t>
            </a:r>
            <a:r>
              <a:rPr lang="tr-TR" dirty="0" err="1"/>
              <a:t>doc</a:t>
            </a:r>
            <a:r>
              <a:rPr lang="tr-TR" dirty="0"/>
              <a:t> parametresiyle atanan belge modelini kullanan bir metin alanı oluşturur.</a:t>
            </a:r>
          </a:p>
          <a:p>
            <a:pPr algn="just"/>
            <a:r>
              <a:rPr lang="tr-TR" dirty="0" err="1"/>
              <a:t>JTextArea</a:t>
            </a:r>
            <a:r>
              <a:rPr lang="tr-TR" dirty="0"/>
              <a:t>(</a:t>
            </a:r>
            <a:r>
              <a:rPr lang="tr-TR" dirty="0" err="1"/>
              <a:t>String</a:t>
            </a:r>
            <a:r>
              <a:rPr lang="tr-TR" dirty="0"/>
              <a:t> </a:t>
            </a:r>
            <a:r>
              <a:rPr lang="tr-TR" dirty="0" err="1"/>
              <a:t>text</a:t>
            </a:r>
            <a:r>
              <a:rPr lang="tr-TR" dirty="0"/>
              <a:t>): </a:t>
            </a:r>
            <a:r>
              <a:rPr lang="tr-TR" dirty="0" err="1"/>
              <a:t>text</a:t>
            </a:r>
            <a:r>
              <a:rPr lang="tr-TR" dirty="0"/>
              <a:t> parametresiyle atanan metni içeren bir metin alanı oluşturur.</a:t>
            </a:r>
          </a:p>
          <a:p>
            <a:pPr algn="just"/>
            <a:r>
              <a:rPr lang="tr-TR" dirty="0" err="1"/>
              <a:t>JTextArea</a:t>
            </a:r>
            <a:r>
              <a:rPr lang="tr-TR" dirty="0"/>
              <a:t>(</a:t>
            </a:r>
            <a:r>
              <a:rPr lang="tr-TR" dirty="0" err="1"/>
              <a:t>int</a:t>
            </a:r>
            <a:r>
              <a:rPr lang="tr-TR" dirty="0"/>
              <a:t> </a:t>
            </a:r>
            <a:r>
              <a:rPr lang="tr-TR" dirty="0" err="1"/>
              <a:t>rows</a:t>
            </a:r>
            <a:r>
              <a:rPr lang="tr-TR" dirty="0"/>
              <a:t>, </a:t>
            </a:r>
            <a:r>
              <a:rPr lang="tr-TR" dirty="0" err="1"/>
              <a:t>int</a:t>
            </a:r>
            <a:r>
              <a:rPr lang="tr-TR" dirty="0"/>
              <a:t> </a:t>
            </a:r>
            <a:r>
              <a:rPr lang="tr-TR" dirty="0" err="1"/>
              <a:t>columns</a:t>
            </a:r>
            <a:r>
              <a:rPr lang="tr-TR" dirty="0"/>
              <a:t>): </a:t>
            </a:r>
            <a:r>
              <a:rPr lang="tr-TR" dirty="0" err="1"/>
              <a:t>rows</a:t>
            </a:r>
            <a:r>
              <a:rPr lang="tr-TR" dirty="0"/>
              <a:t> ve </a:t>
            </a:r>
            <a:r>
              <a:rPr lang="tr-TR" dirty="0" err="1"/>
              <a:t>columns</a:t>
            </a:r>
            <a:r>
              <a:rPr lang="tr-TR" dirty="0"/>
              <a:t> parametresiyle atanan satır ve sütun değerlerine sahip bir metin alanı oluşturur.</a:t>
            </a:r>
          </a:p>
          <a:p>
            <a:pPr algn="just"/>
            <a:r>
              <a:rPr lang="tr-TR" dirty="0" err="1"/>
              <a:t>JTextArea</a:t>
            </a:r>
            <a:r>
              <a:rPr lang="tr-TR" dirty="0"/>
              <a:t>(</a:t>
            </a:r>
            <a:r>
              <a:rPr lang="tr-TR" dirty="0" err="1"/>
              <a:t>String</a:t>
            </a:r>
            <a:r>
              <a:rPr lang="tr-TR" dirty="0"/>
              <a:t> </a:t>
            </a:r>
            <a:r>
              <a:rPr lang="tr-TR" dirty="0" err="1"/>
              <a:t>text</a:t>
            </a:r>
            <a:r>
              <a:rPr lang="tr-TR" dirty="0"/>
              <a:t>, </a:t>
            </a:r>
            <a:r>
              <a:rPr lang="tr-TR" dirty="0" err="1"/>
              <a:t>int</a:t>
            </a:r>
            <a:r>
              <a:rPr lang="tr-TR" dirty="0"/>
              <a:t> </a:t>
            </a:r>
            <a:r>
              <a:rPr lang="tr-TR" dirty="0" err="1"/>
              <a:t>rows</a:t>
            </a:r>
            <a:r>
              <a:rPr lang="tr-TR" dirty="0"/>
              <a:t>, </a:t>
            </a:r>
            <a:r>
              <a:rPr lang="tr-TR" dirty="0" err="1"/>
              <a:t>int</a:t>
            </a:r>
            <a:r>
              <a:rPr lang="tr-TR" dirty="0"/>
              <a:t> </a:t>
            </a:r>
            <a:r>
              <a:rPr lang="tr-TR" dirty="0" err="1"/>
              <a:t>columns</a:t>
            </a:r>
            <a:r>
              <a:rPr lang="tr-TR" dirty="0"/>
              <a:t>): </a:t>
            </a:r>
            <a:r>
              <a:rPr lang="tr-TR" dirty="0" err="1"/>
              <a:t>text</a:t>
            </a:r>
            <a:r>
              <a:rPr lang="tr-TR" dirty="0"/>
              <a:t> parametresiyle atanan metni içeren ve </a:t>
            </a:r>
            <a:r>
              <a:rPr lang="tr-TR" dirty="0" err="1"/>
              <a:t>rows</a:t>
            </a:r>
            <a:r>
              <a:rPr lang="tr-TR" dirty="0"/>
              <a:t>, </a:t>
            </a:r>
            <a:r>
              <a:rPr lang="tr-TR" dirty="0" err="1"/>
              <a:t>columns</a:t>
            </a:r>
            <a:r>
              <a:rPr lang="tr-TR" dirty="0"/>
              <a:t> parametreleriyle belirtilen satır ve sütun değerlerini içeren metin alanı oluşturur.</a:t>
            </a:r>
          </a:p>
          <a:p>
            <a:pPr algn="just"/>
            <a:r>
              <a:rPr lang="tr-TR" dirty="0" err="1"/>
              <a:t>JTextArea</a:t>
            </a:r>
            <a:r>
              <a:rPr lang="tr-TR" dirty="0"/>
              <a:t>(</a:t>
            </a:r>
            <a:r>
              <a:rPr lang="tr-TR" dirty="0" err="1"/>
              <a:t>Document</a:t>
            </a:r>
            <a:r>
              <a:rPr lang="tr-TR" dirty="0"/>
              <a:t> </a:t>
            </a:r>
            <a:r>
              <a:rPr lang="tr-TR" dirty="0" err="1"/>
              <a:t>doc</a:t>
            </a:r>
            <a:r>
              <a:rPr lang="tr-TR" dirty="0"/>
              <a:t>, </a:t>
            </a:r>
            <a:r>
              <a:rPr lang="tr-TR" dirty="0" err="1"/>
              <a:t>String</a:t>
            </a:r>
            <a:r>
              <a:rPr lang="tr-TR" dirty="0"/>
              <a:t> </a:t>
            </a:r>
            <a:r>
              <a:rPr lang="tr-TR" dirty="0" err="1"/>
              <a:t>text</a:t>
            </a:r>
            <a:r>
              <a:rPr lang="tr-TR" dirty="0"/>
              <a:t>, </a:t>
            </a:r>
            <a:r>
              <a:rPr lang="tr-TR" dirty="0" err="1"/>
              <a:t>int</a:t>
            </a:r>
            <a:r>
              <a:rPr lang="tr-TR" dirty="0"/>
              <a:t> </a:t>
            </a:r>
            <a:r>
              <a:rPr lang="tr-TR" dirty="0" err="1"/>
              <a:t>rows</a:t>
            </a:r>
            <a:r>
              <a:rPr lang="tr-TR" dirty="0"/>
              <a:t>, </a:t>
            </a:r>
            <a:r>
              <a:rPr lang="tr-TR" dirty="0" err="1"/>
              <a:t>int</a:t>
            </a:r>
            <a:r>
              <a:rPr lang="tr-TR" dirty="0"/>
              <a:t> </a:t>
            </a:r>
            <a:r>
              <a:rPr lang="tr-TR" dirty="0" err="1"/>
              <a:t>columns</a:t>
            </a:r>
            <a:r>
              <a:rPr lang="tr-TR" dirty="0"/>
              <a:t>): </a:t>
            </a:r>
            <a:r>
              <a:rPr lang="tr-TR" dirty="0" err="1"/>
              <a:t>doc</a:t>
            </a:r>
            <a:r>
              <a:rPr lang="tr-TR" dirty="0"/>
              <a:t> parametresiyle atanan belge modelini kullanan, </a:t>
            </a:r>
            <a:r>
              <a:rPr lang="tr-TR" dirty="0" err="1"/>
              <a:t>text</a:t>
            </a:r>
            <a:r>
              <a:rPr lang="tr-TR" dirty="0"/>
              <a:t> parametresiyle atanan metni içeren ve </a:t>
            </a:r>
            <a:r>
              <a:rPr lang="tr-TR" dirty="0" err="1"/>
              <a:t>rows</a:t>
            </a:r>
            <a:r>
              <a:rPr lang="tr-TR" dirty="0"/>
              <a:t>, </a:t>
            </a:r>
            <a:r>
              <a:rPr lang="tr-TR" dirty="0" err="1"/>
              <a:t>columns</a:t>
            </a:r>
            <a:r>
              <a:rPr lang="tr-TR" dirty="0"/>
              <a:t> parametreleriyle belirtilen satır ve sütun değerlerini içeren metin alanı oluşturur.</a:t>
            </a:r>
          </a:p>
          <a:p>
            <a:pPr marL="0" indent="0" algn="just">
              <a:buNone/>
            </a:pPr>
            <a:endParaRPr lang="en-US" dirty="0"/>
          </a:p>
        </p:txBody>
      </p:sp>
    </p:spTree>
    <p:extLst>
      <p:ext uri="{BB962C8B-B14F-4D97-AF65-F5344CB8AC3E}">
        <p14:creationId xmlns:p14="http://schemas.microsoft.com/office/powerpoint/2010/main" val="530251165"/>
      </p:ext>
    </p:extLst>
  </p:cSld>
  <p:clrMapOvr>
    <a:masterClrMapping/>
  </p:clrMapOvr>
  <mc:AlternateContent xmlns:mc="http://schemas.openxmlformats.org/markup-compatibility/2006" xmlns:p14="http://schemas.microsoft.com/office/powerpoint/2010/main">
    <mc:Choice Requires="p14">
      <p:transition spd="slow" p14:dur="2000" advClick="0" advTm="47000"/>
    </mc:Choice>
    <mc:Fallback xmlns="">
      <p:transition spd="slow" advClick="0" advTm="47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JTextArea</a:t>
            </a:r>
            <a:r>
              <a:rPr lang="tr-TR" dirty="0"/>
              <a:t> Metotları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1"/>
            <a:ext cx="10086553" cy="3280650"/>
          </a:xfrm>
        </p:spPr>
        <p:txBody>
          <a:bodyPr>
            <a:normAutofit/>
          </a:bodyPr>
          <a:lstStyle/>
          <a:p>
            <a:pPr algn="just"/>
            <a:r>
              <a:rPr lang="en-US" dirty="0"/>
              <a:t>int </a:t>
            </a:r>
            <a:r>
              <a:rPr lang="en-US" dirty="0" err="1"/>
              <a:t>getRows</a:t>
            </a:r>
            <a:r>
              <a:rPr lang="en-US" dirty="0"/>
              <a:t>()</a:t>
            </a:r>
            <a:r>
              <a:rPr lang="tr-TR" dirty="0"/>
              <a:t>: </a:t>
            </a:r>
            <a:r>
              <a:rPr lang="en-US" dirty="0" err="1"/>
              <a:t>Kontrole</a:t>
            </a:r>
            <a:r>
              <a:rPr lang="en-US" dirty="0"/>
              <a:t> </a:t>
            </a:r>
            <a:r>
              <a:rPr lang="en-US" dirty="0" err="1"/>
              <a:t>ait</a:t>
            </a:r>
            <a:r>
              <a:rPr lang="en-US" dirty="0"/>
              <a:t> </a:t>
            </a:r>
            <a:r>
              <a:rPr lang="en-US" dirty="0" err="1"/>
              <a:t>satır</a:t>
            </a:r>
            <a:r>
              <a:rPr lang="en-US" dirty="0"/>
              <a:t> </a:t>
            </a:r>
            <a:r>
              <a:rPr lang="en-US" dirty="0" err="1"/>
              <a:t>sayısını</a:t>
            </a:r>
            <a:r>
              <a:rPr lang="en-US" dirty="0"/>
              <a:t> </a:t>
            </a:r>
            <a:r>
              <a:rPr lang="en-US" dirty="0" err="1"/>
              <a:t>döndürür</a:t>
            </a:r>
            <a:r>
              <a:rPr lang="en-US" dirty="0"/>
              <a:t>.</a:t>
            </a:r>
          </a:p>
          <a:p>
            <a:pPr algn="just"/>
            <a:r>
              <a:rPr lang="en-US" dirty="0"/>
              <a:t>int </a:t>
            </a:r>
            <a:r>
              <a:rPr lang="en-US" dirty="0" err="1"/>
              <a:t>getColumns</a:t>
            </a:r>
            <a:r>
              <a:rPr lang="en-US" dirty="0"/>
              <a:t>()</a:t>
            </a:r>
            <a:r>
              <a:rPr lang="tr-TR" dirty="0"/>
              <a:t>: </a:t>
            </a:r>
            <a:r>
              <a:rPr lang="en-US" dirty="0" err="1"/>
              <a:t>Kontrole</a:t>
            </a:r>
            <a:r>
              <a:rPr lang="en-US" dirty="0"/>
              <a:t> </a:t>
            </a:r>
            <a:r>
              <a:rPr lang="en-US" dirty="0" err="1"/>
              <a:t>ait</a:t>
            </a:r>
            <a:r>
              <a:rPr lang="en-US" dirty="0"/>
              <a:t> </a:t>
            </a:r>
            <a:r>
              <a:rPr lang="en-US" dirty="0" err="1"/>
              <a:t>sutun</a:t>
            </a:r>
            <a:r>
              <a:rPr lang="en-US" dirty="0"/>
              <a:t> </a:t>
            </a:r>
            <a:r>
              <a:rPr lang="en-US" dirty="0" err="1"/>
              <a:t>sayısını</a:t>
            </a:r>
            <a:r>
              <a:rPr lang="en-US" dirty="0"/>
              <a:t> </a:t>
            </a:r>
            <a:r>
              <a:rPr lang="en-US" dirty="0" err="1"/>
              <a:t>döndürür</a:t>
            </a:r>
            <a:r>
              <a:rPr lang="en-US" dirty="0"/>
              <a:t>.</a:t>
            </a:r>
          </a:p>
          <a:p>
            <a:pPr algn="just"/>
            <a:r>
              <a:rPr lang="en-US" dirty="0"/>
              <a:t>void </a:t>
            </a:r>
            <a:r>
              <a:rPr lang="en-US" dirty="0" err="1"/>
              <a:t>setTabSize</a:t>
            </a:r>
            <a:r>
              <a:rPr lang="en-US" dirty="0"/>
              <a:t>(int </a:t>
            </a:r>
            <a:r>
              <a:rPr lang="en-US" dirty="0" err="1"/>
              <a:t>ts</a:t>
            </a:r>
            <a:r>
              <a:rPr lang="en-US" dirty="0"/>
              <a:t>)</a:t>
            </a:r>
            <a:r>
              <a:rPr lang="tr-TR" dirty="0"/>
              <a:t>: </a:t>
            </a:r>
            <a:r>
              <a:rPr lang="en-US" dirty="0" err="1"/>
              <a:t>İçerik</a:t>
            </a:r>
            <a:r>
              <a:rPr lang="en-US" dirty="0"/>
              <a:t> </a:t>
            </a:r>
            <a:r>
              <a:rPr lang="en-US" dirty="0" err="1"/>
              <a:t>için</a:t>
            </a:r>
            <a:r>
              <a:rPr lang="en-US" dirty="0"/>
              <a:t> tab </a:t>
            </a:r>
            <a:r>
              <a:rPr lang="en-US" dirty="0" err="1"/>
              <a:t>boşluk</a:t>
            </a:r>
            <a:r>
              <a:rPr lang="en-US" dirty="0"/>
              <a:t> </a:t>
            </a:r>
            <a:r>
              <a:rPr lang="en-US" dirty="0" err="1"/>
              <a:t>boyutunu</a:t>
            </a:r>
            <a:r>
              <a:rPr lang="en-US" dirty="0"/>
              <a:t> </a:t>
            </a:r>
            <a:r>
              <a:rPr lang="en-US" dirty="0" err="1"/>
              <a:t>ayarlar</a:t>
            </a:r>
            <a:r>
              <a:rPr lang="en-US" dirty="0"/>
              <a:t>. </a:t>
            </a:r>
            <a:r>
              <a:rPr lang="en-US" dirty="0" err="1"/>
              <a:t>Örneğin</a:t>
            </a:r>
            <a:r>
              <a:rPr lang="en-US" dirty="0"/>
              <a:t> </a:t>
            </a:r>
            <a:r>
              <a:rPr lang="en-US" dirty="0" err="1"/>
              <a:t>parametre</a:t>
            </a:r>
            <a:r>
              <a:rPr lang="en-US" dirty="0"/>
              <a:t> </a:t>
            </a:r>
            <a:r>
              <a:rPr lang="en-US" dirty="0" err="1"/>
              <a:t>olarak</a:t>
            </a:r>
            <a:r>
              <a:rPr lang="en-US" dirty="0"/>
              <a:t> </a:t>
            </a:r>
            <a:r>
              <a:rPr lang="en-US" dirty="0" err="1"/>
              <a:t>beş</a:t>
            </a:r>
            <a:r>
              <a:rPr lang="en-US" dirty="0"/>
              <a:t> </a:t>
            </a:r>
            <a:r>
              <a:rPr lang="en-US" dirty="0" err="1"/>
              <a:t>değeri</a:t>
            </a:r>
            <a:r>
              <a:rPr lang="tr-TR" dirty="0"/>
              <a:t> </a:t>
            </a:r>
            <a:r>
              <a:rPr lang="en-US" dirty="0" err="1"/>
              <a:t>verildiğinde</a:t>
            </a:r>
            <a:r>
              <a:rPr lang="en-US" dirty="0"/>
              <a:t>, </a:t>
            </a:r>
            <a:r>
              <a:rPr lang="en-US" dirty="0" err="1"/>
              <a:t>kontrol</a:t>
            </a:r>
            <a:r>
              <a:rPr lang="en-US" dirty="0"/>
              <a:t> </a:t>
            </a:r>
            <a:r>
              <a:rPr lang="en-US" dirty="0" err="1"/>
              <a:t>içerisindeyken</a:t>
            </a:r>
            <a:r>
              <a:rPr lang="en-US" dirty="0"/>
              <a:t> </a:t>
            </a:r>
            <a:r>
              <a:rPr lang="en-US" dirty="0" err="1"/>
              <a:t>klavyedeki</a:t>
            </a:r>
            <a:r>
              <a:rPr lang="en-US" dirty="0"/>
              <a:t> tab </a:t>
            </a:r>
            <a:r>
              <a:rPr lang="en-US" dirty="0" err="1"/>
              <a:t>tuşuna</a:t>
            </a:r>
            <a:r>
              <a:rPr lang="en-US" dirty="0"/>
              <a:t> </a:t>
            </a:r>
            <a:r>
              <a:rPr lang="en-US" dirty="0" err="1"/>
              <a:t>bastığınızda</a:t>
            </a:r>
            <a:r>
              <a:rPr lang="en-US" dirty="0"/>
              <a:t> </a:t>
            </a:r>
            <a:r>
              <a:rPr lang="en-US" dirty="0" err="1"/>
              <a:t>beş</a:t>
            </a:r>
            <a:r>
              <a:rPr lang="tr-TR" dirty="0"/>
              <a:t> </a:t>
            </a:r>
            <a:r>
              <a:rPr lang="en-US" dirty="0" err="1"/>
              <a:t>büyüklüğünde</a:t>
            </a:r>
            <a:r>
              <a:rPr lang="en-US" dirty="0"/>
              <a:t> </a:t>
            </a:r>
            <a:r>
              <a:rPr lang="en-US" dirty="0" err="1"/>
              <a:t>bir</a:t>
            </a:r>
            <a:r>
              <a:rPr lang="en-US" dirty="0"/>
              <a:t> tab </a:t>
            </a:r>
            <a:r>
              <a:rPr lang="en-US" dirty="0" err="1"/>
              <a:t>işlemi</a:t>
            </a:r>
            <a:r>
              <a:rPr lang="en-US" dirty="0"/>
              <a:t> </a:t>
            </a:r>
            <a:r>
              <a:rPr lang="en-US" dirty="0" err="1"/>
              <a:t>gerçekleşir</a:t>
            </a:r>
            <a:r>
              <a:rPr lang="en-US" dirty="0"/>
              <a:t>.</a:t>
            </a:r>
          </a:p>
          <a:p>
            <a:pPr algn="just"/>
            <a:r>
              <a:rPr lang="en-US" dirty="0"/>
              <a:t>int </a:t>
            </a:r>
            <a:r>
              <a:rPr lang="en-US" dirty="0" err="1"/>
              <a:t>getTabSize</a:t>
            </a:r>
            <a:r>
              <a:rPr lang="en-US" dirty="0"/>
              <a:t>()</a:t>
            </a:r>
            <a:r>
              <a:rPr lang="tr-TR" dirty="0"/>
              <a:t>: </a:t>
            </a:r>
            <a:r>
              <a:rPr lang="en-US" dirty="0" err="1"/>
              <a:t>Kontrol</a:t>
            </a:r>
            <a:r>
              <a:rPr lang="en-US" dirty="0"/>
              <a:t> </a:t>
            </a:r>
            <a:r>
              <a:rPr lang="en-US" dirty="0" err="1"/>
              <a:t>içeriğine</a:t>
            </a:r>
            <a:r>
              <a:rPr lang="en-US" dirty="0"/>
              <a:t> </a:t>
            </a:r>
            <a:r>
              <a:rPr lang="en-US" dirty="0" err="1"/>
              <a:t>ait</a:t>
            </a:r>
            <a:r>
              <a:rPr lang="en-US" dirty="0"/>
              <a:t> tab </a:t>
            </a:r>
            <a:r>
              <a:rPr lang="en-US" dirty="0" err="1"/>
              <a:t>boyut</a:t>
            </a:r>
            <a:r>
              <a:rPr lang="en-US" dirty="0"/>
              <a:t> </a:t>
            </a:r>
            <a:r>
              <a:rPr lang="en-US" dirty="0" err="1"/>
              <a:t>değerini</a:t>
            </a:r>
            <a:r>
              <a:rPr lang="en-US" dirty="0"/>
              <a:t> </a:t>
            </a:r>
            <a:r>
              <a:rPr lang="en-US" dirty="0" err="1"/>
              <a:t>döndürür</a:t>
            </a:r>
            <a:r>
              <a:rPr lang="en-US" dirty="0"/>
              <a:t>.</a:t>
            </a:r>
          </a:p>
          <a:p>
            <a:pPr algn="just"/>
            <a:r>
              <a:rPr lang="en-US" dirty="0"/>
              <a:t>void insert(String str, int </a:t>
            </a:r>
            <a:r>
              <a:rPr lang="en-US" dirty="0" err="1"/>
              <a:t>pz</a:t>
            </a:r>
            <a:r>
              <a:rPr lang="en-US" dirty="0"/>
              <a:t>)</a:t>
            </a:r>
            <a:r>
              <a:rPr lang="tr-TR" dirty="0"/>
              <a:t>: </a:t>
            </a:r>
            <a:r>
              <a:rPr lang="en-US" dirty="0" err="1"/>
              <a:t>Birinci</a:t>
            </a:r>
            <a:r>
              <a:rPr lang="en-US" dirty="0"/>
              <a:t> </a:t>
            </a:r>
            <a:r>
              <a:rPr lang="en-US" dirty="0" err="1"/>
              <a:t>parametre</a:t>
            </a:r>
            <a:r>
              <a:rPr lang="en-US" dirty="0"/>
              <a:t> </a:t>
            </a:r>
            <a:r>
              <a:rPr lang="en-US" dirty="0" err="1"/>
              <a:t>ile</a:t>
            </a:r>
            <a:r>
              <a:rPr lang="en-US" dirty="0"/>
              <a:t> </a:t>
            </a:r>
            <a:r>
              <a:rPr lang="en-US" dirty="0" err="1"/>
              <a:t>belirtilen</a:t>
            </a:r>
            <a:r>
              <a:rPr lang="en-US" dirty="0"/>
              <a:t> </a:t>
            </a:r>
            <a:r>
              <a:rPr lang="en-US" dirty="0" err="1"/>
              <a:t>veriyi</a:t>
            </a:r>
            <a:r>
              <a:rPr lang="en-US" dirty="0"/>
              <a:t>, </a:t>
            </a:r>
            <a:r>
              <a:rPr lang="en-US" dirty="0" err="1"/>
              <a:t>ikinci</a:t>
            </a:r>
            <a:r>
              <a:rPr lang="en-US" dirty="0"/>
              <a:t> </a:t>
            </a:r>
            <a:r>
              <a:rPr lang="en-US" dirty="0" err="1"/>
              <a:t>parametre</a:t>
            </a:r>
            <a:r>
              <a:rPr lang="en-US" dirty="0"/>
              <a:t> </a:t>
            </a:r>
            <a:r>
              <a:rPr lang="en-US" dirty="0" err="1"/>
              <a:t>ile</a:t>
            </a:r>
            <a:r>
              <a:rPr lang="en-US" dirty="0"/>
              <a:t> </a:t>
            </a:r>
            <a:r>
              <a:rPr lang="en-US" dirty="0" err="1"/>
              <a:t>belirtilen</a:t>
            </a:r>
            <a:r>
              <a:rPr lang="en-US" dirty="0"/>
              <a:t> </a:t>
            </a:r>
            <a:r>
              <a:rPr lang="en-US" dirty="0" err="1"/>
              <a:t>pozisyona</a:t>
            </a:r>
            <a:r>
              <a:rPr lang="tr-TR" dirty="0"/>
              <a:t> ekler. İkinci parametre ile belirtilen değer </a:t>
            </a:r>
            <a:r>
              <a:rPr lang="tr-TR" dirty="0" err="1"/>
              <a:t>index</a:t>
            </a:r>
            <a:r>
              <a:rPr lang="tr-TR" dirty="0"/>
              <a:t> değeri olarak görülebilir.</a:t>
            </a:r>
          </a:p>
          <a:p>
            <a:pPr algn="just"/>
            <a:endParaRPr lang="en-US" dirty="0"/>
          </a:p>
        </p:txBody>
      </p:sp>
    </p:spTree>
    <p:extLst>
      <p:ext uri="{BB962C8B-B14F-4D97-AF65-F5344CB8AC3E}">
        <p14:creationId xmlns:p14="http://schemas.microsoft.com/office/powerpoint/2010/main" val="2903200982"/>
      </p:ext>
    </p:extLst>
  </p:cSld>
  <p:clrMapOvr>
    <a:masterClrMapping/>
  </p:clrMapOvr>
  <mc:AlternateContent xmlns:mc="http://schemas.openxmlformats.org/markup-compatibility/2006" xmlns:p14="http://schemas.microsoft.com/office/powerpoint/2010/main">
    <mc:Choice Requires="p14">
      <p:transition spd="slow" p14:dur="2000" advClick="0" advTm="44000"/>
    </mc:Choice>
    <mc:Fallback xmlns="">
      <p:transition spd="slow" advClick="0" advTm="44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JTextArea</a:t>
            </a:r>
            <a:r>
              <a:rPr lang="tr-TR" dirty="0"/>
              <a:t> Metotları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1"/>
            <a:ext cx="10086553" cy="4456306"/>
          </a:xfrm>
        </p:spPr>
        <p:txBody>
          <a:bodyPr>
            <a:normAutofit fontScale="92500" lnSpcReduction="20000"/>
          </a:bodyPr>
          <a:lstStyle/>
          <a:p>
            <a:pPr algn="just"/>
            <a:r>
              <a:rPr lang="en-US" dirty="0"/>
              <a:t>void </a:t>
            </a:r>
            <a:r>
              <a:rPr lang="en-US" dirty="0" err="1"/>
              <a:t>setText</a:t>
            </a:r>
            <a:r>
              <a:rPr lang="en-US" dirty="0"/>
              <a:t>(String txt)</a:t>
            </a:r>
            <a:r>
              <a:rPr lang="tr-TR" dirty="0"/>
              <a:t>: </a:t>
            </a:r>
            <a:r>
              <a:rPr lang="en-US" dirty="0" err="1"/>
              <a:t>Kullanıcıya</a:t>
            </a:r>
            <a:r>
              <a:rPr lang="en-US" dirty="0"/>
              <a:t> </a:t>
            </a:r>
            <a:r>
              <a:rPr lang="en-US" dirty="0" err="1"/>
              <a:t>veri</a:t>
            </a:r>
            <a:r>
              <a:rPr lang="en-US" dirty="0"/>
              <a:t> </a:t>
            </a:r>
            <a:r>
              <a:rPr lang="en-US" dirty="0" err="1"/>
              <a:t>iletmek</a:t>
            </a:r>
            <a:r>
              <a:rPr lang="en-US" dirty="0"/>
              <a:t> </a:t>
            </a:r>
            <a:r>
              <a:rPr lang="en-US" dirty="0" err="1"/>
              <a:t>için</a:t>
            </a:r>
            <a:r>
              <a:rPr lang="en-US" dirty="0"/>
              <a:t> </a:t>
            </a:r>
            <a:r>
              <a:rPr lang="en-US" dirty="0" err="1"/>
              <a:t>kullanılır</a:t>
            </a:r>
            <a:r>
              <a:rPr lang="en-US" dirty="0"/>
              <a:t>. </a:t>
            </a:r>
            <a:r>
              <a:rPr lang="en-US" dirty="0" err="1"/>
              <a:t>Parametre</a:t>
            </a:r>
            <a:r>
              <a:rPr lang="en-US" dirty="0"/>
              <a:t> </a:t>
            </a:r>
            <a:r>
              <a:rPr lang="en-US" dirty="0" err="1"/>
              <a:t>olarak</a:t>
            </a:r>
            <a:r>
              <a:rPr lang="en-US" dirty="0"/>
              <a:t> </a:t>
            </a:r>
            <a:r>
              <a:rPr lang="en-US" dirty="0" err="1"/>
              <a:t>verilen</a:t>
            </a:r>
            <a:r>
              <a:rPr lang="tr-TR" dirty="0"/>
              <a:t> </a:t>
            </a:r>
            <a:r>
              <a:rPr lang="en-US" dirty="0"/>
              <a:t>String </a:t>
            </a:r>
            <a:r>
              <a:rPr lang="en-US" dirty="0" err="1"/>
              <a:t>türündeki</a:t>
            </a:r>
            <a:r>
              <a:rPr lang="en-US" dirty="0"/>
              <a:t> </a:t>
            </a:r>
            <a:r>
              <a:rPr lang="en-US" dirty="0" err="1"/>
              <a:t>veri</a:t>
            </a:r>
            <a:r>
              <a:rPr lang="en-US" dirty="0"/>
              <a:t> </a:t>
            </a:r>
            <a:r>
              <a:rPr lang="en-US" dirty="0" err="1"/>
              <a:t>kontrol</a:t>
            </a:r>
            <a:r>
              <a:rPr lang="en-US" dirty="0"/>
              <a:t> </a:t>
            </a:r>
            <a:r>
              <a:rPr lang="en-US" dirty="0" err="1"/>
              <a:t>üzerinde</a:t>
            </a:r>
            <a:r>
              <a:rPr lang="en-US" dirty="0"/>
              <a:t> </a:t>
            </a:r>
            <a:r>
              <a:rPr lang="en-US" dirty="0" err="1"/>
              <a:t>yer</a:t>
            </a:r>
            <a:r>
              <a:rPr lang="en-US" dirty="0"/>
              <a:t> </a:t>
            </a:r>
            <a:r>
              <a:rPr lang="en-US" dirty="0" err="1"/>
              <a:t>alacaktır</a:t>
            </a:r>
            <a:r>
              <a:rPr lang="en-US" dirty="0"/>
              <a:t>. </a:t>
            </a:r>
            <a:r>
              <a:rPr lang="en-US" dirty="0" err="1"/>
              <a:t>Yani</a:t>
            </a:r>
            <a:r>
              <a:rPr lang="en-US" dirty="0"/>
              <a:t> </a:t>
            </a:r>
            <a:r>
              <a:rPr lang="en-US" dirty="0" err="1"/>
              <a:t>dışardan</a:t>
            </a:r>
            <a:r>
              <a:rPr lang="en-US" dirty="0"/>
              <a:t> </a:t>
            </a:r>
            <a:r>
              <a:rPr lang="en-US" dirty="0" err="1"/>
              <a:t>veri</a:t>
            </a:r>
            <a:r>
              <a:rPr lang="en-US" dirty="0"/>
              <a:t> </a:t>
            </a:r>
            <a:r>
              <a:rPr lang="en-US" dirty="0" err="1"/>
              <a:t>girilmiş</a:t>
            </a:r>
            <a:r>
              <a:rPr lang="tr-TR" dirty="0"/>
              <a:t> </a:t>
            </a:r>
            <a:r>
              <a:rPr lang="en-US" dirty="0" err="1"/>
              <a:t>gibi</a:t>
            </a:r>
            <a:r>
              <a:rPr lang="en-US" dirty="0"/>
              <a:t> </a:t>
            </a:r>
            <a:r>
              <a:rPr lang="en-US" dirty="0" err="1"/>
              <a:t>bir</a:t>
            </a:r>
            <a:r>
              <a:rPr lang="en-US" dirty="0"/>
              <a:t> durum </a:t>
            </a:r>
            <a:r>
              <a:rPr lang="en-US" dirty="0" err="1"/>
              <a:t>oluşacaktır</a:t>
            </a:r>
            <a:r>
              <a:rPr lang="en-US" dirty="0"/>
              <a:t>.</a:t>
            </a:r>
          </a:p>
          <a:p>
            <a:pPr algn="just"/>
            <a:r>
              <a:rPr lang="en-US" dirty="0"/>
              <a:t>String </a:t>
            </a:r>
            <a:r>
              <a:rPr lang="en-US" dirty="0" err="1"/>
              <a:t>getText</a:t>
            </a:r>
            <a:r>
              <a:rPr lang="en-US" dirty="0"/>
              <a:t>()</a:t>
            </a:r>
            <a:r>
              <a:rPr lang="tr-TR" dirty="0"/>
              <a:t>: </a:t>
            </a:r>
            <a:r>
              <a:rPr lang="en-US" dirty="0" err="1"/>
              <a:t>Kullanıcıdan</a:t>
            </a:r>
            <a:r>
              <a:rPr lang="en-US" dirty="0"/>
              <a:t> </a:t>
            </a:r>
            <a:r>
              <a:rPr lang="en-US" dirty="0" err="1"/>
              <a:t>alınan</a:t>
            </a:r>
            <a:r>
              <a:rPr lang="en-US" dirty="0"/>
              <a:t> </a:t>
            </a:r>
            <a:r>
              <a:rPr lang="en-US" dirty="0" err="1"/>
              <a:t>veriyi</a:t>
            </a:r>
            <a:r>
              <a:rPr lang="en-US" dirty="0"/>
              <a:t> </a:t>
            </a:r>
            <a:r>
              <a:rPr lang="en-US" dirty="0" err="1"/>
              <a:t>döndürür</a:t>
            </a:r>
            <a:r>
              <a:rPr lang="en-US" dirty="0"/>
              <a:t>. </a:t>
            </a:r>
            <a:r>
              <a:rPr lang="en-US" dirty="0" err="1"/>
              <a:t>Aşağıdaki</a:t>
            </a:r>
            <a:r>
              <a:rPr lang="en-US" dirty="0"/>
              <a:t> </a:t>
            </a:r>
            <a:r>
              <a:rPr lang="en-US" dirty="0" err="1"/>
              <a:t>uygulamada</a:t>
            </a:r>
            <a:r>
              <a:rPr lang="en-US" dirty="0"/>
              <a:t> </a:t>
            </a:r>
            <a:r>
              <a:rPr lang="en-US" dirty="0" err="1"/>
              <a:t>JTextField</a:t>
            </a:r>
            <a:r>
              <a:rPr lang="tr-TR" dirty="0"/>
              <a:t> </a:t>
            </a:r>
            <a:r>
              <a:rPr lang="en-US" dirty="0" err="1"/>
              <a:t>kontrolü</a:t>
            </a:r>
            <a:r>
              <a:rPr lang="en-US" dirty="0"/>
              <a:t> </a:t>
            </a:r>
            <a:r>
              <a:rPr lang="en-US" dirty="0" err="1"/>
              <a:t>içerisine</a:t>
            </a:r>
            <a:r>
              <a:rPr lang="en-US" dirty="0"/>
              <a:t> </a:t>
            </a:r>
            <a:r>
              <a:rPr lang="en-US" dirty="0" err="1"/>
              <a:t>veri</a:t>
            </a:r>
            <a:r>
              <a:rPr lang="en-US" dirty="0"/>
              <a:t> </a:t>
            </a:r>
            <a:r>
              <a:rPr lang="en-US" dirty="0" err="1"/>
              <a:t>girilip</a:t>
            </a:r>
            <a:r>
              <a:rPr lang="en-US" dirty="0"/>
              <a:t> </a:t>
            </a:r>
            <a:r>
              <a:rPr lang="en-US" dirty="0" err="1"/>
              <a:t>buton</a:t>
            </a:r>
            <a:r>
              <a:rPr lang="en-US" dirty="0"/>
              <a:t> </a:t>
            </a:r>
            <a:r>
              <a:rPr lang="en-US" dirty="0" err="1"/>
              <a:t>tıklanıyor</a:t>
            </a:r>
            <a:r>
              <a:rPr lang="en-US" dirty="0"/>
              <a:t>. </a:t>
            </a:r>
            <a:r>
              <a:rPr lang="en-US" dirty="0" err="1"/>
              <a:t>Kontrol</a:t>
            </a:r>
            <a:r>
              <a:rPr lang="en-US" dirty="0"/>
              <a:t> </a:t>
            </a:r>
            <a:r>
              <a:rPr lang="en-US" dirty="0" err="1"/>
              <a:t>içerisine</a:t>
            </a:r>
            <a:r>
              <a:rPr lang="en-US" dirty="0"/>
              <a:t> </a:t>
            </a:r>
            <a:r>
              <a:rPr lang="en-US" dirty="0" err="1"/>
              <a:t>girilen</a:t>
            </a:r>
            <a:r>
              <a:rPr lang="en-US" dirty="0"/>
              <a:t> </a:t>
            </a:r>
            <a:r>
              <a:rPr lang="en-US" dirty="0" err="1"/>
              <a:t>veri</a:t>
            </a:r>
            <a:r>
              <a:rPr lang="tr-TR" dirty="0"/>
              <a:t> </a:t>
            </a:r>
            <a:r>
              <a:rPr lang="en-US" dirty="0" err="1"/>
              <a:t>konsol</a:t>
            </a:r>
            <a:r>
              <a:rPr lang="en-US" dirty="0"/>
              <a:t> </a:t>
            </a:r>
            <a:r>
              <a:rPr lang="en-US" dirty="0" err="1"/>
              <a:t>penceresine</a:t>
            </a:r>
            <a:r>
              <a:rPr lang="en-US" dirty="0"/>
              <a:t> </a:t>
            </a:r>
            <a:r>
              <a:rPr lang="en-US" dirty="0" err="1"/>
              <a:t>yazdırılıyor</a:t>
            </a:r>
            <a:r>
              <a:rPr lang="en-US" dirty="0"/>
              <a:t>.</a:t>
            </a:r>
            <a:endParaRPr lang="tr-TR" dirty="0"/>
          </a:p>
          <a:p>
            <a:pPr algn="just"/>
            <a:r>
              <a:rPr lang="en-US" dirty="0"/>
              <a:t>String </a:t>
            </a:r>
            <a:r>
              <a:rPr lang="en-US" dirty="0" err="1"/>
              <a:t>getText</a:t>
            </a:r>
            <a:r>
              <a:rPr lang="en-US" dirty="0"/>
              <a:t>(int offs, int </a:t>
            </a:r>
            <a:r>
              <a:rPr lang="en-US" dirty="0" err="1"/>
              <a:t>len</a:t>
            </a:r>
            <a:r>
              <a:rPr lang="en-US" dirty="0"/>
              <a:t>)</a:t>
            </a:r>
            <a:r>
              <a:rPr lang="tr-TR" dirty="0"/>
              <a:t>: </a:t>
            </a:r>
            <a:r>
              <a:rPr lang="en-US" dirty="0" err="1"/>
              <a:t>Kontrol</a:t>
            </a:r>
            <a:r>
              <a:rPr lang="en-US" dirty="0"/>
              <a:t> </a:t>
            </a:r>
            <a:r>
              <a:rPr lang="en-US" dirty="0" err="1"/>
              <a:t>içerisine</a:t>
            </a:r>
            <a:r>
              <a:rPr lang="en-US" dirty="0"/>
              <a:t> </a:t>
            </a:r>
            <a:r>
              <a:rPr lang="en-US" dirty="0" err="1"/>
              <a:t>girilen</a:t>
            </a:r>
            <a:r>
              <a:rPr lang="en-US" dirty="0"/>
              <a:t> </a:t>
            </a:r>
            <a:r>
              <a:rPr lang="en-US" dirty="0" err="1"/>
              <a:t>verinin</a:t>
            </a:r>
            <a:r>
              <a:rPr lang="en-US" dirty="0"/>
              <a:t> </a:t>
            </a:r>
            <a:r>
              <a:rPr lang="en-US" dirty="0" err="1"/>
              <a:t>tamamını</a:t>
            </a:r>
            <a:r>
              <a:rPr lang="en-US" dirty="0"/>
              <a:t> </a:t>
            </a:r>
            <a:r>
              <a:rPr lang="en-US" dirty="0" err="1"/>
              <a:t>almak</a:t>
            </a:r>
            <a:r>
              <a:rPr lang="en-US" dirty="0"/>
              <a:t> </a:t>
            </a:r>
            <a:r>
              <a:rPr lang="en-US" dirty="0" err="1"/>
              <a:t>yerine</a:t>
            </a:r>
            <a:r>
              <a:rPr lang="en-US" dirty="0"/>
              <a:t>, </a:t>
            </a:r>
            <a:r>
              <a:rPr lang="en-US" dirty="0" err="1"/>
              <a:t>birinci</a:t>
            </a:r>
            <a:r>
              <a:rPr lang="en-US" dirty="0"/>
              <a:t> </a:t>
            </a:r>
            <a:r>
              <a:rPr lang="en-US" dirty="0" err="1"/>
              <a:t>parametre</a:t>
            </a:r>
            <a:r>
              <a:rPr lang="tr-TR" dirty="0"/>
              <a:t> </a:t>
            </a:r>
            <a:r>
              <a:rPr lang="en-US" dirty="0" err="1"/>
              <a:t>olarak</a:t>
            </a:r>
            <a:r>
              <a:rPr lang="en-US" dirty="0"/>
              <a:t> </a:t>
            </a:r>
            <a:r>
              <a:rPr lang="en-US" dirty="0" err="1"/>
              <a:t>belirtilen</a:t>
            </a:r>
            <a:r>
              <a:rPr lang="en-US" dirty="0"/>
              <a:t> </a:t>
            </a:r>
            <a:r>
              <a:rPr lang="en-US" dirty="0" err="1"/>
              <a:t>karakterden</a:t>
            </a:r>
            <a:r>
              <a:rPr lang="en-US" dirty="0"/>
              <a:t> </a:t>
            </a:r>
            <a:r>
              <a:rPr lang="en-US" dirty="0" err="1"/>
              <a:t>itibaren</a:t>
            </a:r>
            <a:r>
              <a:rPr lang="en-US" dirty="0"/>
              <a:t>, </a:t>
            </a:r>
            <a:r>
              <a:rPr lang="en-US" dirty="0" err="1"/>
              <a:t>ikinci</a:t>
            </a:r>
            <a:r>
              <a:rPr lang="en-US" dirty="0"/>
              <a:t> </a:t>
            </a:r>
            <a:r>
              <a:rPr lang="en-US" dirty="0" err="1"/>
              <a:t>parametrede</a:t>
            </a:r>
            <a:r>
              <a:rPr lang="en-US" dirty="0"/>
              <a:t> </a:t>
            </a:r>
            <a:r>
              <a:rPr lang="en-US" dirty="0" err="1"/>
              <a:t>belirtilen</a:t>
            </a:r>
            <a:r>
              <a:rPr lang="en-US" dirty="0"/>
              <a:t> </a:t>
            </a:r>
            <a:r>
              <a:rPr lang="en-US" dirty="0" err="1"/>
              <a:t>değer</a:t>
            </a:r>
            <a:r>
              <a:rPr lang="tr-TR" dirty="0"/>
              <a:t> </a:t>
            </a:r>
            <a:r>
              <a:rPr lang="en-US" dirty="0" err="1"/>
              <a:t>kadar</a:t>
            </a:r>
            <a:r>
              <a:rPr lang="en-US" dirty="0"/>
              <a:t> </a:t>
            </a:r>
            <a:r>
              <a:rPr lang="en-US" dirty="0" err="1"/>
              <a:t>karakter</a:t>
            </a:r>
            <a:r>
              <a:rPr lang="en-US" dirty="0"/>
              <a:t> </a:t>
            </a:r>
            <a:r>
              <a:rPr lang="en-US" dirty="0" err="1"/>
              <a:t>döndürür</a:t>
            </a:r>
            <a:r>
              <a:rPr lang="en-US" dirty="0"/>
              <a:t>.</a:t>
            </a:r>
            <a:endParaRPr lang="tr-TR" dirty="0"/>
          </a:p>
          <a:p>
            <a:pPr algn="just"/>
            <a:r>
              <a:rPr lang="en-US" dirty="0"/>
              <a:t>void copy()</a:t>
            </a:r>
            <a:r>
              <a:rPr lang="tr-TR" dirty="0"/>
              <a:t>: </a:t>
            </a:r>
            <a:r>
              <a:rPr lang="en-US" dirty="0" err="1"/>
              <a:t>Kontrol</a:t>
            </a:r>
            <a:r>
              <a:rPr lang="en-US" dirty="0"/>
              <a:t> </a:t>
            </a:r>
            <a:r>
              <a:rPr lang="en-US" dirty="0" err="1"/>
              <a:t>içerisindeki</a:t>
            </a:r>
            <a:r>
              <a:rPr lang="en-US" dirty="0"/>
              <a:t> </a:t>
            </a:r>
            <a:r>
              <a:rPr lang="en-US" dirty="0" err="1"/>
              <a:t>veriyi</a:t>
            </a:r>
            <a:r>
              <a:rPr lang="en-US" dirty="0"/>
              <a:t> </a:t>
            </a:r>
            <a:r>
              <a:rPr lang="en-US" dirty="0" err="1"/>
              <a:t>kopyalar</a:t>
            </a:r>
            <a:r>
              <a:rPr lang="en-US" dirty="0"/>
              <a:t>. Bu </a:t>
            </a:r>
            <a:r>
              <a:rPr lang="en-US" dirty="0" err="1"/>
              <a:t>işlem</a:t>
            </a:r>
            <a:r>
              <a:rPr lang="en-US" dirty="0"/>
              <a:t>, Mouse </a:t>
            </a:r>
            <a:r>
              <a:rPr lang="en-US" dirty="0" err="1"/>
              <a:t>ile</a:t>
            </a:r>
            <a:r>
              <a:rPr lang="en-US" dirty="0"/>
              <a:t> </a:t>
            </a:r>
            <a:r>
              <a:rPr lang="en-US" dirty="0" err="1"/>
              <a:t>üzerini</a:t>
            </a:r>
            <a:r>
              <a:rPr lang="en-US" dirty="0"/>
              <a:t> </a:t>
            </a:r>
            <a:r>
              <a:rPr lang="en-US" dirty="0" err="1"/>
              <a:t>çizip</a:t>
            </a:r>
            <a:r>
              <a:rPr lang="en-US" dirty="0"/>
              <a:t> </a:t>
            </a:r>
            <a:r>
              <a:rPr lang="en-US" dirty="0" err="1"/>
              <a:t>kopyalamak</a:t>
            </a:r>
            <a:r>
              <a:rPr lang="tr-TR" dirty="0"/>
              <a:t> </a:t>
            </a:r>
            <a:r>
              <a:rPr lang="en-US" dirty="0" err="1"/>
              <a:t>ile</a:t>
            </a:r>
            <a:r>
              <a:rPr lang="en-US" dirty="0"/>
              <a:t> </a:t>
            </a:r>
            <a:r>
              <a:rPr lang="en-US" dirty="0" err="1"/>
              <a:t>eşdeğerdir</a:t>
            </a:r>
            <a:r>
              <a:rPr lang="en-US" dirty="0"/>
              <a:t>.</a:t>
            </a:r>
          </a:p>
          <a:p>
            <a:pPr algn="just"/>
            <a:r>
              <a:rPr lang="en-US" dirty="0"/>
              <a:t>void cut()</a:t>
            </a:r>
            <a:r>
              <a:rPr lang="tr-TR" dirty="0"/>
              <a:t>: </a:t>
            </a:r>
            <a:r>
              <a:rPr lang="en-US" dirty="0" err="1"/>
              <a:t>Kontrol</a:t>
            </a:r>
            <a:r>
              <a:rPr lang="en-US" dirty="0"/>
              <a:t> </a:t>
            </a:r>
            <a:r>
              <a:rPr lang="en-US" dirty="0" err="1"/>
              <a:t>içerisindeki</a:t>
            </a:r>
            <a:r>
              <a:rPr lang="en-US" dirty="0"/>
              <a:t> </a:t>
            </a:r>
            <a:r>
              <a:rPr lang="en-US" dirty="0" err="1"/>
              <a:t>veriyi</a:t>
            </a:r>
            <a:r>
              <a:rPr lang="en-US" dirty="0"/>
              <a:t> </a:t>
            </a:r>
            <a:r>
              <a:rPr lang="en-US" dirty="0" err="1"/>
              <a:t>keser</a:t>
            </a:r>
            <a:r>
              <a:rPr lang="en-US" dirty="0"/>
              <a:t>. Bu </a:t>
            </a:r>
            <a:r>
              <a:rPr lang="en-US" dirty="0" err="1"/>
              <a:t>işlem</a:t>
            </a:r>
            <a:r>
              <a:rPr lang="en-US" dirty="0"/>
              <a:t>, Mouse </a:t>
            </a:r>
            <a:r>
              <a:rPr lang="en-US" dirty="0" err="1"/>
              <a:t>ile</a:t>
            </a:r>
            <a:r>
              <a:rPr lang="en-US" dirty="0"/>
              <a:t> </a:t>
            </a:r>
            <a:r>
              <a:rPr lang="en-US" dirty="0" err="1"/>
              <a:t>üzerini</a:t>
            </a:r>
            <a:r>
              <a:rPr lang="en-US" dirty="0"/>
              <a:t> </a:t>
            </a:r>
            <a:r>
              <a:rPr lang="en-US" dirty="0" err="1"/>
              <a:t>çizip</a:t>
            </a:r>
            <a:r>
              <a:rPr lang="en-US" dirty="0"/>
              <a:t> </a:t>
            </a:r>
            <a:r>
              <a:rPr lang="en-US" dirty="0" err="1"/>
              <a:t>kes</a:t>
            </a:r>
            <a:r>
              <a:rPr lang="en-US" dirty="0"/>
              <a:t> </a:t>
            </a:r>
            <a:r>
              <a:rPr lang="en-US" dirty="0" err="1"/>
              <a:t>yapmakla</a:t>
            </a:r>
            <a:r>
              <a:rPr lang="tr-TR" dirty="0"/>
              <a:t> </a:t>
            </a:r>
            <a:r>
              <a:rPr lang="en-US" dirty="0" err="1"/>
              <a:t>eşdeğerdir</a:t>
            </a:r>
            <a:r>
              <a:rPr lang="en-US" dirty="0"/>
              <a:t>.</a:t>
            </a:r>
          </a:p>
          <a:p>
            <a:pPr algn="just"/>
            <a:r>
              <a:rPr lang="en-US" dirty="0"/>
              <a:t>void paste()</a:t>
            </a:r>
            <a:r>
              <a:rPr lang="tr-TR" dirty="0"/>
              <a:t>: </a:t>
            </a:r>
            <a:r>
              <a:rPr lang="en-US" dirty="0" err="1"/>
              <a:t>Kopyalanmış</a:t>
            </a:r>
            <a:r>
              <a:rPr lang="en-US" dirty="0"/>
              <a:t> </a:t>
            </a:r>
            <a:r>
              <a:rPr lang="en-US" dirty="0" err="1"/>
              <a:t>bir</a:t>
            </a:r>
            <a:r>
              <a:rPr lang="en-US" dirty="0"/>
              <a:t> </a:t>
            </a:r>
            <a:r>
              <a:rPr lang="en-US" dirty="0" err="1"/>
              <a:t>veriyi</a:t>
            </a:r>
            <a:r>
              <a:rPr lang="en-US" dirty="0"/>
              <a:t> </a:t>
            </a:r>
            <a:r>
              <a:rPr lang="en-US" dirty="0" err="1"/>
              <a:t>JText</a:t>
            </a:r>
            <a:r>
              <a:rPr lang="tr-TR" dirty="0" err="1"/>
              <a:t>Area</a:t>
            </a:r>
            <a:r>
              <a:rPr lang="en-US" dirty="0"/>
              <a:t> </a:t>
            </a:r>
            <a:r>
              <a:rPr lang="en-US" dirty="0" err="1"/>
              <a:t>kontrolü</a:t>
            </a:r>
            <a:r>
              <a:rPr lang="en-US" dirty="0"/>
              <a:t> </a:t>
            </a:r>
            <a:r>
              <a:rPr lang="en-US" dirty="0" err="1"/>
              <a:t>içerisine</a:t>
            </a:r>
            <a:r>
              <a:rPr lang="en-US" dirty="0"/>
              <a:t> </a:t>
            </a:r>
            <a:r>
              <a:rPr lang="en-US" dirty="0" err="1"/>
              <a:t>yapıştırır</a:t>
            </a:r>
            <a:r>
              <a:rPr lang="en-US" dirty="0"/>
              <a:t>. Bu </a:t>
            </a:r>
            <a:r>
              <a:rPr lang="en-US" dirty="0" err="1"/>
              <a:t>işlem</a:t>
            </a:r>
            <a:r>
              <a:rPr lang="en-US" dirty="0"/>
              <a:t>, Mouse</a:t>
            </a:r>
            <a:r>
              <a:rPr lang="tr-TR" dirty="0"/>
              <a:t> </a:t>
            </a:r>
            <a:r>
              <a:rPr lang="en-US" dirty="0" err="1"/>
              <a:t>ile</a:t>
            </a:r>
            <a:r>
              <a:rPr lang="en-US" dirty="0"/>
              <a:t> </a:t>
            </a:r>
            <a:r>
              <a:rPr lang="en-US" dirty="0" err="1"/>
              <a:t>yapıştır</a:t>
            </a:r>
            <a:r>
              <a:rPr lang="en-US" dirty="0"/>
              <a:t> </a:t>
            </a:r>
            <a:r>
              <a:rPr lang="en-US" dirty="0" err="1"/>
              <a:t>yapmakla</a:t>
            </a:r>
            <a:r>
              <a:rPr lang="en-US" dirty="0"/>
              <a:t> </a:t>
            </a:r>
            <a:r>
              <a:rPr lang="en-US" dirty="0" err="1"/>
              <a:t>eşdeğerdir</a:t>
            </a:r>
            <a:r>
              <a:rPr lang="en-US" dirty="0"/>
              <a:t>.</a:t>
            </a:r>
            <a:endParaRPr lang="tr-TR" dirty="0"/>
          </a:p>
          <a:p>
            <a:pPr algn="just"/>
            <a:r>
              <a:rPr lang="en-US" dirty="0"/>
              <a:t>String </a:t>
            </a:r>
            <a:r>
              <a:rPr lang="en-US" dirty="0" err="1"/>
              <a:t>getSelectedText</a:t>
            </a:r>
            <a:r>
              <a:rPr lang="en-US" dirty="0"/>
              <a:t>()</a:t>
            </a:r>
            <a:r>
              <a:rPr lang="tr-TR" dirty="0"/>
              <a:t>: </a:t>
            </a:r>
            <a:r>
              <a:rPr lang="en-US" dirty="0" err="1"/>
              <a:t>Kontrol</a:t>
            </a:r>
            <a:r>
              <a:rPr lang="en-US" dirty="0"/>
              <a:t> </a:t>
            </a:r>
            <a:r>
              <a:rPr lang="en-US" dirty="0" err="1"/>
              <a:t>içerisindeki</a:t>
            </a:r>
            <a:r>
              <a:rPr lang="en-US" dirty="0"/>
              <a:t> </a:t>
            </a:r>
            <a:r>
              <a:rPr lang="en-US" dirty="0" err="1"/>
              <a:t>seçili</a:t>
            </a:r>
            <a:r>
              <a:rPr lang="en-US" dirty="0"/>
              <a:t> (Mouse </a:t>
            </a:r>
            <a:r>
              <a:rPr lang="en-US" dirty="0" err="1"/>
              <a:t>ile</a:t>
            </a:r>
            <a:r>
              <a:rPr lang="en-US" dirty="0"/>
              <a:t> </a:t>
            </a:r>
            <a:r>
              <a:rPr lang="en-US" dirty="0" err="1"/>
              <a:t>üzeri</a:t>
            </a:r>
            <a:r>
              <a:rPr lang="en-US" dirty="0"/>
              <a:t> </a:t>
            </a:r>
            <a:r>
              <a:rPr lang="en-US" dirty="0" err="1"/>
              <a:t>çizilmiş</a:t>
            </a:r>
            <a:r>
              <a:rPr lang="en-US" dirty="0"/>
              <a:t>) </a:t>
            </a:r>
            <a:r>
              <a:rPr lang="en-US" dirty="0" err="1"/>
              <a:t>veriyi</a:t>
            </a:r>
            <a:r>
              <a:rPr lang="en-US" dirty="0"/>
              <a:t> </a:t>
            </a:r>
            <a:r>
              <a:rPr lang="en-US" dirty="0" err="1"/>
              <a:t>döndürür</a:t>
            </a:r>
            <a:r>
              <a:rPr lang="en-US" dirty="0"/>
              <a:t>.</a:t>
            </a:r>
          </a:p>
        </p:txBody>
      </p:sp>
    </p:spTree>
    <p:extLst>
      <p:ext uri="{BB962C8B-B14F-4D97-AF65-F5344CB8AC3E}">
        <p14:creationId xmlns:p14="http://schemas.microsoft.com/office/powerpoint/2010/main" val="3600604972"/>
      </p:ext>
    </p:extLst>
  </p:cSld>
  <p:clrMapOvr>
    <a:masterClrMapping/>
  </p:clrMapOvr>
  <mc:AlternateContent xmlns:mc="http://schemas.openxmlformats.org/markup-compatibility/2006" xmlns:p14="http://schemas.microsoft.com/office/powerpoint/2010/main">
    <mc:Choice Requires="p14">
      <p:transition spd="slow" p14:dur="2000" advClick="0" advTm="52000"/>
    </mc:Choice>
    <mc:Fallback xmlns="">
      <p:transition spd="slow" advClick="0" advTm="5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JTextArea</a:t>
            </a:r>
            <a:r>
              <a:rPr lang="tr-TR" dirty="0"/>
              <a:t> Metotları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1"/>
            <a:ext cx="10086553" cy="3901135"/>
          </a:xfrm>
        </p:spPr>
        <p:txBody>
          <a:bodyPr>
            <a:normAutofit/>
          </a:bodyPr>
          <a:lstStyle/>
          <a:p>
            <a:pPr algn="just"/>
            <a:r>
              <a:rPr lang="en-US" dirty="0"/>
              <a:t>int </a:t>
            </a:r>
            <a:r>
              <a:rPr lang="en-US" dirty="0" err="1"/>
              <a:t>getSelectionStart</a:t>
            </a:r>
            <a:r>
              <a:rPr lang="en-US" dirty="0"/>
              <a:t>()</a:t>
            </a:r>
            <a:r>
              <a:rPr lang="tr-TR" dirty="0"/>
              <a:t>: </a:t>
            </a:r>
            <a:r>
              <a:rPr lang="en-US" dirty="0" err="1"/>
              <a:t>Kontrol</a:t>
            </a:r>
            <a:r>
              <a:rPr lang="en-US" dirty="0"/>
              <a:t> </a:t>
            </a:r>
            <a:r>
              <a:rPr lang="en-US" dirty="0" err="1"/>
              <a:t>içerisinde</a:t>
            </a:r>
            <a:r>
              <a:rPr lang="en-US" dirty="0"/>
              <a:t> </a:t>
            </a:r>
            <a:r>
              <a:rPr lang="en-US" dirty="0" err="1"/>
              <a:t>seçili</a:t>
            </a:r>
            <a:r>
              <a:rPr lang="en-US" dirty="0"/>
              <a:t> (Mouse </a:t>
            </a:r>
            <a:r>
              <a:rPr lang="en-US" dirty="0" err="1"/>
              <a:t>ile</a:t>
            </a:r>
            <a:r>
              <a:rPr lang="en-US" dirty="0"/>
              <a:t> </a:t>
            </a:r>
            <a:r>
              <a:rPr lang="en-US" dirty="0" err="1"/>
              <a:t>üzeri</a:t>
            </a:r>
            <a:r>
              <a:rPr lang="en-US" dirty="0"/>
              <a:t> </a:t>
            </a:r>
            <a:r>
              <a:rPr lang="en-US" dirty="0" err="1"/>
              <a:t>çizilmiş</a:t>
            </a:r>
            <a:r>
              <a:rPr lang="en-US" dirty="0"/>
              <a:t>) </a:t>
            </a:r>
            <a:r>
              <a:rPr lang="en-US" dirty="0" err="1"/>
              <a:t>verinin</a:t>
            </a:r>
            <a:r>
              <a:rPr lang="en-US" dirty="0"/>
              <a:t> </a:t>
            </a:r>
            <a:r>
              <a:rPr lang="en-US" dirty="0" err="1"/>
              <a:t>başlangıç</a:t>
            </a:r>
            <a:r>
              <a:rPr lang="en-US" dirty="0"/>
              <a:t> </a:t>
            </a:r>
            <a:r>
              <a:rPr lang="en-US" dirty="0" err="1"/>
              <a:t>karakter</a:t>
            </a:r>
            <a:r>
              <a:rPr lang="en-US" dirty="0"/>
              <a:t> </a:t>
            </a:r>
            <a:r>
              <a:rPr lang="en-US" dirty="0" err="1"/>
              <a:t>sıra</a:t>
            </a:r>
            <a:r>
              <a:rPr lang="tr-TR" dirty="0"/>
              <a:t> </a:t>
            </a:r>
            <a:r>
              <a:rPr lang="en-US" dirty="0" err="1"/>
              <a:t>numarasını</a:t>
            </a:r>
            <a:r>
              <a:rPr lang="en-US" dirty="0"/>
              <a:t> </a:t>
            </a:r>
            <a:r>
              <a:rPr lang="en-US" dirty="0" err="1"/>
              <a:t>döndürür</a:t>
            </a:r>
            <a:r>
              <a:rPr lang="en-US" dirty="0"/>
              <a:t>.</a:t>
            </a:r>
            <a:r>
              <a:rPr lang="tr-TR" dirty="0"/>
              <a:t> </a:t>
            </a:r>
            <a:r>
              <a:rPr lang="en-US" dirty="0" err="1"/>
              <a:t>Yani</a:t>
            </a:r>
            <a:r>
              <a:rPr lang="en-US" dirty="0"/>
              <a:t> </a:t>
            </a:r>
            <a:r>
              <a:rPr lang="en-US" dirty="0" err="1"/>
              <a:t>kaçıncı</a:t>
            </a:r>
            <a:r>
              <a:rPr lang="en-US" dirty="0"/>
              <a:t> </a:t>
            </a:r>
            <a:r>
              <a:rPr lang="en-US" dirty="0" err="1"/>
              <a:t>karakterden</a:t>
            </a:r>
            <a:r>
              <a:rPr lang="en-US" dirty="0"/>
              <a:t> </a:t>
            </a:r>
            <a:r>
              <a:rPr lang="en-US" dirty="0" err="1"/>
              <a:t>itibaren</a:t>
            </a:r>
            <a:r>
              <a:rPr lang="en-US" dirty="0"/>
              <a:t> </a:t>
            </a:r>
            <a:r>
              <a:rPr lang="en-US" dirty="0" err="1"/>
              <a:t>seçili</a:t>
            </a:r>
            <a:r>
              <a:rPr lang="en-US" dirty="0"/>
              <a:t> hale </a:t>
            </a:r>
            <a:r>
              <a:rPr lang="en-US" dirty="0" err="1"/>
              <a:t>getirilmiş</a:t>
            </a:r>
            <a:r>
              <a:rPr lang="tr-TR" dirty="0"/>
              <a:t> </a:t>
            </a:r>
            <a:r>
              <a:rPr lang="en-US" dirty="0" err="1"/>
              <a:t>bilgisi</a:t>
            </a:r>
            <a:r>
              <a:rPr lang="en-US" dirty="0"/>
              <a:t> </a:t>
            </a:r>
            <a:r>
              <a:rPr lang="en-US" dirty="0" err="1"/>
              <a:t>tamsayı</a:t>
            </a:r>
            <a:r>
              <a:rPr lang="en-US" dirty="0"/>
              <a:t> </a:t>
            </a:r>
            <a:r>
              <a:rPr lang="en-US" dirty="0" err="1"/>
              <a:t>olarak</a:t>
            </a:r>
            <a:r>
              <a:rPr lang="en-US" dirty="0"/>
              <a:t> </a:t>
            </a:r>
            <a:r>
              <a:rPr lang="en-US" dirty="0" err="1"/>
              <a:t>döner</a:t>
            </a:r>
            <a:r>
              <a:rPr lang="en-US" dirty="0"/>
              <a:t>.</a:t>
            </a:r>
            <a:endParaRPr lang="tr-TR" dirty="0"/>
          </a:p>
          <a:p>
            <a:pPr algn="just"/>
            <a:r>
              <a:rPr lang="en-US" dirty="0"/>
              <a:t>int </a:t>
            </a:r>
            <a:r>
              <a:rPr lang="en-US" dirty="0" err="1"/>
              <a:t>getSelectionEnd</a:t>
            </a:r>
            <a:r>
              <a:rPr lang="en-US" dirty="0"/>
              <a:t>()</a:t>
            </a:r>
            <a:r>
              <a:rPr lang="tr-TR" dirty="0"/>
              <a:t>: </a:t>
            </a:r>
            <a:r>
              <a:rPr lang="en-US" dirty="0" err="1"/>
              <a:t>Kontrol</a:t>
            </a:r>
            <a:r>
              <a:rPr lang="en-US" dirty="0"/>
              <a:t> </a:t>
            </a:r>
            <a:r>
              <a:rPr lang="en-US" dirty="0" err="1"/>
              <a:t>içerisinde</a:t>
            </a:r>
            <a:r>
              <a:rPr lang="en-US" dirty="0"/>
              <a:t> </a:t>
            </a:r>
            <a:r>
              <a:rPr lang="en-US" dirty="0" err="1"/>
              <a:t>seçili</a:t>
            </a:r>
            <a:r>
              <a:rPr lang="en-US" dirty="0"/>
              <a:t> (Mouse </a:t>
            </a:r>
            <a:r>
              <a:rPr lang="en-US" dirty="0" err="1"/>
              <a:t>ile</a:t>
            </a:r>
            <a:r>
              <a:rPr lang="en-US" dirty="0"/>
              <a:t> </a:t>
            </a:r>
            <a:r>
              <a:rPr lang="en-US" dirty="0" err="1"/>
              <a:t>üzeri</a:t>
            </a:r>
            <a:r>
              <a:rPr lang="en-US" dirty="0"/>
              <a:t> </a:t>
            </a:r>
            <a:r>
              <a:rPr lang="en-US" dirty="0" err="1"/>
              <a:t>çizilmiş</a:t>
            </a:r>
            <a:r>
              <a:rPr lang="en-US" dirty="0"/>
              <a:t>) </a:t>
            </a:r>
            <a:r>
              <a:rPr lang="en-US" dirty="0" err="1"/>
              <a:t>verinin</a:t>
            </a:r>
            <a:r>
              <a:rPr lang="en-US" dirty="0"/>
              <a:t> </a:t>
            </a:r>
            <a:r>
              <a:rPr lang="en-US" dirty="0" err="1"/>
              <a:t>sonuncu</a:t>
            </a:r>
            <a:r>
              <a:rPr lang="en-US" dirty="0"/>
              <a:t> </a:t>
            </a:r>
            <a:r>
              <a:rPr lang="en-US" dirty="0" err="1"/>
              <a:t>karakter</a:t>
            </a:r>
            <a:r>
              <a:rPr lang="en-US" dirty="0"/>
              <a:t> </a:t>
            </a:r>
            <a:r>
              <a:rPr lang="en-US" dirty="0" err="1"/>
              <a:t>sıra</a:t>
            </a:r>
            <a:r>
              <a:rPr lang="tr-TR" dirty="0"/>
              <a:t> </a:t>
            </a:r>
            <a:r>
              <a:rPr lang="en-US" dirty="0" err="1"/>
              <a:t>numarasını</a:t>
            </a:r>
            <a:r>
              <a:rPr lang="en-US" dirty="0"/>
              <a:t> </a:t>
            </a:r>
            <a:r>
              <a:rPr lang="en-US" dirty="0" err="1"/>
              <a:t>döndürür</a:t>
            </a:r>
            <a:r>
              <a:rPr lang="en-US" dirty="0"/>
              <a:t>. </a:t>
            </a:r>
            <a:r>
              <a:rPr lang="en-US" dirty="0" err="1"/>
              <a:t>Yani</a:t>
            </a:r>
            <a:r>
              <a:rPr lang="en-US" dirty="0"/>
              <a:t> </a:t>
            </a:r>
            <a:r>
              <a:rPr lang="en-US" dirty="0" err="1"/>
              <a:t>kaçıncı</a:t>
            </a:r>
            <a:r>
              <a:rPr lang="en-US" dirty="0"/>
              <a:t> </a:t>
            </a:r>
            <a:r>
              <a:rPr lang="en-US" dirty="0" err="1"/>
              <a:t>karaktere</a:t>
            </a:r>
            <a:r>
              <a:rPr lang="en-US" dirty="0"/>
              <a:t> </a:t>
            </a:r>
            <a:r>
              <a:rPr lang="en-US" dirty="0" err="1"/>
              <a:t>kadar</a:t>
            </a:r>
            <a:r>
              <a:rPr lang="en-US" dirty="0"/>
              <a:t> </a:t>
            </a:r>
            <a:r>
              <a:rPr lang="en-US" dirty="0" err="1"/>
              <a:t>seçili</a:t>
            </a:r>
            <a:r>
              <a:rPr lang="en-US" dirty="0"/>
              <a:t> hale </a:t>
            </a:r>
            <a:r>
              <a:rPr lang="en-US" dirty="0" err="1"/>
              <a:t>getirilmiş</a:t>
            </a:r>
            <a:r>
              <a:rPr lang="en-US" dirty="0"/>
              <a:t> </a:t>
            </a:r>
            <a:r>
              <a:rPr lang="en-US" dirty="0" err="1"/>
              <a:t>bilgisi</a:t>
            </a:r>
            <a:r>
              <a:rPr lang="tr-TR" dirty="0"/>
              <a:t> </a:t>
            </a:r>
            <a:r>
              <a:rPr lang="en-US" dirty="0" err="1"/>
              <a:t>tamsayı</a:t>
            </a:r>
            <a:r>
              <a:rPr lang="en-US" dirty="0"/>
              <a:t> </a:t>
            </a:r>
            <a:r>
              <a:rPr lang="en-US" dirty="0" err="1"/>
              <a:t>olarak</a:t>
            </a:r>
            <a:r>
              <a:rPr lang="en-US" dirty="0"/>
              <a:t> </a:t>
            </a:r>
            <a:r>
              <a:rPr lang="en-US" dirty="0" err="1"/>
              <a:t>döner</a:t>
            </a:r>
            <a:r>
              <a:rPr lang="en-US" dirty="0"/>
              <a:t>.</a:t>
            </a:r>
            <a:endParaRPr lang="tr-TR" dirty="0"/>
          </a:p>
          <a:p>
            <a:pPr algn="just"/>
            <a:r>
              <a:rPr lang="en-US" dirty="0"/>
              <a:t>void </a:t>
            </a:r>
            <a:r>
              <a:rPr lang="en-US" dirty="0" err="1"/>
              <a:t>setFont</a:t>
            </a:r>
            <a:r>
              <a:rPr lang="en-US" dirty="0"/>
              <a:t>(Font f)</a:t>
            </a:r>
            <a:r>
              <a:rPr lang="tr-TR" dirty="0"/>
              <a:t>: </a:t>
            </a:r>
            <a:r>
              <a:rPr lang="en-US" dirty="0" err="1"/>
              <a:t>Kontrol</a:t>
            </a:r>
            <a:r>
              <a:rPr lang="en-US" dirty="0"/>
              <a:t> </a:t>
            </a:r>
            <a:r>
              <a:rPr lang="en-US" dirty="0" err="1"/>
              <a:t>içerisindeki</a:t>
            </a:r>
            <a:r>
              <a:rPr lang="en-US" dirty="0"/>
              <a:t> </a:t>
            </a:r>
            <a:r>
              <a:rPr lang="en-US" dirty="0" err="1"/>
              <a:t>verinin</a:t>
            </a:r>
            <a:r>
              <a:rPr lang="en-US" dirty="0"/>
              <a:t> </a:t>
            </a:r>
            <a:r>
              <a:rPr lang="en-US" dirty="0" err="1"/>
              <a:t>yazı</a:t>
            </a:r>
            <a:r>
              <a:rPr lang="en-US" dirty="0"/>
              <a:t> font </a:t>
            </a:r>
            <a:r>
              <a:rPr lang="en-US" dirty="0" err="1"/>
              <a:t>ayarını</a:t>
            </a:r>
            <a:r>
              <a:rPr lang="en-US" dirty="0"/>
              <a:t> </a:t>
            </a:r>
            <a:r>
              <a:rPr lang="en-US" dirty="0" err="1"/>
              <a:t>yapmak</a:t>
            </a:r>
            <a:r>
              <a:rPr lang="en-US" dirty="0"/>
              <a:t> </a:t>
            </a:r>
            <a:r>
              <a:rPr lang="en-US" dirty="0" err="1"/>
              <a:t>için</a:t>
            </a:r>
            <a:r>
              <a:rPr lang="en-US" dirty="0"/>
              <a:t> </a:t>
            </a:r>
            <a:r>
              <a:rPr lang="en-US" dirty="0" err="1"/>
              <a:t>kullanılır</a:t>
            </a:r>
            <a:r>
              <a:rPr lang="en-US" dirty="0"/>
              <a:t>. </a:t>
            </a:r>
            <a:r>
              <a:rPr lang="en-US" dirty="0" err="1"/>
              <a:t>Aynı</a:t>
            </a:r>
            <a:r>
              <a:rPr lang="en-US" dirty="0"/>
              <a:t> </a:t>
            </a:r>
            <a:r>
              <a:rPr lang="en-US" dirty="0" err="1"/>
              <a:t>şekilde</a:t>
            </a:r>
            <a:r>
              <a:rPr lang="tr-TR" dirty="0"/>
              <a:t> </a:t>
            </a:r>
            <a:r>
              <a:rPr lang="en-US" dirty="0"/>
              <a:t>font </a:t>
            </a:r>
            <a:r>
              <a:rPr lang="en-US" dirty="0" err="1"/>
              <a:t>değerini</a:t>
            </a:r>
            <a:r>
              <a:rPr lang="en-US" dirty="0"/>
              <a:t> </a:t>
            </a:r>
            <a:r>
              <a:rPr lang="en-US" dirty="0" err="1"/>
              <a:t>elde</a:t>
            </a:r>
            <a:r>
              <a:rPr lang="en-US" dirty="0"/>
              <a:t> </a:t>
            </a:r>
            <a:r>
              <a:rPr lang="en-US" dirty="0" err="1"/>
              <a:t>etmek</a:t>
            </a:r>
            <a:r>
              <a:rPr lang="en-US" dirty="0"/>
              <a:t> </a:t>
            </a:r>
            <a:r>
              <a:rPr lang="en-US" dirty="0" err="1"/>
              <a:t>için</a:t>
            </a:r>
            <a:r>
              <a:rPr lang="en-US" dirty="0"/>
              <a:t> </a:t>
            </a:r>
            <a:r>
              <a:rPr lang="en-US" dirty="0" err="1"/>
              <a:t>getFont</a:t>
            </a:r>
            <a:r>
              <a:rPr lang="en-US" dirty="0"/>
              <a:t>() </a:t>
            </a:r>
            <a:r>
              <a:rPr lang="en-US" dirty="0" err="1"/>
              <a:t>metodu</a:t>
            </a:r>
            <a:r>
              <a:rPr lang="en-US" dirty="0"/>
              <a:t> </a:t>
            </a:r>
            <a:r>
              <a:rPr lang="en-US" dirty="0" err="1"/>
              <a:t>kullanılabilir</a:t>
            </a:r>
            <a:r>
              <a:rPr lang="en-US" dirty="0"/>
              <a:t>.</a:t>
            </a:r>
            <a:endParaRPr lang="tr-TR" dirty="0"/>
          </a:p>
          <a:p>
            <a:pPr algn="just"/>
            <a:r>
              <a:rPr lang="tr-TR" dirty="0"/>
              <a:t>v</a:t>
            </a:r>
            <a:r>
              <a:rPr lang="en-US" dirty="0" err="1"/>
              <a:t>oid</a:t>
            </a:r>
            <a:r>
              <a:rPr lang="en-US" dirty="0"/>
              <a:t> </a:t>
            </a:r>
            <a:r>
              <a:rPr lang="en-US" dirty="0" err="1"/>
              <a:t>setEditable</a:t>
            </a:r>
            <a:r>
              <a:rPr lang="en-US" dirty="0"/>
              <a:t>(</a:t>
            </a:r>
            <a:r>
              <a:rPr lang="en-US" dirty="0" err="1"/>
              <a:t>boolean</a:t>
            </a:r>
            <a:r>
              <a:rPr lang="en-US" dirty="0"/>
              <a:t> b)</a:t>
            </a:r>
            <a:r>
              <a:rPr lang="tr-TR" dirty="0"/>
              <a:t>: </a:t>
            </a:r>
            <a:r>
              <a:rPr lang="en-US" dirty="0"/>
              <a:t>Bu </a:t>
            </a:r>
            <a:r>
              <a:rPr lang="en-US" dirty="0" err="1"/>
              <a:t>kontrolün</a:t>
            </a:r>
            <a:r>
              <a:rPr lang="en-US" dirty="0"/>
              <a:t> </a:t>
            </a:r>
            <a:r>
              <a:rPr lang="en-US" dirty="0" err="1"/>
              <a:t>varsayılan</a:t>
            </a:r>
            <a:r>
              <a:rPr lang="en-US" dirty="0"/>
              <a:t> </a:t>
            </a:r>
            <a:r>
              <a:rPr lang="en-US" dirty="0" err="1"/>
              <a:t>düzenleme</a:t>
            </a:r>
            <a:r>
              <a:rPr lang="en-US" dirty="0"/>
              <a:t> </a:t>
            </a:r>
            <a:r>
              <a:rPr lang="en-US" dirty="0" err="1"/>
              <a:t>durumu</a:t>
            </a:r>
            <a:r>
              <a:rPr lang="en-US" dirty="0"/>
              <a:t> </a:t>
            </a:r>
            <a:r>
              <a:rPr lang="en-US" dirty="0" err="1"/>
              <a:t>true’dur</a:t>
            </a:r>
            <a:r>
              <a:rPr lang="en-US" dirty="0"/>
              <a:t>. Bu </a:t>
            </a:r>
            <a:r>
              <a:rPr lang="en-US" dirty="0" err="1"/>
              <a:t>nedenle</a:t>
            </a:r>
            <a:r>
              <a:rPr lang="en-US" dirty="0"/>
              <a:t> </a:t>
            </a:r>
            <a:r>
              <a:rPr lang="en-US" dirty="0" err="1"/>
              <a:t>kontrol</a:t>
            </a:r>
            <a:r>
              <a:rPr lang="tr-TR" dirty="0"/>
              <a:t> </a:t>
            </a:r>
            <a:r>
              <a:rPr lang="en-US" dirty="0" err="1"/>
              <a:t>içerisine</a:t>
            </a:r>
            <a:r>
              <a:rPr lang="en-US" dirty="0"/>
              <a:t> </a:t>
            </a:r>
            <a:r>
              <a:rPr lang="en-US" dirty="0" err="1"/>
              <a:t>veri</a:t>
            </a:r>
            <a:r>
              <a:rPr lang="en-US" dirty="0"/>
              <a:t> </a:t>
            </a:r>
            <a:r>
              <a:rPr lang="en-US" dirty="0" err="1"/>
              <a:t>girilebilir</a:t>
            </a:r>
            <a:r>
              <a:rPr lang="en-US" dirty="0"/>
              <a:t> </a:t>
            </a:r>
            <a:r>
              <a:rPr lang="en-US" dirty="0" err="1"/>
              <a:t>ve</a:t>
            </a:r>
            <a:r>
              <a:rPr lang="en-US" dirty="0"/>
              <a:t> </a:t>
            </a:r>
            <a:r>
              <a:rPr lang="en-US" dirty="0" err="1"/>
              <a:t>düzenlenebilir</a:t>
            </a:r>
            <a:r>
              <a:rPr lang="en-US" dirty="0"/>
              <a:t>. </a:t>
            </a:r>
            <a:r>
              <a:rPr lang="en-US" dirty="0" err="1"/>
              <a:t>Ancak</a:t>
            </a:r>
            <a:r>
              <a:rPr lang="en-US" dirty="0"/>
              <a:t> </a:t>
            </a:r>
            <a:r>
              <a:rPr lang="en-US" dirty="0" err="1"/>
              <a:t>bu</a:t>
            </a:r>
            <a:r>
              <a:rPr lang="en-US" dirty="0"/>
              <a:t> </a:t>
            </a:r>
            <a:r>
              <a:rPr lang="en-US" dirty="0" err="1"/>
              <a:t>metoda</a:t>
            </a:r>
            <a:r>
              <a:rPr lang="en-US" dirty="0"/>
              <a:t> </a:t>
            </a:r>
            <a:r>
              <a:rPr lang="en-US" dirty="0" err="1"/>
              <a:t>parametre</a:t>
            </a:r>
            <a:r>
              <a:rPr lang="en-US" dirty="0"/>
              <a:t> </a:t>
            </a:r>
            <a:r>
              <a:rPr lang="en-US" dirty="0" err="1"/>
              <a:t>olarak</a:t>
            </a:r>
            <a:r>
              <a:rPr lang="tr-TR" dirty="0"/>
              <a:t> </a:t>
            </a:r>
            <a:r>
              <a:rPr lang="en-US" dirty="0"/>
              <a:t>false </a:t>
            </a:r>
            <a:r>
              <a:rPr lang="en-US" dirty="0" err="1"/>
              <a:t>verildiğinde</a:t>
            </a:r>
            <a:r>
              <a:rPr lang="en-US" dirty="0"/>
              <a:t>, </a:t>
            </a:r>
            <a:r>
              <a:rPr lang="en-US" dirty="0" err="1"/>
              <a:t>kontrol</a:t>
            </a:r>
            <a:r>
              <a:rPr lang="en-US" dirty="0"/>
              <a:t> </a:t>
            </a:r>
            <a:r>
              <a:rPr lang="en-US" dirty="0" err="1"/>
              <a:t>içeriği</a:t>
            </a:r>
            <a:r>
              <a:rPr lang="en-US" dirty="0"/>
              <a:t> </a:t>
            </a:r>
            <a:r>
              <a:rPr lang="en-US" dirty="0" err="1"/>
              <a:t>üzerinde</a:t>
            </a:r>
            <a:r>
              <a:rPr lang="en-US" dirty="0"/>
              <a:t> </a:t>
            </a:r>
            <a:r>
              <a:rPr lang="en-US" dirty="0" err="1"/>
              <a:t>düzenleme</a:t>
            </a:r>
            <a:r>
              <a:rPr lang="en-US" dirty="0"/>
              <a:t> </a:t>
            </a:r>
            <a:r>
              <a:rPr lang="en-US" dirty="0" err="1"/>
              <a:t>yapılamaz</a:t>
            </a:r>
            <a:r>
              <a:rPr lang="en-US" dirty="0"/>
              <a:t>. </a:t>
            </a:r>
            <a:r>
              <a:rPr lang="en-US" dirty="0" err="1"/>
              <a:t>Dolayısıyla</a:t>
            </a:r>
            <a:r>
              <a:rPr lang="tr-TR" dirty="0"/>
              <a:t> </a:t>
            </a:r>
            <a:r>
              <a:rPr lang="en-US" dirty="0" err="1"/>
              <a:t>veriyi</a:t>
            </a:r>
            <a:r>
              <a:rPr lang="en-US" dirty="0"/>
              <a:t> </a:t>
            </a:r>
            <a:r>
              <a:rPr lang="en-US" dirty="0" err="1"/>
              <a:t>muhafaza</a:t>
            </a:r>
            <a:r>
              <a:rPr lang="en-US" dirty="0"/>
              <a:t> </a:t>
            </a:r>
            <a:r>
              <a:rPr lang="en-US" dirty="0" err="1"/>
              <a:t>etmek</a:t>
            </a:r>
            <a:r>
              <a:rPr lang="en-US" dirty="0"/>
              <a:t> </a:t>
            </a:r>
            <a:r>
              <a:rPr lang="en-US" dirty="0" err="1"/>
              <a:t>için</a:t>
            </a:r>
            <a:r>
              <a:rPr lang="en-US" dirty="0"/>
              <a:t> </a:t>
            </a:r>
            <a:r>
              <a:rPr lang="en-US" dirty="0" err="1"/>
              <a:t>kullanılabilir</a:t>
            </a:r>
            <a:r>
              <a:rPr lang="en-US" dirty="0"/>
              <a:t>.</a:t>
            </a:r>
          </a:p>
        </p:txBody>
      </p:sp>
    </p:spTree>
    <p:extLst>
      <p:ext uri="{BB962C8B-B14F-4D97-AF65-F5344CB8AC3E}">
        <p14:creationId xmlns:p14="http://schemas.microsoft.com/office/powerpoint/2010/main" val="1173320201"/>
      </p:ext>
    </p:extLst>
  </p:cSld>
  <p:clrMapOvr>
    <a:masterClrMapping/>
  </p:clrMapOvr>
  <mc:AlternateContent xmlns:mc="http://schemas.openxmlformats.org/markup-compatibility/2006" xmlns:p14="http://schemas.microsoft.com/office/powerpoint/2010/main">
    <mc:Choice Requires="p14">
      <p:transition spd="slow" p14:dur="2000" advClick="0" advTm="35000"/>
    </mc:Choice>
    <mc:Fallback xmlns="">
      <p:transition spd="slow" advClick="0" advTm="3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JTextArea</a:t>
            </a:r>
            <a:r>
              <a:rPr lang="tr-TR" dirty="0"/>
              <a:t> Özelliklerinin Atanması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1"/>
            <a:ext cx="10086553" cy="4668578"/>
          </a:xfrm>
        </p:spPr>
        <p:txBody>
          <a:bodyPr>
            <a:normAutofit/>
          </a:bodyPr>
          <a:lstStyle/>
          <a:p>
            <a:pPr marL="0" indent="0" algn="just">
              <a:buNone/>
            </a:pPr>
            <a:r>
              <a:rPr lang="tr-TR" dirty="0"/>
              <a:t>Seçili bir </a:t>
            </a:r>
            <a:r>
              <a:rPr lang="tr-TR" dirty="0" err="1"/>
              <a:t>JTextArea</a:t>
            </a:r>
            <a:r>
              <a:rPr lang="tr-TR" dirty="0"/>
              <a:t> bileşeninin özelliklerini </a:t>
            </a:r>
            <a:r>
              <a:rPr lang="tr-TR" dirty="0" err="1"/>
              <a:t>Property</a:t>
            </a:r>
            <a:r>
              <a:rPr lang="tr-TR" dirty="0"/>
              <a:t> Editor penceresinden değiştirebilirsiniz.</a:t>
            </a:r>
          </a:p>
          <a:p>
            <a:pPr algn="just"/>
            <a:r>
              <a:rPr lang="tr-TR" dirty="0"/>
              <a:t>background: Arka plan rengini belirler.</a:t>
            </a:r>
          </a:p>
          <a:p>
            <a:pPr algn="just"/>
            <a:r>
              <a:rPr lang="tr-TR" dirty="0" err="1"/>
              <a:t>border</a:t>
            </a:r>
            <a:r>
              <a:rPr lang="tr-TR" dirty="0"/>
              <a:t>: Bileşenin kenarlık çizgi ve renk değerlerini belirler.</a:t>
            </a:r>
          </a:p>
          <a:p>
            <a:pPr algn="just"/>
            <a:r>
              <a:rPr lang="tr-TR" dirty="0" err="1"/>
              <a:t>caret</a:t>
            </a:r>
            <a:r>
              <a:rPr lang="tr-TR" dirty="0"/>
              <a:t>: Metin alanı imleç görünümünü belirler.</a:t>
            </a:r>
          </a:p>
          <a:p>
            <a:pPr algn="just"/>
            <a:r>
              <a:rPr lang="tr-TR" dirty="0" err="1"/>
              <a:t>caretColor</a:t>
            </a:r>
            <a:r>
              <a:rPr lang="tr-TR" dirty="0"/>
              <a:t>: Metin alanı imleç rengini belirler.</a:t>
            </a:r>
          </a:p>
          <a:p>
            <a:pPr algn="just"/>
            <a:r>
              <a:rPr lang="tr-TR" dirty="0" err="1"/>
              <a:t>caretPosition</a:t>
            </a:r>
            <a:r>
              <a:rPr lang="tr-TR" dirty="0"/>
              <a:t>: İmlecin metin alanı içerisindeki konumu belirler.</a:t>
            </a:r>
          </a:p>
          <a:p>
            <a:pPr algn="just"/>
            <a:r>
              <a:rPr lang="tr-TR" dirty="0" err="1"/>
              <a:t>columns</a:t>
            </a:r>
            <a:r>
              <a:rPr lang="tr-TR" dirty="0"/>
              <a:t>: Metin alanı içerisinde gösterilmek istenen sütun sayısını belirler.</a:t>
            </a:r>
          </a:p>
          <a:p>
            <a:pPr algn="just"/>
            <a:r>
              <a:rPr lang="tr-TR" dirty="0" err="1"/>
              <a:t>componentPopupMenu</a:t>
            </a:r>
            <a:r>
              <a:rPr lang="tr-TR" dirty="0"/>
              <a:t>: Bileşen üzerinde sağ tık yapıldığında gösterilecek </a:t>
            </a:r>
            <a:r>
              <a:rPr lang="tr-TR" dirty="0" err="1"/>
              <a:t>popup</a:t>
            </a:r>
            <a:r>
              <a:rPr lang="tr-TR" dirty="0"/>
              <a:t> menüyü belirler.</a:t>
            </a:r>
          </a:p>
          <a:p>
            <a:pPr algn="just"/>
            <a:r>
              <a:rPr lang="tr-TR" dirty="0" err="1"/>
              <a:t>cursor</a:t>
            </a:r>
            <a:r>
              <a:rPr lang="tr-TR" dirty="0"/>
              <a:t>: Bileşen fare işaretçisinin görünümü belirler.</a:t>
            </a:r>
          </a:p>
          <a:p>
            <a:pPr algn="just"/>
            <a:r>
              <a:rPr lang="tr-TR" dirty="0" err="1"/>
              <a:t>disabledTextColor</a:t>
            </a:r>
            <a:r>
              <a:rPr lang="tr-TR" dirty="0"/>
              <a:t>: Metin alanı kullanım dışı bırakıldığında kullanılacak metin renk değerini belirler.</a:t>
            </a:r>
          </a:p>
          <a:p>
            <a:pPr algn="just"/>
            <a:endParaRPr lang="tr-TR" dirty="0"/>
          </a:p>
        </p:txBody>
      </p:sp>
    </p:spTree>
    <p:extLst>
      <p:ext uri="{BB962C8B-B14F-4D97-AF65-F5344CB8AC3E}">
        <p14:creationId xmlns:p14="http://schemas.microsoft.com/office/powerpoint/2010/main" val="3721579628"/>
      </p:ext>
    </p:extLst>
  </p:cSld>
  <p:clrMapOvr>
    <a:masterClrMapping/>
  </p:clrMapOvr>
  <mc:AlternateContent xmlns:mc="http://schemas.openxmlformats.org/markup-compatibility/2006" xmlns:p14="http://schemas.microsoft.com/office/powerpoint/2010/main">
    <mc:Choice Requires="p14">
      <p:transition spd="slow" p14:dur="2000" advClick="0" advTm="35000"/>
    </mc:Choice>
    <mc:Fallback xmlns="">
      <p:transition spd="slow" advClick="0" advTm="3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9424904" cy="1280890"/>
          </a:xfrm>
        </p:spPr>
        <p:txBody>
          <a:bodyPr>
            <a:normAutofit/>
          </a:bodyPr>
          <a:lstStyle/>
          <a:p>
            <a:r>
              <a:rPr lang="tr-TR" dirty="0" err="1"/>
              <a:t>JTextArea</a:t>
            </a:r>
            <a:r>
              <a:rPr lang="tr-TR" dirty="0"/>
              <a:t> Özelliklerinin Atanması(devam)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1"/>
            <a:ext cx="10086553" cy="4668578"/>
          </a:xfrm>
        </p:spPr>
        <p:txBody>
          <a:bodyPr>
            <a:normAutofit/>
          </a:bodyPr>
          <a:lstStyle/>
          <a:p>
            <a:pPr algn="just"/>
            <a:r>
              <a:rPr lang="tr-TR" dirty="0" err="1"/>
              <a:t>document</a:t>
            </a:r>
            <a:r>
              <a:rPr lang="tr-TR" dirty="0"/>
              <a:t>: Metin alanı geçerli belge modelini belirler.</a:t>
            </a:r>
          </a:p>
          <a:p>
            <a:pPr algn="just"/>
            <a:r>
              <a:rPr lang="tr-TR" dirty="0" err="1"/>
              <a:t>dragEnabled</a:t>
            </a:r>
            <a:r>
              <a:rPr lang="tr-TR" dirty="0"/>
              <a:t>: Metin alanı için sürükleme özelliğinin açık olup olmadığını belirler. Geçerli değeri kapalıdır. Bu özellik işaretlenirse bileşen içeriği başka bir metin alabilecek bileşenin içeriğine sürükle bırak yöntemiyle atılabilir.</a:t>
            </a:r>
          </a:p>
          <a:p>
            <a:pPr algn="just"/>
            <a:r>
              <a:rPr lang="tr-TR" dirty="0" err="1"/>
              <a:t>editable</a:t>
            </a:r>
            <a:r>
              <a:rPr lang="tr-TR" dirty="0"/>
              <a:t>: Metin alanının düzenlenebilir olup olmayacağını belirler. Eğer işaret kaldırılırsa metin kutusu salt okunur olacak; metni güncellenemeyecektir.</a:t>
            </a:r>
          </a:p>
          <a:p>
            <a:pPr algn="just"/>
            <a:r>
              <a:rPr lang="tr-TR" dirty="0" err="1"/>
              <a:t>enabled</a:t>
            </a:r>
            <a:r>
              <a:rPr lang="tr-TR" dirty="0"/>
              <a:t>: Bileşenin etkin olup olmadığını belirler. Buradan seçim kaldırılırsa bileşen kullanılamaz.</a:t>
            </a:r>
          </a:p>
          <a:p>
            <a:pPr algn="just"/>
            <a:r>
              <a:rPr lang="tr-TR" dirty="0" err="1"/>
              <a:t>focusable</a:t>
            </a:r>
            <a:r>
              <a:rPr lang="tr-TR" dirty="0"/>
              <a:t>: Bileşenin odaklanılır olup olmadığını belirler. </a:t>
            </a:r>
            <a:r>
              <a:rPr lang="tr-TR" dirty="0" err="1"/>
              <a:t>Tab</a:t>
            </a:r>
            <a:r>
              <a:rPr lang="tr-TR" dirty="0"/>
              <a:t> tuşuyla gezilebilir olacaksa bu aktif hale getirilir.</a:t>
            </a:r>
          </a:p>
          <a:p>
            <a:pPr algn="just"/>
            <a:r>
              <a:rPr lang="tr-TR" dirty="0"/>
              <a:t>font: Bileşenin yazı tipi özelliklerini belirler.</a:t>
            </a:r>
          </a:p>
          <a:p>
            <a:pPr algn="just"/>
            <a:r>
              <a:rPr lang="tr-TR" dirty="0" err="1"/>
              <a:t>foreground</a:t>
            </a:r>
            <a:r>
              <a:rPr lang="tr-TR" dirty="0"/>
              <a:t>: Bileşenin ön plan rengini belirler.</a:t>
            </a:r>
          </a:p>
          <a:p>
            <a:pPr algn="just"/>
            <a:r>
              <a:rPr lang="tr-TR" dirty="0" err="1"/>
              <a:t>highlighter</a:t>
            </a:r>
            <a:r>
              <a:rPr lang="tr-TR" dirty="0"/>
              <a:t>: Metin alanı seçim art alan ve seçili metin renk setini belirler</a:t>
            </a:r>
          </a:p>
        </p:txBody>
      </p:sp>
    </p:spTree>
    <p:extLst>
      <p:ext uri="{BB962C8B-B14F-4D97-AF65-F5344CB8AC3E}">
        <p14:creationId xmlns:p14="http://schemas.microsoft.com/office/powerpoint/2010/main" val="1438545299"/>
      </p:ext>
    </p:extLst>
  </p:cSld>
  <p:clrMapOvr>
    <a:masterClrMapping/>
  </p:clrMapOvr>
  <mc:AlternateContent xmlns:mc="http://schemas.openxmlformats.org/markup-compatibility/2006" xmlns:p14="http://schemas.microsoft.com/office/powerpoint/2010/main">
    <mc:Choice Requires="p14">
      <p:transition spd="slow" p14:dur="2000" advClick="0" advTm="35000"/>
    </mc:Choice>
    <mc:Fallback xmlns="">
      <p:transition spd="slow" advClick="0" advTm="3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9424904" cy="1280890"/>
          </a:xfrm>
        </p:spPr>
        <p:txBody>
          <a:bodyPr>
            <a:normAutofit/>
          </a:bodyPr>
          <a:lstStyle/>
          <a:p>
            <a:r>
              <a:rPr lang="tr-TR" dirty="0" err="1"/>
              <a:t>JTextArea</a:t>
            </a:r>
            <a:r>
              <a:rPr lang="tr-TR" dirty="0"/>
              <a:t> Özelliklerinin Atanması(devam)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1"/>
            <a:ext cx="10086553" cy="4668578"/>
          </a:xfrm>
        </p:spPr>
        <p:txBody>
          <a:bodyPr>
            <a:normAutofit/>
          </a:bodyPr>
          <a:lstStyle/>
          <a:p>
            <a:pPr algn="just"/>
            <a:r>
              <a:rPr lang="tr-TR" dirty="0" err="1"/>
              <a:t>lineCount</a:t>
            </a:r>
            <a:r>
              <a:rPr lang="tr-TR" dirty="0"/>
              <a:t>: Metin alanı satır sayısını verir.</a:t>
            </a:r>
          </a:p>
          <a:p>
            <a:pPr algn="just"/>
            <a:r>
              <a:rPr lang="tr-TR" dirty="0" err="1"/>
              <a:t>lineWrap</a:t>
            </a:r>
            <a:r>
              <a:rPr lang="tr-TR" dirty="0"/>
              <a:t>: Metin alanında, sığmayan satırların bir alt satırdan devam edip etmeyeceğini belirler.</a:t>
            </a:r>
          </a:p>
          <a:p>
            <a:pPr algn="just"/>
            <a:r>
              <a:rPr lang="tr-TR" dirty="0" err="1"/>
              <a:t>margin</a:t>
            </a:r>
            <a:r>
              <a:rPr lang="tr-TR" dirty="0"/>
              <a:t>: Metin alanı ve kenarlığı arasındaki boşluğu belirler.</a:t>
            </a:r>
          </a:p>
          <a:p>
            <a:pPr algn="just"/>
            <a:r>
              <a:rPr lang="tr-TR" dirty="0"/>
              <a:t>name: Metin alanının adını belirler.</a:t>
            </a:r>
          </a:p>
          <a:p>
            <a:pPr algn="just"/>
            <a:r>
              <a:rPr lang="tr-TR" dirty="0" err="1"/>
              <a:t>nextFocusableComponent</a:t>
            </a:r>
            <a:r>
              <a:rPr lang="tr-TR" dirty="0"/>
              <a:t>: Bu bileşenden sonra odaklanılacak olan bileşeni belirler.</a:t>
            </a:r>
          </a:p>
          <a:p>
            <a:pPr algn="just"/>
            <a:r>
              <a:rPr lang="tr-TR" dirty="0" err="1"/>
              <a:t>opaque</a:t>
            </a:r>
            <a:r>
              <a:rPr lang="tr-TR" dirty="0"/>
              <a:t>: Bileşenin art alan renklerini gösterip göstermeyeceğini belirler.</a:t>
            </a:r>
          </a:p>
          <a:p>
            <a:pPr algn="just"/>
            <a:r>
              <a:rPr lang="tr-TR" dirty="0" err="1"/>
              <a:t>prefferedSize</a:t>
            </a:r>
            <a:r>
              <a:rPr lang="tr-TR" dirty="0"/>
              <a:t>: Bileşenin geçerli boyutlarını belirler. Sıralaması genişlik sonrasında ise yüksekliktir.</a:t>
            </a:r>
          </a:p>
          <a:p>
            <a:pPr algn="just"/>
            <a:r>
              <a:rPr lang="tr-TR" dirty="0" err="1"/>
              <a:t>rows</a:t>
            </a:r>
            <a:r>
              <a:rPr lang="tr-TR" dirty="0"/>
              <a:t>: Metin alanı için gösterilmesi istenen satır sayısını belirler.</a:t>
            </a:r>
          </a:p>
        </p:txBody>
      </p:sp>
    </p:spTree>
    <p:extLst>
      <p:ext uri="{BB962C8B-B14F-4D97-AF65-F5344CB8AC3E}">
        <p14:creationId xmlns:p14="http://schemas.microsoft.com/office/powerpoint/2010/main" val="1677435391"/>
      </p:ext>
    </p:extLst>
  </p:cSld>
  <p:clrMapOvr>
    <a:masterClrMapping/>
  </p:clrMapOvr>
  <mc:AlternateContent xmlns:mc="http://schemas.openxmlformats.org/markup-compatibility/2006" xmlns:p14="http://schemas.microsoft.com/office/powerpoint/2010/main">
    <mc:Choice Requires="p14">
      <p:transition spd="slow" p14:dur="2000" advClick="0" advTm="35000"/>
    </mc:Choice>
    <mc:Fallback xmlns="">
      <p:transition spd="slow" advClick="0" advTm="3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9424904" cy="1280890"/>
          </a:xfrm>
        </p:spPr>
        <p:txBody>
          <a:bodyPr>
            <a:normAutofit/>
          </a:bodyPr>
          <a:lstStyle/>
          <a:p>
            <a:r>
              <a:rPr lang="tr-TR" dirty="0" err="1"/>
              <a:t>JTextArea</a:t>
            </a:r>
            <a:r>
              <a:rPr lang="tr-TR" dirty="0"/>
              <a:t> Özelliklerinin Atanması(devam)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1"/>
            <a:ext cx="10086553" cy="4668578"/>
          </a:xfrm>
        </p:spPr>
        <p:txBody>
          <a:bodyPr>
            <a:normAutofit/>
          </a:bodyPr>
          <a:lstStyle/>
          <a:p>
            <a:pPr algn="just"/>
            <a:r>
              <a:rPr lang="tr-TR" dirty="0" err="1"/>
              <a:t>selectedText</a:t>
            </a:r>
            <a:r>
              <a:rPr lang="tr-TR" dirty="0"/>
              <a:t>: Metin alanı içerisinde, </a:t>
            </a:r>
            <a:r>
              <a:rPr lang="tr-TR" dirty="0" err="1"/>
              <a:t>selectionStar</a:t>
            </a:r>
            <a:r>
              <a:rPr lang="tr-TR" dirty="0"/>
              <a:t> ve </a:t>
            </a:r>
            <a:r>
              <a:rPr lang="tr-TR" dirty="0" err="1"/>
              <a:t>selectionEnd</a:t>
            </a:r>
            <a:r>
              <a:rPr lang="tr-TR" dirty="0"/>
              <a:t> seçenekleriyle belirlenen seçili metni gösterir.</a:t>
            </a:r>
          </a:p>
          <a:p>
            <a:pPr algn="just"/>
            <a:r>
              <a:rPr lang="tr-TR" dirty="0" err="1"/>
              <a:t>selectedTextColor</a:t>
            </a:r>
            <a:r>
              <a:rPr lang="tr-TR" dirty="0"/>
              <a:t>: Metin alanı içerisinde seçili metnin ön plan rengini belirler.</a:t>
            </a:r>
          </a:p>
          <a:p>
            <a:pPr algn="just"/>
            <a:r>
              <a:rPr lang="tr-TR" dirty="0" err="1"/>
              <a:t>selectionColor</a:t>
            </a:r>
            <a:r>
              <a:rPr lang="tr-TR" dirty="0"/>
              <a:t>: Metin alanı içerisinde seçili metnin arka plan rengini belirler.</a:t>
            </a:r>
          </a:p>
          <a:p>
            <a:pPr algn="just"/>
            <a:r>
              <a:rPr lang="tr-TR" dirty="0" err="1"/>
              <a:t>text</a:t>
            </a:r>
            <a:r>
              <a:rPr lang="tr-TR" dirty="0"/>
              <a:t>: Bileşen metnini belirler.</a:t>
            </a:r>
          </a:p>
          <a:p>
            <a:pPr algn="just"/>
            <a:r>
              <a:rPr lang="tr-TR" dirty="0" err="1"/>
              <a:t>toolTipText</a:t>
            </a:r>
            <a:r>
              <a:rPr lang="tr-TR" dirty="0"/>
              <a:t>: Bileşen ipucu metnini belirler. Bileşen üzerinde fareyle bir süre beklediğinizde beliren yazıdır.</a:t>
            </a:r>
          </a:p>
          <a:p>
            <a:pPr algn="just"/>
            <a:r>
              <a:rPr lang="tr-TR" dirty="0" err="1"/>
              <a:t>wrapStyleWord</a:t>
            </a:r>
            <a:r>
              <a:rPr lang="tr-TR" dirty="0"/>
              <a:t>: Metin alanında, sığmayan satırların karakter mi yoksa sözcük bazında mı alt satırdan devam edeceğini belirler. Eğer işaret kaldırılırsa karakter alt satıra geçirilecektir.</a:t>
            </a:r>
          </a:p>
        </p:txBody>
      </p:sp>
    </p:spTree>
    <p:extLst>
      <p:ext uri="{BB962C8B-B14F-4D97-AF65-F5344CB8AC3E}">
        <p14:creationId xmlns:p14="http://schemas.microsoft.com/office/powerpoint/2010/main" val="1708304371"/>
      </p:ext>
    </p:extLst>
  </p:cSld>
  <p:clrMapOvr>
    <a:masterClrMapping/>
  </p:clrMapOvr>
  <mc:AlternateContent xmlns:mc="http://schemas.openxmlformats.org/markup-compatibility/2006" xmlns:p14="http://schemas.microsoft.com/office/powerpoint/2010/main">
    <mc:Choice Requires="p14">
      <p:transition spd="slow" p14:dur="2000" advClick="0" advTm="35000"/>
    </mc:Choice>
    <mc:Fallback xmlns="">
      <p:transition spd="slow" advClick="0" advTm="3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lnSpcReduction="10000"/>
          </a:bodyPr>
          <a:lstStyle/>
          <a:p>
            <a:r>
              <a:rPr lang="tr-TR" dirty="0" err="1"/>
              <a:t>JComboBox</a:t>
            </a:r>
            <a:r>
              <a:rPr lang="tr-TR" dirty="0"/>
              <a:t> nedir?</a:t>
            </a:r>
          </a:p>
          <a:p>
            <a:r>
              <a:rPr lang="tr-TR" dirty="0" err="1"/>
              <a:t>JComboBox</a:t>
            </a:r>
            <a:r>
              <a:rPr lang="tr-TR" dirty="0"/>
              <a:t> Yapılandırıcıları</a:t>
            </a:r>
          </a:p>
          <a:p>
            <a:r>
              <a:rPr lang="tr-TR" dirty="0" err="1"/>
              <a:t>JComboBox</a:t>
            </a:r>
            <a:r>
              <a:rPr lang="tr-TR" dirty="0"/>
              <a:t> Metotları</a:t>
            </a:r>
          </a:p>
          <a:p>
            <a:r>
              <a:rPr lang="tr-TR" dirty="0" err="1"/>
              <a:t>JComboBox</a:t>
            </a:r>
            <a:r>
              <a:rPr lang="tr-TR" dirty="0"/>
              <a:t> Özelliklerinin Atanması</a:t>
            </a:r>
          </a:p>
          <a:p>
            <a:r>
              <a:rPr lang="tr-TR" dirty="0" err="1"/>
              <a:t>JTextArea</a:t>
            </a:r>
            <a:r>
              <a:rPr lang="tr-TR" dirty="0"/>
              <a:t> nedir?</a:t>
            </a:r>
          </a:p>
          <a:p>
            <a:r>
              <a:rPr lang="tr-TR" dirty="0" err="1"/>
              <a:t>JTextArea</a:t>
            </a:r>
            <a:r>
              <a:rPr lang="tr-TR" dirty="0"/>
              <a:t> Yapılandırıcıları</a:t>
            </a:r>
          </a:p>
          <a:p>
            <a:r>
              <a:rPr lang="tr-TR" dirty="0" err="1"/>
              <a:t>JTextArea</a:t>
            </a:r>
            <a:r>
              <a:rPr lang="tr-TR" dirty="0"/>
              <a:t> Metotları</a:t>
            </a:r>
          </a:p>
          <a:p>
            <a:r>
              <a:rPr lang="tr-TR" dirty="0" err="1"/>
              <a:t>JTextArea</a:t>
            </a:r>
            <a:r>
              <a:rPr lang="tr-TR" dirty="0"/>
              <a:t> Özelliklerinin Atanması</a:t>
            </a:r>
          </a:p>
          <a:p>
            <a:r>
              <a:rPr lang="tr-TR" dirty="0"/>
              <a:t>Uygulama Örneği – </a:t>
            </a:r>
            <a:r>
              <a:rPr lang="tr-TR" dirty="0" err="1"/>
              <a:t>JComboBox</a:t>
            </a:r>
            <a:endParaRPr lang="tr-TR" dirty="0"/>
          </a:p>
          <a:p>
            <a:r>
              <a:rPr lang="tr-TR" dirty="0"/>
              <a:t>Uygulama Örneği - </a:t>
            </a:r>
            <a:r>
              <a:rPr lang="tr-TR" dirty="0" err="1"/>
              <a:t>JTextArea</a:t>
            </a:r>
            <a:endParaRPr lang="tr-TR" dirty="0"/>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mc:AlternateContent xmlns:mc="http://schemas.openxmlformats.org/markup-compatibility/2006" xmlns:p14="http://schemas.microsoft.com/office/powerpoint/2010/main">
    <mc:Choice Requires="p14">
      <p:transition spd="slow" p14:dur="2000" advClick="0" advTm="27000"/>
    </mc:Choice>
    <mc:Fallback xmlns="">
      <p:transition spd="slow" advClick="0" advTm="27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 </a:t>
            </a:r>
            <a:r>
              <a:rPr lang="tr-TR" dirty="0" err="1"/>
              <a:t>JComboBox</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14" name="Resim 13">
            <a:extLst>
              <a:ext uri="{FF2B5EF4-FFF2-40B4-BE49-F238E27FC236}">
                <a16:creationId xmlns:a16="http://schemas.microsoft.com/office/drawing/2014/main" id="{167FFFF8-E631-4334-9CEA-8459E1273BD8}"/>
              </a:ext>
            </a:extLst>
          </p:cNvPr>
          <p:cNvPicPr>
            <a:picLocks noChangeAspect="1"/>
          </p:cNvPicPr>
          <p:nvPr/>
        </p:nvPicPr>
        <p:blipFill>
          <a:blip r:embed="rId2"/>
          <a:stretch>
            <a:fillRect/>
          </a:stretch>
        </p:blipFill>
        <p:spPr>
          <a:xfrm>
            <a:off x="8568314" y="1756403"/>
            <a:ext cx="3362794" cy="3419952"/>
          </a:xfrm>
          <a:prstGeom prst="rect">
            <a:avLst/>
          </a:prstGeom>
        </p:spPr>
      </p:pic>
      <p:pic>
        <p:nvPicPr>
          <p:cNvPr id="16" name="Resim 15">
            <a:extLst>
              <a:ext uri="{FF2B5EF4-FFF2-40B4-BE49-F238E27FC236}">
                <a16:creationId xmlns:a16="http://schemas.microsoft.com/office/drawing/2014/main" id="{7E308F13-6A3F-4C5E-BCBD-38078D0D228B}"/>
              </a:ext>
            </a:extLst>
          </p:cNvPr>
          <p:cNvPicPr>
            <a:picLocks noChangeAspect="1"/>
          </p:cNvPicPr>
          <p:nvPr/>
        </p:nvPicPr>
        <p:blipFill>
          <a:blip r:embed="rId3"/>
          <a:stretch>
            <a:fillRect/>
          </a:stretch>
        </p:blipFill>
        <p:spPr>
          <a:xfrm rot="5400000">
            <a:off x="3216252" y="-52621"/>
            <a:ext cx="3271356" cy="7186599"/>
          </a:xfrm>
          <a:prstGeom prst="rect">
            <a:avLst/>
          </a:prstGeom>
        </p:spPr>
      </p:pic>
    </p:spTree>
    <p:extLst>
      <p:ext uri="{BB962C8B-B14F-4D97-AF65-F5344CB8AC3E}">
        <p14:creationId xmlns:p14="http://schemas.microsoft.com/office/powerpoint/2010/main" val="3150035731"/>
      </p:ext>
    </p:extLst>
  </p:cSld>
  <p:clrMapOvr>
    <a:masterClrMapping/>
  </p:clrMapOvr>
  <mc:AlternateContent xmlns:mc="http://schemas.openxmlformats.org/markup-compatibility/2006" xmlns:p14="http://schemas.microsoft.com/office/powerpoint/2010/main">
    <mc:Choice Requires="p14">
      <p:transition spd="slow" p14:dur="2000" advClick="0" advTm="36000"/>
    </mc:Choice>
    <mc:Fallback xmlns="">
      <p:transition spd="slow" advClick="0" advTm="36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 </a:t>
            </a:r>
            <a:r>
              <a:rPr lang="tr-TR" dirty="0" err="1"/>
              <a:t>JTextArea</a:t>
            </a:r>
            <a:r>
              <a:rPr lang="tr-TR" dirty="0"/>
              <a:t>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7" name="Resim 6">
            <a:extLst>
              <a:ext uri="{FF2B5EF4-FFF2-40B4-BE49-F238E27FC236}">
                <a16:creationId xmlns:a16="http://schemas.microsoft.com/office/drawing/2014/main" id="{B54E4F33-E23B-43CF-8970-FB024FD490AC}"/>
              </a:ext>
            </a:extLst>
          </p:cNvPr>
          <p:cNvPicPr>
            <a:picLocks noChangeAspect="1"/>
          </p:cNvPicPr>
          <p:nvPr/>
        </p:nvPicPr>
        <p:blipFill>
          <a:blip r:embed="rId2"/>
          <a:stretch>
            <a:fillRect/>
          </a:stretch>
        </p:blipFill>
        <p:spPr>
          <a:xfrm>
            <a:off x="8895529" y="1776442"/>
            <a:ext cx="3072423" cy="3106848"/>
          </a:xfrm>
          <a:prstGeom prst="rect">
            <a:avLst/>
          </a:prstGeom>
        </p:spPr>
      </p:pic>
      <p:pic>
        <p:nvPicPr>
          <p:cNvPr id="9" name="Resim 8">
            <a:extLst>
              <a:ext uri="{FF2B5EF4-FFF2-40B4-BE49-F238E27FC236}">
                <a16:creationId xmlns:a16="http://schemas.microsoft.com/office/drawing/2014/main" id="{8916309C-1940-4549-89D9-C9BD7A3908A9}"/>
              </a:ext>
            </a:extLst>
          </p:cNvPr>
          <p:cNvPicPr>
            <a:picLocks noChangeAspect="1"/>
          </p:cNvPicPr>
          <p:nvPr/>
        </p:nvPicPr>
        <p:blipFill>
          <a:blip r:embed="rId3"/>
          <a:stretch>
            <a:fillRect/>
          </a:stretch>
        </p:blipFill>
        <p:spPr>
          <a:xfrm rot="5400000">
            <a:off x="3588454" y="-205328"/>
            <a:ext cx="3106847" cy="7070388"/>
          </a:xfrm>
          <a:prstGeom prst="rect">
            <a:avLst/>
          </a:prstGeom>
        </p:spPr>
      </p:pic>
    </p:spTree>
    <p:extLst>
      <p:ext uri="{BB962C8B-B14F-4D97-AF65-F5344CB8AC3E}">
        <p14:creationId xmlns:p14="http://schemas.microsoft.com/office/powerpoint/2010/main" val="1225073569"/>
      </p:ext>
    </p:extLst>
  </p:cSld>
  <p:clrMapOvr>
    <a:masterClrMapping/>
  </p:clrMapOvr>
  <mc:AlternateContent xmlns:mc="http://schemas.openxmlformats.org/markup-compatibility/2006" xmlns:p14="http://schemas.microsoft.com/office/powerpoint/2010/main">
    <mc:Choice Requires="p14">
      <p:transition spd="slow" p14:dur="2000" advClick="0" advTm="17000"/>
    </mc:Choice>
    <mc:Fallback xmlns="">
      <p:transition spd="slow" advClick="0" advTm="17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Sonuç</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tr-TR" dirty="0"/>
              <a:t>Sonuç olarak, </a:t>
            </a:r>
            <a:r>
              <a:rPr lang="tr-TR" dirty="0" err="1"/>
              <a:t>JComboBox</a:t>
            </a:r>
            <a:r>
              <a:rPr lang="tr-TR" dirty="0"/>
              <a:t> ve </a:t>
            </a:r>
            <a:r>
              <a:rPr lang="tr-TR" dirty="0" err="1"/>
              <a:t>JTextArea’nın</a:t>
            </a:r>
            <a:r>
              <a:rPr lang="tr-TR" dirty="0"/>
              <a:t> ne olduğunu nasıl çalıştığını, uygulama yöntemlerini teorik olarak öğrendik ve iki adet uygulamalı örneğimizi gerçekleştirdik. En çok kullanılan yapılandırıcılarını, metotlarını ve özelliklerini inceledik.</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3"/>
            <a:extLst>
              <a:ext uri="{FF2B5EF4-FFF2-40B4-BE49-F238E27FC236}">
                <a16:creationId xmlns:a16="http://schemas.microsoft.com/office/drawing/2014/main" id="{E615FC51-021C-4530-9CCB-7B39F7838C2C}"/>
              </a:ext>
            </a:extLst>
          </p:cNvPr>
          <p:cNvPicPr>
            <a:picLocks noChangeAspect="1"/>
          </p:cNvPicPr>
          <p:nvPr/>
        </p:nvPicPr>
        <p:blipFill>
          <a:blip r:embed="rId4"/>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67358911"/>
      </p:ext>
    </p:extLst>
  </p:cSld>
  <p:clrMapOvr>
    <a:masterClrMapping/>
  </p:clrMapOvr>
  <mc:AlternateContent xmlns:mc="http://schemas.openxmlformats.org/markup-compatibility/2006" xmlns:p14="http://schemas.microsoft.com/office/powerpoint/2010/main">
    <mc:Choice Requires="p14">
      <p:transition spd="slow" p14:dur="2000" advClick="0" advTm="11000"/>
    </mc:Choice>
    <mc:Fallback xmlns="">
      <p:transition spd="slow" advClick="0" advTm="11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tr-TR" dirty="0" err="1"/>
              <a:t>JComboBox</a:t>
            </a:r>
            <a:br>
              <a:rPr lang="tr-TR" dirty="0"/>
            </a:br>
            <a:r>
              <a:rPr lang="tr-TR" dirty="0"/>
              <a:t>(</a:t>
            </a:r>
            <a:r>
              <a:rPr lang="en-US" dirty="0">
                <a:hlinkClick r:id="rId2"/>
              </a:rPr>
              <a:t>https://www.javatpoint.com/java-jcombobox</a:t>
            </a:r>
            <a:r>
              <a:rPr lang="tr-TR" dirty="0"/>
              <a:t>)</a:t>
            </a:r>
          </a:p>
          <a:p>
            <a:r>
              <a:rPr lang="tr-TR" dirty="0" err="1"/>
              <a:t>JTextArea</a:t>
            </a:r>
            <a:br>
              <a:rPr lang="tr-TR" dirty="0"/>
            </a:br>
            <a:r>
              <a:rPr lang="tr-TR" dirty="0"/>
              <a:t>(</a:t>
            </a:r>
            <a:r>
              <a:rPr lang="en-US" dirty="0">
                <a:hlinkClick r:id="rId3"/>
              </a:rPr>
              <a:t>https://www.javatpoint.com/java-jtextarea</a:t>
            </a:r>
            <a:r>
              <a:rPr lang="tr-TR" dirty="0"/>
              <a:t>)</a:t>
            </a:r>
          </a:p>
          <a:p>
            <a:r>
              <a:rPr lang="tr-TR" dirty="0"/>
              <a:t>KODLAB JAVA 8 (JAVA 8 STANDART EDITION A. KERİM FIRAT)</a:t>
            </a:r>
          </a:p>
          <a:p>
            <a:r>
              <a:rPr lang="tr-TR" dirty="0"/>
              <a:t>JAVA SWING (BAŞLANGIÇTAN İLERİ DÜZEYE HER YÖNÜYLE GUI GELİŞTİRME KLAVUZU A. KADİR GÜNEYTEPE)</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5"/>
            <a:extLst>
              <a:ext uri="{FF2B5EF4-FFF2-40B4-BE49-F238E27FC236}">
                <a16:creationId xmlns:a16="http://schemas.microsoft.com/office/drawing/2014/main" id="{E615FC51-021C-4530-9CCB-7B39F7838C2C}"/>
              </a:ext>
            </a:extLst>
          </p:cNvPr>
          <p:cNvPicPr>
            <a:picLocks noChangeAspect="1"/>
          </p:cNvPicPr>
          <p:nvPr/>
        </p:nvPicPr>
        <p:blipFill>
          <a:blip r:embed="rId6"/>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7">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6" name="Alt Başlık 2">
            <a:extLst>
              <a:ext uri="{FF2B5EF4-FFF2-40B4-BE49-F238E27FC236}">
                <a16:creationId xmlns:a16="http://schemas.microsoft.com/office/drawing/2014/main" id="{A1EE26F9-F013-4C22-AC59-BEDC9301B78D}"/>
              </a:ext>
            </a:extLst>
          </p:cNvPr>
          <p:cNvSpPr txBox="1">
            <a:spLocks/>
          </p:cNvSpPr>
          <p:nvPr/>
        </p:nvSpPr>
        <p:spPr>
          <a:xfrm>
            <a:off x="6161110" y="4663266"/>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sz="1600" dirty="0">
                <a:solidFill>
                  <a:schemeClr val="tx1"/>
                </a:solidFill>
              </a:rPr>
              <a:t>Hazırlayan ve Sunan: </a:t>
            </a:r>
            <a:r>
              <a:rPr lang="tr-TR" sz="1600" b="1" dirty="0">
                <a:solidFill>
                  <a:schemeClr val="tx1"/>
                </a:solidFill>
              </a:rPr>
              <a:t>Furkan AKKULAK 1811404020</a:t>
            </a:r>
          </a:p>
          <a:p>
            <a:r>
              <a:rPr lang="tr-TR" sz="1600" dirty="0">
                <a:solidFill>
                  <a:schemeClr val="tx1"/>
                </a:solidFill>
              </a:rPr>
              <a:t>Tarih                            : 14/06/2021</a:t>
            </a:r>
          </a:p>
          <a:p>
            <a:r>
              <a:rPr lang="tr-TR" sz="1600" dirty="0">
                <a:solidFill>
                  <a:schemeClr val="tx1"/>
                </a:solidFill>
              </a:rPr>
              <a:t>Sürüm                         : v1</a:t>
            </a:r>
          </a:p>
          <a:p>
            <a:r>
              <a:rPr lang="tr-TR" sz="1600" dirty="0">
                <a:solidFill>
                  <a:schemeClr val="tx1"/>
                </a:solidFill>
              </a:rPr>
              <a:t>Ders Yürütücüsü        : Doç. Dr. İsmail KIRBAŞ </a:t>
            </a:r>
            <a:endParaRPr lang="en-US" sz="1600" dirty="0">
              <a:solidFill>
                <a:schemeClr val="tx1"/>
              </a:solidFill>
            </a:endParaRPr>
          </a:p>
        </p:txBody>
      </p:sp>
    </p:spTree>
    <p:extLst>
      <p:ext uri="{BB962C8B-B14F-4D97-AF65-F5344CB8AC3E}">
        <p14:creationId xmlns:p14="http://schemas.microsoft.com/office/powerpoint/2010/main" val="3793757714"/>
      </p:ext>
    </p:extLst>
  </p:cSld>
  <p:clrMapOvr>
    <a:masterClrMapping/>
  </p:clrMapOvr>
  <mc:AlternateContent xmlns:mc="http://schemas.openxmlformats.org/markup-compatibility/2006" xmlns:p14="http://schemas.microsoft.com/office/powerpoint/2010/main">
    <mc:Choice Requires="p14">
      <p:transition spd="slow" p14:dur="2000" advClick="0" advTm="22000"/>
    </mc:Choice>
    <mc:Fallback xmlns="">
      <p:transition spd="slow" advClick="0" advTm="2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err="1"/>
              <a:t>JComboBox</a:t>
            </a:r>
            <a:r>
              <a:rPr lang="tr-TR" dirty="0"/>
              <a:t> nedir?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just"/>
            <a:r>
              <a:rPr lang="tr-TR" dirty="0" err="1"/>
              <a:t>JComboBox</a:t>
            </a:r>
            <a:r>
              <a:rPr lang="tr-TR" dirty="0"/>
              <a:t>, açılır kutu veya açılır liste olarak isimlendirilir. Her türden verilerin sınırsız sayıda tutulabileceği açılır menüsünden seçilebilir listedir. Seçilen seçim menünün üstünde gösterilir. İki türlü kullanım biçimi vardır. Birincisi listeden seçime ve kullanıcının yeni bir değer girmesine izin verir, ikincisi ise yalnızca listeden seçime izin verir. Varsayılan olarak yalnızca listeden seçime izin verir biçimindedir.</a:t>
            </a: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Resim 5">
            <a:extLst>
              <a:ext uri="{FF2B5EF4-FFF2-40B4-BE49-F238E27FC236}">
                <a16:creationId xmlns:a16="http://schemas.microsoft.com/office/drawing/2014/main" id="{7DD14515-125E-47DB-9A64-5CCDEDF2E2E5}"/>
              </a:ext>
            </a:extLst>
          </p:cNvPr>
          <p:cNvPicPr>
            <a:picLocks noChangeAspect="1"/>
          </p:cNvPicPr>
          <p:nvPr/>
        </p:nvPicPr>
        <p:blipFill>
          <a:blip r:embed="rId2"/>
          <a:stretch>
            <a:fillRect/>
          </a:stretch>
        </p:blipFill>
        <p:spPr>
          <a:xfrm>
            <a:off x="8527411" y="1744300"/>
            <a:ext cx="2977201" cy="1883724"/>
          </a:xfrm>
          <a:prstGeom prst="rect">
            <a:avLst/>
          </a:prstGeom>
        </p:spPr>
      </p:pic>
    </p:spTree>
    <p:extLst>
      <p:ext uri="{BB962C8B-B14F-4D97-AF65-F5344CB8AC3E}">
        <p14:creationId xmlns:p14="http://schemas.microsoft.com/office/powerpoint/2010/main" val="1510154242"/>
      </p:ext>
    </p:extLst>
  </p:cSld>
  <p:clrMapOvr>
    <a:masterClrMapping/>
  </p:clrMapOvr>
  <mc:AlternateContent xmlns:mc="http://schemas.openxmlformats.org/markup-compatibility/2006" xmlns:p14="http://schemas.microsoft.com/office/powerpoint/2010/main">
    <mc:Choice Requires="p14">
      <p:transition spd="slow" p14:dur="2000" advClick="0" advTm="16000"/>
    </mc:Choice>
    <mc:Fallback xmlns="">
      <p:transition spd="slow" advClick="0" advTm="16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JComboBox</a:t>
            </a:r>
            <a:r>
              <a:rPr lang="tr-TR" dirty="0"/>
              <a:t> Yapılandırıcıları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marL="0" indent="0" algn="just">
              <a:buNone/>
            </a:pPr>
            <a:r>
              <a:rPr lang="tr-TR" dirty="0" err="1"/>
              <a:t>JComboBox</a:t>
            </a:r>
            <a:r>
              <a:rPr lang="tr-TR" dirty="0"/>
              <a:t>’ un biri varsayılan olmak üzere toplamda dört adet yapılandırıcısı mevcuttur.</a:t>
            </a:r>
          </a:p>
          <a:p>
            <a:pPr marL="0" indent="0" algn="just">
              <a:buNone/>
            </a:pPr>
            <a:endParaRPr lang="tr-TR" dirty="0"/>
          </a:p>
          <a:p>
            <a:pPr algn="just"/>
            <a:r>
              <a:rPr lang="tr-TR" b="1" dirty="0" err="1"/>
              <a:t>JComboBox</a:t>
            </a:r>
            <a:r>
              <a:rPr lang="tr-TR" b="1" dirty="0"/>
              <a:t>(): </a:t>
            </a:r>
            <a:r>
              <a:rPr lang="tr-TR" dirty="0"/>
              <a:t>İçeriği boş bir açılır kutu oluşturur. Yeni eleman eklemek için </a:t>
            </a:r>
            <a:r>
              <a:rPr lang="tr-TR" dirty="0" err="1"/>
              <a:t>addItem</a:t>
            </a:r>
            <a:r>
              <a:rPr lang="tr-TR" dirty="0"/>
              <a:t> metodu kullanılabilir. </a:t>
            </a:r>
          </a:p>
          <a:p>
            <a:pPr algn="just"/>
            <a:r>
              <a:rPr lang="tr-TR" b="1" dirty="0" err="1"/>
              <a:t>JComboBox</a:t>
            </a:r>
            <a:r>
              <a:rPr lang="tr-TR" b="1" dirty="0"/>
              <a:t>(Object[] </a:t>
            </a:r>
            <a:r>
              <a:rPr lang="tr-TR" b="1" dirty="0" err="1"/>
              <a:t>items</a:t>
            </a:r>
            <a:r>
              <a:rPr lang="tr-TR" b="1" dirty="0"/>
              <a:t>): </a:t>
            </a:r>
            <a:r>
              <a:rPr lang="tr-TR" dirty="0" err="1"/>
              <a:t>items</a:t>
            </a:r>
            <a:r>
              <a:rPr lang="tr-TR" dirty="0"/>
              <a:t> parametresiyle atanan dizi içeriğini kullanan bir açılır kutu oluşturur.</a:t>
            </a:r>
          </a:p>
          <a:p>
            <a:pPr algn="just"/>
            <a:r>
              <a:rPr lang="tr-TR" b="1" dirty="0" err="1"/>
              <a:t>JComboBox</a:t>
            </a:r>
            <a:r>
              <a:rPr lang="tr-TR" b="1" dirty="0"/>
              <a:t>(</a:t>
            </a:r>
            <a:r>
              <a:rPr lang="tr-TR" b="1" dirty="0" err="1"/>
              <a:t>Vector</a:t>
            </a:r>
            <a:r>
              <a:rPr lang="tr-TR" b="1" dirty="0"/>
              <a:t>&lt;?&gt; </a:t>
            </a:r>
            <a:r>
              <a:rPr lang="tr-TR" b="1" dirty="0" err="1"/>
              <a:t>items</a:t>
            </a:r>
            <a:r>
              <a:rPr lang="tr-TR" b="1" dirty="0"/>
              <a:t>):</a:t>
            </a:r>
            <a:r>
              <a:rPr lang="tr-TR" dirty="0"/>
              <a:t> </a:t>
            </a:r>
            <a:r>
              <a:rPr lang="tr-TR" dirty="0" err="1"/>
              <a:t>items</a:t>
            </a:r>
            <a:r>
              <a:rPr lang="tr-TR" dirty="0"/>
              <a:t> parametresiyle atanan vektör öğelerini içeren açılır kutu oluşturur.</a:t>
            </a:r>
          </a:p>
          <a:p>
            <a:pPr algn="just"/>
            <a:r>
              <a:rPr lang="tr-TR" b="1" dirty="0" err="1"/>
              <a:t>JComboBox</a:t>
            </a:r>
            <a:r>
              <a:rPr lang="tr-TR" b="1" dirty="0"/>
              <a:t>(</a:t>
            </a:r>
            <a:r>
              <a:rPr lang="tr-TR" b="1" dirty="0" err="1"/>
              <a:t>ComboBoxModel</a:t>
            </a:r>
            <a:r>
              <a:rPr lang="tr-TR" b="1" dirty="0"/>
              <a:t> M): </a:t>
            </a:r>
            <a:r>
              <a:rPr lang="tr-TR" dirty="0"/>
              <a:t>M parametresiyle atanan modeli kullanan bir açılır kutu oluşturur.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JComboBox</a:t>
            </a:r>
            <a:r>
              <a:rPr lang="tr-TR" dirty="0"/>
              <a:t> Metotları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2115847"/>
            <a:ext cx="10408642" cy="4118043"/>
          </a:xfrm>
        </p:spPr>
        <p:txBody>
          <a:bodyPr>
            <a:normAutofit/>
          </a:bodyPr>
          <a:lstStyle/>
          <a:p>
            <a:pPr algn="just"/>
            <a:r>
              <a:rPr lang="tr-TR" dirty="0"/>
              <a:t>void </a:t>
            </a:r>
            <a:r>
              <a:rPr lang="en-US" dirty="0" err="1"/>
              <a:t>addItem</a:t>
            </a:r>
            <a:r>
              <a:rPr lang="en-US" dirty="0"/>
              <a:t>(Object item): Yeni </a:t>
            </a:r>
            <a:r>
              <a:rPr lang="tr-TR" dirty="0"/>
              <a:t>bir elemanı</a:t>
            </a:r>
            <a:r>
              <a:rPr lang="en-US" dirty="0"/>
              <a:t> </a:t>
            </a:r>
            <a:r>
              <a:rPr lang="en-US" dirty="0" err="1"/>
              <a:t>JComboBox'a</a:t>
            </a:r>
            <a:r>
              <a:rPr lang="en-US" dirty="0"/>
              <a:t> </a:t>
            </a:r>
            <a:r>
              <a:rPr lang="en-US" dirty="0" err="1"/>
              <a:t>ekler</a:t>
            </a:r>
            <a:r>
              <a:rPr lang="en-US" dirty="0"/>
              <a:t>.</a:t>
            </a:r>
            <a:endParaRPr lang="tr-TR" dirty="0"/>
          </a:p>
          <a:p>
            <a:pPr algn="just"/>
            <a:r>
              <a:rPr lang="tr-TR" dirty="0"/>
              <a:t>void </a:t>
            </a:r>
            <a:r>
              <a:rPr lang="en-US" dirty="0" err="1"/>
              <a:t>setSelectedItem</a:t>
            </a:r>
            <a:r>
              <a:rPr lang="en-US" dirty="0"/>
              <a:t>(Object index)</a:t>
            </a:r>
            <a:r>
              <a:rPr lang="tr-TR" dirty="0"/>
              <a:t>: Parametre olarak belirtilen elemanı liste içerisinde seçerek kutu başlığında tıklanmadan görünecek elemanı belirler. Genellikle otomatik seçim işleminde kullanılır.</a:t>
            </a:r>
          </a:p>
          <a:p>
            <a:pPr algn="just"/>
            <a:r>
              <a:rPr lang="tr-TR" dirty="0"/>
              <a:t>void </a:t>
            </a:r>
            <a:r>
              <a:rPr lang="en-US" dirty="0" err="1"/>
              <a:t>setSelectedIndex</a:t>
            </a:r>
            <a:r>
              <a:rPr lang="en-US" dirty="0"/>
              <a:t>(int index)</a:t>
            </a:r>
            <a:r>
              <a:rPr lang="tr-TR" dirty="0"/>
              <a:t>: Parametre olarak belirtilen </a:t>
            </a:r>
            <a:r>
              <a:rPr lang="tr-TR" dirty="0" err="1"/>
              <a:t>index</a:t>
            </a:r>
            <a:r>
              <a:rPr lang="tr-TR" dirty="0"/>
              <a:t> değerine karşılık gelen elemanı seçerek kutu başlığında görünmesini sağlar. Liste kutusunda bulunan elemanları sanki bir dizideymiş gibi düşünün ve ilk eleman her zaman sıfır(0) </a:t>
            </a:r>
            <a:r>
              <a:rPr lang="tr-TR" dirty="0" err="1"/>
              <a:t>index</a:t>
            </a:r>
            <a:r>
              <a:rPr lang="tr-TR" dirty="0"/>
              <a:t> değerine sahiptir. Bu yüzden ikinci elemanı seçebilmek için bir değerini </a:t>
            </a:r>
            <a:r>
              <a:rPr lang="tr-TR" dirty="0" err="1"/>
              <a:t>index</a:t>
            </a:r>
            <a:r>
              <a:rPr lang="tr-TR" dirty="0"/>
              <a:t> olarak vermeniz gerekir.</a:t>
            </a:r>
          </a:p>
          <a:p>
            <a:pPr algn="just"/>
            <a:r>
              <a:rPr lang="tr-TR" dirty="0"/>
              <a:t>Object </a:t>
            </a:r>
            <a:r>
              <a:rPr lang="en-US" dirty="0" err="1"/>
              <a:t>getItemAt</a:t>
            </a:r>
            <a:r>
              <a:rPr lang="en-US" dirty="0"/>
              <a:t>(int index)</a:t>
            </a:r>
            <a:r>
              <a:rPr lang="tr-TR" dirty="0"/>
              <a:t>: Liste içerisinde bir eleman elde etmek için kullanılır. Parametre olarak verilen </a:t>
            </a:r>
            <a:r>
              <a:rPr lang="tr-TR" dirty="0" err="1"/>
              <a:t>index</a:t>
            </a:r>
            <a:r>
              <a:rPr lang="tr-TR" dirty="0"/>
              <a:t> değerine karşılık elemanı döndürür.</a:t>
            </a:r>
          </a:p>
          <a:p>
            <a:pPr algn="just"/>
            <a:r>
              <a:rPr lang="tr-TR" dirty="0" err="1"/>
              <a:t>int</a:t>
            </a:r>
            <a:r>
              <a:rPr lang="tr-TR" dirty="0"/>
              <a:t> </a:t>
            </a:r>
            <a:r>
              <a:rPr lang="en-US" dirty="0" err="1"/>
              <a:t>getSelectedIndex</a:t>
            </a:r>
            <a:r>
              <a:rPr lang="en-US" dirty="0"/>
              <a:t>()</a:t>
            </a:r>
            <a:r>
              <a:rPr lang="tr-TR" dirty="0"/>
              <a:t>: Listede seçili elemanın </a:t>
            </a:r>
            <a:r>
              <a:rPr lang="tr-TR" dirty="0" err="1"/>
              <a:t>index</a:t>
            </a:r>
            <a:r>
              <a:rPr lang="tr-TR" dirty="0"/>
              <a:t> değerini döndürür.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76439155"/>
      </p:ext>
    </p:extLst>
  </p:cSld>
  <p:clrMapOvr>
    <a:masterClrMapping/>
  </p:clrMapOvr>
  <mc:AlternateContent xmlns:mc="http://schemas.openxmlformats.org/markup-compatibility/2006" xmlns:p14="http://schemas.microsoft.com/office/powerpoint/2010/main">
    <mc:Choice Requires="p14">
      <p:transition spd="slow" p14:dur="2000" advClick="0" advTm="43000"/>
    </mc:Choice>
    <mc:Fallback xmlns="">
      <p:transition spd="slow" advClick="0" advTm="4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JComboBox</a:t>
            </a:r>
            <a:r>
              <a:rPr lang="tr-TR" dirty="0"/>
              <a:t> Metotları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9" name="İçerik Yer Tutucusu 2">
            <a:extLst>
              <a:ext uri="{FF2B5EF4-FFF2-40B4-BE49-F238E27FC236}">
                <a16:creationId xmlns:a16="http://schemas.microsoft.com/office/drawing/2014/main" id="{B5E25144-DBA9-42FC-9A0E-F6FD7879FF86}"/>
              </a:ext>
            </a:extLst>
          </p:cNvPr>
          <p:cNvSpPr txBox="1">
            <a:spLocks/>
          </p:cNvSpPr>
          <p:nvPr/>
        </p:nvSpPr>
        <p:spPr>
          <a:xfrm>
            <a:off x="1095970" y="2115847"/>
            <a:ext cx="10408642" cy="4118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a:t>Object </a:t>
            </a:r>
            <a:r>
              <a:rPr lang="tr-TR" dirty="0" err="1"/>
              <a:t>getSelectedItem</a:t>
            </a:r>
            <a:r>
              <a:rPr lang="tr-TR" dirty="0"/>
              <a:t>(): Listede seçili elemanın kendisini döndürür.</a:t>
            </a:r>
          </a:p>
          <a:p>
            <a:pPr algn="just"/>
            <a:r>
              <a:rPr lang="en-US" dirty="0"/>
              <a:t>Object[] </a:t>
            </a:r>
            <a:r>
              <a:rPr lang="en-US" dirty="0" err="1"/>
              <a:t>getSelectedObjects</a:t>
            </a:r>
            <a:r>
              <a:rPr lang="en-US" dirty="0"/>
              <a:t>()</a:t>
            </a:r>
            <a:r>
              <a:rPr lang="tr-TR" dirty="0"/>
              <a:t>: Listede seçili elemanları dizi olarak döndürür.</a:t>
            </a:r>
          </a:p>
          <a:p>
            <a:pPr algn="just"/>
            <a:r>
              <a:rPr lang="en-US" dirty="0"/>
              <a:t>int </a:t>
            </a:r>
            <a:r>
              <a:rPr lang="en-US" dirty="0" err="1"/>
              <a:t>getItemCount</a:t>
            </a:r>
            <a:r>
              <a:rPr lang="en-US" dirty="0"/>
              <a:t>()</a:t>
            </a:r>
            <a:r>
              <a:rPr lang="tr-TR" dirty="0"/>
              <a:t>: Liste içerisindeki eleman sayısını döndürür.</a:t>
            </a:r>
          </a:p>
          <a:p>
            <a:pPr algn="just"/>
            <a:r>
              <a:rPr lang="en-US" dirty="0"/>
              <a:t>void </a:t>
            </a:r>
            <a:r>
              <a:rPr lang="en-US" dirty="0" err="1"/>
              <a:t>removeAllItems</a:t>
            </a:r>
            <a:r>
              <a:rPr lang="en-US" dirty="0"/>
              <a:t>()</a:t>
            </a:r>
            <a:r>
              <a:rPr lang="tr-TR" dirty="0"/>
              <a:t>: Liste içerisini boşaltmak için kullanılır.</a:t>
            </a:r>
          </a:p>
          <a:p>
            <a:pPr algn="just"/>
            <a:r>
              <a:rPr lang="en-US" dirty="0"/>
              <a:t>void </a:t>
            </a:r>
            <a:r>
              <a:rPr lang="en-US" dirty="0" err="1"/>
              <a:t>showPopup</a:t>
            </a:r>
            <a:r>
              <a:rPr lang="en-US" dirty="0"/>
              <a:t>()</a:t>
            </a:r>
            <a:r>
              <a:rPr lang="tr-TR" dirty="0"/>
              <a:t>: Listeyi açar.</a:t>
            </a:r>
          </a:p>
          <a:p>
            <a:pPr algn="just"/>
            <a:r>
              <a:rPr lang="en-US" dirty="0"/>
              <a:t>void </a:t>
            </a:r>
            <a:r>
              <a:rPr lang="en-US" dirty="0" err="1"/>
              <a:t>setBackground</a:t>
            </a:r>
            <a:r>
              <a:rPr lang="en-US" dirty="0"/>
              <a:t>(Color c)</a:t>
            </a:r>
            <a:r>
              <a:rPr lang="tr-TR" dirty="0"/>
              <a:t>: Bu metoda parametre olarak ‘</a:t>
            </a:r>
            <a:r>
              <a:rPr lang="tr-TR" dirty="0" err="1"/>
              <a:t>Color</a:t>
            </a:r>
            <a:r>
              <a:rPr lang="tr-TR" dirty="0"/>
              <a:t>’ sınıfı altında bulunan renk sabitleri verilerek </a:t>
            </a:r>
            <a:r>
              <a:rPr lang="tr-TR" dirty="0" err="1"/>
              <a:t>arkaplan</a:t>
            </a:r>
            <a:r>
              <a:rPr lang="tr-TR" dirty="0"/>
              <a:t> renk ayarlarını yapabilir. </a:t>
            </a:r>
          </a:p>
          <a:p>
            <a:pPr marL="0" indent="0" algn="just">
              <a:buNone/>
            </a:pPr>
            <a:r>
              <a:rPr lang="tr-TR" dirty="0"/>
              <a:t>Mesela; </a:t>
            </a:r>
            <a:r>
              <a:rPr lang="tr-TR" dirty="0" err="1"/>
              <a:t>setBackground</a:t>
            </a:r>
            <a:r>
              <a:rPr lang="tr-TR" dirty="0"/>
              <a:t>(</a:t>
            </a:r>
            <a:r>
              <a:rPr lang="tr-TR" dirty="0" err="1"/>
              <a:t>Color.Blue</a:t>
            </a:r>
            <a:r>
              <a:rPr lang="tr-TR" dirty="0"/>
              <a:t>); ile listemizin arka plan rengi mavi olacaktır.</a:t>
            </a:r>
            <a:endParaRPr lang="en-US" dirty="0"/>
          </a:p>
        </p:txBody>
      </p:sp>
    </p:spTree>
    <p:extLst>
      <p:ext uri="{BB962C8B-B14F-4D97-AF65-F5344CB8AC3E}">
        <p14:creationId xmlns:p14="http://schemas.microsoft.com/office/powerpoint/2010/main" val="1291746220"/>
      </p:ext>
    </p:extLst>
  </p:cSld>
  <p:clrMapOvr>
    <a:masterClrMapping/>
  </p:clrMapOvr>
  <mc:AlternateContent xmlns:mc="http://schemas.openxmlformats.org/markup-compatibility/2006" xmlns:p14="http://schemas.microsoft.com/office/powerpoint/2010/main">
    <mc:Choice Requires="p14">
      <p:transition spd="slow" p14:dur="2000" advClick="0" advTm="36000"/>
    </mc:Choice>
    <mc:Fallback xmlns="">
      <p:transition spd="slow" advClick="0" advTm="36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JComboBox</a:t>
            </a:r>
            <a:r>
              <a:rPr lang="tr-TR" dirty="0"/>
              <a:t> Özelliklerinin Atanması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9" name="İçerik Yer Tutucusu 2">
            <a:extLst>
              <a:ext uri="{FF2B5EF4-FFF2-40B4-BE49-F238E27FC236}">
                <a16:creationId xmlns:a16="http://schemas.microsoft.com/office/drawing/2014/main" id="{B5E25144-DBA9-42FC-9A0E-F6FD7879FF86}"/>
              </a:ext>
            </a:extLst>
          </p:cNvPr>
          <p:cNvSpPr txBox="1">
            <a:spLocks/>
          </p:cNvSpPr>
          <p:nvPr/>
        </p:nvSpPr>
        <p:spPr>
          <a:xfrm>
            <a:off x="1095970" y="2115847"/>
            <a:ext cx="10408642" cy="411804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tr-TR" dirty="0"/>
              <a:t>Seçilen bir </a:t>
            </a:r>
            <a:r>
              <a:rPr lang="tr-TR" dirty="0" err="1"/>
              <a:t>JComboBox</a:t>
            </a:r>
            <a:r>
              <a:rPr lang="tr-TR" dirty="0"/>
              <a:t> bileşeninin özelliklerini </a:t>
            </a:r>
            <a:r>
              <a:rPr lang="tr-TR" dirty="0" err="1"/>
              <a:t>Property</a:t>
            </a:r>
            <a:r>
              <a:rPr lang="tr-TR" dirty="0"/>
              <a:t> Editör penceresinde değiştirebilirsiniz. </a:t>
            </a:r>
          </a:p>
          <a:p>
            <a:pPr algn="just"/>
            <a:r>
              <a:rPr lang="tr-TR" dirty="0" err="1"/>
              <a:t>action</a:t>
            </a:r>
            <a:r>
              <a:rPr lang="tr-TR" dirty="0"/>
              <a:t>: Açılır kutunun gerçekleştireceği eylemi belirler. (Metinlere </a:t>
            </a:r>
            <a:r>
              <a:rPr lang="tr-TR" dirty="0" err="1"/>
              <a:t>Bold</a:t>
            </a:r>
            <a:r>
              <a:rPr lang="tr-TR" dirty="0"/>
              <a:t>, </a:t>
            </a:r>
            <a:r>
              <a:rPr lang="tr-TR" dirty="0" err="1"/>
              <a:t>Italic</a:t>
            </a:r>
            <a:r>
              <a:rPr lang="tr-TR" dirty="0"/>
              <a:t> vb. gibi farklı yazı türleri atanabilir.</a:t>
            </a:r>
          </a:p>
          <a:p>
            <a:pPr algn="just"/>
            <a:r>
              <a:rPr lang="tr-TR" dirty="0" err="1"/>
              <a:t>actionCommand</a:t>
            </a:r>
            <a:r>
              <a:rPr lang="tr-TR" dirty="0"/>
              <a:t>: Açılır kutunun eylemini tanımlayan bir metin belirler. Bu metin, bileşenine atanan olay yönetici metoda gönderilen </a:t>
            </a:r>
            <a:r>
              <a:rPr lang="tr-TR" dirty="0" err="1"/>
              <a:t>ActionEvent</a:t>
            </a:r>
            <a:r>
              <a:rPr lang="tr-TR" dirty="0"/>
              <a:t> nesnesi içerisinde de tutulur ve buradan çağrılabilir. Böylece çoklu düğme gruplarını tek bir olay yönetici metotla denetleyebilirsiniz.</a:t>
            </a:r>
          </a:p>
          <a:p>
            <a:pPr algn="just"/>
            <a:r>
              <a:rPr lang="tr-TR" dirty="0"/>
              <a:t>background: Arka plan rengini belirler.</a:t>
            </a:r>
          </a:p>
          <a:p>
            <a:pPr algn="just"/>
            <a:r>
              <a:rPr lang="tr-TR" dirty="0" err="1"/>
              <a:t>border</a:t>
            </a:r>
            <a:r>
              <a:rPr lang="tr-TR" dirty="0"/>
              <a:t>: Bileşenin kenarlık çizgi ve renk değerlerini belirler.</a:t>
            </a:r>
          </a:p>
          <a:p>
            <a:pPr algn="just"/>
            <a:r>
              <a:rPr lang="tr-TR" dirty="0" err="1"/>
              <a:t>componentPopupMenu</a:t>
            </a:r>
            <a:r>
              <a:rPr lang="tr-TR" dirty="0"/>
              <a:t>: Bileşen üzerinde sağ tıklandığında gösterilecek </a:t>
            </a:r>
            <a:r>
              <a:rPr lang="tr-TR" dirty="0" err="1"/>
              <a:t>popup</a:t>
            </a:r>
            <a:r>
              <a:rPr lang="tr-TR" dirty="0"/>
              <a:t> menüyü belirler.</a:t>
            </a:r>
          </a:p>
          <a:p>
            <a:pPr algn="just"/>
            <a:r>
              <a:rPr lang="tr-TR" dirty="0" err="1"/>
              <a:t>cursor</a:t>
            </a:r>
            <a:r>
              <a:rPr lang="tr-TR" dirty="0"/>
              <a:t>: Bileşenin fare işaretleyicisinin görünümünü belirler.</a:t>
            </a:r>
            <a:endParaRPr lang="en-US" dirty="0"/>
          </a:p>
        </p:txBody>
      </p:sp>
    </p:spTree>
    <p:extLst>
      <p:ext uri="{BB962C8B-B14F-4D97-AF65-F5344CB8AC3E}">
        <p14:creationId xmlns:p14="http://schemas.microsoft.com/office/powerpoint/2010/main" val="698936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JComboBox</a:t>
            </a:r>
            <a:r>
              <a:rPr lang="tr-TR" dirty="0"/>
              <a:t> Özelliklerinin Atanması</a:t>
            </a:r>
            <a:br>
              <a:rPr lang="tr-TR" dirty="0"/>
            </a:br>
            <a:r>
              <a:rPr lang="tr-TR" dirty="0"/>
              <a:t>(devam)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9" name="İçerik Yer Tutucusu 2">
            <a:extLst>
              <a:ext uri="{FF2B5EF4-FFF2-40B4-BE49-F238E27FC236}">
                <a16:creationId xmlns:a16="http://schemas.microsoft.com/office/drawing/2014/main" id="{B5E25144-DBA9-42FC-9A0E-F6FD7879FF86}"/>
              </a:ext>
            </a:extLst>
          </p:cNvPr>
          <p:cNvSpPr txBox="1">
            <a:spLocks/>
          </p:cNvSpPr>
          <p:nvPr/>
        </p:nvSpPr>
        <p:spPr>
          <a:xfrm>
            <a:off x="1095970" y="2115847"/>
            <a:ext cx="10408642" cy="4118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err="1"/>
              <a:t>editable</a:t>
            </a:r>
            <a:r>
              <a:rPr lang="tr-TR" dirty="0"/>
              <a:t>: Kullanıcının yeni bir değer girip giremeyeceğini belirler. Eğer işaretliyse kullanıcı yeni değer ekleyebilir.</a:t>
            </a:r>
          </a:p>
          <a:p>
            <a:pPr algn="just"/>
            <a:r>
              <a:rPr lang="tr-TR" dirty="0" err="1"/>
              <a:t>editor</a:t>
            </a:r>
            <a:r>
              <a:rPr lang="tr-TR" dirty="0"/>
              <a:t>: Bileşenin geçerli değeri düzenlemek için kullanacağı editörü belirler.</a:t>
            </a:r>
          </a:p>
          <a:p>
            <a:pPr algn="just"/>
            <a:r>
              <a:rPr lang="tr-TR" dirty="0" err="1"/>
              <a:t>enabled</a:t>
            </a:r>
            <a:r>
              <a:rPr lang="tr-TR" dirty="0"/>
              <a:t>: Bileşenin etkin olup olmadığını belirler.</a:t>
            </a:r>
          </a:p>
          <a:p>
            <a:pPr algn="just"/>
            <a:r>
              <a:rPr lang="tr-TR" dirty="0" err="1"/>
              <a:t>focusable</a:t>
            </a:r>
            <a:r>
              <a:rPr lang="tr-TR" dirty="0"/>
              <a:t>: Bileşenin odaklanılır olup olmadığını belirler. </a:t>
            </a:r>
            <a:r>
              <a:rPr lang="tr-TR" dirty="0" err="1"/>
              <a:t>Tab</a:t>
            </a:r>
            <a:r>
              <a:rPr lang="tr-TR" dirty="0"/>
              <a:t> tuşuyla gezilebilir olacaksa bu aktif hale getirilir.</a:t>
            </a:r>
          </a:p>
          <a:p>
            <a:pPr algn="just"/>
            <a:r>
              <a:rPr lang="tr-TR" dirty="0"/>
              <a:t>font: Bileşenin yazı tipi özelliklerini belirler.</a:t>
            </a:r>
          </a:p>
          <a:p>
            <a:pPr algn="just"/>
            <a:r>
              <a:rPr lang="tr-TR" dirty="0" err="1"/>
              <a:t>foreground</a:t>
            </a:r>
            <a:r>
              <a:rPr lang="tr-TR" dirty="0"/>
              <a:t>: Bileşenin ön plan rengini belirler.</a:t>
            </a:r>
          </a:p>
          <a:p>
            <a:pPr algn="just"/>
            <a:r>
              <a:rPr lang="tr-TR" dirty="0" err="1"/>
              <a:t>horizontal</a:t>
            </a:r>
            <a:r>
              <a:rPr lang="tr-TR" dirty="0"/>
              <a:t> </a:t>
            </a:r>
            <a:r>
              <a:rPr lang="tr-TR" dirty="0" err="1"/>
              <a:t>Resizable</a:t>
            </a:r>
            <a:r>
              <a:rPr lang="tr-TR" dirty="0"/>
              <a:t>: Bileşenin boyutlarının yatay olarak değiştirilip değiştirilmeyeceğini belirler.</a:t>
            </a:r>
          </a:p>
          <a:p>
            <a:pPr algn="just"/>
            <a:r>
              <a:rPr lang="tr-TR" dirty="0" err="1"/>
              <a:t>horizontal</a:t>
            </a:r>
            <a:r>
              <a:rPr lang="tr-TR" dirty="0"/>
              <a:t> Size: Bileşenin yatay boyutunu belirler.</a:t>
            </a:r>
            <a:endParaRPr lang="en-US" dirty="0"/>
          </a:p>
        </p:txBody>
      </p:sp>
    </p:spTree>
    <p:extLst>
      <p:ext uri="{BB962C8B-B14F-4D97-AF65-F5344CB8AC3E}">
        <p14:creationId xmlns:p14="http://schemas.microsoft.com/office/powerpoint/2010/main" val="405720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JComboBox</a:t>
            </a:r>
            <a:r>
              <a:rPr lang="tr-TR" dirty="0"/>
              <a:t> Özelliklerinin Atanması</a:t>
            </a:r>
            <a:br>
              <a:rPr lang="tr-TR" dirty="0"/>
            </a:br>
            <a:r>
              <a:rPr lang="tr-TR" dirty="0"/>
              <a:t>(devam)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9" name="İçerik Yer Tutucusu 2">
            <a:extLst>
              <a:ext uri="{FF2B5EF4-FFF2-40B4-BE49-F238E27FC236}">
                <a16:creationId xmlns:a16="http://schemas.microsoft.com/office/drawing/2014/main" id="{B5E25144-DBA9-42FC-9A0E-F6FD7879FF86}"/>
              </a:ext>
            </a:extLst>
          </p:cNvPr>
          <p:cNvSpPr txBox="1">
            <a:spLocks/>
          </p:cNvSpPr>
          <p:nvPr/>
        </p:nvSpPr>
        <p:spPr>
          <a:xfrm>
            <a:off x="1095970" y="2115847"/>
            <a:ext cx="10408642" cy="4118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err="1"/>
              <a:t>itemCount</a:t>
            </a:r>
            <a:r>
              <a:rPr lang="tr-TR" dirty="0"/>
              <a:t>: Liste eleman sayısını gösterir.</a:t>
            </a:r>
          </a:p>
          <a:p>
            <a:pPr algn="just"/>
            <a:r>
              <a:rPr lang="tr-TR" dirty="0" err="1"/>
              <a:t>maximumRowCount</a:t>
            </a:r>
            <a:r>
              <a:rPr lang="tr-TR" dirty="0"/>
              <a:t>: Açılır kutuya tıklandığında bir defada gösterilecek satır sayısını belirler.</a:t>
            </a:r>
          </a:p>
          <a:p>
            <a:pPr algn="just"/>
            <a:r>
              <a:rPr lang="tr-TR" dirty="0"/>
              <a:t>model: Açılır kutuyu göstereceği liste elemanlarını belirler.</a:t>
            </a:r>
          </a:p>
          <a:p>
            <a:pPr algn="just"/>
            <a:r>
              <a:rPr lang="tr-TR" dirty="0"/>
              <a:t>name: Bileşen adını belirler.</a:t>
            </a:r>
          </a:p>
          <a:p>
            <a:pPr algn="just"/>
            <a:r>
              <a:rPr lang="tr-TR" dirty="0" err="1"/>
              <a:t>nextFocusableComponent</a:t>
            </a:r>
            <a:r>
              <a:rPr lang="tr-TR" dirty="0"/>
              <a:t>: Bu bileşenden sonra odaklanılacak olan bileşeni belirler.</a:t>
            </a:r>
          </a:p>
          <a:p>
            <a:pPr algn="just"/>
            <a:r>
              <a:rPr lang="tr-TR" dirty="0" err="1"/>
              <a:t>opaque</a:t>
            </a:r>
            <a:r>
              <a:rPr lang="tr-TR" dirty="0"/>
              <a:t>: Bileşenin art alan renklerini gösterip göstermeyeceğini belirler.</a:t>
            </a:r>
          </a:p>
          <a:p>
            <a:pPr algn="just"/>
            <a:r>
              <a:rPr lang="tr-TR" dirty="0" err="1"/>
              <a:t>prefferedSize</a:t>
            </a:r>
            <a:r>
              <a:rPr lang="tr-TR" dirty="0"/>
              <a:t>: Bileşenin geçerli boyutlarını belirler. Sıralaması genişlik sonrasında ise yüksekliktir.</a:t>
            </a:r>
          </a:p>
          <a:p>
            <a:pPr algn="just"/>
            <a:r>
              <a:rPr lang="tr-TR" dirty="0" err="1"/>
              <a:t>Renderer</a:t>
            </a:r>
            <a:r>
              <a:rPr lang="tr-TR" dirty="0"/>
              <a:t>: Listedeki seçili elemanı gösterim biçimini belirleyecek doldurucuyu belirler.</a:t>
            </a:r>
          </a:p>
        </p:txBody>
      </p:sp>
    </p:spTree>
    <p:extLst>
      <p:ext uri="{BB962C8B-B14F-4D97-AF65-F5344CB8AC3E}">
        <p14:creationId xmlns:p14="http://schemas.microsoft.com/office/powerpoint/2010/main" val="3924393961"/>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853</TotalTime>
  <Words>2004</Words>
  <Application>Microsoft Office PowerPoint</Application>
  <PresentationFormat>Geniş ekran</PresentationFormat>
  <Paragraphs>181</Paragraphs>
  <Slides>24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24</vt:i4>
      </vt:variant>
    </vt:vector>
  </HeadingPairs>
  <TitlesOfParts>
    <vt:vector size="29" baseType="lpstr">
      <vt:lpstr>Arial</vt:lpstr>
      <vt:lpstr>Calibri</vt:lpstr>
      <vt:lpstr>Century Gothic</vt:lpstr>
      <vt:lpstr>Wingdings 3</vt:lpstr>
      <vt:lpstr>Duman</vt:lpstr>
      <vt:lpstr>Java Arayüz Geliştirme (JComboBox,JTextArea)</vt:lpstr>
      <vt:lpstr>İçindekiler</vt:lpstr>
      <vt:lpstr>JComboBox nedir?</vt:lpstr>
      <vt:lpstr>JComboBox Yapılandırıcıları</vt:lpstr>
      <vt:lpstr>JComboBox Metotları</vt:lpstr>
      <vt:lpstr>JComboBox Metotları (devam)</vt:lpstr>
      <vt:lpstr>JComboBox Özelliklerinin Atanması</vt:lpstr>
      <vt:lpstr>JComboBox Özelliklerinin Atanması (devam)</vt:lpstr>
      <vt:lpstr>JComboBox Özelliklerinin Atanması (devam)</vt:lpstr>
      <vt:lpstr>JComboBox Özelliklerinin Atanması (devam)</vt:lpstr>
      <vt:lpstr>JTextArea nedir?</vt:lpstr>
      <vt:lpstr>JTextArea Yapılandırıcıları</vt:lpstr>
      <vt:lpstr>JTextArea Metotları</vt:lpstr>
      <vt:lpstr>JTextArea Metotları (devam)</vt:lpstr>
      <vt:lpstr>JTextArea Metotları (devam)</vt:lpstr>
      <vt:lpstr>JTextArea Özelliklerinin Atanması</vt:lpstr>
      <vt:lpstr>JTextArea Özelliklerinin Atanması(devam)</vt:lpstr>
      <vt:lpstr>JTextArea Özelliklerinin Atanması(devam)</vt:lpstr>
      <vt:lpstr>JTextArea Özelliklerinin Atanması(devam)</vt:lpstr>
      <vt:lpstr>Uygulama Örneği - JComboBox</vt:lpstr>
      <vt:lpstr>Uygulama Örneği - JTextArea </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Furkan Akkulak</cp:lastModifiedBy>
  <cp:revision>77</cp:revision>
  <dcterms:created xsi:type="dcterms:W3CDTF">2020-04-15T07:57:29Z</dcterms:created>
  <dcterms:modified xsi:type="dcterms:W3CDTF">2021-06-12T18:59:47Z</dcterms:modified>
</cp:coreProperties>
</file>