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73" r:id="rId6"/>
    <p:sldId id="271" r:id="rId7"/>
    <p:sldId id="274" r:id="rId8"/>
    <p:sldId id="264" r:id="rId9"/>
    <p:sldId id="262" r:id="rId10"/>
    <p:sldId id="279" r:id="rId11"/>
    <p:sldId id="281" r:id="rId12"/>
    <p:sldId id="280" r:id="rId13"/>
    <p:sldId id="265" r:id="rId14"/>
    <p:sldId id="277" r:id="rId15"/>
    <p:sldId id="263" r:id="rId16"/>
    <p:sldId id="275" r:id="rId17"/>
    <p:sldId id="276" r:id="rId18"/>
    <p:sldId id="266" r:id="rId19"/>
    <p:sldId id="278" r:id="rId20"/>
    <p:sldId id="282" r:id="rId21"/>
    <p:sldId id="283" r:id="rId22"/>
    <p:sldId id="270" r:id="rId23"/>
    <p:sldId id="25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D69B"/>
    <a:srgbClr val="4F81BD"/>
    <a:srgbClr val="AAC8FF"/>
    <a:srgbClr val="B0CCFF"/>
    <a:srgbClr val="DEFDB2"/>
    <a:srgbClr val="4CB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tr.myservername.com/c-type-casting-explicit-implicit-data-conversion-with-example#Implicit_Conversion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www.gencayyildiz.com/blog/cta-tip-cevrimleritype-conver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teranyazilimci.wordpress.com/cta-tur-donusumleri/" TargetMode="External"/><Relationship Id="rId5" Type="http://schemas.openxmlformats.org/officeDocument/2006/relationships/hyperlink" Target="http://www.yazilimcirehberi.com/convert-sinifi-metodlari-ve-yapilarin-parse-metodlari-arasindaki-farklar/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exceptionnotfound.net/csharp-in-simple-terms-3-casting-conversion-parsing-is-as-and-typeof/" TargetMode="Externa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C#da 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pt-B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ürler 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pt-B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rası 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</a:t>
            </a:r>
            <a:r>
              <a:rPr lang="pt-B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önüşüm (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pt-B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asting</a:t>
            </a:r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</a:t>
            </a:r>
            <a:r>
              <a:rPr lang="tr-TR" dirty="0" smtClean="0">
                <a:solidFill>
                  <a:schemeClr val="tx1"/>
                </a:solidFill>
              </a:rPr>
              <a:t>Sunan: </a:t>
            </a:r>
            <a:r>
              <a:rPr lang="tr-TR" b="1" dirty="0" smtClean="0">
                <a:solidFill>
                  <a:schemeClr val="tx1"/>
                </a:solidFill>
              </a:rPr>
              <a:t>Simge Coşkun 1911404060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Tarih                            : 08/06/2021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Sürüm                         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smtClean="0">
                <a:solidFill>
                  <a:schemeClr val="tx1"/>
                </a:solidFill>
              </a:rPr>
              <a:t>v1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583" y="4326316"/>
            <a:ext cx="2328555" cy="2328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lt Başlık 2">
            <a:extLst>
              <a:ext uri="{FF2B5EF4-FFF2-40B4-BE49-F238E27FC236}">
                <a16:creationId xmlns=""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72894" cy="1280890"/>
          </a:xfrm>
        </p:spPr>
        <p:txBody>
          <a:bodyPr>
            <a:normAutofit/>
          </a:bodyPr>
          <a:lstStyle/>
          <a:p>
            <a:r>
              <a:rPr lang="tr-TR" dirty="0" err="1" smtClean="0"/>
              <a:t>Parse</a:t>
            </a:r>
            <a:r>
              <a:rPr lang="tr-TR" dirty="0"/>
              <a:t> </a:t>
            </a:r>
            <a:r>
              <a:rPr lang="tr-TR" dirty="0" smtClean="0"/>
              <a:t>Yöntemi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58580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Türlerin </a:t>
            </a:r>
            <a:r>
              <a:rPr lang="tr-TR" dirty="0" smtClean="0"/>
              <a:t>yapısal </a:t>
            </a:r>
            <a:r>
              <a:rPr lang="tr-TR" dirty="0"/>
              <a:t>isimleri altından Int32.Parse(</a:t>
            </a:r>
            <a:r>
              <a:rPr lang="tr-TR" dirty="0" err="1"/>
              <a:t>string</a:t>
            </a:r>
            <a:r>
              <a:rPr lang="tr-TR" dirty="0"/>
              <a:t>) / </a:t>
            </a:r>
            <a:r>
              <a:rPr lang="tr-TR" dirty="0" err="1"/>
              <a:t>int.Parse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) şeklinde </a:t>
            </a:r>
            <a:r>
              <a:rPr lang="tr-TR" dirty="0" smtClean="0"/>
              <a:t>ulaşılabilen </a:t>
            </a:r>
            <a:r>
              <a:rPr lang="tr-TR" dirty="0"/>
              <a:t>bu </a:t>
            </a:r>
            <a:r>
              <a:rPr lang="tr-TR" dirty="0" smtClean="0"/>
              <a:t>yöntem ile yalnızca </a:t>
            </a:r>
            <a:r>
              <a:rPr lang="tr-TR" dirty="0" err="1"/>
              <a:t>string</a:t>
            </a:r>
            <a:r>
              <a:rPr lang="tr-TR" dirty="0"/>
              <a:t> türdeki değişkenleri </a:t>
            </a:r>
            <a:r>
              <a:rPr lang="tr-TR" dirty="0" smtClean="0"/>
              <a:t>tam </a:t>
            </a:r>
            <a:r>
              <a:rPr lang="tr-TR" dirty="0"/>
              <a:t>yada </a:t>
            </a:r>
            <a:r>
              <a:rPr lang="tr-TR" dirty="0" smtClean="0"/>
              <a:t>gerçek sayı </a:t>
            </a:r>
            <a:r>
              <a:rPr lang="tr-TR" dirty="0"/>
              <a:t>türüne dönüştürebiliriz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6868473" y="2639470"/>
            <a:ext cx="5222664" cy="2260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100" dirty="0"/>
              <a:t>Bir </a:t>
            </a:r>
            <a:r>
              <a:rPr lang="tr-TR" sz="2100" dirty="0" err="1"/>
              <a:t>string</a:t>
            </a:r>
            <a:r>
              <a:rPr lang="tr-TR" sz="2100" dirty="0"/>
              <a:t> dönüşüm işleminde 3 farklı hata </a:t>
            </a:r>
            <a:r>
              <a:rPr lang="tr-TR" sz="2100" dirty="0" smtClean="0"/>
              <a:t>oluşabilir</a:t>
            </a:r>
            <a:r>
              <a:rPr lang="tr-TR" sz="2100" dirty="0"/>
              <a:t>. Bunlar;</a:t>
            </a:r>
          </a:p>
          <a:p>
            <a:pPr algn="just"/>
            <a:endParaRPr lang="tr-TR" sz="2100" dirty="0"/>
          </a:p>
          <a:p>
            <a:pPr algn="just"/>
            <a:r>
              <a:rPr lang="tr-TR" sz="2100" dirty="0" err="1"/>
              <a:t>ArgumentNullException</a:t>
            </a:r>
            <a:r>
              <a:rPr lang="tr-TR" sz="2100" dirty="0"/>
              <a:t> : </a:t>
            </a:r>
            <a:r>
              <a:rPr lang="tr-TR" sz="2100" dirty="0" smtClean="0"/>
              <a:t>Değer </a:t>
            </a:r>
            <a:r>
              <a:rPr lang="tr-TR" sz="2100" dirty="0" err="1"/>
              <a:t>null</a:t>
            </a:r>
            <a:r>
              <a:rPr lang="tr-TR" sz="2100" dirty="0"/>
              <a:t> (tanımlanmış fakat değer atanmamış) olduğunda oluşur,</a:t>
            </a:r>
          </a:p>
          <a:p>
            <a:pPr algn="just"/>
            <a:r>
              <a:rPr lang="tr-TR" sz="2100" dirty="0" err="1"/>
              <a:t>FormatException</a:t>
            </a:r>
            <a:r>
              <a:rPr lang="tr-TR" sz="2100" dirty="0"/>
              <a:t> : </a:t>
            </a:r>
            <a:r>
              <a:rPr lang="tr-TR" sz="2100" dirty="0" smtClean="0"/>
              <a:t>Değer </a:t>
            </a:r>
            <a:r>
              <a:rPr lang="tr-TR" sz="2100" dirty="0"/>
              <a:t>uygun formatta </a:t>
            </a:r>
            <a:r>
              <a:rPr lang="tr-TR" sz="2100" dirty="0" smtClean="0"/>
              <a:t>olmadığı </a:t>
            </a:r>
            <a:r>
              <a:rPr lang="tr-TR" sz="2100" dirty="0"/>
              <a:t>zaman </a:t>
            </a:r>
            <a:r>
              <a:rPr lang="tr-TR" sz="2100" dirty="0" smtClean="0"/>
              <a:t>oluşur</a:t>
            </a:r>
            <a:r>
              <a:rPr lang="tr-TR" sz="2100" dirty="0"/>
              <a:t>,</a:t>
            </a:r>
          </a:p>
          <a:p>
            <a:pPr algn="just"/>
            <a:r>
              <a:rPr lang="tr-TR" sz="2100" dirty="0" err="1"/>
              <a:t>OverflowException</a:t>
            </a:r>
            <a:r>
              <a:rPr lang="tr-TR" sz="2100" dirty="0"/>
              <a:t> : </a:t>
            </a:r>
            <a:r>
              <a:rPr lang="tr-TR" sz="2100" dirty="0" smtClean="0"/>
              <a:t>Değer </a:t>
            </a:r>
            <a:r>
              <a:rPr lang="tr-TR" sz="2100" dirty="0"/>
              <a:t>dönüştürülecek hedef türün sınırlarının dışında ise oluşur</a:t>
            </a:r>
            <a:r>
              <a:rPr lang="tr-TR" sz="2100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2592925" y="5640887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570998"/>
            <a:ext cx="5395299" cy="250718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33" y="5689522"/>
            <a:ext cx="3501653" cy="7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72894" cy="1280890"/>
          </a:xfrm>
        </p:spPr>
        <p:txBody>
          <a:bodyPr>
            <a:normAutofit/>
          </a:bodyPr>
          <a:lstStyle/>
          <a:p>
            <a:r>
              <a:rPr lang="tr-TR" dirty="0" err="1" smtClean="0"/>
              <a:t>TryParse</a:t>
            </a:r>
            <a:r>
              <a:rPr lang="tr-TR" dirty="0" smtClean="0"/>
              <a:t> Yöntemi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58580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String</a:t>
            </a:r>
            <a:r>
              <a:rPr lang="tr-TR" dirty="0" smtClean="0"/>
              <a:t> değerin istenen </a:t>
            </a:r>
            <a:r>
              <a:rPr lang="tr-TR" dirty="0"/>
              <a:t>türe ayrıştırılıp ayrıştırılamayacağını bilmediğimiz durumlar için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TryParse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dirty="0" smtClean="0"/>
              <a:t>yöntemini kullanabiliriz.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TryParse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dirty="0" smtClean="0"/>
              <a:t>bize bir </a:t>
            </a:r>
            <a:r>
              <a:rPr lang="tr-TR" dirty="0" err="1" smtClean="0"/>
              <a:t>true</a:t>
            </a:r>
            <a:r>
              <a:rPr lang="tr-TR" dirty="0" smtClean="0"/>
              <a:t> veya </a:t>
            </a:r>
            <a:r>
              <a:rPr lang="tr-TR" dirty="0" err="1" smtClean="0"/>
              <a:t>false</a:t>
            </a:r>
            <a:r>
              <a:rPr lang="tr-TR" dirty="0" smtClean="0"/>
              <a:t> değeri verecektir. Eğer ki ayrıştırabilirse </a:t>
            </a:r>
            <a:r>
              <a:rPr lang="tr-TR" dirty="0" err="1" smtClean="0"/>
              <a:t>true</a:t>
            </a:r>
            <a:r>
              <a:rPr lang="tr-TR" dirty="0" smtClean="0"/>
              <a:t>, ayrıştıramazsa </a:t>
            </a:r>
            <a:r>
              <a:rPr lang="tr-TR" dirty="0" err="1"/>
              <a:t>f</a:t>
            </a:r>
            <a:r>
              <a:rPr lang="tr-TR" dirty="0" err="1" smtClean="0"/>
              <a:t>alse</a:t>
            </a:r>
            <a:r>
              <a:rPr lang="tr-TR" dirty="0" smtClean="0"/>
              <a:t> değerini verir.</a:t>
            </a:r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7490271" y="3044292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"/>
          <a:stretch/>
        </p:blipFill>
        <p:spPr>
          <a:xfrm>
            <a:off x="9150688" y="3108462"/>
            <a:ext cx="2100265" cy="9345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108462"/>
            <a:ext cx="6218575" cy="25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72894" cy="1280890"/>
          </a:xfrm>
        </p:spPr>
        <p:txBody>
          <a:bodyPr>
            <a:normAutofit/>
          </a:bodyPr>
          <a:lstStyle/>
          <a:p>
            <a:r>
              <a:rPr lang="tr-TR" dirty="0" err="1" smtClean="0"/>
              <a:t>System.Convert</a:t>
            </a:r>
            <a:r>
              <a:rPr lang="tr-TR" dirty="0" smtClean="0"/>
              <a:t> Sınıfı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64739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System.Convert</a:t>
            </a:r>
            <a:r>
              <a:rPr lang="tr-TR" dirty="0" smtClean="0"/>
              <a:t> </a:t>
            </a:r>
            <a:r>
              <a:rPr lang="tr-TR" dirty="0"/>
              <a:t>sınıfı altında bulunan ve </a:t>
            </a:r>
            <a:r>
              <a:rPr lang="tr-TR" dirty="0" err="1"/>
              <a:t>To</a:t>
            </a:r>
            <a:r>
              <a:rPr lang="tr-TR" dirty="0"/>
              <a:t> ifadesi ile başlayıp türlerin yapısal karşılıkları ile devam eden Convert.ToInt32(</a:t>
            </a:r>
            <a:r>
              <a:rPr lang="tr-TR" dirty="0" err="1"/>
              <a:t>string</a:t>
            </a:r>
            <a:r>
              <a:rPr lang="tr-TR" dirty="0"/>
              <a:t>) şeklindeki </a:t>
            </a:r>
            <a:r>
              <a:rPr lang="tr-TR" dirty="0" err="1" smtClean="0"/>
              <a:t>metodlar</a:t>
            </a:r>
            <a:r>
              <a:rPr lang="tr-TR" dirty="0" smtClean="0"/>
              <a:t>, </a:t>
            </a:r>
            <a:r>
              <a:rPr lang="tr-TR" dirty="0" err="1" smtClean="0"/>
              <a:t>Parse</a:t>
            </a:r>
            <a:r>
              <a:rPr lang="tr-TR" dirty="0" smtClean="0"/>
              <a:t> </a:t>
            </a:r>
            <a:r>
              <a:rPr lang="tr-TR" dirty="0" err="1"/>
              <a:t>metodlarından</a:t>
            </a:r>
            <a:r>
              <a:rPr lang="tr-TR" dirty="0"/>
              <a:t> farklı olarak </a:t>
            </a:r>
            <a:r>
              <a:rPr lang="tr-TR" dirty="0" err="1"/>
              <a:t>yanlızca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değil  </a:t>
            </a:r>
            <a:r>
              <a:rPr lang="tr-TR" dirty="0" err="1"/>
              <a:t>bool</a:t>
            </a:r>
            <a:r>
              <a:rPr lang="tr-TR" dirty="0"/>
              <a:t>, </a:t>
            </a:r>
            <a:r>
              <a:rPr lang="tr-TR" dirty="0" err="1"/>
              <a:t>byte</a:t>
            </a:r>
            <a:r>
              <a:rPr lang="tr-TR" dirty="0"/>
              <a:t>, </a:t>
            </a:r>
            <a:r>
              <a:rPr lang="tr-TR" dirty="0" err="1"/>
              <a:t>char</a:t>
            </a:r>
            <a:r>
              <a:rPr lang="tr-TR" dirty="0" smtClean="0"/>
              <a:t>, </a:t>
            </a:r>
            <a:r>
              <a:rPr lang="tr-TR" dirty="0" err="1" smtClean="0"/>
              <a:t>DateTime</a:t>
            </a:r>
            <a:r>
              <a:rPr lang="tr-TR" dirty="0"/>
              <a:t>, </a:t>
            </a:r>
            <a:r>
              <a:rPr lang="tr-TR" dirty="0" err="1"/>
              <a:t>decimal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, </a:t>
            </a:r>
            <a:r>
              <a:rPr lang="tr-TR" dirty="0" err="1"/>
              <a:t>object</a:t>
            </a:r>
            <a:r>
              <a:rPr lang="tr-TR" dirty="0"/>
              <a:t>, </a:t>
            </a:r>
            <a:r>
              <a:rPr lang="tr-TR" dirty="0" err="1"/>
              <a:t>sbyte</a:t>
            </a:r>
            <a:r>
              <a:rPr lang="tr-TR" dirty="0"/>
              <a:t>, </a:t>
            </a:r>
            <a:r>
              <a:rPr lang="tr-TR" dirty="0" err="1"/>
              <a:t>short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uint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i="1" dirty="0"/>
              <a:t>ve </a:t>
            </a:r>
            <a:r>
              <a:rPr lang="tr-TR" dirty="0" err="1"/>
              <a:t>short</a:t>
            </a:r>
            <a:r>
              <a:rPr lang="tr-TR" i="1" dirty="0"/>
              <a:t> </a:t>
            </a:r>
            <a:r>
              <a:rPr lang="tr-TR" dirty="0"/>
              <a:t>türlerinin tamamından dönüştürme işlemi yapabilir.</a:t>
            </a:r>
          </a:p>
          <a:p>
            <a:pPr algn="just"/>
            <a:endParaRPr lang="tr-TR" dirty="0" smtClean="0"/>
          </a:p>
          <a:p>
            <a:pPr algn="just"/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311579" y="3447986"/>
            <a:ext cx="4740086" cy="286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Ayrıca </a:t>
            </a:r>
            <a:r>
              <a:rPr lang="tr-TR" dirty="0" err="1"/>
              <a:t>p</a:t>
            </a:r>
            <a:r>
              <a:rPr lang="tr-TR" dirty="0" err="1" smtClean="0"/>
              <a:t>arse</a:t>
            </a:r>
            <a:r>
              <a:rPr lang="tr-TR" dirty="0" smtClean="0"/>
              <a:t> </a:t>
            </a:r>
            <a:r>
              <a:rPr lang="tr-TR" dirty="0" err="1"/>
              <a:t>metodlarından</a:t>
            </a:r>
            <a:r>
              <a:rPr lang="tr-TR" dirty="0"/>
              <a:t> farklı olarak </a:t>
            </a:r>
            <a:r>
              <a:rPr lang="tr-TR" dirty="0" err="1" smtClean="0"/>
              <a:t>System.Convert</a:t>
            </a:r>
            <a:r>
              <a:rPr lang="tr-TR" dirty="0" smtClean="0"/>
              <a:t> </a:t>
            </a:r>
            <a:r>
              <a:rPr lang="tr-TR" dirty="0"/>
              <a:t>sınıfı altındaki </a:t>
            </a:r>
            <a:r>
              <a:rPr lang="tr-TR" dirty="0" err="1"/>
              <a:t>metodlarda</a:t>
            </a:r>
            <a:r>
              <a:rPr lang="tr-TR" dirty="0"/>
              <a:t> </a:t>
            </a:r>
            <a:r>
              <a:rPr lang="tr-TR" dirty="0" err="1"/>
              <a:t>ArgumentNullException</a:t>
            </a:r>
            <a:r>
              <a:rPr lang="tr-TR" dirty="0"/>
              <a:t> hatası yoktur, kendilerine dönüştürme işlemi için </a:t>
            </a:r>
            <a:r>
              <a:rPr lang="tr-TR" dirty="0" err="1"/>
              <a:t>null</a:t>
            </a:r>
            <a:r>
              <a:rPr lang="tr-TR" dirty="0"/>
              <a:t> bir girdi verildiğinde sıfır (0) değeri döndürürler</a:t>
            </a:r>
            <a:r>
              <a:rPr lang="tr-TR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37" y="3550447"/>
            <a:ext cx="3769747" cy="254404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3179"/>
          <a:stretch/>
        </p:blipFill>
        <p:spPr>
          <a:xfrm>
            <a:off x="10251785" y="5325112"/>
            <a:ext cx="1514034" cy="765553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9628045" y="4540031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4126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String</a:t>
            </a:r>
            <a:r>
              <a:rPr lang="tr-TR" dirty="0" smtClean="0"/>
              <a:t> Verileri Sayısala Dönüştürme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427507"/>
            <a:ext cx="9655408" cy="1488551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Kullanıcıdan bir veri aldığımız zaman bu veri </a:t>
            </a:r>
            <a:r>
              <a:rPr lang="tr-TR" dirty="0" err="1" smtClean="0"/>
              <a:t>string</a:t>
            </a:r>
            <a:r>
              <a:rPr lang="tr-TR" dirty="0" smtClean="0"/>
              <a:t> türünde bize geliyor. Fakat biz kullanıcıdan bir sayı almak istediysek ve bu sayıyı işlem yapmak için kullanmak istiyorsak aşağıdaki gibi tür dönüşümü yapılması gerekmektedir. Böylelikle yas değişkenimiz </a:t>
            </a:r>
            <a:r>
              <a:rPr lang="tr-TR" dirty="0" err="1" smtClean="0"/>
              <a:t>int</a:t>
            </a:r>
            <a:r>
              <a:rPr lang="tr-TR" dirty="0" smtClean="0"/>
              <a:t> türünde bir değer olur. </a:t>
            </a:r>
          </a:p>
          <a:p>
            <a:pPr algn="just"/>
            <a:r>
              <a:rPr lang="tr-TR" dirty="0" smtClean="0"/>
              <a:t>Bunu da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Convert.ToInt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methodu</a:t>
            </a:r>
            <a:r>
              <a:rPr lang="tr-TR" dirty="0" smtClean="0"/>
              <a:t> yardımı ile yaparız.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640997"/>
            <a:ext cx="6163535" cy="234347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32" y="4197528"/>
            <a:ext cx="2218155" cy="746705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8124403" y="3579250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Sayısal Verileri </a:t>
            </a:r>
            <a:r>
              <a:rPr lang="tr-TR" dirty="0" err="1" smtClean="0"/>
              <a:t>String’e</a:t>
            </a:r>
            <a:r>
              <a:rPr lang="tr-TR" dirty="0" smtClean="0"/>
              <a:t> Dönüştürme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53998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Bir sayıyı </a:t>
            </a:r>
            <a:r>
              <a:rPr lang="tr-TR" dirty="0" err="1" smtClean="0"/>
              <a:t>string</a:t>
            </a:r>
            <a:r>
              <a:rPr lang="tr-TR" dirty="0" smtClean="0"/>
              <a:t> olarak da kullanmak isteyebiliriz. Böyle bir durumda ise </a:t>
            </a:r>
            <a:r>
              <a:rPr lang="tr-TR" dirty="0" err="1" smtClean="0"/>
              <a:t>int</a:t>
            </a:r>
            <a:r>
              <a:rPr lang="tr-TR" dirty="0" smtClean="0"/>
              <a:t> türünü </a:t>
            </a:r>
            <a:r>
              <a:rPr lang="tr-TR" dirty="0" err="1" smtClean="0"/>
              <a:t>string</a:t>
            </a:r>
            <a:r>
              <a:rPr lang="tr-TR" dirty="0" smtClean="0"/>
              <a:t> türüne dönüştürmemiz gerekir. Bu dönüşümü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dirty="0" smtClean="0"/>
              <a:t>ile yapıyoruz.</a:t>
            </a:r>
          </a:p>
          <a:p>
            <a:pPr algn="just"/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s.GetType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dirty="0" smtClean="0"/>
              <a:t>ile türünün ne olduğunu görmeniz için ekrana yazdırdım.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/>
          <a:stretch/>
        </p:blipFill>
        <p:spPr>
          <a:xfrm>
            <a:off x="8699524" y="3987178"/>
            <a:ext cx="2011977" cy="704321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8245785" y="3186470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63" y="3399797"/>
            <a:ext cx="5448772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12808" cy="1280890"/>
          </a:xfrm>
        </p:spPr>
        <p:txBody>
          <a:bodyPr>
            <a:normAutofit/>
          </a:bodyPr>
          <a:lstStyle/>
          <a:p>
            <a:r>
              <a:rPr lang="nn-NO" dirty="0"/>
              <a:t>Referans ve Değer Türleri Arasındaki Dönüşüm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578" y="1998317"/>
            <a:ext cx="10129489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C# dilinde tür dönüşümleriyle ilgili en önemli konu değer tipindeki verileri referans tiplerine çevirmektir. Değer tipleri ve referans tipleri bellekte farklı bölgelerde tutulur.</a:t>
            </a:r>
          </a:p>
          <a:p>
            <a:pPr algn="just"/>
            <a:r>
              <a:rPr lang="tr-TR" dirty="0"/>
              <a:t>Değer tiplerinin </a:t>
            </a:r>
            <a:r>
              <a:rPr lang="tr-TR" dirty="0" smtClean="0"/>
              <a:t>referans </a:t>
            </a:r>
            <a:r>
              <a:rPr lang="tr-TR" dirty="0"/>
              <a:t>tiplerine, </a:t>
            </a:r>
            <a:r>
              <a:rPr lang="tr-TR" dirty="0" smtClean="0"/>
              <a:t>referans </a:t>
            </a:r>
            <a:r>
              <a:rPr lang="tr-TR" dirty="0"/>
              <a:t>tiplerinin değer tiplerine dönüşümü </a:t>
            </a:r>
            <a:r>
              <a:rPr lang="tr-TR" dirty="0" err="1"/>
              <a:t>boxing</a:t>
            </a:r>
            <a:r>
              <a:rPr lang="tr-TR" dirty="0"/>
              <a:t> ve </a:t>
            </a:r>
            <a:r>
              <a:rPr lang="tr-TR" dirty="0" err="1"/>
              <a:t>unboxing</a:t>
            </a:r>
            <a:r>
              <a:rPr lang="tr-TR" dirty="0"/>
              <a:t> kavramlarıyla olmaktadır.</a:t>
            </a:r>
          </a:p>
          <a:p>
            <a:pPr marL="0" indent="0" algn="just">
              <a:buNone/>
            </a:pP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947309"/>
            <a:ext cx="6734385" cy="2179171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7730185" y="3947309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76" y="4538749"/>
            <a:ext cx="3743057" cy="10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12808" cy="1280890"/>
          </a:xfrm>
        </p:spPr>
        <p:txBody>
          <a:bodyPr>
            <a:normAutofit/>
          </a:bodyPr>
          <a:lstStyle/>
          <a:p>
            <a:r>
              <a:rPr lang="tr-TR" dirty="0" err="1" smtClean="0"/>
              <a:t>Boxing</a:t>
            </a:r>
            <a:r>
              <a:rPr lang="tr-TR" dirty="0" smtClean="0"/>
              <a:t> İşlemi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77843"/>
            <a:ext cx="10129489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Şu anda popüler olan birçok dilde referans tipleri ile değer tipleri arasında herhangi bir dönüşüm yapılmamaktadır. </a:t>
            </a:r>
            <a:r>
              <a:rPr lang="tr-TR" dirty="0" err="1"/>
              <a:t>Boxing</a:t>
            </a:r>
            <a:r>
              <a:rPr lang="tr-TR" dirty="0"/>
              <a:t> işleminde değer tipini referans tipinden bir nesneye atadığımızda </a:t>
            </a:r>
            <a:r>
              <a:rPr lang="tr-TR" dirty="0" err="1"/>
              <a:t>stack</a:t>
            </a:r>
            <a:r>
              <a:rPr lang="tr-TR" dirty="0"/>
              <a:t> bölgesinde tutulan veri bit olarak </a:t>
            </a:r>
            <a:r>
              <a:rPr lang="tr-TR" dirty="0" err="1"/>
              <a:t>heap</a:t>
            </a:r>
            <a:r>
              <a:rPr lang="tr-TR" dirty="0"/>
              <a:t> bölgesine kopyalanır. Ve </a:t>
            </a:r>
            <a:r>
              <a:rPr lang="tr-TR" dirty="0" err="1"/>
              <a:t>stack</a:t>
            </a:r>
            <a:r>
              <a:rPr lang="tr-TR" dirty="0"/>
              <a:t> bölgesindeki </a:t>
            </a:r>
            <a:r>
              <a:rPr lang="tr-TR" dirty="0" smtClean="0"/>
              <a:t>obje </a:t>
            </a:r>
            <a:r>
              <a:rPr lang="tr-TR" dirty="0"/>
              <a:t>türünden olan değişken de bu </a:t>
            </a:r>
            <a:r>
              <a:rPr lang="tr-TR" dirty="0" err="1"/>
              <a:t>heap</a:t>
            </a:r>
            <a:r>
              <a:rPr lang="tr-TR" dirty="0"/>
              <a:t> bölgesini gösterecek şekilde ayarlanır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Stack</a:t>
            </a:r>
            <a:r>
              <a:rPr lang="tr-TR" dirty="0" smtClean="0"/>
              <a:t> bellek statik olarak yer tahsisi için kullanılırken, </a:t>
            </a:r>
            <a:r>
              <a:rPr lang="tr-TR" dirty="0" err="1"/>
              <a:t>h</a:t>
            </a:r>
            <a:r>
              <a:rPr lang="tr-TR" dirty="0" err="1" smtClean="0"/>
              <a:t>eap</a:t>
            </a:r>
            <a:r>
              <a:rPr lang="tr-TR" dirty="0" smtClean="0"/>
              <a:t> dinamik olarak yer tahsisi için kullanılır.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11" y="4406422"/>
            <a:ext cx="4352925" cy="207645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687682" y="5342497"/>
            <a:ext cx="605654" cy="24394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tr-TR" sz="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7383233" y="5732123"/>
            <a:ext cx="99666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 rot="5400000" flipV="1">
            <a:off x="7052418" y="5713273"/>
            <a:ext cx="241588" cy="369332"/>
          </a:xfrm>
          <a:prstGeom prst="rect">
            <a:avLst/>
          </a:prstGeom>
          <a:solidFill>
            <a:srgbClr val="AAC8FF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 rot="16200000">
            <a:off x="8478897" y="5718191"/>
            <a:ext cx="251424" cy="369332"/>
          </a:xfrm>
          <a:prstGeom prst="rect">
            <a:avLst/>
          </a:prstGeom>
          <a:solidFill>
            <a:srgbClr val="DEFDB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 rot="16200000">
            <a:off x="8825001" y="5728027"/>
            <a:ext cx="251424" cy="369332"/>
          </a:xfrm>
          <a:prstGeom prst="rect">
            <a:avLst/>
          </a:prstGeom>
          <a:solidFill>
            <a:srgbClr val="DEFDB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 rot="5400000" flipV="1">
            <a:off x="6926695" y="5706928"/>
            <a:ext cx="241588" cy="369332"/>
          </a:xfrm>
          <a:prstGeom prst="rect">
            <a:avLst/>
          </a:prstGeom>
          <a:solidFill>
            <a:srgbClr val="AAC8FF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 rot="5400000" flipV="1">
            <a:off x="6750783" y="5713273"/>
            <a:ext cx="241588" cy="369332"/>
          </a:xfrm>
          <a:prstGeom prst="rect">
            <a:avLst/>
          </a:prstGeom>
          <a:solidFill>
            <a:srgbClr val="AAC8FF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 rot="5400000" flipV="1">
            <a:off x="6743483" y="5462168"/>
            <a:ext cx="120794" cy="369332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 rot="5400000" flipV="1">
            <a:off x="7110690" y="5454398"/>
            <a:ext cx="120794" cy="369332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 rot="5400000" flipV="1">
            <a:off x="8676102" y="5157831"/>
            <a:ext cx="120794" cy="369332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 rot="5400000" flipV="1">
            <a:off x="8859272" y="5199584"/>
            <a:ext cx="120794" cy="369332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 rot="5400000" flipV="1">
            <a:off x="8672753" y="5204502"/>
            <a:ext cx="120794" cy="369332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                      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6619214" y="5500564"/>
            <a:ext cx="1546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Adresi</a:t>
            </a:r>
            <a:endParaRPr lang="tr-TR" sz="1200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8548484" y="5221566"/>
            <a:ext cx="1546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obje</a:t>
            </a:r>
            <a:endParaRPr lang="tr-TR" sz="1200" dirty="0"/>
          </a:p>
        </p:txBody>
      </p:sp>
      <p:sp>
        <p:nvSpPr>
          <p:cNvPr id="21" name="Metin kutusu 20"/>
          <p:cNvSpPr txBox="1"/>
          <p:nvPr/>
        </p:nvSpPr>
        <p:spPr>
          <a:xfrm rot="17631486">
            <a:off x="7791756" y="5012387"/>
            <a:ext cx="25142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FFFF"/>
                </a:solidFill>
              </a:rPr>
              <a:t>                                     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2" name="Metin kutusu 21"/>
          <p:cNvSpPr txBox="1"/>
          <p:nvPr/>
        </p:nvSpPr>
        <p:spPr>
          <a:xfrm rot="17584419">
            <a:off x="7586911" y="4942005"/>
            <a:ext cx="25142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FFFF"/>
                </a:solidFill>
              </a:rPr>
              <a:t>                                     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 rot="1266549">
            <a:off x="7354487" y="5074759"/>
            <a:ext cx="129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kopyalanmış</a:t>
            </a:r>
            <a:endParaRPr lang="tr-TR" sz="1200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9621907" y="5197053"/>
            <a:ext cx="10554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Kutulama işlemini yapıyoruz               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18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12808" cy="1280890"/>
          </a:xfrm>
        </p:spPr>
        <p:txBody>
          <a:bodyPr>
            <a:normAutofit/>
          </a:bodyPr>
          <a:lstStyle/>
          <a:p>
            <a:r>
              <a:rPr lang="tr-TR" dirty="0" err="1" smtClean="0"/>
              <a:t>Unboxing</a:t>
            </a:r>
            <a:r>
              <a:rPr lang="tr-TR" dirty="0" smtClean="0"/>
              <a:t> İşlemi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936" y="1377928"/>
            <a:ext cx="10129489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Unboxing</a:t>
            </a:r>
            <a:r>
              <a:rPr lang="tr-TR" dirty="0"/>
              <a:t> işlemi </a:t>
            </a:r>
            <a:r>
              <a:rPr lang="tr-TR" dirty="0" err="1"/>
              <a:t>boxing</a:t>
            </a:r>
            <a:r>
              <a:rPr lang="tr-TR" dirty="0"/>
              <a:t> işleminin tamamen tersidir. Yani </a:t>
            </a:r>
            <a:r>
              <a:rPr lang="tr-TR" dirty="0" err="1"/>
              <a:t>heap</a:t>
            </a:r>
            <a:r>
              <a:rPr lang="tr-TR" dirty="0"/>
              <a:t> bölgesindeki bir nesnenin </a:t>
            </a:r>
            <a:r>
              <a:rPr lang="tr-TR" dirty="0" smtClean="0"/>
              <a:t>değeri </a:t>
            </a:r>
            <a:r>
              <a:rPr lang="tr-TR" dirty="0"/>
              <a:t>bit olarak </a:t>
            </a:r>
            <a:r>
              <a:rPr lang="tr-TR" dirty="0" err="1"/>
              <a:t>stack</a:t>
            </a:r>
            <a:r>
              <a:rPr lang="tr-TR" dirty="0"/>
              <a:t> bölgesine kopyalanır. Böylelikle referans türünü değer türüne dönüştürmüş oluruz.</a:t>
            </a:r>
          </a:p>
          <a:p>
            <a:pPr algn="just"/>
            <a:r>
              <a:rPr lang="tr-TR" dirty="0" err="1"/>
              <a:t>Unboxing</a:t>
            </a:r>
            <a:r>
              <a:rPr lang="tr-TR" dirty="0"/>
              <a:t> işleminin çalışma </a:t>
            </a:r>
            <a:r>
              <a:rPr lang="tr-TR" dirty="0" smtClean="0"/>
              <a:t>zamanında hata </a:t>
            </a:r>
            <a:r>
              <a:rPr lang="tr-TR" dirty="0"/>
              <a:t>vermemesi için sağlanması gereken iki önemli koşul vardır. Bunlar:</a:t>
            </a:r>
          </a:p>
          <a:p>
            <a:pPr algn="just"/>
            <a:endParaRPr lang="tr-TR" dirty="0" smtClean="0"/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310936" y="3403678"/>
            <a:ext cx="10129489" cy="536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Unboxing</a:t>
            </a:r>
            <a:r>
              <a:rPr lang="tr-TR" dirty="0"/>
              <a:t> işlemine tabi tutulacak nesnenin daha önceden </a:t>
            </a:r>
            <a:r>
              <a:rPr lang="tr-TR" dirty="0" err="1"/>
              <a:t>boxing</a:t>
            </a:r>
            <a:r>
              <a:rPr lang="tr-TR" dirty="0"/>
              <a:t> işlemine tabi tutulmuş olması.</a:t>
            </a:r>
          </a:p>
          <a:p>
            <a:pPr algn="just"/>
            <a:r>
              <a:rPr lang="tr-TR" dirty="0" err="1"/>
              <a:t>Boxing</a:t>
            </a:r>
            <a:r>
              <a:rPr lang="tr-TR" dirty="0"/>
              <a:t> işlemine tabi tutulmuş olan bu nesnenin </a:t>
            </a:r>
            <a:r>
              <a:rPr lang="tr-TR" dirty="0" err="1"/>
              <a:t>unboxing</a:t>
            </a:r>
            <a:r>
              <a:rPr lang="tr-TR" dirty="0"/>
              <a:t> işlemi sırasında doğru türe dönüştürülmesidir</a:t>
            </a: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89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</a:t>
            </a:r>
            <a:r>
              <a:rPr lang="tr-TR" dirty="0" smtClean="0"/>
              <a:t>-1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Burada gördüğünüz bir örtük dönüşüm örneğidir. Gördüğünüz gibi veri kaybı olmadan tür dönüşümü yapılıyor ve ekrana yazdırıyor.  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63" y="2494974"/>
            <a:ext cx="4803528" cy="401911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"/>
          <a:stretch/>
        </p:blipFill>
        <p:spPr>
          <a:xfrm>
            <a:off x="8254278" y="4025899"/>
            <a:ext cx="2334489" cy="1327151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7655066" y="3158059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</a:t>
            </a:r>
            <a:r>
              <a:rPr lang="tr-TR" dirty="0" smtClean="0"/>
              <a:t>-2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63" y="3098307"/>
            <a:ext cx="4963575" cy="2845784"/>
          </a:xfr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93" y="3959146"/>
            <a:ext cx="3067478" cy="1124107"/>
          </a:xfrm>
          <a:prstGeom prst="rect">
            <a:avLst/>
          </a:prstGeom>
        </p:spPr>
      </p:pic>
      <p:sp>
        <p:nvSpPr>
          <p:cNvPr id="10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134692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Kullanıcıdan aldığımız veriler normalde </a:t>
            </a:r>
            <a:r>
              <a:rPr lang="tr-TR" dirty="0" err="1" smtClean="0"/>
              <a:t>string</a:t>
            </a:r>
            <a:r>
              <a:rPr lang="tr-TR" dirty="0" smtClean="0"/>
              <a:t> olarak bize gelecek fakat biz aldığımız veriler üzerinden işlem yapmak istiyoruz bu yüzden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Convert.ToIn16() </a:t>
            </a:r>
            <a:r>
              <a:rPr lang="tr-TR" dirty="0" smtClean="0"/>
              <a:t>yardımı ile </a:t>
            </a:r>
            <a:r>
              <a:rPr lang="tr-TR" dirty="0" err="1" smtClean="0"/>
              <a:t>int</a:t>
            </a:r>
            <a:r>
              <a:rPr lang="tr-TR" dirty="0" smtClean="0"/>
              <a:t> türüne dönüşüm yaptık.</a:t>
            </a:r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7628458" y="3098307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34720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5372"/>
            <a:ext cx="8915400" cy="3777622"/>
          </a:xfrm>
        </p:spPr>
        <p:txBody>
          <a:bodyPr>
            <a:normAutofit fontScale="25000" lnSpcReduction="20000"/>
          </a:bodyPr>
          <a:lstStyle/>
          <a:p>
            <a:r>
              <a:rPr lang="tr-TR" sz="4900" dirty="0" err="1" smtClean="0"/>
              <a:t>C#da</a:t>
            </a:r>
            <a:r>
              <a:rPr lang="tr-TR" sz="4900" dirty="0" smtClean="0"/>
              <a:t> Tür Dönüşümü Nedir? </a:t>
            </a:r>
            <a:endParaRPr lang="tr-TR" sz="4900" dirty="0"/>
          </a:p>
          <a:p>
            <a:r>
              <a:rPr lang="tr-TR" sz="4900" dirty="0" smtClean="0"/>
              <a:t>Örtük Dönüşümler ve Örnek</a:t>
            </a:r>
          </a:p>
          <a:p>
            <a:r>
              <a:rPr lang="tr-TR" sz="4900" dirty="0" smtClean="0"/>
              <a:t>Açık Dönüşümler ve Örnek</a:t>
            </a:r>
          </a:p>
          <a:p>
            <a:r>
              <a:rPr lang="tr-TR" sz="4900" dirty="0" smtClean="0"/>
              <a:t>Kullanıcı Tanımlı Dönüşümler </a:t>
            </a:r>
          </a:p>
          <a:p>
            <a:r>
              <a:rPr lang="tr-TR" sz="4900" dirty="0" smtClean="0"/>
              <a:t>Yardımcı Sınıflarla Yapılan Dönüşümler</a:t>
            </a:r>
          </a:p>
          <a:p>
            <a:r>
              <a:rPr lang="tr-TR" sz="4900" dirty="0" err="1" smtClean="0"/>
              <a:t>Parse</a:t>
            </a:r>
            <a:r>
              <a:rPr lang="tr-TR" sz="4900" dirty="0" smtClean="0"/>
              <a:t> Yöntemi</a:t>
            </a:r>
          </a:p>
          <a:p>
            <a:r>
              <a:rPr lang="tr-TR" sz="4900" dirty="0" err="1" smtClean="0"/>
              <a:t>TryParse</a:t>
            </a:r>
            <a:r>
              <a:rPr lang="tr-TR" sz="4900" dirty="0" smtClean="0"/>
              <a:t> Yöntemi</a:t>
            </a:r>
          </a:p>
          <a:p>
            <a:r>
              <a:rPr lang="tr-TR" sz="4900" dirty="0" err="1" smtClean="0"/>
              <a:t>System.Convert</a:t>
            </a:r>
            <a:r>
              <a:rPr lang="tr-TR" sz="4900" dirty="0" smtClean="0"/>
              <a:t> Sınıfı </a:t>
            </a:r>
          </a:p>
          <a:p>
            <a:r>
              <a:rPr lang="tr-TR" sz="4900" dirty="0" err="1" smtClean="0"/>
              <a:t>String</a:t>
            </a:r>
            <a:r>
              <a:rPr lang="tr-TR" sz="4900" dirty="0" smtClean="0"/>
              <a:t> Verileri Sayısala Dönüştürme</a:t>
            </a:r>
          </a:p>
          <a:p>
            <a:r>
              <a:rPr lang="tr-TR" sz="4900" dirty="0" smtClean="0"/>
              <a:t>Sayısal Verileri </a:t>
            </a:r>
            <a:r>
              <a:rPr lang="tr-TR" sz="4900" dirty="0" err="1" smtClean="0"/>
              <a:t>String’e</a:t>
            </a:r>
            <a:r>
              <a:rPr lang="tr-TR" sz="4900" dirty="0" smtClean="0"/>
              <a:t> Dönüştürme</a:t>
            </a:r>
          </a:p>
          <a:p>
            <a:r>
              <a:rPr lang="tr-TR" sz="4900" dirty="0" smtClean="0"/>
              <a:t>Referans ve Değer Türleri Arasındaki Dönüşüm</a:t>
            </a:r>
          </a:p>
          <a:p>
            <a:r>
              <a:rPr lang="tr-TR" sz="4900" dirty="0" err="1" smtClean="0"/>
              <a:t>Boxing</a:t>
            </a:r>
            <a:r>
              <a:rPr lang="tr-TR" sz="4900" dirty="0" smtClean="0"/>
              <a:t> İşlemi</a:t>
            </a:r>
          </a:p>
          <a:p>
            <a:r>
              <a:rPr lang="tr-TR" sz="4900" dirty="0" err="1" smtClean="0"/>
              <a:t>Unboxing</a:t>
            </a:r>
            <a:r>
              <a:rPr lang="tr-TR" sz="4900" dirty="0" smtClean="0"/>
              <a:t> İşlemi</a:t>
            </a:r>
          </a:p>
          <a:p>
            <a:r>
              <a:rPr lang="tr-TR" sz="4900" dirty="0" smtClean="0"/>
              <a:t>Uygulama Örneği-1</a:t>
            </a:r>
          </a:p>
          <a:p>
            <a:r>
              <a:rPr lang="tr-TR" sz="4900" dirty="0"/>
              <a:t>Uygulama </a:t>
            </a:r>
            <a:r>
              <a:rPr lang="tr-TR" sz="4900" dirty="0" smtClean="0"/>
              <a:t>Örneği-2</a:t>
            </a:r>
          </a:p>
          <a:p>
            <a:r>
              <a:rPr lang="tr-TR" sz="4900" dirty="0" smtClean="0"/>
              <a:t>Uygulama Örneği-3</a:t>
            </a:r>
          </a:p>
          <a:p>
            <a:r>
              <a:rPr lang="tr-TR" sz="4900" dirty="0" smtClean="0"/>
              <a:t>Uygulama Örneği-4</a:t>
            </a:r>
          </a:p>
          <a:p>
            <a:r>
              <a:rPr lang="tr-TR" sz="4900" dirty="0" smtClean="0"/>
              <a:t>Sonuç</a:t>
            </a:r>
            <a:endParaRPr lang="tr-TR" sz="4900" dirty="0"/>
          </a:p>
          <a:p>
            <a:r>
              <a:rPr lang="tr-TR" sz="4900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</a:t>
            </a:r>
            <a:r>
              <a:rPr lang="tr-TR" dirty="0" smtClean="0"/>
              <a:t>-3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644563" y="1346929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Gördüğünüz gibi a değişkenini </a:t>
            </a:r>
            <a:r>
              <a:rPr lang="tr-TR" dirty="0" err="1" smtClean="0"/>
              <a:t>parse</a:t>
            </a:r>
            <a:r>
              <a:rPr lang="tr-TR" dirty="0" smtClean="0"/>
              <a:t> metodu ile, b değişkenini de </a:t>
            </a:r>
            <a:r>
              <a:rPr lang="tr-TR" dirty="0" err="1" smtClean="0"/>
              <a:t>convert</a:t>
            </a:r>
            <a:r>
              <a:rPr lang="tr-TR" dirty="0" smtClean="0"/>
              <a:t> metodu ile </a:t>
            </a:r>
            <a:r>
              <a:rPr lang="tr-TR" dirty="0" err="1" smtClean="0"/>
              <a:t>int</a:t>
            </a:r>
            <a:r>
              <a:rPr lang="tr-TR" dirty="0" smtClean="0"/>
              <a:t> türüne dönüştürdük ve iki türlü de aynı çıktıyı elde ettik.</a:t>
            </a:r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7628458" y="3098307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882671"/>
            <a:ext cx="6441384" cy="2682610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1"/>
          <a:stretch/>
        </p:blipFill>
        <p:spPr>
          <a:xfrm>
            <a:off x="8261072" y="3754865"/>
            <a:ext cx="3010320" cy="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</a:t>
            </a:r>
            <a:r>
              <a:rPr lang="tr-TR" dirty="0" smtClean="0"/>
              <a:t>-4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311579" y="1378881"/>
            <a:ext cx="9655408" cy="14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Görüldüğü üzere </a:t>
            </a:r>
            <a:r>
              <a:rPr lang="tr-TR" dirty="0" err="1"/>
              <a:t>cast</a:t>
            </a:r>
            <a:r>
              <a:rPr lang="tr-TR" dirty="0"/>
              <a:t> operatörüyle virgülden önceki kısım gelirken </a:t>
            </a:r>
            <a:r>
              <a:rPr lang="tr-TR" dirty="0" err="1" smtClean="0"/>
              <a:t>convert</a:t>
            </a:r>
            <a:r>
              <a:rPr lang="tr-TR" dirty="0" smtClean="0"/>
              <a:t> metoduyla 3.7 </a:t>
            </a:r>
            <a:r>
              <a:rPr lang="tr-TR" dirty="0"/>
              <a:t>sayısı 4 e </a:t>
            </a:r>
            <a:r>
              <a:rPr lang="tr-TR" dirty="0" smtClean="0"/>
              <a:t>yuvarlanmıştır. Çünkü </a:t>
            </a:r>
            <a:r>
              <a:rPr lang="tr-TR" dirty="0"/>
              <a:t>bu </a:t>
            </a:r>
            <a:r>
              <a:rPr lang="tr-TR" dirty="0" err="1" smtClean="0"/>
              <a:t>metod</a:t>
            </a:r>
            <a:r>
              <a:rPr lang="tr-TR" dirty="0" smtClean="0"/>
              <a:t> özel </a:t>
            </a:r>
            <a:r>
              <a:rPr lang="tr-TR" dirty="0"/>
              <a:t>olarak .net içinde yazılmış bir kod vasıtasıyla yukarı </a:t>
            </a:r>
            <a:r>
              <a:rPr lang="tr-TR" dirty="0" smtClean="0"/>
              <a:t>yuvarlıyor, </a:t>
            </a:r>
            <a:r>
              <a:rPr lang="tr-TR" dirty="0" err="1"/>
              <a:t>cast</a:t>
            </a:r>
            <a:r>
              <a:rPr lang="tr-TR" dirty="0"/>
              <a:t> ise direkt olarak virgülden önceki </a:t>
            </a:r>
            <a:r>
              <a:rPr lang="tr-TR" dirty="0" err="1"/>
              <a:t>kısımı</a:t>
            </a:r>
            <a:r>
              <a:rPr lang="tr-TR" dirty="0"/>
              <a:t> veriyor.</a:t>
            </a:r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8186809" y="3000861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093406"/>
            <a:ext cx="6938063" cy="2487717"/>
          </a:xfr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49" y="3796136"/>
            <a:ext cx="308653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Dönüştürme türlerini ve farklı veri türleri arasında nasıl dönüştürme yapılacağını öğrendik.</a:t>
            </a:r>
          </a:p>
          <a:p>
            <a:pPr algn="just"/>
            <a:r>
              <a:rPr lang="tr-TR" dirty="0" smtClean="0"/>
              <a:t>Açık dönüşümde veri kaybı vardır, örtük dönüşümde ise yoktur.</a:t>
            </a:r>
          </a:p>
          <a:p>
            <a:pPr algn="just"/>
            <a:r>
              <a:rPr lang="tr-TR" dirty="0" err="1" smtClean="0"/>
              <a:t>Parse</a:t>
            </a:r>
            <a:r>
              <a:rPr lang="tr-TR" dirty="0" smtClean="0"/>
              <a:t> metodu sadece </a:t>
            </a:r>
            <a:r>
              <a:rPr lang="tr-TR" dirty="0" err="1" smtClean="0"/>
              <a:t>string</a:t>
            </a:r>
            <a:r>
              <a:rPr lang="tr-TR" dirty="0" smtClean="0"/>
              <a:t> bir tür değiştirileceğinde kullanılır.</a:t>
            </a:r>
          </a:p>
          <a:p>
            <a:pPr algn="just"/>
            <a:r>
              <a:rPr lang="tr-TR" dirty="0" err="1" smtClean="0"/>
              <a:t>Parse</a:t>
            </a:r>
            <a:r>
              <a:rPr lang="tr-TR" dirty="0" smtClean="0"/>
              <a:t> metodunda </a:t>
            </a:r>
            <a:r>
              <a:rPr lang="tr-TR" dirty="0" err="1" smtClean="0"/>
              <a:t>null</a:t>
            </a:r>
            <a:r>
              <a:rPr lang="tr-TR" dirty="0" smtClean="0"/>
              <a:t> değer girildiğinde hata verirken </a:t>
            </a:r>
            <a:r>
              <a:rPr lang="tr-TR" dirty="0" err="1"/>
              <a:t>c</a:t>
            </a:r>
            <a:r>
              <a:rPr lang="tr-TR" dirty="0" err="1" smtClean="0"/>
              <a:t>onvert</a:t>
            </a:r>
            <a:r>
              <a:rPr lang="tr-TR" dirty="0" smtClean="0"/>
              <a:t> metodunda 0 döndürür.</a:t>
            </a:r>
          </a:p>
          <a:p>
            <a:pPr algn="just"/>
            <a:r>
              <a:rPr lang="tr-TR" dirty="0" err="1"/>
              <a:t>Boxing</a:t>
            </a:r>
            <a:r>
              <a:rPr lang="tr-TR" dirty="0"/>
              <a:t> işleminde değer tipini referans tipinden bir nesneye </a:t>
            </a:r>
            <a:r>
              <a:rPr lang="tr-TR" dirty="0" smtClean="0"/>
              <a:t>atadığımızda </a:t>
            </a:r>
            <a:r>
              <a:rPr lang="tr-TR" dirty="0" err="1"/>
              <a:t>stack</a:t>
            </a:r>
            <a:r>
              <a:rPr lang="tr-TR" dirty="0"/>
              <a:t> bölgesinde tutulan veri bit olarak </a:t>
            </a:r>
            <a:r>
              <a:rPr lang="tr-TR" dirty="0" err="1"/>
              <a:t>heap</a:t>
            </a:r>
            <a:r>
              <a:rPr lang="tr-TR" dirty="0"/>
              <a:t> bölgesine </a:t>
            </a:r>
            <a:r>
              <a:rPr lang="tr-TR" dirty="0" smtClean="0"/>
              <a:t>kopyalanır.</a:t>
            </a:r>
          </a:p>
          <a:p>
            <a:pPr algn="just"/>
            <a:r>
              <a:rPr lang="tr-TR" dirty="0" err="1" smtClean="0"/>
              <a:t>Unboxing</a:t>
            </a:r>
            <a:r>
              <a:rPr lang="tr-TR" dirty="0" smtClean="0"/>
              <a:t> işleminde ise </a:t>
            </a:r>
            <a:r>
              <a:rPr lang="tr-TR" dirty="0" err="1" smtClean="0"/>
              <a:t>heap</a:t>
            </a:r>
            <a:r>
              <a:rPr lang="tr-TR" dirty="0" smtClean="0"/>
              <a:t> </a:t>
            </a:r>
            <a:r>
              <a:rPr lang="tr-TR" dirty="0"/>
              <a:t>bölgesindeki bir nesnenin değeri bit olarak </a:t>
            </a:r>
            <a:r>
              <a:rPr lang="tr-TR" dirty="0" err="1"/>
              <a:t>stack</a:t>
            </a:r>
            <a:r>
              <a:rPr lang="tr-TR" dirty="0"/>
              <a:t> bölgesine </a:t>
            </a:r>
            <a:r>
              <a:rPr lang="tr-TR" dirty="0" smtClean="0"/>
              <a:t>kopyalanır.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1900" dirty="0" smtClean="0"/>
              <a:t>Gencay </a:t>
            </a:r>
            <a:r>
              <a:rPr lang="tr-TR" sz="1900" dirty="0" err="1" smtClean="0"/>
              <a:t>Yildiz</a:t>
            </a:r>
            <a:r>
              <a:rPr lang="tr-TR" sz="1900" dirty="0"/>
              <a:t/>
            </a:r>
            <a:br>
              <a:rPr lang="tr-TR" sz="1900" dirty="0"/>
            </a:br>
            <a:r>
              <a:rPr lang="tr-TR" sz="1900" dirty="0" smtClean="0"/>
              <a:t>(</a:t>
            </a:r>
            <a:r>
              <a:rPr lang="en-US" sz="1900" dirty="0" smtClean="0">
                <a:hlinkClick r:id="rId2"/>
              </a:rPr>
              <a:t>https://www.gencayyildiz.com/blog/cta-tip-cevrimleritype-conversion/</a:t>
            </a:r>
            <a:r>
              <a:rPr lang="tr-TR" sz="1900" dirty="0" smtClean="0"/>
              <a:t>)</a:t>
            </a:r>
            <a:endParaRPr lang="tr-TR" sz="1900" dirty="0"/>
          </a:p>
          <a:p>
            <a:r>
              <a:rPr lang="tr-TR" sz="1900" dirty="0" smtClean="0"/>
              <a:t>My Server Name</a:t>
            </a:r>
            <a:r>
              <a:rPr lang="tr-TR" sz="1900" dirty="0"/>
              <a:t/>
            </a:r>
            <a:br>
              <a:rPr lang="tr-TR" sz="1900" dirty="0"/>
            </a:br>
            <a:r>
              <a:rPr lang="tr-TR" sz="1900" dirty="0" smtClean="0"/>
              <a:t>(</a:t>
            </a:r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tr.myservername.com/c-type-casting-explicit-implicit-data-conversion-with-example#Implicit_Conversion</a:t>
            </a:r>
            <a:r>
              <a:rPr lang="tr-TR" sz="1900" dirty="0" smtClean="0"/>
              <a:t>)</a:t>
            </a:r>
            <a:endParaRPr lang="tr-TR" sz="1900" dirty="0"/>
          </a:p>
          <a:p>
            <a:r>
              <a:rPr lang="tr-TR" sz="1900" dirty="0" err="1" smtClean="0"/>
              <a:t>Exception</a:t>
            </a:r>
            <a:r>
              <a:rPr lang="tr-TR" sz="1900" dirty="0" smtClean="0"/>
              <a:t> Not </a:t>
            </a:r>
            <a:r>
              <a:rPr lang="tr-TR" sz="1900" dirty="0" err="1" smtClean="0"/>
              <a:t>Found</a:t>
            </a:r>
            <a:r>
              <a:rPr lang="tr-TR" sz="1900" dirty="0"/>
              <a:t/>
            </a:r>
            <a:br>
              <a:rPr lang="tr-TR" sz="1900" dirty="0"/>
            </a:br>
            <a:r>
              <a:rPr lang="tr-TR" sz="1900" dirty="0" smtClean="0"/>
              <a:t>(</a:t>
            </a:r>
            <a:r>
              <a:rPr lang="en-US" sz="1900" dirty="0">
                <a:hlinkClick r:id="rId4"/>
              </a:rPr>
              <a:t>https://exceptionnotfound.net/csharp-in-simple-terms-3-casting-conversion-parsing-is-as-and-typeof</a:t>
            </a:r>
            <a:r>
              <a:rPr lang="en-US" sz="1900" dirty="0" smtClean="0">
                <a:hlinkClick r:id="rId4"/>
              </a:rPr>
              <a:t>/</a:t>
            </a:r>
            <a:r>
              <a:rPr lang="tr-TR" sz="1900" dirty="0" smtClean="0"/>
              <a:t>)</a:t>
            </a:r>
            <a:endParaRPr lang="tr-TR" sz="1900" dirty="0"/>
          </a:p>
          <a:p>
            <a:r>
              <a:rPr lang="tr-TR" sz="1900" dirty="0" err="1" smtClean="0"/>
              <a:t>Yazilimci</a:t>
            </a:r>
            <a:r>
              <a:rPr lang="tr-TR" sz="1900" dirty="0" smtClean="0"/>
              <a:t> Rehberi</a:t>
            </a:r>
            <a:r>
              <a:rPr lang="tr-TR" sz="1900" dirty="0"/>
              <a:t/>
            </a:r>
            <a:br>
              <a:rPr lang="tr-TR" sz="1900" dirty="0"/>
            </a:br>
            <a:r>
              <a:rPr lang="tr-TR" sz="1900" dirty="0" smtClean="0"/>
              <a:t>(</a:t>
            </a:r>
            <a:r>
              <a:rPr lang="en-US" sz="1900" dirty="0">
                <a:hlinkClick r:id="rId5"/>
              </a:rPr>
              <a:t>http://www.yazilimcirehberi.com/convert-sinifi-metodlari-ve-yapilarin-parse-metodlari-arasindaki-farklar</a:t>
            </a:r>
            <a:r>
              <a:rPr lang="en-US" sz="1900" dirty="0" smtClean="0">
                <a:hlinkClick r:id="rId5"/>
              </a:rPr>
              <a:t>/</a:t>
            </a:r>
            <a:r>
              <a:rPr lang="tr-TR" sz="1900" dirty="0" smtClean="0"/>
              <a:t> )</a:t>
            </a:r>
            <a:endParaRPr lang="tr-TR" sz="1900" dirty="0"/>
          </a:p>
          <a:p>
            <a:r>
              <a:rPr lang="tr-TR" sz="1900" dirty="0" err="1" smtClean="0"/>
              <a:t>Veteran</a:t>
            </a:r>
            <a:r>
              <a:rPr lang="tr-TR" sz="1900" dirty="0" smtClean="0"/>
              <a:t> </a:t>
            </a:r>
            <a:r>
              <a:rPr lang="tr-TR" sz="1900" dirty="0" err="1" smtClean="0"/>
              <a:t>Yazilimci</a:t>
            </a:r>
            <a:r>
              <a:rPr lang="tr-TR" sz="1900" dirty="0"/>
              <a:t/>
            </a:r>
            <a:br>
              <a:rPr lang="tr-TR" sz="1900" dirty="0"/>
            </a:br>
            <a:r>
              <a:rPr lang="tr-TR" sz="1900" dirty="0" smtClean="0"/>
              <a:t>(</a:t>
            </a:r>
            <a:r>
              <a:rPr lang="en-US" sz="1900" dirty="0">
                <a:hlinkClick r:id="rId6"/>
              </a:rPr>
              <a:t>https://veteranyazilimci.wordpress.com/cta-tur-donusumleri/</a:t>
            </a:r>
            <a:r>
              <a:rPr lang="tr-TR" sz="1900" dirty="0" smtClean="0"/>
              <a:t>)</a:t>
            </a:r>
            <a:endParaRPr lang="tr-TR" sz="1900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=""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5" y="4529540"/>
            <a:ext cx="5678590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Simge Coşkun 1911404060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simgecoskkun@icloud.com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08/06/2021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=""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=""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=""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C#da</a:t>
            </a:r>
            <a:r>
              <a:rPr lang="tr-TR" dirty="0" smtClean="0"/>
              <a:t> Tür Dönüşümü Nedir?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Bazı durumlarda tanımladığımız nesnelerin başka türdenmiş gibi davranmalarını isteriz. Büyük çapta bir proje oluşturduğumuzda değişkenler çok fazla olacaktır ve farklı türden değişkenleri bir arada aynı işi yapmasını isteyebiliriz. </a:t>
            </a:r>
            <a:r>
              <a:rPr lang="tr-TR" dirty="0" smtClean="0"/>
              <a:t>Örneğin </a:t>
            </a:r>
            <a:r>
              <a:rPr lang="tr-TR" dirty="0" err="1" smtClean="0"/>
              <a:t>int</a:t>
            </a:r>
            <a:r>
              <a:rPr lang="tr-TR" i="1" dirty="0"/>
              <a:t> </a:t>
            </a:r>
            <a:r>
              <a:rPr lang="tr-TR" dirty="0"/>
              <a:t>türünden bir değişken </a:t>
            </a:r>
            <a:r>
              <a:rPr lang="tr-TR" dirty="0" smtClean="0"/>
              <a:t>ile </a:t>
            </a:r>
            <a:r>
              <a:rPr lang="tr-TR" dirty="0" err="1" smtClean="0"/>
              <a:t>byte</a:t>
            </a:r>
            <a:r>
              <a:rPr lang="tr-TR" i="1" dirty="0"/>
              <a:t> </a:t>
            </a:r>
            <a:r>
              <a:rPr lang="tr-TR" dirty="0"/>
              <a:t>türünden bir değişkenin toplanması gibi.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70" y="4038993"/>
            <a:ext cx="3282069" cy="146645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56" y="4038993"/>
            <a:ext cx="4617156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Örtük Dönüşümler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Örtük dönüştürme, en basit dönüştürme türüdür. Özel bir </a:t>
            </a:r>
            <a:r>
              <a:rPr lang="tr-TR" dirty="0" err="1"/>
              <a:t>syntax</a:t>
            </a:r>
            <a:r>
              <a:rPr lang="tr-TR" dirty="0"/>
              <a:t> gerektirmeyen, güvenli ve veri kaybının olmadığı dönüşümlerdir. Örneğin küçük tiplerden büyük tiplere olan dönüşümlerde veya türeyen sınıflardan türediği </a:t>
            </a:r>
            <a:r>
              <a:rPr lang="tr-TR" dirty="0" smtClean="0"/>
              <a:t>sınıfa </a:t>
            </a:r>
            <a:r>
              <a:rPr lang="tr-TR" dirty="0"/>
              <a:t>olan dönüşümlerde örtük dönüşüm geçerlidir.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36" y="3111834"/>
            <a:ext cx="4530691" cy="346117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017236" y="3180546"/>
            <a:ext cx="2329484" cy="323165"/>
          </a:xfrm>
          <a:prstGeom prst="rect">
            <a:avLst/>
          </a:prstGeom>
          <a:solidFill>
            <a:srgbClr val="4CB96B"/>
          </a:solidFill>
        </p:spPr>
        <p:txBody>
          <a:bodyPr wrap="none" rtlCol="0">
            <a:spAutoFit/>
          </a:bodyPr>
          <a:lstStyle/>
          <a:p>
            <a:r>
              <a:rPr lang="tr-TR" sz="1500" dirty="0" smtClean="0"/>
              <a:t>Veri Türünden Dönüştür</a:t>
            </a:r>
            <a:endParaRPr lang="tr-TR" sz="15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7346720" y="3180546"/>
            <a:ext cx="2081019" cy="323165"/>
          </a:xfrm>
          <a:prstGeom prst="rect">
            <a:avLst/>
          </a:prstGeom>
          <a:solidFill>
            <a:srgbClr val="4CB96B"/>
          </a:solidFill>
        </p:spPr>
        <p:txBody>
          <a:bodyPr wrap="none" rtlCol="0">
            <a:spAutoFit/>
          </a:bodyPr>
          <a:lstStyle/>
          <a:p>
            <a:r>
              <a:rPr lang="tr-TR" sz="1500" dirty="0" smtClean="0"/>
              <a:t>Veri Türüne Dönüştür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Örtük Dönüşümler 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Aşağıdaki örnekte örtük </a:t>
            </a:r>
            <a:r>
              <a:rPr lang="tr-TR" dirty="0"/>
              <a:t>dönüşüm vardır</a:t>
            </a:r>
            <a:r>
              <a:rPr lang="tr-TR" dirty="0" smtClean="0"/>
              <a:t>. Burada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int’ten</a:t>
            </a:r>
            <a:r>
              <a:rPr lang="tr-TR" dirty="0" smtClean="0"/>
              <a:t> büyüktür ve veri kaybı yoktur.</a:t>
            </a:r>
          </a:p>
          <a:p>
            <a:pPr algn="just"/>
            <a:r>
              <a:rPr lang="tr-TR" dirty="0" smtClean="0"/>
              <a:t>Sizlerin de görmeniz için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b.GetType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err="1" smtClean="0"/>
              <a:t>methodu</a:t>
            </a:r>
            <a:r>
              <a:rPr lang="tr-TR" dirty="0" smtClean="0"/>
              <a:t> ile değişkenimizin tipini gösterdim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04" y="3168526"/>
            <a:ext cx="5315692" cy="301032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31" y="4097656"/>
            <a:ext cx="2039331" cy="736425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7916452" y="3361037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1545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Açık Dönüşümler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Örtük dönüştürmede, türetilmiş bir sınıfı herhangi bir veri kaybetmeden doğrudan temel sınıfa dönüştürebileceğimizi gördük. Ancak veri kaybı olasılığı varsa, derleyicinin açık bir dönüştürme gerçekleştirmesi gerekecektir.</a:t>
            </a:r>
          </a:p>
          <a:p>
            <a:pPr algn="just"/>
            <a:r>
              <a:rPr lang="tr-TR" dirty="0"/>
              <a:t>Açık dönüştürme veya dönüştürme, programın olası veri kaybı bilgisi ile dönüştürme gerçekleştirmeye çalıştığı bilgileri derleyiciye iletme işlemidir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, </a:t>
            </a:r>
            <a:r>
              <a:rPr lang="tr-TR" dirty="0" err="1" smtClean="0"/>
              <a:t>long</a:t>
            </a:r>
            <a:r>
              <a:rPr lang="tr-TR" dirty="0" smtClean="0"/>
              <a:t>, </a:t>
            </a:r>
            <a:r>
              <a:rPr lang="tr-TR" dirty="0" err="1" smtClean="0"/>
              <a:t>double</a:t>
            </a:r>
            <a:r>
              <a:rPr lang="tr-TR" dirty="0" smtClean="0"/>
              <a:t>, </a:t>
            </a:r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/>
              <a:t>gibi primitif tipler arasında dönüşümlerde veri kaybı olabileceği için derleyici sizden açık dönüşümlerde </a:t>
            </a:r>
            <a:r>
              <a:rPr lang="tr-TR" dirty="0" err="1"/>
              <a:t>cast</a:t>
            </a:r>
            <a:r>
              <a:rPr lang="tr-TR" dirty="0"/>
              <a:t> operatörü ister. Ayrıca türetilen sınıftan türeyen sınıfa olan çevrimlerde de </a:t>
            </a:r>
            <a:r>
              <a:rPr lang="tr-TR" dirty="0" err="1"/>
              <a:t>cast</a:t>
            </a:r>
            <a:r>
              <a:rPr lang="tr-TR" dirty="0"/>
              <a:t> operatörü gereklidir.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3662409" y="4976585"/>
            <a:ext cx="10408642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Cast</a:t>
            </a:r>
            <a:r>
              <a:rPr lang="tr-TR" dirty="0"/>
              <a:t> operatörü kullanım şekli: değişken1= (tip) değişken2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3558069" y="4976585"/>
            <a:ext cx="6981398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                                                                                                      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Açık Dönüşümler 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Aşağıdaki örnek bir açık dönüşümdür. Çünkü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float’a</a:t>
            </a:r>
            <a:r>
              <a:rPr lang="tr-TR" dirty="0"/>
              <a:t> göre küçük bir tip ve virgüllü değer barındırmaz yani burada a = 10 olur. Veri kaybı olduğu için açık bir biçimde yazmalıyız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70" y="3025190"/>
            <a:ext cx="6058746" cy="280074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/>
          <a:stretch/>
        </p:blipFill>
        <p:spPr>
          <a:xfrm>
            <a:off x="8904884" y="3862432"/>
            <a:ext cx="1991003" cy="1115051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8245785" y="3186470"/>
            <a:ext cx="4275548" cy="246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tr-TR" dirty="0" smtClean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1350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 Tanımlı Dönüşümler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Temel sınıf </a:t>
            </a:r>
            <a:r>
              <a:rPr lang="tr-TR" dirty="0"/>
              <a:t>ile türetilmiş sınıf ilişkisine sahip </a:t>
            </a:r>
            <a:r>
              <a:rPr lang="tr-TR" dirty="0" smtClean="0"/>
              <a:t>olmayan, </a:t>
            </a:r>
            <a:r>
              <a:rPr lang="tr-TR" dirty="0"/>
              <a:t>özel türler arasında açık ve örtük dönüştürmeleri etkinleştirmek için tanımlayabileceğiniz özel yöntemler tarafından gerçekleştirilir.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686541"/>
            <a:ext cx="5326842" cy="381033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6823555" y="2686541"/>
            <a:ext cx="4787538" cy="323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6823555" y="2686541"/>
            <a:ext cx="5005359" cy="345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İstersek açık dönüşüm </a:t>
            </a:r>
            <a:r>
              <a:rPr lang="tr-TR" dirty="0"/>
              <a:t>yerine </a:t>
            </a:r>
            <a:r>
              <a:rPr lang="tr-TR" dirty="0" smtClean="0"/>
              <a:t>kapalı dönüşüm </a:t>
            </a:r>
            <a:r>
              <a:rPr lang="tr-TR" dirty="0"/>
              <a:t>de yazabilirdik</a:t>
            </a:r>
            <a:r>
              <a:rPr lang="tr-TR" dirty="0" smtClean="0"/>
              <a:t>. O </a:t>
            </a:r>
            <a:r>
              <a:rPr lang="tr-TR" dirty="0"/>
              <a:t>zaman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tr-TR" dirty="0"/>
              <a:t> direkt yazabilirdik. Ama </a:t>
            </a:r>
            <a:r>
              <a:rPr lang="tr-TR" dirty="0" smtClean="0"/>
              <a:t>açık dönüşümü tercih </a:t>
            </a:r>
            <a:r>
              <a:rPr lang="tr-TR" dirty="0"/>
              <a:t>ettim. Çünkü bu tarz dönüşümlerde </a:t>
            </a:r>
            <a:r>
              <a:rPr lang="tr-TR" dirty="0" smtClean="0"/>
              <a:t>açık dönüşüm olması </a:t>
            </a:r>
            <a:r>
              <a:rPr lang="tr-TR" dirty="0"/>
              <a:t>kodun okunmasını kolaylaştırır</a:t>
            </a:r>
            <a:r>
              <a:rPr lang="tr-TR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Yardımcı Sınıflarla Yapılan Dönüşümler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dizeyi bir sayıya, bir bayt dizisini bir tam sayıya veya onaltılık dizeleri diğer sayısal </a:t>
            </a:r>
            <a:r>
              <a:rPr lang="tr-TR" dirty="0" smtClean="0"/>
              <a:t>türlerine </a:t>
            </a:r>
            <a:r>
              <a:rPr lang="tr-TR" dirty="0"/>
              <a:t>dönüştürmek gibi farklı, uyumlu olmayan türleri dönüştürmek için kullanılır. Doğrudan dönüştürme mümkün olmadığından farklı yardımcı sınıfa ihtiyacımız var.</a:t>
            </a:r>
          </a:p>
          <a:p>
            <a:pPr algn="just"/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Convert.ToInt32</a:t>
            </a:r>
            <a:r>
              <a:rPr lang="tr-TR" dirty="0"/>
              <a:t> gibi yardımcı sınıflarla dönüşüm yapılır</a:t>
            </a:r>
            <a:r>
              <a:rPr lang="tr-TR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86" y="3665989"/>
            <a:ext cx="4961050" cy="2362405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6739988" y="3665989"/>
            <a:ext cx="5222664" cy="226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Bu örneğimizde yardımcı sınıfımızla </a:t>
            </a:r>
            <a:r>
              <a:rPr lang="tr-TR" dirty="0" err="1" smtClean="0"/>
              <a:t>string’i</a:t>
            </a:r>
            <a:r>
              <a:rPr lang="tr-TR" dirty="0" smtClean="0"/>
              <a:t> </a:t>
            </a:r>
            <a:r>
              <a:rPr lang="tr-TR" dirty="0" err="1" smtClean="0"/>
              <a:t>int’e</a:t>
            </a:r>
            <a:r>
              <a:rPr lang="tr-TR" dirty="0" smtClean="0"/>
              <a:t> </a:t>
            </a:r>
            <a:r>
              <a:rPr lang="tr-TR" dirty="0"/>
              <a:t>dönüştürmüş olduk.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1182</TotalTime>
  <Words>1208</Words>
  <Application>Microsoft Office PowerPoint</Application>
  <PresentationFormat>Geniş ekran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 3</vt:lpstr>
      <vt:lpstr>Duman</vt:lpstr>
      <vt:lpstr>C#da Türler Arası Dönüşüm (Casting)</vt:lpstr>
      <vt:lpstr>İçindekiler</vt:lpstr>
      <vt:lpstr>C#da Tür Dönüşümü Nedir? </vt:lpstr>
      <vt:lpstr>Örtük Dönüşümler</vt:lpstr>
      <vt:lpstr>Örtük Dönüşümler Örnek</vt:lpstr>
      <vt:lpstr>Açık Dönüşümler</vt:lpstr>
      <vt:lpstr>Açık Dönüşümler Örnek</vt:lpstr>
      <vt:lpstr>Kullanıcı Tanımlı Dönüşümler</vt:lpstr>
      <vt:lpstr>Yardımcı Sınıflarla Yapılan Dönüşümler</vt:lpstr>
      <vt:lpstr>Parse Yöntemi</vt:lpstr>
      <vt:lpstr>TryParse Yöntemi</vt:lpstr>
      <vt:lpstr>System.Convert Sınıfı</vt:lpstr>
      <vt:lpstr>String Verileri Sayısala Dönüştürme</vt:lpstr>
      <vt:lpstr>Sayısal Verileri String’e Dönüştürme</vt:lpstr>
      <vt:lpstr>Referans ve Değer Türleri Arasındaki Dönüşüm</vt:lpstr>
      <vt:lpstr>Boxing İşlemi</vt:lpstr>
      <vt:lpstr>Unboxing İşlemi</vt:lpstr>
      <vt:lpstr>Uygulama Örneği -1 </vt:lpstr>
      <vt:lpstr>Uygulama Örneği -2 </vt:lpstr>
      <vt:lpstr>Uygulama Örneği -3 </vt:lpstr>
      <vt:lpstr>Uygulama Örneği -4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ORHUN COŞKUN</cp:lastModifiedBy>
  <cp:revision>117</cp:revision>
  <dcterms:created xsi:type="dcterms:W3CDTF">2020-04-15T07:57:29Z</dcterms:created>
  <dcterms:modified xsi:type="dcterms:W3CDTF">2021-06-11T17:18:50Z</dcterms:modified>
</cp:coreProperties>
</file>