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7" r:id="rId5"/>
    <p:sldId id="261" r:id="rId6"/>
    <p:sldId id="272" r:id="rId7"/>
    <p:sldId id="278" r:id="rId8"/>
    <p:sldId id="279" r:id="rId9"/>
    <p:sldId id="273" r:id="rId10"/>
    <p:sldId id="271" r:id="rId11"/>
    <p:sldId id="274" r:id="rId12"/>
    <p:sldId id="262" r:id="rId13"/>
    <p:sldId id="275" r:id="rId14"/>
    <p:sldId id="276" r:id="rId15"/>
    <p:sldId id="270" r:id="rId16"/>
    <p:sldId id="25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D4677B-BF32-4652-930C-2B88A8CB3197}">
          <p14:sldIdLst>
            <p14:sldId id="256"/>
            <p14:sldId id="257"/>
            <p14:sldId id="258"/>
            <p14:sldId id="277"/>
            <p14:sldId id="261"/>
            <p14:sldId id="272"/>
            <p14:sldId id="278"/>
            <p14:sldId id="279"/>
            <p14:sldId id="273"/>
            <p14:sldId id="271"/>
            <p14:sldId id="274"/>
            <p14:sldId id="262"/>
            <p14:sldId id="275"/>
            <p14:sldId id="276"/>
            <p14:sldId id="270"/>
            <p14:sldId id="25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DC268-3125-47E9-8287-5E039C81254D}" v="78" dt="2021-04-13T14:35:32.705"/>
    <p1510:client id="{2D8F92D1-3A7C-4C09-BB13-541F13E8E8DD}" v="1779" dt="2021-04-16T23:44:55.994"/>
    <p1510:client id="{66FC5F46-340C-44F1-9592-05484348E7EB}" v="1830" dt="2021-04-19T22:06:52.512"/>
    <p1510:client id="{6CCCB42B-8A32-4A77-B93F-C5393312F173}" v="88" dt="2021-04-09T12:46:43.478"/>
    <p1510:client id="{7DA8AEE1-377D-4EC7-9FC9-61C79D407CE8}" v="275" dt="2021-04-12T20:47:58.078"/>
    <p1510:client id="{9A1236CF-BD7A-4A76-9F6C-2091C0CA1AFF}" v="1398" dt="2021-04-17T19:22:09.150"/>
    <p1510:client id="{BED32327-1E40-41A0-B2E5-B83D5C843455}" v="808" dt="2021-04-17T10:12:33.833"/>
    <p1510:client id="{CB68CF24-8F3F-4188-AADB-CDB5FFECD7D2}" v="190" dt="2021-04-11T17:01:32.320"/>
    <p1510:client id="{F02ACB92-45EE-4763-A26B-68B73A95DFC6}" v="203" dt="2021-04-10T23:01:53.413"/>
    <p1510:client id="{F46896F0-B4D7-4578-B482-CB73229BF2B1}" v="1282" dt="2021-04-19T20:40:37.092"/>
    <p1510:client id="{F7D05BF6-7F8B-444D-B276-329D2C9B66EE}" v="475" dt="2021-04-11T12:20:49.610"/>
    <p1510:client id="{FEE2DB68-B9DA-47B9-9B4F-AE45087FC93E}" v="8" dt="2021-04-11T17:17:13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8535" y="2340720"/>
            <a:ext cx="6971267" cy="758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ea typeface="+mj-lt"/>
                <a:cs typeface="+mj-lt"/>
              </a:rPr>
              <a:t>Javada </a:t>
            </a:r>
            <a:r>
              <a:rPr lang="en-US" sz="36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ea typeface="+mj-lt"/>
                <a:cs typeface="+mj-lt"/>
              </a:rPr>
              <a:t>metin</a:t>
            </a:r>
            <a:r>
              <a:rPr lang="en-US" sz="36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ea typeface="+mj-lt"/>
                <a:cs typeface="+mj-lt"/>
              </a:rPr>
              <a:t> </a:t>
            </a:r>
            <a:r>
              <a:rPr lang="en-US" sz="36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ea typeface="+mj-lt"/>
                <a:cs typeface="+mj-lt"/>
              </a:rPr>
              <a:t>dosyası</a:t>
            </a:r>
            <a:r>
              <a:rPr lang="en-US" sz="36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ea typeface="+mj-lt"/>
                <a:cs typeface="+mj-lt"/>
              </a:rPr>
              <a:t> </a:t>
            </a:r>
            <a:r>
              <a:rPr lang="en-US" sz="36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ea typeface="+mj-lt"/>
                <a:cs typeface="+mj-lt"/>
              </a:rPr>
              <a:t>işlemleri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050704" y="4651944"/>
            <a:ext cx="560936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b="1" dirty="0">
                <a:solidFill>
                  <a:schemeClr val="tx1"/>
                </a:solidFill>
              </a:rPr>
              <a:t>muhammed kado 1911404091</a:t>
            </a:r>
          </a:p>
          <a:p>
            <a:r>
              <a:rPr lang="tr-TR" dirty="0">
                <a:solidFill>
                  <a:schemeClr val="tx1"/>
                </a:solidFill>
              </a:rPr>
              <a:t>Tarih                            : 15/06/2021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t="3201" b="3201"/>
          <a:stretch/>
        </p:blipFill>
        <p:spPr bwMode="auto">
          <a:xfrm>
            <a:off x="1888118" y="4281970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724" y="377246"/>
            <a:ext cx="8352976" cy="589075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ea typeface="+mn-lt"/>
                <a:cs typeface="Courier New" panose="02070309020205020404" pitchFamily="49" charset="0"/>
              </a:rPr>
              <a:t>Metin Dosyalar Üzerinde Yazma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822882"/>
            <a:ext cx="4450029" cy="938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600" dirty="0">
                <a:latin typeface="Century Gothic (Body)"/>
                <a:ea typeface="+mn-lt"/>
                <a:cs typeface="Courier New" panose="02070309020205020404" pitchFamily="49" charset="0"/>
              </a:rPr>
              <a:t>Javada metin Dosyaları üzerinde Yazmak için bir çok kutubhane kulana bilrsiniz örneğim : </a:t>
            </a:r>
          </a:p>
          <a:p>
            <a:endParaRPr lang="en-US" sz="17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4787537C-5714-4DE5-8D12-A76DFC2DF545}"/>
              </a:ext>
            </a:extLst>
          </p:cNvPr>
          <p:cNvSpPr txBox="1">
            <a:spLocks/>
          </p:cNvSpPr>
          <p:nvPr/>
        </p:nvSpPr>
        <p:spPr>
          <a:xfrm>
            <a:off x="1378160" y="4064409"/>
            <a:ext cx="4450029" cy="543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DF12E942-75D8-402D-A85B-C20D9BDA85A0}"/>
              </a:ext>
            </a:extLst>
          </p:cNvPr>
          <p:cNvSpPr txBox="1">
            <a:spLocks/>
          </p:cNvSpPr>
          <p:nvPr/>
        </p:nvSpPr>
        <p:spPr>
          <a:xfrm>
            <a:off x="1378160" y="3885002"/>
            <a:ext cx="4450029" cy="483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FileWriter Sınıfı.</a:t>
            </a: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1D410D6F-079B-4127-9534-926AC9AD311F}"/>
              </a:ext>
            </a:extLst>
          </p:cNvPr>
          <p:cNvSpPr txBox="1">
            <a:spLocks/>
          </p:cNvSpPr>
          <p:nvPr/>
        </p:nvSpPr>
        <p:spPr>
          <a:xfrm>
            <a:off x="1378161" y="2875616"/>
            <a:ext cx="4450029" cy="589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FileOutputStream sınıfı.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4AAFED-79CE-485A-A185-00DA3EF4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15" y="4666227"/>
            <a:ext cx="9205758" cy="1295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E81E66-E190-496D-9C6C-1346BA9A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7" y="2835057"/>
            <a:ext cx="5776876" cy="1187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9B97-46F9-4784-A6BE-C54EACCE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205" y="120105"/>
            <a:ext cx="8844941" cy="729443"/>
          </a:xfrm>
        </p:spPr>
        <p:txBody>
          <a:bodyPr>
            <a:noAutofit/>
          </a:bodyPr>
          <a:lstStyle/>
          <a:p>
            <a:pPr algn="ctr"/>
            <a:r>
              <a:rPr lang="tr-TR" dirty="0">
                <a:ea typeface="+mn-lt"/>
                <a:cs typeface="Courier New" panose="02070309020205020404" pitchFamily="49" charset="0"/>
              </a:rPr>
              <a:t>Metin Dosyalar Üzerinde Yazma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9CCC3-112A-4BB8-A650-4A18D71C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EF7E85D-C5FA-4F74-A775-31BB75FF53DC}"/>
              </a:ext>
            </a:extLst>
          </p:cNvPr>
          <p:cNvSpPr txBox="1">
            <a:spLocks/>
          </p:cNvSpPr>
          <p:nvPr/>
        </p:nvSpPr>
        <p:spPr>
          <a:xfrm>
            <a:off x="1641006" y="898714"/>
            <a:ext cx="9483186" cy="1303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Tx/>
              <a:buChar char="-"/>
            </a:pPr>
            <a:r>
              <a:rPr lang="tr-TR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İlk önce dosyamızın yolunu belirtimemiz gerekiyor yani hangi dosya üzerinde yazma işlemini yapacağımızı belirtiyoruz yada hangi konumu dosyayı kayıt etmemiz gerekiyor onu </a:t>
            </a:r>
            <a:r>
              <a:rPr lang="tr-TR" sz="1600" dirty="0">
                <a:solidFill>
                  <a:schemeClr val="tx1"/>
                </a:solidFill>
                <a:cs typeface="Times New Roman" panose="02020603050405020304" pitchFamily="18" charset="0"/>
              </a:rPr>
              <a:t>belirtiyoruz</a:t>
            </a:r>
            <a:endParaRPr lang="tr-TR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4757A9-2063-4B4D-BDE5-59E9C90AB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6955" y="3306581"/>
            <a:ext cx="7881367" cy="329931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2706763-A58B-44A8-9759-CA6DD80ABC8D}"/>
              </a:ext>
            </a:extLst>
          </p:cNvPr>
          <p:cNvSpPr txBox="1">
            <a:spLocks/>
          </p:cNvSpPr>
          <p:nvPr/>
        </p:nvSpPr>
        <p:spPr>
          <a:xfrm>
            <a:off x="1641006" y="2007792"/>
            <a:ext cx="9483186" cy="6282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s</a:t>
            </a:r>
            <a:r>
              <a:rPr lang="tr-TR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ınıfını kulanarak </a:t>
            </a:r>
            <a:r>
              <a:rPr lang="tr-T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yazıcı</a:t>
            </a:r>
            <a:r>
              <a:rPr lang="tr-TR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adında bir nesne oluşturdum 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6AF527-551A-461A-9214-1A25D858743B}"/>
              </a:ext>
            </a:extLst>
          </p:cNvPr>
          <p:cNvSpPr txBox="1">
            <a:spLocks/>
          </p:cNvSpPr>
          <p:nvPr/>
        </p:nvSpPr>
        <p:spPr>
          <a:xfrm>
            <a:off x="1641006" y="2395936"/>
            <a:ext cx="9483186" cy="6282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Tx/>
              <a:buChar char="-"/>
            </a:pPr>
            <a:r>
              <a:rPr lang="tr-T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Yazıcı.write(); </a:t>
            </a:r>
            <a:r>
              <a:rPr lang="tr-TR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metot sayende istediğiniz metin yazabilirsiniz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C0560C8-5ACB-4C84-88BD-BD77E83CFE96}"/>
              </a:ext>
            </a:extLst>
          </p:cNvPr>
          <p:cNvSpPr txBox="1">
            <a:spLocks/>
          </p:cNvSpPr>
          <p:nvPr/>
        </p:nvSpPr>
        <p:spPr>
          <a:xfrm>
            <a:off x="1641006" y="2800709"/>
            <a:ext cx="9483186" cy="6282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Tx/>
              <a:buChar char="-"/>
            </a:pPr>
            <a:r>
              <a:rPr lang="tr-TR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Son olarak </a:t>
            </a:r>
            <a:r>
              <a:rPr lang="tr-T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yazıcı.close(); </a:t>
            </a:r>
            <a:r>
              <a:rPr lang="tr-TR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metodiyle dosyayı kapatmalıyız </a:t>
            </a:r>
          </a:p>
        </p:txBody>
      </p:sp>
    </p:spTree>
    <p:extLst>
      <p:ext uri="{BB962C8B-B14F-4D97-AF65-F5344CB8AC3E}">
        <p14:creationId xmlns:p14="http://schemas.microsoft.com/office/powerpoint/2010/main" val="678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116" y="323321"/>
            <a:ext cx="5460531" cy="689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dirty="0">
                <a:ea typeface="+mj-lt"/>
                <a:cs typeface="+mj-lt"/>
              </a:rPr>
              <a:t>Metin Dosyaları Okuma</a:t>
            </a:r>
          </a:p>
          <a:p>
            <a:endParaRPr lang="tr-TR" b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7" y="2011027"/>
            <a:ext cx="6267635" cy="38659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700" dirty="0" err="1">
                <a:solidFill>
                  <a:srgbClr val="000000"/>
                </a:solidFill>
                <a:ea typeface="+mn-lt"/>
                <a:cs typeface="+mn-lt"/>
              </a:rPr>
              <a:t>Dosyaları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tr-TR" sz="1700" dirty="0">
                <a:solidFill>
                  <a:srgbClr val="000000"/>
                </a:solidFill>
                <a:ea typeface="+mn-lt"/>
                <a:cs typeface="+mn-lt"/>
              </a:rPr>
              <a:t>içeriğini </a:t>
            </a:r>
            <a:r>
              <a:rPr lang="en-US" sz="1700" dirty="0" err="1">
                <a:solidFill>
                  <a:srgbClr val="000000"/>
                </a:solidFill>
                <a:ea typeface="+mn-lt"/>
                <a:cs typeface="+mn-lt"/>
              </a:rPr>
              <a:t>okumak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700" dirty="0" err="1">
                <a:solidFill>
                  <a:srgbClr val="000000"/>
                </a:solidFill>
                <a:ea typeface="+mn-lt"/>
                <a:cs typeface="+mn-lt"/>
              </a:rPr>
              <a:t>için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Scanner</a:t>
            </a:r>
            <a:r>
              <a:rPr lang="en-US" sz="17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ea typeface="+mn-lt"/>
                <a:cs typeface="+mn-lt"/>
              </a:rPr>
              <a:t>sınıfı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000000"/>
                </a:solidFill>
                <a:ea typeface="+mn-lt"/>
                <a:cs typeface="+mn-lt"/>
              </a:rPr>
              <a:t>kullanıyoruz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tr-TR" sz="1700" dirty="0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 sz="1700" dirty="0" err="1">
                <a:solidFill>
                  <a:srgbClr val="000000"/>
                </a:solidFill>
                <a:ea typeface="+mn-lt"/>
                <a:cs typeface="+mn-lt"/>
              </a:rPr>
              <a:t>lk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tr-TR" sz="1700" dirty="0">
                <a:solidFill>
                  <a:srgbClr val="000000"/>
                </a:solidFill>
                <a:ea typeface="+mn-lt"/>
                <a:cs typeface="+mn-lt"/>
              </a:rPr>
              <a:t>önce hangi dosyayı okuyacağımızı yolunu bel</a:t>
            </a:r>
            <a:r>
              <a:rPr lang="en-US" sz="1700" dirty="0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tr-TR" sz="1700" dirty="0">
                <a:solidFill>
                  <a:srgbClr val="000000"/>
                </a:solidFill>
                <a:ea typeface="+mn-lt"/>
                <a:cs typeface="+mn-lt"/>
              </a:rPr>
              <a:t>rtiyoruz</a:t>
            </a:r>
          </a:p>
          <a:p>
            <a:endParaRPr lang="tr-TR" sz="17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tr-TR" sz="17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tr-TR" sz="1700" dirty="0">
                <a:solidFill>
                  <a:srgbClr val="000000"/>
                </a:solidFill>
                <a:ea typeface="+mn-lt"/>
                <a:cs typeface="+mn-lt"/>
              </a:rPr>
              <a:t>While döngüsün ile </a:t>
            </a:r>
            <a:r>
              <a:rPr lang="tr-TR" sz="1700" dirty="0">
                <a:solidFill>
                  <a:srgbClr val="00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hasNexLine(); </a:t>
            </a:r>
            <a:r>
              <a:rPr lang="tr-TR" sz="1700" dirty="0">
                <a:solidFill>
                  <a:srgbClr val="000000"/>
                </a:solidFill>
                <a:ea typeface="+mn-lt"/>
                <a:cs typeface="+mn-lt"/>
              </a:rPr>
              <a:t>metodu dosyadaki tüm satırlarını satır satır okumamızı sağlar ve her okuduğumuz satırda ekrana yazdırma işlemini gerçekleşitiricek.</a:t>
            </a:r>
          </a:p>
          <a:p>
            <a:endParaRPr lang="tr-TR" sz="17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tr-TR" sz="1700" dirty="0">
                <a:solidFill>
                  <a:srgbClr val="000000"/>
                </a:solidFill>
                <a:ea typeface="+mn-lt"/>
                <a:cs typeface="+mn-lt"/>
              </a:rPr>
              <a:t>Son olarak dosyayı kapatmamız gerek </a:t>
            </a:r>
            <a:r>
              <a:rPr lang="tr-TR" sz="1700" dirty="0">
                <a:solidFill>
                  <a:srgbClr val="00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close(); </a:t>
            </a:r>
            <a:r>
              <a:rPr lang="tr-TR" sz="1700" dirty="0">
                <a:solidFill>
                  <a:srgbClr val="000000"/>
                </a:solidFill>
                <a:ea typeface="+mn-lt"/>
                <a:cs typeface="+mn-lt"/>
              </a:rPr>
              <a:t>metodu kulanarak. </a:t>
            </a:r>
          </a:p>
          <a:p>
            <a:endParaRPr lang="en-US" sz="17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5F95F8F-ACA5-43F2-9432-27772BB5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562" y="2133135"/>
            <a:ext cx="5164898" cy="480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A19CAA-E588-4C89-B2E0-79749F05A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05" y="3242294"/>
            <a:ext cx="5763338" cy="373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6FD4D1-AC2A-470D-8866-24C44CCFB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949" y="4101482"/>
            <a:ext cx="4942124" cy="1918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818D-E773-4E13-BD4C-79E6B6D9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361" y="397025"/>
            <a:ext cx="3037578" cy="573319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Örnek-2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C128F-9F37-41D3-92C8-007255CF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E376CB-C292-46B1-83E0-8FBCEF7FF751}"/>
              </a:ext>
            </a:extLst>
          </p:cNvPr>
          <p:cNvSpPr txBox="1">
            <a:spLocks/>
          </p:cNvSpPr>
          <p:nvPr/>
        </p:nvSpPr>
        <p:spPr>
          <a:xfrm>
            <a:off x="2002044" y="1978092"/>
            <a:ext cx="7186344" cy="29018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tr-TR" sz="1700" dirty="0">
                <a:solidFill>
                  <a:schemeClr val="tx1"/>
                </a:solidFill>
              </a:rPr>
              <a:t>Java adında bır Metın Dosyasını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ol</a:t>
            </a:r>
            <a:r>
              <a:rPr lang="tr-TR" sz="1700" dirty="0">
                <a:solidFill>
                  <a:schemeClr val="tx1"/>
                </a:solidFill>
              </a:rPr>
              <a:t>uşturunuz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  <a:endParaRPr lang="tr-TR" sz="17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tr-TR" sz="17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 err="1">
                <a:solidFill>
                  <a:schemeClr val="tx1"/>
                </a:solidFill>
              </a:rPr>
              <a:t>olu</a:t>
            </a:r>
            <a:r>
              <a:rPr lang="tr-TR" sz="1700" dirty="0">
                <a:solidFill>
                  <a:schemeClr val="tx1"/>
                </a:solidFill>
              </a:rPr>
              <a:t>şturdugumuz java dosyasını içinde </a:t>
            </a:r>
            <a:r>
              <a:rPr lang="tr-TR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Word </a:t>
            </a:r>
            <a:r>
              <a:rPr lang="tr-TR" sz="1700" dirty="0">
                <a:solidFill>
                  <a:schemeClr val="tx1"/>
                </a:solidFill>
              </a:rPr>
              <a:t>yazınız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tr-TR" sz="17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tr-TR" sz="17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700" dirty="0">
                <a:solidFill>
                  <a:schemeClr val="tx1"/>
                </a:solidFill>
              </a:rPr>
              <a:t>java dosyasının içindekileri okut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tr-TR" sz="17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tr-TR" sz="17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700" dirty="0">
                <a:solidFill>
                  <a:schemeClr val="tx1"/>
                </a:solidFill>
              </a:rPr>
              <a:t>Son olarak java dosyasını sil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tr-TR" sz="1700" dirty="0">
                <a:solidFill>
                  <a:schemeClr val="tx1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71401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FBE2B4-6CC0-4344-91F8-A1CAB35A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138" y="262105"/>
            <a:ext cx="3570129" cy="52567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tr-TR" dirty="0"/>
              <a:t>Örnek-3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199A-BE4E-4B0D-8C6B-D1AF37EB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800"/>
              <a:pPr defTabSz="914400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A4CB7-B8B5-4E86-AC07-3A4F76949D30}"/>
              </a:ext>
            </a:extLst>
          </p:cNvPr>
          <p:cNvSpPr txBox="1"/>
          <p:nvPr/>
        </p:nvSpPr>
        <p:spPr>
          <a:xfrm>
            <a:off x="2599590" y="1252676"/>
            <a:ext cx="7867182" cy="38519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Nesneye Dayalı Programlama derslerinden oğrendiklerimizden yola çıkarak </a:t>
            </a:r>
            <a:r>
              <a:rPr lang="tr-T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Örnek-2</a:t>
            </a:r>
            <a:r>
              <a:rPr lang="tr-T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yaptıgımız uygulamayı daha profesonal bir şekile ketiriniz.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tr-T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tr-T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tr-T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Dosya yazma bulumunda oğrendiklerimizi  bir metoda çevir.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</a:pPr>
            <a:endParaRPr lang="tr-T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</a:pPr>
            <a:endParaRPr lang="tr-T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tr-T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Dosyadan okuma bulumunda oğrendiklerimizi  bir metoda çevir.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489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261" y="512462"/>
            <a:ext cx="3555948" cy="1280890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133" y="1824349"/>
            <a:ext cx="10226921" cy="5364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üretmek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/>
              <a:t>File</a:t>
            </a:r>
            <a:r>
              <a:rPr lang="en-US" dirty="0"/>
              <a:t> </a:t>
            </a:r>
            <a:r>
              <a:rPr lang="en-US" dirty="0" err="1"/>
              <a:t>Sınıfındaki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CreatNewFile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/>
              <a:t>)</a:t>
            </a:r>
            <a:r>
              <a:rPr lang="en-US" dirty="0" err="1">
                <a:ea typeface="+mn-lt"/>
                <a:cs typeface="+mn-lt"/>
              </a:rPr>
              <a:t>metodu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kullanılır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tr-TR" dirty="0"/>
              <a:t>S</a:t>
            </a:r>
            <a:r>
              <a:rPr lang="en-US" dirty="0" err="1"/>
              <a:t>ilmek</a:t>
            </a:r>
            <a:r>
              <a:rPr lang="en-US" dirty="0"/>
              <a:t> </a:t>
            </a:r>
            <a:r>
              <a:rPr lang="en-US" dirty="0" err="1"/>
              <a:t>içinde</a:t>
            </a:r>
            <a:r>
              <a:rPr lang="en-US" dirty="0"/>
              <a:t> </a:t>
            </a:r>
            <a:r>
              <a:rPr lang="en-US" b="1" dirty="0"/>
              <a:t>File </a:t>
            </a:r>
            <a:r>
              <a:rPr lang="en-US" dirty="0" err="1"/>
              <a:t>Sınıfındaki</a:t>
            </a:r>
            <a:r>
              <a:rPr lang="en-US" dirty="0"/>
              <a:t>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Delete()</a:t>
            </a:r>
            <a:r>
              <a:rPr lang="en-US" dirty="0"/>
              <a:t> ) </a:t>
            </a:r>
            <a:r>
              <a:rPr lang="en-US" dirty="0" err="1">
                <a:ea typeface="+mn-lt"/>
                <a:cs typeface="+mn-lt"/>
              </a:rPr>
              <a:t>metodu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kullanılır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Dosyaya</a:t>
            </a:r>
            <a:r>
              <a:rPr lang="en-US" dirty="0"/>
              <a:t> 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tr-TR" b="1" dirty="0"/>
              <a:t>FilrOutputStram</a:t>
            </a:r>
            <a:r>
              <a:rPr lang="en-US" b="1" dirty="0"/>
              <a:t> </a:t>
            </a:r>
            <a:r>
              <a:rPr lang="en-US" dirty="0" err="1"/>
              <a:t>Sınıf</a:t>
            </a:r>
            <a:r>
              <a:rPr lang="tr-TR" dirty="0"/>
              <a:t>ı ile</a:t>
            </a:r>
            <a:r>
              <a:rPr lang="en-US" dirty="0"/>
              <a:t>(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write()</a:t>
            </a:r>
            <a:r>
              <a:rPr lang="en-US" dirty="0"/>
              <a:t> )</a:t>
            </a:r>
            <a:r>
              <a:rPr lang="en-US" dirty="0" err="1">
                <a:ea typeface="+mn-lt"/>
                <a:cs typeface="+mn-lt"/>
              </a:rPr>
              <a:t>metodu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kullanılır</a:t>
            </a:r>
            <a:r>
              <a:rPr lang="en-US" dirty="0"/>
              <a:t> .</a:t>
            </a:r>
          </a:p>
          <a:p>
            <a:pPr algn="just"/>
            <a:r>
              <a:rPr lang="en-US" dirty="0" err="1"/>
              <a:t>Dosyayı</a:t>
            </a:r>
            <a:r>
              <a:rPr lang="en-US" dirty="0"/>
              <a:t> </a:t>
            </a:r>
            <a:r>
              <a:rPr lang="en-US" dirty="0" err="1"/>
              <a:t>okumak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Scanner ()</a:t>
            </a:r>
            <a:r>
              <a:rPr lang="en-US" dirty="0"/>
              <a:t> ) </a:t>
            </a:r>
            <a:r>
              <a:rPr lang="en-US" dirty="0" err="1">
                <a:ea typeface="+mn-lt"/>
                <a:cs typeface="+mn-lt"/>
              </a:rPr>
              <a:t>metodu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kullanılır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003" y="1902994"/>
            <a:ext cx="6905586" cy="43308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Java 8 </a:t>
            </a:r>
            <a:r>
              <a:rPr lang="en-US" dirty="0" err="1"/>
              <a:t>stamdard</a:t>
            </a:r>
            <a:r>
              <a:rPr lang="en-US" dirty="0"/>
              <a:t> Edition </a:t>
            </a:r>
            <a:r>
              <a:rPr lang="en-US" dirty="0" err="1"/>
              <a:t>kitabı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https://www.w3schools.com/java/java_files.asp</a:t>
            </a:r>
          </a:p>
          <a:p>
            <a:r>
              <a:rPr lang="tr-TR" dirty="0"/>
              <a:t>https://abs.firat.edu.tr/upload/user_449/903469dda765f135ba3dd165b3baf7a0d8d3c8a2_dosya_449.pdf</a:t>
            </a:r>
          </a:p>
          <a:p>
            <a:r>
              <a:rPr lang="tr-TR" dirty="0"/>
              <a:t>https://www.geeksforgeeks.org/file-class-in-java/</a:t>
            </a:r>
            <a:endParaRPr lang="en-US" dirty="0"/>
          </a:p>
          <a:p>
            <a:r>
              <a:rPr lang="tr-TR" dirty="0">
                <a:ea typeface="+mn-lt"/>
                <a:cs typeface="+mn-lt"/>
              </a:rPr>
              <a:t>https://www.youtube.com/watch?v=ea-WFa6Zkes</a:t>
            </a:r>
          </a:p>
          <a:p>
            <a:r>
              <a:rPr lang="tr-TR" dirty="0">
                <a:ea typeface="+mn-lt"/>
                <a:cs typeface="+mn-lt"/>
              </a:rPr>
              <a:t>https://www.youtube.com/watch?v=UpJEjWjLFAE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3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185755" y="4529540"/>
            <a:ext cx="5649472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sz="1600" b="1" dirty="0">
                <a:solidFill>
                  <a:schemeClr val="tx1"/>
                </a:solidFill>
              </a:rPr>
              <a:t>muhammed kado 1911404091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                       : mehmetkado9@gmail.com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                            : 15/06/2021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2795635" cy="1280890"/>
          </a:xfrm>
        </p:spPr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923" y="1712495"/>
            <a:ext cx="5225716" cy="377762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tr-TR" dirty="0">
                <a:latin typeface="Century Gothic (Body)"/>
                <a:ea typeface="+mn-lt"/>
                <a:cs typeface="Courier New" panose="02070309020205020404" pitchFamily="49" charset="0"/>
              </a:rPr>
              <a:t>Dosya kullanımı</a:t>
            </a:r>
            <a:endParaRPr lang="en-US" dirty="0">
              <a:latin typeface="Century Gothic (Body)"/>
              <a:cs typeface="Courier New" panose="02070309020205020404" pitchFamily="49" charset="0"/>
            </a:endParaRPr>
          </a:p>
          <a:p>
            <a:r>
              <a:rPr lang="tr-TR" dirty="0"/>
              <a:t>Kulanacağımız kutubhaneler</a:t>
            </a:r>
            <a:endParaRPr lang="tr-TR" dirty="0">
              <a:latin typeface="Century Gothic (Body)"/>
              <a:cs typeface="Courier New" panose="02070309020205020404" pitchFamily="49" charset="0"/>
            </a:endParaRPr>
          </a:p>
          <a:p>
            <a:r>
              <a:rPr lang="tr-TR" dirty="0">
                <a:latin typeface="Century Gothic (Headings)"/>
              </a:rPr>
              <a:t>File Sınıfı tanımı</a:t>
            </a:r>
          </a:p>
          <a:p>
            <a:r>
              <a:rPr lang="tr-TR" dirty="0">
                <a:latin typeface="Century Gothic (Headings)"/>
                <a:ea typeface="+mj-lt"/>
                <a:cs typeface="Courier New" panose="02070309020205020404" pitchFamily="49" charset="0"/>
              </a:rPr>
              <a:t>Metin dosya oluşturma</a:t>
            </a:r>
            <a:endParaRPr lang="tr-TR" dirty="0">
              <a:latin typeface="Century Gothic (Body)"/>
              <a:ea typeface="+mn-lt"/>
              <a:cs typeface="Courier New" panose="02070309020205020404" pitchFamily="49" charset="0"/>
            </a:endParaRPr>
          </a:p>
          <a:p>
            <a:r>
              <a:rPr lang="tr-TR" dirty="0">
                <a:latin typeface="Century Gothic (Body)"/>
                <a:ea typeface="+mn-lt"/>
                <a:cs typeface="Courier New" panose="02070309020205020404" pitchFamily="49" charset="0"/>
              </a:rPr>
              <a:t>CanRead Metodu</a:t>
            </a:r>
          </a:p>
          <a:p>
            <a:r>
              <a:rPr lang="tr-TR" dirty="0">
                <a:latin typeface="Century Gothic (Body)"/>
                <a:ea typeface="+mn-lt"/>
                <a:cs typeface="Courier New" panose="02070309020205020404" pitchFamily="49" charset="0"/>
              </a:rPr>
              <a:t>Delete Metodu</a:t>
            </a:r>
          </a:p>
          <a:p>
            <a:r>
              <a:rPr lang="tr-TR" dirty="0">
                <a:latin typeface="Century Gothic (Body)"/>
                <a:ea typeface="+mn-lt"/>
                <a:cs typeface="Courier New" panose="02070309020205020404" pitchFamily="49" charset="0"/>
              </a:rPr>
              <a:t>Örnek-1 </a:t>
            </a:r>
          </a:p>
          <a:p>
            <a:r>
              <a:rPr lang="tr-TR" dirty="0">
                <a:ea typeface="+mn-lt"/>
                <a:cs typeface="Courier New" panose="02070309020205020404" pitchFamily="49" charset="0"/>
              </a:rPr>
              <a:t>Metin Dosyalar Üzerinde Yazma</a:t>
            </a:r>
          </a:p>
          <a:p>
            <a:r>
              <a:rPr lang="tr-TR" dirty="0">
                <a:ea typeface="+mj-lt"/>
                <a:cs typeface="+mj-lt"/>
              </a:rPr>
              <a:t>Metin Dosyaları Okuma </a:t>
            </a:r>
          </a:p>
          <a:p>
            <a:r>
              <a:rPr lang="tr-TR" dirty="0"/>
              <a:t>Örnek-2</a:t>
            </a:r>
          </a:p>
          <a:p>
            <a:r>
              <a:rPr lang="tr-TR" dirty="0"/>
              <a:t>Örnek-3</a:t>
            </a:r>
            <a:endParaRPr lang="tr-TR" dirty="0">
              <a:ea typeface="+mj-lt"/>
              <a:cs typeface="+mj-lt"/>
            </a:endParaRPr>
          </a:p>
          <a:p>
            <a:r>
              <a:rPr lang="tr-TR" dirty="0">
                <a:latin typeface="Century Gothic (Body)"/>
                <a:cs typeface="Courier New" panose="02070309020205020404" pitchFamily="49" charset="0"/>
              </a:rPr>
              <a:t>Sonuç</a:t>
            </a:r>
          </a:p>
          <a:p>
            <a:r>
              <a:rPr lang="tr-TR" dirty="0">
                <a:latin typeface="Century Gothic (Body)"/>
                <a:cs typeface="Courier New" panose="02070309020205020404" pitchFamily="49" charset="0"/>
              </a:rPr>
              <a:t>Kaynaklar</a:t>
            </a:r>
          </a:p>
          <a:p>
            <a:endParaRPr lang="tr-TR" dirty="0">
              <a:latin typeface="Century Gothic (Body)"/>
              <a:cs typeface="Courier New" panose="02070309020205020404" pitchFamily="49" charset="0"/>
            </a:endParaRPr>
          </a:p>
          <a:p>
            <a:endParaRPr lang="en-US" dirty="0">
              <a:latin typeface="Century Gothic (Body)"/>
              <a:cs typeface="Courier New" panose="02070309020205020404" pitchFamily="49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368" y="291006"/>
            <a:ext cx="8623612" cy="1358676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ea typeface="+mj-lt"/>
                <a:cs typeface="+mj-lt"/>
              </a:rPr>
              <a:t>Dosya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kul</a:t>
            </a:r>
            <a:r>
              <a:rPr lang="tr-TR" dirty="0">
                <a:ea typeface="+mj-lt"/>
                <a:cs typeface="+mj-lt"/>
              </a:rPr>
              <a:t>l</a:t>
            </a:r>
            <a:r>
              <a:rPr lang="en-US" dirty="0">
                <a:ea typeface="+mj-lt"/>
                <a:cs typeface="+mj-lt"/>
              </a:rPr>
              <a:t>an</a:t>
            </a:r>
            <a:r>
              <a:rPr lang="tr-TR" dirty="0">
                <a:ea typeface="+mj-lt"/>
                <a:cs typeface="+mj-lt"/>
              </a:rPr>
              <a:t>ı</a:t>
            </a:r>
            <a:r>
              <a:rPr lang="en-US" dirty="0">
                <a:ea typeface="+mj-lt"/>
                <a:cs typeface="+mj-lt"/>
              </a:rPr>
              <a:t>m</a:t>
            </a:r>
            <a:r>
              <a:rPr lang="tr-TR" dirty="0">
                <a:ea typeface="+mj-lt"/>
                <a:cs typeface="+mj-lt"/>
              </a:rPr>
              <a:t>ı</a:t>
            </a:r>
            <a:r>
              <a:rPr lang="en-US" dirty="0">
                <a:ea typeface="+mj-lt"/>
                <a:cs typeface="+mj-lt"/>
              </a:rPr>
              <a:t>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653" y="1766830"/>
            <a:ext cx="10832340" cy="15213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/>
              <a:t>Bilgisayarımızdaki</a:t>
            </a:r>
            <a:r>
              <a:rPr lang="en-US" sz="1600" dirty="0"/>
              <a:t> her </a:t>
            </a:r>
            <a:r>
              <a:rPr lang="en-US" sz="1600" dirty="0" err="1"/>
              <a:t>şey</a:t>
            </a:r>
            <a:r>
              <a:rPr lang="en-US" sz="1600" dirty="0"/>
              <a:t> </a:t>
            </a:r>
            <a:r>
              <a:rPr lang="en-US" sz="1600" dirty="0" err="1"/>
              <a:t>aslında</a:t>
            </a:r>
            <a:r>
              <a:rPr lang="en-US" sz="1600" dirty="0"/>
              <a:t> </a:t>
            </a:r>
            <a:r>
              <a:rPr lang="en-US" sz="1600" dirty="0" err="1"/>
              <a:t>birer</a:t>
            </a:r>
            <a:r>
              <a:rPr lang="en-US" sz="1600" dirty="0"/>
              <a:t> </a:t>
            </a:r>
            <a:r>
              <a:rPr lang="en-US" sz="1600" dirty="0" err="1"/>
              <a:t>dosyadır</a:t>
            </a:r>
            <a:r>
              <a:rPr lang="en-US" sz="1600" dirty="0"/>
              <a:t>. </a:t>
            </a:r>
            <a:r>
              <a:rPr lang="en-US" sz="1600" dirty="0" err="1"/>
              <a:t>Ses</a:t>
            </a:r>
            <a:r>
              <a:rPr lang="en-US" sz="1600" dirty="0"/>
              <a:t>, </a:t>
            </a:r>
            <a:r>
              <a:rPr lang="en-US" sz="1600" dirty="0" err="1"/>
              <a:t>müzik</a:t>
            </a:r>
            <a:r>
              <a:rPr lang="en-US" sz="1600" dirty="0"/>
              <a:t>, video, </a:t>
            </a:r>
            <a:r>
              <a:rPr lang="en-US" sz="1600" dirty="0" err="1"/>
              <a:t>resim</a:t>
            </a:r>
            <a:r>
              <a:rPr lang="en-US" sz="1600" dirty="0"/>
              <a:t>, text ,</a:t>
            </a:r>
            <a:r>
              <a:rPr lang="en-US" sz="1600" dirty="0" err="1"/>
              <a:t>veritabanları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diğer</a:t>
            </a:r>
            <a:r>
              <a:rPr lang="en-US" sz="1600" dirty="0"/>
              <a:t> </a:t>
            </a:r>
            <a:r>
              <a:rPr lang="en-US" sz="1600" dirty="0" err="1"/>
              <a:t>gruptaki</a:t>
            </a:r>
            <a:r>
              <a:rPr lang="en-US" sz="1600" dirty="0"/>
              <a:t> </a:t>
            </a:r>
            <a:r>
              <a:rPr lang="en-US" sz="1600" dirty="0" err="1"/>
              <a:t>tüm</a:t>
            </a:r>
            <a:r>
              <a:rPr lang="en-US" sz="1600" dirty="0"/>
              <a:t> </a:t>
            </a:r>
            <a:r>
              <a:rPr lang="en-US" sz="1600" dirty="0" err="1"/>
              <a:t>nesneler</a:t>
            </a:r>
            <a:r>
              <a:rPr lang="en-US" sz="1600" dirty="0"/>
              <a:t> </a:t>
            </a:r>
            <a:r>
              <a:rPr lang="en-US" sz="1600" dirty="0" err="1"/>
              <a:t>dosya</a:t>
            </a:r>
            <a:r>
              <a:rPr lang="en-US" sz="1600" dirty="0"/>
              <a:t> </a:t>
            </a:r>
            <a:r>
              <a:rPr lang="en-US" sz="1600" dirty="0" err="1"/>
              <a:t>konumundadırlar</a:t>
            </a:r>
            <a:r>
              <a:rPr lang="en-US" sz="1600" dirty="0"/>
              <a:t>. </a:t>
            </a:r>
            <a:endParaRPr lang="en-US" sz="1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3771807C-0347-455F-8942-C679B1660CBC}"/>
              </a:ext>
            </a:extLst>
          </p:cNvPr>
          <p:cNvSpPr txBox="1">
            <a:spLocks/>
          </p:cNvSpPr>
          <p:nvPr/>
        </p:nvSpPr>
        <p:spPr>
          <a:xfrm>
            <a:off x="779653" y="2809170"/>
            <a:ext cx="10832340" cy="1521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Program </a:t>
            </a:r>
            <a:r>
              <a:rPr lang="en-US" sz="1600" dirty="0" err="1"/>
              <a:t>sona</a:t>
            </a:r>
            <a:r>
              <a:rPr lang="en-US" sz="1600" dirty="0"/>
              <a:t> </a:t>
            </a:r>
            <a:r>
              <a:rPr lang="en-US" sz="1600" dirty="0" err="1"/>
              <a:t>erdiğinde</a:t>
            </a:r>
            <a:r>
              <a:rPr lang="en-US" sz="1600" dirty="0"/>
              <a:t> </a:t>
            </a:r>
            <a:r>
              <a:rPr lang="en-US" sz="1600" dirty="0" err="1"/>
              <a:t>kullanılan</a:t>
            </a:r>
            <a:r>
              <a:rPr lang="en-US" sz="1600" dirty="0"/>
              <a:t> </a:t>
            </a:r>
            <a:r>
              <a:rPr lang="en-US" sz="1600" dirty="0" err="1"/>
              <a:t>veriler</a:t>
            </a:r>
            <a:r>
              <a:rPr lang="en-US" sz="1600" dirty="0"/>
              <a:t> </a:t>
            </a:r>
            <a:r>
              <a:rPr lang="en-US" sz="1600" dirty="0" err="1"/>
              <a:t>kaybolur</a:t>
            </a:r>
            <a:r>
              <a:rPr lang="en-US" sz="1600" dirty="0"/>
              <a:t>. </a:t>
            </a:r>
            <a:endParaRPr lang="en-US" sz="1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5F29B856-123B-49B3-B9CE-965EAE21624A}"/>
              </a:ext>
            </a:extLst>
          </p:cNvPr>
          <p:cNvSpPr txBox="1">
            <a:spLocks/>
          </p:cNvSpPr>
          <p:nvPr/>
        </p:nvSpPr>
        <p:spPr>
          <a:xfrm>
            <a:off x="779653" y="4661232"/>
            <a:ext cx="10832340" cy="1521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/>
              <a:t>Java’da</a:t>
            </a:r>
            <a:r>
              <a:rPr lang="en-US" sz="1600" dirty="0"/>
              <a:t> </a:t>
            </a:r>
            <a:r>
              <a:rPr lang="en-US" sz="1600" dirty="0" err="1"/>
              <a:t>dosya</a:t>
            </a:r>
            <a:r>
              <a:rPr lang="en-US" sz="1600" dirty="0"/>
              <a:t> </a:t>
            </a:r>
            <a:r>
              <a:rPr lang="en-US" sz="1600" dirty="0" err="1"/>
              <a:t>işlemleri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gelişmiş</a:t>
            </a:r>
            <a:r>
              <a:rPr lang="en-US" sz="1600" dirty="0"/>
              <a:t> </a:t>
            </a:r>
            <a:r>
              <a:rPr lang="en-US" sz="1600" dirty="0" err="1"/>
              <a:t>çeşitli</a:t>
            </a:r>
            <a:r>
              <a:rPr lang="en-US" sz="1600" dirty="0"/>
              <a:t> </a:t>
            </a:r>
            <a:r>
              <a:rPr lang="en-US" sz="1600" dirty="0" err="1"/>
              <a:t>sınıflar</a:t>
            </a:r>
            <a:r>
              <a:rPr lang="en-US" sz="1600" dirty="0"/>
              <a:t> </a:t>
            </a:r>
            <a:r>
              <a:rPr lang="en-US" sz="1600" dirty="0" err="1"/>
              <a:t>barınır</a:t>
            </a:r>
            <a:r>
              <a:rPr lang="en-US" sz="1600" dirty="0"/>
              <a:t>. </a:t>
            </a:r>
            <a:r>
              <a:rPr lang="en-US" sz="1600" dirty="0" err="1"/>
              <a:t>Tüm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sınıflar</a:t>
            </a:r>
            <a:r>
              <a:rPr lang="en-US" sz="1600" dirty="0"/>
              <a:t> </a:t>
            </a:r>
            <a:r>
              <a:rPr lang="en-US" sz="1600" dirty="0" err="1"/>
              <a:t>tek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</a:t>
            </a:r>
            <a:r>
              <a:rPr lang="en-US" sz="1600" dirty="0" err="1"/>
              <a:t>altında</a:t>
            </a:r>
            <a:r>
              <a:rPr lang="en-US" sz="1600" dirty="0"/>
              <a:t> </a:t>
            </a:r>
            <a:r>
              <a:rPr lang="en-US" sz="1600" dirty="0" err="1"/>
              <a:t>tutulduğu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sınıflara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/>
              <a:t>paketi</a:t>
            </a:r>
            <a:r>
              <a:rPr lang="en-US" sz="1600" dirty="0"/>
              <a:t> </a:t>
            </a:r>
            <a:r>
              <a:rPr lang="en-US" sz="1600" dirty="0" err="1"/>
              <a:t>altında</a:t>
            </a:r>
            <a:r>
              <a:rPr lang="en-US" sz="1600" dirty="0"/>
              <a:t> </a:t>
            </a:r>
            <a:r>
              <a:rPr lang="en-US" sz="1600" dirty="0" err="1"/>
              <a:t>erişebileceğiz</a:t>
            </a:r>
            <a:r>
              <a:rPr lang="en-US" sz="1600" dirty="0"/>
              <a:t>.</a:t>
            </a:r>
            <a:endParaRPr lang="en-US" sz="1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3FE17D20-143D-4963-BDAB-C7AED1E7E052}"/>
              </a:ext>
            </a:extLst>
          </p:cNvPr>
          <p:cNvSpPr txBox="1">
            <a:spLocks/>
          </p:cNvSpPr>
          <p:nvPr/>
        </p:nvSpPr>
        <p:spPr>
          <a:xfrm>
            <a:off x="779653" y="3569837"/>
            <a:ext cx="10832340" cy="1521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Verileri</a:t>
            </a:r>
            <a:r>
              <a:rPr lang="en-US" sz="1600" dirty="0"/>
              <a:t> </a:t>
            </a:r>
            <a:r>
              <a:rPr lang="en-US" sz="1600" dirty="0" err="1"/>
              <a:t>kaybetmemek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dosyada</a:t>
            </a:r>
            <a:r>
              <a:rPr lang="en-US" sz="1600" dirty="0"/>
              <a:t> </a:t>
            </a:r>
            <a:r>
              <a:rPr lang="en-US" sz="1600" dirty="0" err="1"/>
              <a:t>saklanması</a:t>
            </a:r>
            <a:r>
              <a:rPr lang="en-US" sz="1600" dirty="0"/>
              <a:t> </a:t>
            </a:r>
            <a:r>
              <a:rPr lang="en-US" sz="1600" dirty="0" err="1"/>
              <a:t>gerek</a:t>
            </a:r>
            <a:r>
              <a:rPr lang="tr-TR" sz="1600" dirty="0"/>
              <a:t>ir</a:t>
            </a:r>
            <a:r>
              <a:rPr lang="en-US" sz="1600" dirty="0"/>
              <a:t>. </a:t>
            </a:r>
            <a:endParaRPr lang="en-US" sz="1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B87C-7318-40F4-A014-0CD7B584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73" y="569743"/>
            <a:ext cx="8911687" cy="1280890"/>
          </a:xfrm>
        </p:spPr>
        <p:txBody>
          <a:bodyPr/>
          <a:lstStyle/>
          <a:p>
            <a:pPr algn="ctr"/>
            <a:r>
              <a:rPr lang="tr-TR" dirty="0"/>
              <a:t>Kullanacağımız kutubhaneler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68B27-EBE4-4510-B31B-BCE38476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A42AA2CE-FD7D-46F3-B404-B0D607A46361}"/>
              </a:ext>
            </a:extLst>
          </p:cNvPr>
          <p:cNvSpPr txBox="1">
            <a:spLocks/>
          </p:cNvSpPr>
          <p:nvPr/>
        </p:nvSpPr>
        <p:spPr>
          <a:xfrm>
            <a:off x="1198485" y="2548358"/>
            <a:ext cx="10766802" cy="790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700" dirty="0">
                <a:solidFill>
                  <a:schemeClr val="tx1"/>
                </a:solidFill>
                <a:ea typeface="+mj-lt"/>
                <a:cs typeface="Times New Roman" panose="02020603050405020304" pitchFamily="18" charset="0"/>
              </a:rPr>
              <a:t>Dosyaları oluşturmak için ve dosyalar hakkında bilgi almak için 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Java.io</a:t>
            </a:r>
            <a:r>
              <a:rPr lang="tr-TR" sz="17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.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File</a:t>
            </a:r>
            <a:r>
              <a:rPr lang="tr-TR" sz="17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tr-TR" sz="1700" dirty="0">
                <a:solidFill>
                  <a:schemeClr val="tx1"/>
                </a:solidFill>
                <a:ea typeface="+mn-lt"/>
                <a:cs typeface="Courier New" panose="02070309020205020404" pitchFamily="49" charset="0"/>
              </a:rPr>
              <a:t>kütüphanesini kullanacağız</a:t>
            </a:r>
            <a:endParaRPr lang="en-US" sz="17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03334EC2-447C-4757-A373-0DF4AF1F01AA}"/>
              </a:ext>
            </a:extLst>
          </p:cNvPr>
          <p:cNvSpPr txBox="1">
            <a:spLocks/>
          </p:cNvSpPr>
          <p:nvPr/>
        </p:nvSpPr>
        <p:spPr>
          <a:xfrm>
            <a:off x="1132947" y="4734008"/>
            <a:ext cx="10832340" cy="1521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700" dirty="0">
                <a:solidFill>
                  <a:schemeClr val="tx1"/>
                </a:solidFill>
                <a:ea typeface="+mn-lt"/>
                <a:cs typeface="Courier New" panose="02070309020205020404" pitchFamily="49" charset="0"/>
              </a:rPr>
              <a:t>dosyalar Oku</a:t>
            </a:r>
            <a:r>
              <a:rPr lang="en-US" sz="1700" dirty="0">
                <a:solidFill>
                  <a:schemeClr val="tx1"/>
                </a:solidFill>
                <a:ea typeface="+mn-lt"/>
                <a:cs typeface="Courier New" panose="02070309020205020404" pitchFamily="49" charset="0"/>
              </a:rPr>
              <a:t>mas</a:t>
            </a:r>
            <a:r>
              <a:rPr lang="tr-TR" sz="1700" dirty="0">
                <a:solidFill>
                  <a:schemeClr val="tx1"/>
                </a:solidFill>
                <a:ea typeface="+mn-lt"/>
                <a:cs typeface="Courier New" panose="02070309020205020404" pitchFamily="49" charset="0"/>
              </a:rPr>
              <a:t>ı için ise </a:t>
            </a:r>
            <a:r>
              <a:rPr lang="tr-TR" sz="17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 </a:t>
            </a:r>
            <a:r>
              <a:rPr lang="tr-TR" sz="1700" dirty="0">
                <a:solidFill>
                  <a:schemeClr val="tx1"/>
                </a:solidFill>
                <a:ea typeface="+mn-lt"/>
                <a:cs typeface="Courier New" panose="02070309020205020404" pitchFamily="49" charset="0"/>
              </a:rPr>
              <a:t>kütüphanesini  kullanacağız.</a:t>
            </a:r>
            <a:endParaRPr lang="en-US" sz="17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E59FF168-8090-44F7-840C-16C452538098}"/>
              </a:ext>
            </a:extLst>
          </p:cNvPr>
          <p:cNvSpPr txBox="1">
            <a:spLocks/>
          </p:cNvSpPr>
          <p:nvPr/>
        </p:nvSpPr>
        <p:spPr>
          <a:xfrm>
            <a:off x="1132947" y="3519997"/>
            <a:ext cx="10832340" cy="1521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700" dirty="0">
                <a:solidFill>
                  <a:schemeClr val="tx1"/>
                </a:solidFill>
                <a:ea typeface="+mn-lt"/>
                <a:cs typeface="Courier New" panose="02070309020205020404" pitchFamily="49" charset="0"/>
              </a:rPr>
              <a:t>D</a:t>
            </a:r>
            <a:r>
              <a:rPr lang="en-US" sz="1700" dirty="0" err="1">
                <a:solidFill>
                  <a:schemeClr val="tx1"/>
                </a:solidFill>
                <a:ea typeface="+mn-lt"/>
                <a:cs typeface="Courier New" panose="02070309020205020404" pitchFamily="49" charset="0"/>
              </a:rPr>
              <a:t>osyalara</a:t>
            </a:r>
            <a:r>
              <a:rPr lang="en-US" sz="1700" dirty="0">
                <a:solidFill>
                  <a:schemeClr val="tx1"/>
                </a:solidFill>
                <a:ea typeface="+mn-lt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a typeface="+mn-lt"/>
                <a:cs typeface="Courier New" panose="02070309020205020404" pitchFamily="49" charset="0"/>
              </a:rPr>
              <a:t>yazma</a:t>
            </a:r>
            <a:r>
              <a:rPr lang="tr-TR" sz="1700" dirty="0">
                <a:solidFill>
                  <a:schemeClr val="tx1"/>
                </a:solidFill>
                <a:ea typeface="+mn-lt"/>
                <a:cs typeface="Courier New" panose="02070309020205020404" pitchFamily="49" charset="0"/>
              </a:rPr>
              <a:t>k</a:t>
            </a:r>
            <a:r>
              <a:rPr lang="en-US" sz="1700" dirty="0">
                <a:solidFill>
                  <a:schemeClr val="tx1"/>
                </a:solidFill>
                <a:ea typeface="+mn-lt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a typeface="+mn-lt"/>
                <a:cs typeface="Courier New" panose="02070309020205020404" pitchFamily="49" charset="0"/>
              </a:rPr>
              <a:t>i</a:t>
            </a:r>
            <a:r>
              <a:rPr lang="tr-TR" sz="1700" dirty="0">
                <a:solidFill>
                  <a:schemeClr val="tx1"/>
                </a:solidFill>
                <a:ea typeface="+mn-lt"/>
                <a:cs typeface="Courier New" panose="02070309020205020404" pitchFamily="49" charset="0"/>
              </a:rPr>
              <a:t>çinde </a:t>
            </a:r>
            <a:r>
              <a:rPr lang="tr-TR" sz="17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Java.io.F</a:t>
            </a: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ileOutputStream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tr-TR" sz="1700" dirty="0">
                <a:solidFill>
                  <a:schemeClr val="tx1"/>
                </a:solidFill>
                <a:ea typeface="+mn-lt"/>
                <a:cs typeface="Courier New" panose="02070309020205020404" pitchFamily="49" charset="0"/>
              </a:rPr>
              <a:t>kütüphanesini kullanacağız.</a:t>
            </a:r>
            <a:endParaRPr lang="en-US" sz="17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2FE405-5188-44C5-96AE-C89DCE02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38" y="5041331"/>
            <a:ext cx="5182049" cy="15927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191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063" y="1012014"/>
            <a:ext cx="10669588" cy="10202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/>
              <a:buChar char="q"/>
            </a:pP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 dosyaları oluşturmak ve dosyalar hakkında bilgi almak için birçok metoda sahiptir.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Başlık 1">
            <a:extLst>
              <a:ext uri="{FF2B5EF4-FFF2-40B4-BE49-F238E27FC236}">
                <a16:creationId xmlns:a16="http://schemas.microsoft.com/office/drawing/2014/main" id="{9F64750E-A3EF-41F2-AE34-BC0AE9D62FF7}"/>
              </a:ext>
            </a:extLst>
          </p:cNvPr>
          <p:cNvSpPr txBox="1">
            <a:spLocks/>
          </p:cNvSpPr>
          <p:nvPr/>
        </p:nvSpPr>
        <p:spPr>
          <a:xfrm>
            <a:off x="4004373" y="270980"/>
            <a:ext cx="4804194" cy="6993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latin typeface="Century Gothic (Headings)"/>
              </a:rPr>
              <a:t>File Sınıfı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6727A-35EF-4FDB-BE17-ACAD53554DB9}"/>
              </a:ext>
            </a:extLst>
          </p:cNvPr>
          <p:cNvSpPr txBox="1"/>
          <p:nvPr/>
        </p:nvSpPr>
        <p:spPr>
          <a:xfrm>
            <a:off x="1797956" y="4452710"/>
            <a:ext cx="3155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dosya.canWrite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			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6C624-2291-4CB1-852B-78F7EAC4BAAF}"/>
              </a:ext>
            </a:extLst>
          </p:cNvPr>
          <p:cNvSpPr txBox="1"/>
          <p:nvPr/>
        </p:nvSpPr>
        <p:spPr>
          <a:xfrm>
            <a:off x="1753567" y="4933069"/>
            <a:ext cx="3200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dosya.canRead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	</a:t>
            </a:r>
            <a:r>
              <a:rPr lang="en-US" dirty="0">
                <a:cs typeface="Courier New" panose="02070309020205020404" pitchFamily="49" charset="0"/>
              </a:rPr>
              <a:t>        </a:t>
            </a:r>
            <a:r>
              <a:rPr lang="tr-TR" dirty="0">
                <a:cs typeface="Courier New" panose="02070309020205020404" pitchFamily="49" charset="0"/>
              </a:rPr>
              <a:t>	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01B58-F0B9-43F0-BC9A-8E5109947827}"/>
              </a:ext>
            </a:extLst>
          </p:cNvPr>
          <p:cNvSpPr txBox="1"/>
          <p:nvPr/>
        </p:nvSpPr>
        <p:spPr>
          <a:xfrm>
            <a:off x="1817262" y="3440760"/>
            <a:ext cx="382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dosya.exists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14AB8-D1C9-4FAF-BB19-2628E3AF3469}"/>
              </a:ext>
            </a:extLst>
          </p:cNvPr>
          <p:cNvSpPr txBox="1"/>
          <p:nvPr/>
        </p:nvSpPr>
        <p:spPr>
          <a:xfrm>
            <a:off x="1741483" y="5521399"/>
            <a:ext cx="334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6-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dosya.getName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2CE454-66D4-4440-8A1E-373137DD649E}"/>
              </a:ext>
            </a:extLst>
          </p:cNvPr>
          <p:cNvSpPr txBox="1"/>
          <p:nvPr/>
        </p:nvSpPr>
        <p:spPr>
          <a:xfrm>
            <a:off x="1817262" y="2378884"/>
            <a:ext cx="5508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•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dosya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dosyaAdi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A401DA-1CBF-4A2E-AC23-2273F11986B1}"/>
              </a:ext>
            </a:extLst>
          </p:cNvPr>
          <p:cNvSpPr txBox="1"/>
          <p:nvPr/>
        </p:nvSpPr>
        <p:spPr>
          <a:xfrm>
            <a:off x="1817264" y="3947176"/>
            <a:ext cx="4024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dosya.getAbsolutePath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7204B-CF9A-4174-8FFC-36D8CB3791AE}"/>
              </a:ext>
            </a:extLst>
          </p:cNvPr>
          <p:cNvSpPr txBox="1"/>
          <p:nvPr/>
        </p:nvSpPr>
        <p:spPr>
          <a:xfrm>
            <a:off x="1991063" y="1471593"/>
            <a:ext cx="5508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F833FC-6C0E-4197-A7C6-80CF5A943AE6}"/>
              </a:ext>
            </a:extLst>
          </p:cNvPr>
          <p:cNvSpPr txBox="1"/>
          <p:nvPr/>
        </p:nvSpPr>
        <p:spPr>
          <a:xfrm>
            <a:off x="1781560" y="3021502"/>
            <a:ext cx="382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dosya.createNewFile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B041E-C72F-4D54-B3BA-AB950CC5EC9D}"/>
              </a:ext>
            </a:extLst>
          </p:cNvPr>
          <p:cNvSpPr txBox="1"/>
          <p:nvPr/>
        </p:nvSpPr>
        <p:spPr>
          <a:xfrm>
            <a:off x="5942551" y="2964104"/>
            <a:ext cx="2866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\\ </a:t>
            </a:r>
            <a:r>
              <a:rPr lang="tr-TR" dirty="0">
                <a:cs typeface="Courier New" panose="02070309020205020404" pitchFamily="49" charset="0"/>
              </a:rPr>
              <a:t>dosya</a:t>
            </a:r>
            <a:r>
              <a:rPr lang="en-US" dirty="0">
                <a:cs typeface="Courier New" panose="02070309020205020404" pitchFamily="49" charset="0"/>
              </a:rPr>
              <a:t> Olu</a:t>
            </a:r>
            <a:r>
              <a:rPr lang="tr-TR" dirty="0">
                <a:cs typeface="Courier New" panose="02070309020205020404" pitchFamily="49" charset="0"/>
              </a:rPr>
              <a:t>şturur.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4FAB1-24D4-4CA7-81BE-540F1332AA9E}"/>
              </a:ext>
            </a:extLst>
          </p:cNvPr>
          <p:cNvSpPr txBox="1"/>
          <p:nvPr/>
        </p:nvSpPr>
        <p:spPr>
          <a:xfrm>
            <a:off x="5942551" y="3440760"/>
            <a:ext cx="4432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\\ </a:t>
            </a:r>
            <a:r>
              <a:rPr lang="en-US" dirty="0" err="1">
                <a:cs typeface="Courier New" panose="02070309020205020404" pitchFamily="49" charset="0"/>
              </a:rPr>
              <a:t>dosya</a:t>
            </a:r>
            <a:r>
              <a:rPr lang="en-US" dirty="0">
                <a:cs typeface="Courier New" panose="02070309020205020404" pitchFamily="49" charset="0"/>
              </a:rPr>
              <a:t> var </a:t>
            </a:r>
            <a:r>
              <a:rPr lang="en-US" dirty="0" err="1">
                <a:cs typeface="Courier New" panose="02070309020205020404" pitchFamily="49" charset="0"/>
              </a:rPr>
              <a:t>oldu</a:t>
            </a:r>
            <a:r>
              <a:rPr lang="tr-TR" dirty="0">
                <a:cs typeface="Courier New" panose="02070309020205020404" pitchFamily="49" charset="0"/>
              </a:rPr>
              <a:t>ğ</a:t>
            </a:r>
            <a:r>
              <a:rPr lang="en-US" dirty="0" err="1">
                <a:cs typeface="Courier New" panose="02070309020205020404" pitchFamily="49" charset="0"/>
              </a:rPr>
              <a:t>unu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tr-TR" dirty="0">
                <a:cs typeface="Courier New" panose="02070309020205020404" pitchFamily="49" charset="0"/>
              </a:rPr>
              <a:t>k</a:t>
            </a:r>
            <a:r>
              <a:rPr lang="en-US" dirty="0" err="1">
                <a:cs typeface="Courier New" panose="02070309020205020404" pitchFamily="49" charset="0"/>
              </a:rPr>
              <a:t>ontrol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eder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2918-CF7B-441F-A114-643C61BFB198}"/>
              </a:ext>
            </a:extLst>
          </p:cNvPr>
          <p:cNvSpPr txBox="1"/>
          <p:nvPr/>
        </p:nvSpPr>
        <p:spPr>
          <a:xfrm>
            <a:off x="5960613" y="3976054"/>
            <a:ext cx="3078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\\ </a:t>
            </a:r>
            <a:r>
              <a:rPr lang="en-US" dirty="0" err="1">
                <a:cs typeface="Courier New" panose="02070309020205020404" pitchFamily="49" charset="0"/>
              </a:rPr>
              <a:t>dosya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yolunu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verir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D06B2-E1E9-45BB-8CB3-5DA3D7A8AE47}"/>
              </a:ext>
            </a:extLst>
          </p:cNvPr>
          <p:cNvSpPr txBox="1"/>
          <p:nvPr/>
        </p:nvSpPr>
        <p:spPr>
          <a:xfrm>
            <a:off x="5960613" y="4452710"/>
            <a:ext cx="51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\\ </a:t>
            </a:r>
            <a:r>
              <a:rPr lang="en-US" dirty="0" err="1">
                <a:cs typeface="Courier New" panose="02070309020205020404" pitchFamily="49" charset="0"/>
              </a:rPr>
              <a:t>dosya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okunabilir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oldu</a:t>
            </a:r>
            <a:r>
              <a:rPr lang="tr-TR" dirty="0">
                <a:cs typeface="Courier New" panose="02070309020205020404" pitchFamily="49" charset="0"/>
              </a:rPr>
              <a:t>ğ</a:t>
            </a:r>
            <a:r>
              <a:rPr lang="en-US" dirty="0" err="1">
                <a:cs typeface="Courier New" panose="02070309020205020404" pitchFamily="49" charset="0"/>
              </a:rPr>
              <a:t>unu</a:t>
            </a:r>
            <a:r>
              <a:rPr lang="en-US" dirty="0">
                <a:cs typeface="Courier New" panose="02070309020205020404" pitchFamily="49" charset="0"/>
              </a:rPr>
              <a:t> test </a:t>
            </a:r>
            <a:r>
              <a:rPr lang="en-US" dirty="0" err="1">
                <a:cs typeface="Courier New" panose="02070309020205020404" pitchFamily="49" charset="0"/>
              </a:rPr>
              <a:t>eder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F76155-8E69-4533-9142-45AEC91A6CEE}"/>
              </a:ext>
            </a:extLst>
          </p:cNvPr>
          <p:cNvSpPr txBox="1"/>
          <p:nvPr/>
        </p:nvSpPr>
        <p:spPr>
          <a:xfrm>
            <a:off x="5942551" y="4984040"/>
            <a:ext cx="5121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\\ </a:t>
            </a:r>
            <a:r>
              <a:rPr lang="en-US" dirty="0" err="1">
                <a:cs typeface="Courier New" panose="02070309020205020404" pitchFamily="49" charset="0"/>
              </a:rPr>
              <a:t>dosya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yaz</a:t>
            </a:r>
            <a:r>
              <a:rPr lang="tr-TR" dirty="0">
                <a:cs typeface="Courier New" panose="02070309020205020404" pitchFamily="49" charset="0"/>
              </a:rPr>
              <a:t>ıl</a:t>
            </a:r>
            <a:r>
              <a:rPr lang="en-US" dirty="0" err="1">
                <a:cs typeface="Courier New" panose="02070309020205020404" pitchFamily="49" charset="0"/>
              </a:rPr>
              <a:t>abilir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oldu</a:t>
            </a:r>
            <a:r>
              <a:rPr lang="tr-TR" dirty="0">
                <a:cs typeface="Courier New" panose="02070309020205020404" pitchFamily="49" charset="0"/>
              </a:rPr>
              <a:t>ğ</a:t>
            </a:r>
            <a:r>
              <a:rPr lang="en-US" dirty="0" err="1">
                <a:cs typeface="Courier New" panose="02070309020205020404" pitchFamily="49" charset="0"/>
              </a:rPr>
              <a:t>unu</a:t>
            </a:r>
            <a:r>
              <a:rPr lang="en-US" dirty="0">
                <a:cs typeface="Courier New" panose="02070309020205020404" pitchFamily="49" charset="0"/>
              </a:rPr>
              <a:t> test </a:t>
            </a:r>
            <a:r>
              <a:rPr lang="en-US" dirty="0" err="1">
                <a:cs typeface="Courier New" panose="02070309020205020404" pitchFamily="49" charset="0"/>
              </a:rPr>
              <a:t>eder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B804A-8A54-40C6-97F8-816CCA7E4E34}"/>
              </a:ext>
            </a:extLst>
          </p:cNvPr>
          <p:cNvSpPr txBox="1"/>
          <p:nvPr/>
        </p:nvSpPr>
        <p:spPr>
          <a:xfrm>
            <a:off x="5942551" y="5569260"/>
            <a:ext cx="4639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\\ </a:t>
            </a:r>
            <a:r>
              <a:rPr lang="en-US" dirty="0" err="1">
                <a:cs typeface="Courier New" panose="02070309020205020404" pitchFamily="49" charset="0"/>
              </a:rPr>
              <a:t>dosya</a:t>
            </a:r>
            <a:r>
              <a:rPr lang="en-US" dirty="0">
                <a:cs typeface="Courier New" panose="02070309020205020404" pitchFamily="49" charset="0"/>
              </a:rPr>
              <a:t> ad</a:t>
            </a:r>
            <a:r>
              <a:rPr lang="tr-TR" dirty="0">
                <a:cs typeface="Courier New" panose="02070309020205020404" pitchFamily="49" charset="0"/>
              </a:rPr>
              <a:t>ını gösterir 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  <p:bldP spid="14" grpId="0"/>
      <p:bldP spid="15" grpId="0"/>
      <p:bldP spid="18" grpId="0"/>
      <p:bldP spid="16" grpId="0"/>
      <p:bldP spid="19" grpId="0"/>
      <p:bldP spid="20" grpId="0"/>
      <p:bldP spid="22" grpId="0"/>
      <p:bldP spid="2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C555-EF91-4ECD-886C-4D7D8615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03" y="269344"/>
            <a:ext cx="5942894" cy="644150"/>
          </a:xfr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tr-TR" dirty="0">
                <a:latin typeface="Century Gothic (Headings)"/>
                <a:ea typeface="+mj-lt"/>
                <a:cs typeface="Courier New" panose="02070309020205020404" pitchFamily="49" charset="0"/>
              </a:rPr>
              <a:t>dosya oluşturma</a:t>
            </a:r>
            <a:endParaRPr lang="en-US" dirty="0">
              <a:latin typeface="Century Gothic (Headings)"/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33DD-8617-48B7-943C-1209E93D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dirty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8085-4530-491F-BAD8-994B8E05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958" y="1953127"/>
            <a:ext cx="5059652" cy="644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 err="1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Java’da</a:t>
            </a:r>
            <a:r>
              <a:rPr lang="en-US" sz="1700" dirty="0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tr-TR" sz="1700" dirty="0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o</a:t>
            </a:r>
            <a:r>
              <a:rPr lang="tr-TR" sz="1700" dirty="0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ş</a:t>
            </a:r>
            <a:r>
              <a:rPr lang="en-US" sz="1700" dirty="0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dosya</a:t>
            </a:r>
            <a:r>
              <a:rPr lang="en-US" sz="1700" dirty="0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oluşturmak</a:t>
            </a:r>
            <a:r>
              <a:rPr lang="en-US" sz="1700" dirty="0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için</a:t>
            </a:r>
            <a:r>
              <a:rPr lang="en-US" sz="1700" dirty="0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createNewFile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() </a:t>
            </a:r>
            <a:r>
              <a:rPr lang="en-US" sz="1700" dirty="0" err="1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metodu</a:t>
            </a:r>
            <a:r>
              <a:rPr lang="en-US" sz="1700" dirty="0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1700" dirty="0" err="1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kullanıyoruz</a:t>
            </a:r>
            <a:r>
              <a:rPr lang="en-US" sz="1700" dirty="0">
                <a:solidFill>
                  <a:srgbClr val="000000"/>
                </a:solidFill>
                <a:latin typeface="+mj-lt"/>
                <a:ea typeface="+mn-lt"/>
                <a:cs typeface="Times New Roman" panose="02020603050405020304" pitchFamily="18" charset="0"/>
              </a:rPr>
              <a:t> . </a:t>
            </a:r>
            <a:endParaRPr lang="en-US" sz="1700" dirty="0">
              <a:latin typeface="+mj-lt"/>
              <a:ea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A93BF5-2542-487D-9312-77672C91A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95" y="1199529"/>
            <a:ext cx="5331020" cy="3869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7F7962-DA5A-4E72-9B0E-469C3C838E85}"/>
              </a:ext>
            </a:extLst>
          </p:cNvPr>
          <p:cNvSpPr txBox="1">
            <a:spLocks/>
          </p:cNvSpPr>
          <p:nvPr/>
        </p:nvSpPr>
        <p:spPr>
          <a:xfrm>
            <a:off x="921958" y="2664819"/>
            <a:ext cx="5059652" cy="1418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File </a:t>
            </a:r>
            <a:r>
              <a:rPr lang="en-US" sz="1600" dirty="0" err="1">
                <a:solidFill>
                  <a:schemeClr val="tx1"/>
                </a:solidFill>
              </a:rPr>
              <a:t>sınıfına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metodu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çağırarak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dosya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oluşturabilirsiniz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Metodun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geri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dönüş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değeri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tipindedir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Dosya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oluşturma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başarılı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ise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aksi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takdirde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döndürür</a:t>
            </a:r>
            <a:endParaRPr lang="en-US" sz="1700" dirty="0">
              <a:solidFill>
                <a:schemeClr val="tx1"/>
              </a:solidFill>
              <a:latin typeface="+mj-lt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1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02FD-8C54-4DF3-92AA-68D2A6B2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05" y="329899"/>
            <a:ext cx="8911687" cy="1280890"/>
          </a:xfrm>
        </p:spPr>
        <p:txBody>
          <a:bodyPr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err="1"/>
              <a:t>Metodu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B624-E927-40D9-B7A9-AF04EB45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631" y="1610789"/>
            <a:ext cx="9786260" cy="856528"/>
          </a:xfrm>
        </p:spPr>
        <p:txBody>
          <a:bodyPr/>
          <a:lstStyle/>
          <a:p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dosyayı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okunmaya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yazılabilir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gereği</a:t>
            </a:r>
            <a:r>
              <a:rPr lang="en-US" dirty="0"/>
              <a:t> </a:t>
            </a:r>
            <a:r>
              <a:rPr lang="en-US" dirty="0" err="1"/>
              <a:t>duyabiliriz.Özellikle</a:t>
            </a:r>
            <a:r>
              <a:rPr lang="en-US" dirty="0"/>
              <a:t> </a:t>
            </a:r>
            <a:r>
              <a:rPr lang="en-US" dirty="0" err="1"/>
              <a:t>paylaşıma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dosyalar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348EA-EF55-4D9B-8458-D5E80804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836A0-F434-4607-8CA5-52B32336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328" y="3958726"/>
            <a:ext cx="8271603" cy="2282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3935EC-B843-4B7D-B525-D1B43B18AF2C}"/>
              </a:ext>
            </a:extLst>
          </p:cNvPr>
          <p:cNvSpPr txBox="1">
            <a:spLocks/>
          </p:cNvSpPr>
          <p:nvPr/>
        </p:nvSpPr>
        <p:spPr>
          <a:xfrm>
            <a:off x="1905631" y="2467316"/>
            <a:ext cx="8915400" cy="1351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tr-TR" dirty="0"/>
              <a:t> </a:t>
            </a:r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dosyanın</a:t>
            </a:r>
            <a:r>
              <a:rPr lang="en-US" dirty="0"/>
              <a:t> </a:t>
            </a:r>
            <a:r>
              <a:rPr lang="en-US" dirty="0" err="1"/>
              <a:t>okunma</a:t>
            </a:r>
            <a:r>
              <a:rPr lang="en-US" dirty="0"/>
              <a:t> </a:t>
            </a:r>
            <a:r>
              <a:rPr lang="en-US" dirty="0" err="1"/>
              <a:t>özelliğine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sınar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okunabilir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takdirde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</a:t>
            </a:r>
            <a:r>
              <a:rPr lang="en-US" dirty="0" err="1"/>
              <a:t>döndürür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Örnek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3722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E8EB-8D8A-44CA-8C36-78C37B56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91" y="48178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Delete()  </a:t>
            </a:r>
            <a:r>
              <a:rPr lang="en-US" dirty="0" err="1"/>
              <a:t>Metodu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8D3C-BB21-40C6-AA70-C16744D8D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185" y="1352365"/>
            <a:ext cx="8915400" cy="207663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delete(): </a:t>
            </a:r>
            <a:r>
              <a:rPr lang="en-US" dirty="0">
                <a:solidFill>
                  <a:schemeClr val="tx1"/>
                </a:solidFill>
              </a:rPr>
              <a:t>Bu </a:t>
            </a:r>
            <a:r>
              <a:rPr lang="en-US" dirty="0" err="1">
                <a:solidFill>
                  <a:schemeClr val="tx1"/>
                </a:solidFill>
              </a:rPr>
              <a:t>metod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sayesinde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belirtilen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dosyayı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klasörü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silebilirsiniz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dönüş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değeri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tipindedir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Silme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işlemi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başarılı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takdirde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döndürür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/>
              <a:t>Örnek</a:t>
            </a:r>
            <a:r>
              <a:rPr lang="en-US" dirty="0"/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C3EF-9AF4-4C9E-9554-09F9FB0F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D351D-A13B-4D43-B178-0E1D0043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85" y="3659131"/>
            <a:ext cx="9569307" cy="1654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27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8F2F-5D1E-4615-95FF-EA5CCF79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048" y="190769"/>
            <a:ext cx="5379360" cy="779575"/>
          </a:xfrm>
        </p:spPr>
        <p:txBody>
          <a:bodyPr>
            <a:normAutofit fontScale="90000"/>
          </a:bodyPr>
          <a:lstStyle/>
          <a:p>
            <a:pPr algn="r"/>
            <a:r>
              <a:rPr lang="tr-TR" dirty="0"/>
              <a:t>1.Örnek Dosya Oluşturma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1276-F30C-45DB-A9D9-A3464754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pic>
        <p:nvPicPr>
          <p:cNvPr id="3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22D61AF-F1F2-455E-8AD2-F2123AC7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701" y="1887042"/>
            <a:ext cx="7035414" cy="34750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95AF2DB-DEAE-427F-AF77-78D5FABEEDA9}"/>
              </a:ext>
            </a:extLst>
          </p:cNvPr>
          <p:cNvSpPr txBox="1">
            <a:spLocks/>
          </p:cNvSpPr>
          <p:nvPr/>
        </p:nvSpPr>
        <p:spPr>
          <a:xfrm>
            <a:off x="2086353" y="1156300"/>
            <a:ext cx="4287362" cy="1514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Arial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Yeni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Dosya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şturunuz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5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3353</TotalTime>
  <Words>831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Century Gothic</vt:lpstr>
      <vt:lpstr>Century Gothic (Body)</vt:lpstr>
      <vt:lpstr>Century Gothic (Headings)</vt:lpstr>
      <vt:lpstr>Courier New</vt:lpstr>
      <vt:lpstr>Times New Roman</vt:lpstr>
      <vt:lpstr>Wingdings</vt:lpstr>
      <vt:lpstr>Wingdings 3</vt:lpstr>
      <vt:lpstr>Duman</vt:lpstr>
      <vt:lpstr>Javada metin dosyası işlemleri</vt:lpstr>
      <vt:lpstr>İçindekiler</vt:lpstr>
      <vt:lpstr>Dosya kullanımı </vt:lpstr>
      <vt:lpstr>Kullanacağımız kutubhaneler</vt:lpstr>
      <vt:lpstr> dosyaları oluşturmak ve dosyalar hakkında bilgi almak için birçok metoda sahiptir.</vt:lpstr>
      <vt:lpstr>dosya oluşturma</vt:lpstr>
      <vt:lpstr>canRead() Metodu</vt:lpstr>
      <vt:lpstr>Delete()  Metodu</vt:lpstr>
      <vt:lpstr>1.Örnek Dosya Oluşturma</vt:lpstr>
      <vt:lpstr>Metin Dosyalar Üzerinde Yazma</vt:lpstr>
      <vt:lpstr>Metin Dosyalar Üzerinde Yazma</vt:lpstr>
      <vt:lpstr>Metin Dosyaları Okuma </vt:lpstr>
      <vt:lpstr>Örnek-2</vt:lpstr>
      <vt:lpstr>Örnek-3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mehmet kado</cp:lastModifiedBy>
  <cp:revision>1794</cp:revision>
  <dcterms:created xsi:type="dcterms:W3CDTF">2020-04-15T07:57:29Z</dcterms:created>
  <dcterms:modified xsi:type="dcterms:W3CDTF">2021-06-16T18:46:40Z</dcterms:modified>
</cp:coreProperties>
</file>