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75" r:id="rId4"/>
    <p:sldId id="258" r:id="rId5"/>
    <p:sldId id="272" r:id="rId6"/>
    <p:sldId id="271" r:id="rId7"/>
    <p:sldId id="274" r:id="rId8"/>
    <p:sldId id="273" r:id="rId9"/>
    <p:sldId id="262" r:id="rId10"/>
    <p:sldId id="264" r:id="rId11"/>
    <p:sldId id="263" r:id="rId12"/>
    <p:sldId id="266" r:id="rId13"/>
    <p:sldId id="277" r:id="rId14"/>
    <p:sldId id="283" r:id="rId15"/>
    <p:sldId id="265" r:id="rId16"/>
    <p:sldId id="276" r:id="rId17"/>
    <p:sldId id="268" r:id="rId18"/>
    <p:sldId id="269" r:id="rId19"/>
    <p:sldId id="278" r:id="rId20"/>
    <p:sldId id="279" r:id="rId21"/>
    <p:sldId id="280" r:id="rId22"/>
    <p:sldId id="281" r:id="rId23"/>
    <p:sldId id="282" r:id="rId24"/>
    <p:sldId id="259"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7625F-2EFA-9A88-421F-3D42DBD1E523}" v="17" dt="2021-04-13T12:17:34.038"/>
    <p1510:client id="{37D0B3CE-CEBF-3900-90F2-A2CD399B3F30}" v="64" dt="2021-05-29T12:09:17.283"/>
    <p1510:client id="{3CF2F26F-BDBD-D308-CD01-1FEAB43C2642}" v="649" dt="2021-06-01T21:33:41.666"/>
    <p1510:client id="{3E34BD9F-9062-2000-AA3B-A6556E5D86BD}" v="106" dt="2021-04-11T13:43:02.513"/>
    <p1510:client id="{45E37D13-6258-4632-7039-09B7AD73D70F}" v="232" dt="2021-06-07T11:34:45.697"/>
    <p1510:client id="{73EDDB24-2C10-3DCE-FC8C-CAFC70A1EB3C}" v="2349" dt="2021-06-04T21:33:03.877"/>
    <p1510:client id="{76DCDF17-6E45-4596-9644-13CF2F282CFC}" v="68" dt="2021-04-06T15:17:37.895"/>
    <p1510:client id="{7DA72594-6DEA-C727-0C48-0663E06A652F}" v="180" dt="2021-06-06T16:37:20.399"/>
    <p1510:client id="{87612091-FDC6-46CB-BCCC-E05803BA5BCB}" v="10" dt="2021-05-26T17:17:42.175"/>
    <p1510:client id="{8C5C834A-15C7-06AD-156A-F509D544C79D}" v="850" dt="2021-06-02T13:24:02.224"/>
    <p1510:client id="{9083565F-F1CF-B36A-4368-CB16AFC8A79E}" v="261" dt="2021-04-06T17:02:01.982"/>
    <p1510:client id="{AA151895-9C14-8E50-3DBC-CF1AB6B2F89B}" v="374" dt="2021-06-02T14:46:28.193"/>
    <p1510:client id="{B0F6593D-8B64-EEA9-E108-FBE7D281561D}" v="13" dt="2021-04-12T13:15:35.093"/>
    <p1510:client id="{C567E735-F3D6-A87B-102C-17B5D88A32CC}" v="65" dt="2021-04-11T17:14:59.690"/>
    <p1510:client id="{D754F0DC-89FF-D23B-24B1-933BA2F25066}" v="646" dt="2021-05-28T12:12:51.011"/>
    <p1510:client id="{D848DC57-491A-B154-C5B0-08D141A16185}" v="822" dt="2021-06-07T14:32:56.601"/>
    <p1510:client id="{DC2EF5B1-616B-4CB6-3265-0238CC724E86}" v="152" dt="2021-06-07T13:09:36.238"/>
    <p1510:client id="{E515342F-1891-B8BE-0461-EC5A3788C0F7}" v="1126" dt="2021-04-10T18:36:11.861"/>
    <p1510:client id="{E6E8B6F2-DFAB-D116-A2A1-0F715E0ECEF1}" v="305" dt="2021-04-11T17:05:59.618"/>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120" d="100"/>
          <a:sy n="120"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6/12/2021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berkay22demirel.blogspot.com/2018/12/java-veri-tipleri-ilkel-veri-tipleri-ve.html" TargetMode="External"/><Relationship Id="rId13" Type="http://schemas.openxmlformats.org/officeDocument/2006/relationships/hyperlink" Target="https://medium.com/gokhanyavas/java-oop-kaps%C3%BClleme-encapsulation-5-adfa594f7743" TargetMode="External"/><Relationship Id="rId18" Type="http://schemas.openxmlformats.org/officeDocument/2006/relationships/hyperlink" Target="http://www.baskent.edu.tr/~tkaracay/etudio/ders/prg/java/ch04/kurucular01.htm" TargetMode="External"/><Relationship Id="rId26" Type="http://schemas.openxmlformats.org/officeDocument/2006/relationships/hyperlink" Target="https://ramazanbiyikci.com.tr/java-erisim-belirleyiciler-access-modifiers/" TargetMode="External"/><Relationship Id="rId3" Type="http://schemas.openxmlformats.org/officeDocument/2006/relationships/hyperlink" Target="https://www.youtube.com/channel/UCIdYgV-XFjv9q0IHtzUTtQw" TargetMode="External"/><Relationship Id="rId21" Type="http://schemas.openxmlformats.org/officeDocument/2006/relationships/hyperlink" Target="https://comertbaldemir.wordpress.com/2016/04/27/java-da-pass-by-value-kavrami/" TargetMode="External"/><Relationship Id="rId7" Type="http://schemas.openxmlformats.org/officeDocument/2006/relationships/hyperlink" Target="http://teknokafe.net/2017/08/07/metodlar-1-methods/" TargetMode="External"/><Relationship Id="rId12" Type="http://schemas.openxmlformats.org/officeDocument/2006/relationships/hyperlink" Target="https://metinalniacik.medium.com/javada-final-keyword-5d711c44375" TargetMode="External"/><Relationship Id="rId17" Type="http://schemas.openxmlformats.org/officeDocument/2006/relationships/hyperlink" Target="https://fatihkabakci.com/article-JAVA_AUTO_BOXING_ve_UNBOXING" TargetMode="External"/><Relationship Id="rId25" Type="http://schemas.openxmlformats.org/officeDocument/2006/relationships/hyperlink" Target="https://www.mobilhanem.com/java-abstraction/" TargetMode="External"/><Relationship Id="rId2" Type="http://schemas.openxmlformats.org/officeDocument/2006/relationships/image" Target="../media/image1.jpeg"/><Relationship Id="rId16" Type="http://schemas.openxmlformats.org/officeDocument/2006/relationships/hyperlink" Target="https://blog.emrahkahraman.com.tr/java-2-adet-constructor-yapici-kullanimi/" TargetMode="External"/><Relationship Id="rId20" Type="http://schemas.openxmlformats.org/officeDocument/2006/relationships/hyperlink" Target="https://gunceljava.blogspot.com/2017/09/autoboxing.html?m=0" TargetMode="External"/><Relationship Id="rId29" Type="http://schemas.openxmlformats.org/officeDocument/2006/relationships/hyperlink" Target="http://www.baskent.edu.tr/~tkaracay/etudio/ders/prg/java/ch11/11access" TargetMode="External"/><Relationship Id="rId1" Type="http://schemas.openxmlformats.org/officeDocument/2006/relationships/slideLayout" Target="../slideLayouts/slideLayout2.xml"/><Relationship Id="rId6" Type="http://schemas.openxmlformats.org/officeDocument/2006/relationships/hyperlink" Target="https://umiitkose.com/2015/08/metodlar/" TargetMode="External"/><Relationship Id="rId11" Type="http://schemas.openxmlformats.org/officeDocument/2006/relationships/hyperlink" Target="https://blog.emrahkahraman.com.tr/java-kapsulleme-encapsulation/" TargetMode="External"/><Relationship Id="rId24" Type="http://schemas.openxmlformats.org/officeDocument/2006/relationships/hyperlink" Target="https://medium.com/@mrpehlivan/nedir-bu-optional-861f5bededb9" TargetMode="External"/><Relationship Id="rId5" Type="http://schemas.openxmlformats.org/officeDocument/2006/relationships/hyperlink" Target="http://youtube.com/bmdersleri" TargetMode="External"/><Relationship Id="rId15" Type="http://schemas.openxmlformats.org/officeDocument/2006/relationships/hyperlink" Target="https://medium.com/@keremvatandas/constructor-default-constructor-82339b6435fa" TargetMode="External"/><Relationship Id="rId23" Type="http://schemas.openxmlformats.org/officeDocument/2006/relationships/hyperlink" Target="https://anilemreozcelik.wordpress.com/2015/07/20/45/" TargetMode="External"/><Relationship Id="rId28" Type="http://schemas.openxmlformats.org/officeDocument/2006/relationships/hyperlink" Target="https://medium.com/kodcular/immutable-class-nedir-ve-neden-class-final-i%CC%87%C5%9Faretlenmeli-c75c9cd33cee" TargetMode="External"/><Relationship Id="rId10" Type="http://schemas.openxmlformats.org/officeDocument/2006/relationships/hyperlink" Target="https://blog.burakkutbay.com/java-encapsulation-nedir.html/" TargetMode="External"/><Relationship Id="rId19" Type="http://schemas.openxmlformats.org/officeDocument/2006/relationships/hyperlink" Target="https://www.alpaytirasoglu.com/portfolio-item/autoboxing-unboxing-nedir/" TargetMode="External"/><Relationship Id="rId4" Type="http://schemas.openxmlformats.org/officeDocument/2006/relationships/image" Target="../media/image3.png"/><Relationship Id="rId9" Type="http://schemas.openxmlformats.org/officeDocument/2006/relationships/hyperlink" Target="https://www.sakirmehmetoglu.com.tr/javada-veri-tipleri-ilkel-veri-tipleri-referans-veri-tipleri" TargetMode="External"/><Relationship Id="rId14" Type="http://schemas.openxmlformats.org/officeDocument/2006/relationships/hyperlink" Target="https://www.mobilhanem.com/java-encapsulation/" TargetMode="External"/><Relationship Id="rId22" Type="http://schemas.openxmlformats.org/officeDocument/2006/relationships/hyperlink" Target="https://thrkardak.medium.com/fonksiyonel-java-19217f08566e" TargetMode="External"/><Relationship Id="rId27" Type="http://schemas.openxmlformats.org/officeDocument/2006/relationships/hyperlink" Target="http://teknokafe.net/2017/09/26/javada-erisim-belirleyiciler-access-modifiers/" TargetMode="External"/><Relationship Id="rId30" Type="http://schemas.openxmlformats.org/officeDocument/2006/relationships/hyperlink" Target="https://medium.com/gokhanyavas/javada-veri-tipleri-ve-de%C4%9Fi%C5%9Fkenler-f75c61c15c47"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a:solidFill>
                  <a:schemeClr val="tx1"/>
                </a:solidFill>
              </a:rPr>
              <a:t>JAVA'DA METOD TANIMLAMA VE KULLANIMI</a:t>
            </a:r>
            <a:endParaRPr lang="tr-TR" sz="3600" b="1" dirty="0">
              <a:solidFill>
                <a:schemeClr val="tx1"/>
              </a:solidFill>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58919" y="4672689"/>
            <a:ext cx="5972042" cy="205528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Beyza Nur Yüksel 1911404033</a:t>
            </a:r>
            <a:endParaRPr lang="tr-TR" b="1" dirty="0">
              <a:solidFill>
                <a:schemeClr val="tx1"/>
              </a:solidFill>
            </a:endParaRPr>
          </a:p>
          <a:p>
            <a:r>
              <a:rPr lang="tr-TR">
                <a:solidFill>
                  <a:schemeClr val="tx1"/>
                </a:solidFill>
              </a:rPr>
              <a:t>Tarih                            : 29/05/2021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88310" y="422828"/>
            <a:ext cx="5143474" cy="533267"/>
          </a:xfrm>
        </p:spPr>
        <p:txBody>
          <a:bodyPr>
            <a:normAutofit fontScale="90000"/>
          </a:bodyPr>
          <a:lstStyle/>
          <a:p>
            <a:r>
              <a:rPr lang="tr-TR" sz="3200">
                <a:ea typeface="+mj-lt"/>
                <a:cs typeface="+mj-lt"/>
              </a:rPr>
              <a:t>Dönüş Tipleri ( Return Type )</a:t>
            </a:r>
          </a:p>
          <a:p>
            <a:endParaRPr lang="tr-TR" sz="32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11428" y="1242204"/>
            <a:ext cx="9259111" cy="5373509"/>
          </a:xfrm>
        </p:spPr>
        <p:txBody>
          <a:bodyPr vert="horz" lIns="91440" tIns="45720" rIns="91440" bIns="45720" rtlCol="0" anchor="t">
            <a:normAutofit lnSpcReduction="10000"/>
          </a:bodyPr>
          <a:lstStyle/>
          <a:p>
            <a:pPr>
              <a:buNone/>
            </a:pPr>
            <a:r>
              <a:rPr lang="en-US" sz="1600" b="1" dirty="0">
                <a:ea typeface="+mn-lt"/>
                <a:cs typeface="+mn-lt"/>
              </a:rPr>
              <a:t> </a:t>
            </a:r>
            <a:r>
              <a:rPr lang="en-US" b="1">
                <a:ea typeface="+mn-lt"/>
                <a:cs typeface="+mn-lt"/>
              </a:rPr>
              <a:t>Metot düzeni</a:t>
            </a:r>
          </a:p>
          <a:p>
            <a:pPr marL="285750" indent="-285750">
              <a:buFont typeface="Wingdings 3"/>
              <a:buChar char=""/>
            </a:pPr>
            <a:r>
              <a:rPr lang="en-US">
                <a:ea typeface="+mn-lt"/>
                <a:cs typeface="+mn-lt"/>
              </a:rPr>
              <a:t> erişimBelirteci geriDönüşTipi metotIsmi(){...}</a:t>
            </a:r>
            <a:endParaRPr lang="en-US" dirty="0"/>
          </a:p>
          <a:p>
            <a:pPr marL="285750" indent="-285750">
              <a:buFont typeface="Wingdings 3"/>
              <a:buChar char=""/>
            </a:pPr>
            <a:r>
              <a:rPr lang="en-US">
                <a:ea typeface="+mn-lt"/>
                <a:cs typeface="+mn-lt"/>
              </a:rPr>
              <a:t> private               int                      A(){...} gibi.</a:t>
            </a:r>
            <a:endParaRPr lang="en-US" dirty="0"/>
          </a:p>
          <a:p>
            <a:pPr marL="0" indent="0">
              <a:buNone/>
            </a:pPr>
            <a:endParaRPr lang="en-US" dirty="0">
              <a:ea typeface="+mn-lt"/>
              <a:cs typeface="+mn-lt"/>
            </a:endParaRPr>
          </a:p>
          <a:p>
            <a:pPr>
              <a:buNone/>
            </a:pPr>
            <a:r>
              <a:rPr lang="en-US" b="1">
                <a:ea typeface="+mn-lt"/>
                <a:cs typeface="+mn-lt"/>
              </a:rPr>
              <a:t>  Return deyimi</a:t>
            </a:r>
          </a:p>
          <a:p>
            <a:pPr marL="285750" indent="-285750">
              <a:buFont typeface="Wingdings 3"/>
              <a:buChar char=""/>
            </a:pPr>
            <a:r>
              <a:rPr lang="en-US">
                <a:ea typeface="+mn-lt"/>
                <a:cs typeface="+mn-lt"/>
              </a:rPr>
              <a:t>    Metotlarda geri dönüşü sağlayan</a:t>
            </a:r>
            <a:r>
              <a:rPr lang="en-US" b="1">
                <a:ea typeface="+mn-lt"/>
                <a:cs typeface="+mn-lt"/>
              </a:rPr>
              <a:t> return</a:t>
            </a:r>
            <a:r>
              <a:rPr lang="en-US" dirty="0">
                <a:ea typeface="+mn-lt"/>
                <a:cs typeface="+mn-lt"/>
              </a:rPr>
              <a:t> </a:t>
            </a:r>
            <a:r>
              <a:rPr lang="en-US">
                <a:ea typeface="+mn-lt"/>
                <a:cs typeface="+mn-lt"/>
              </a:rPr>
              <a:t>ifadesidir.</a:t>
            </a:r>
            <a:endParaRPr lang="en-US" dirty="0"/>
          </a:p>
          <a:p>
            <a:pPr marL="285750" indent="-285750">
              <a:buFont typeface="Wingdings 3"/>
              <a:buChar char=""/>
            </a:pPr>
            <a:r>
              <a:rPr lang="en-US">
                <a:ea typeface="+mn-lt"/>
                <a:cs typeface="+mn-lt"/>
              </a:rPr>
              <a:t>    Metot içindeki</a:t>
            </a:r>
            <a:r>
              <a:rPr lang="en-US" b="1">
                <a:ea typeface="+mn-lt"/>
                <a:cs typeface="+mn-lt"/>
              </a:rPr>
              <a:t> return </a:t>
            </a:r>
            <a:r>
              <a:rPr lang="en-US">
                <a:ea typeface="+mn-lt"/>
                <a:cs typeface="+mn-lt"/>
              </a:rPr>
              <a:t>ifadesinden sonra yazılan kodlar dikkate alınmaz.(değişken tanımlama,metot çağırma, işlemler vs.)</a:t>
            </a:r>
            <a:endParaRPr lang="en-US" dirty="0"/>
          </a:p>
          <a:p>
            <a:pPr marL="285750" indent="-285750">
              <a:buFont typeface="Wingdings 3"/>
              <a:buChar char=""/>
            </a:pPr>
            <a:r>
              <a:rPr lang="en-US">
                <a:ea typeface="+mn-lt"/>
                <a:cs typeface="+mn-lt"/>
              </a:rPr>
              <a:t>    Metodun içindeki return ifadesinden sonra metot çağrıldığı yere döner.</a:t>
            </a:r>
            <a:endParaRPr lang="en-US" dirty="0"/>
          </a:p>
          <a:p>
            <a:pPr marL="0" indent="0">
              <a:buNone/>
            </a:pPr>
            <a:endParaRPr lang="en-US" dirty="0"/>
          </a:p>
          <a:p>
            <a:pPr marL="0" indent="0">
              <a:buNone/>
            </a:pPr>
            <a:r>
              <a:rPr lang="en-US" b="1"/>
              <a:t>Örnek olarak;  </a:t>
            </a:r>
            <a:endParaRPr lang="en-US" dirty="0"/>
          </a:p>
          <a:p>
            <a:pPr marL="0" indent="0">
              <a:buNone/>
            </a:pPr>
            <a:r>
              <a:rPr lang="en-US" b="1">
                <a:ea typeface="+mn-lt"/>
                <a:cs typeface="+mn-lt"/>
              </a:rPr>
              <a:t>int topla(int k){return k+k;} </a:t>
            </a:r>
            <a:endParaRPr lang="en-US" dirty="0"/>
          </a:p>
          <a:p>
            <a:pPr>
              <a:buAutoNum type="arabicPeriod"/>
            </a:pPr>
            <a:r>
              <a:rPr lang="en-US">
                <a:ea typeface="+mn-lt"/>
                <a:cs typeface="+mn-lt"/>
              </a:rPr>
              <a:t>int tipinde bir sayı alıyor.</a:t>
            </a:r>
            <a:endParaRPr lang="en-US" dirty="0"/>
          </a:p>
          <a:p>
            <a:pPr>
              <a:buAutoNum type="arabicPeriod"/>
            </a:pPr>
            <a:r>
              <a:rPr lang="en-US">
                <a:ea typeface="+mn-lt"/>
                <a:cs typeface="+mn-lt"/>
              </a:rPr>
              <a:t>geriye int tipinde bir sayı döndürüyor.</a:t>
            </a:r>
            <a:r>
              <a:rPr lang="en-US" sz="1600">
                <a:ea typeface="+mn-lt"/>
                <a:cs typeface="+mn-lt"/>
              </a:rPr>
              <a:t> </a:t>
            </a:r>
            <a:endParaRPr lang="en-US" sz="1600" dirty="0"/>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401474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11</a:t>
            </a:fld>
            <a:endParaRPr lang="en-US" sz="190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54561" y="1371602"/>
            <a:ext cx="5722281" cy="5157847"/>
          </a:xfrm>
        </p:spPr>
        <p:txBody>
          <a:bodyPr vert="horz" lIns="91440" tIns="45720" rIns="91440" bIns="45720" rtlCol="0" anchor="t">
            <a:noAutofit/>
          </a:bodyPr>
          <a:lstStyle/>
          <a:p>
            <a:pPr marL="0" indent="0">
              <a:buNone/>
            </a:pPr>
            <a:r>
              <a:rPr lang="tr-TR" b="1">
                <a:ea typeface="+mn-lt"/>
                <a:cs typeface="+mn-lt"/>
              </a:rPr>
              <a:t>float kareAl(float k){return k*k;} </a:t>
            </a:r>
            <a:endParaRPr lang="tr-TR"/>
          </a:p>
          <a:p>
            <a:pPr>
              <a:buAutoNum type="arabicPeriod"/>
            </a:pPr>
            <a:r>
              <a:rPr lang="tr-TR">
                <a:ea typeface="+mn-lt"/>
                <a:cs typeface="+mn-lt"/>
              </a:rPr>
              <a:t>float tipinde bir sayı alıyor.</a:t>
            </a:r>
            <a:endParaRPr lang="tr-TR"/>
          </a:p>
          <a:p>
            <a:pPr>
              <a:buAutoNum type="arabicPeriod"/>
            </a:pPr>
            <a:r>
              <a:rPr lang="tr-TR">
                <a:ea typeface="+mn-lt"/>
                <a:cs typeface="+mn-lt"/>
              </a:rPr>
              <a:t>geriye float tipinde bir sayı döndürüyor.</a:t>
            </a:r>
            <a:endParaRPr lang="tr-TR"/>
          </a:p>
          <a:p>
            <a:pPr>
              <a:buAutoNum type="arabicPeriod"/>
            </a:pPr>
            <a:endParaRPr lang="tr-TR" dirty="0">
              <a:ea typeface="+mn-lt"/>
              <a:cs typeface="+mn-lt"/>
            </a:endParaRPr>
          </a:p>
          <a:p>
            <a:pPr marL="0" indent="0">
              <a:buNone/>
            </a:pPr>
            <a:r>
              <a:rPr lang="tr-TR" b="1">
                <a:ea typeface="+mn-lt"/>
                <a:cs typeface="+mn-lt"/>
              </a:rPr>
              <a:t>double bol(double k){return k/k;}</a:t>
            </a:r>
            <a:endParaRPr lang="tr-TR"/>
          </a:p>
          <a:p>
            <a:pPr>
              <a:buAutoNum type="arabicPeriod"/>
            </a:pPr>
            <a:r>
              <a:rPr lang="tr-TR">
                <a:ea typeface="+mn-lt"/>
                <a:cs typeface="+mn-lt"/>
              </a:rPr>
              <a:t>double tipinde bir sayı alıyor.</a:t>
            </a:r>
            <a:endParaRPr lang="tr-TR"/>
          </a:p>
          <a:p>
            <a:pPr>
              <a:buAutoNum type="arabicPeriod"/>
            </a:pPr>
            <a:r>
              <a:rPr lang="tr-TR">
                <a:ea typeface="+mn-lt"/>
                <a:cs typeface="+mn-lt"/>
              </a:rPr>
              <a:t>geriye double tipinde bir sayı döndürüyor.</a:t>
            </a:r>
            <a:endParaRPr lang="tr-TR"/>
          </a:p>
          <a:p>
            <a:pPr>
              <a:buAutoNum type="arabicPeriod"/>
            </a:pPr>
            <a:endParaRPr lang="tr-TR" dirty="0">
              <a:ea typeface="+mn-lt"/>
              <a:cs typeface="+mn-lt"/>
            </a:endParaRPr>
          </a:p>
          <a:p>
            <a:pPr marL="0" indent="0">
              <a:buNone/>
            </a:pPr>
            <a:r>
              <a:rPr lang="tr-TR" b="1">
                <a:ea typeface="+mn-lt"/>
                <a:cs typeface="+mn-lt"/>
              </a:rPr>
              <a:t>boolean kareAl(int kenar,int olmasiGereken){...}</a:t>
            </a:r>
            <a:endParaRPr lang="tr-TR"/>
          </a:p>
          <a:p>
            <a:pPr>
              <a:buAutoNum type="arabicPeriod"/>
            </a:pPr>
            <a:r>
              <a:rPr lang="tr-TR">
                <a:ea typeface="+mn-lt"/>
                <a:cs typeface="+mn-lt"/>
              </a:rPr>
              <a:t>int tipinde 2 sayi alıyor.</a:t>
            </a:r>
            <a:endParaRPr lang="tr-TR"/>
          </a:p>
          <a:p>
            <a:pPr>
              <a:buAutoNum type="arabicPeriod"/>
            </a:pPr>
            <a:r>
              <a:rPr lang="tr-TR">
                <a:ea typeface="+mn-lt"/>
                <a:cs typeface="+mn-lt"/>
              </a:rPr>
              <a:t>geriye boolean döndürüyor.</a:t>
            </a:r>
            <a:endParaRPr lang="tr-TR"/>
          </a:p>
          <a:p>
            <a:pPr marL="0" indent="0">
              <a:buNone/>
            </a:pPr>
            <a:endParaRPr lang="tr-TR" dirty="0">
              <a:solidFill>
                <a:srgbClr val="757575"/>
              </a:solidFill>
              <a:latin typeface="Roboto"/>
              <a:ea typeface="Roboto"/>
            </a:endParaRPr>
          </a:p>
        </p:txBody>
      </p:sp>
      <p:pic>
        <p:nvPicPr>
          <p:cNvPr id="3" name="Resim 4" descr="metin içeren bir resim&#10;&#10;Açıklama otomatik olarak oluşturuldu">
            <a:extLst>
              <a:ext uri="{FF2B5EF4-FFF2-40B4-BE49-F238E27FC236}">
                <a16:creationId xmlns:a16="http://schemas.microsoft.com/office/drawing/2014/main" id="{3F7FBC9A-92DD-4308-8E76-88F6E276221B}"/>
              </a:ext>
            </a:extLst>
          </p:cNvPr>
          <p:cNvPicPr>
            <a:picLocks noChangeAspect="1"/>
          </p:cNvPicPr>
          <p:nvPr/>
        </p:nvPicPr>
        <p:blipFill>
          <a:blip r:embed="rId2"/>
          <a:stretch>
            <a:fillRect/>
          </a:stretch>
        </p:blipFill>
        <p:spPr>
          <a:xfrm>
            <a:off x="7988061" y="1784930"/>
            <a:ext cx="3260784" cy="2727423"/>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32850" y="537845"/>
            <a:ext cx="8911687" cy="605155"/>
          </a:xfrm>
        </p:spPr>
        <p:txBody>
          <a:bodyPr>
            <a:normAutofit fontScale="90000"/>
          </a:bodyPr>
          <a:lstStyle/>
          <a:p>
            <a:r>
              <a:rPr lang="tr-TR"/>
              <a:t>Metot adı nasıl oluşturulur?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759582" y="1807004"/>
            <a:ext cx="9655408" cy="4062098"/>
          </a:xfrm>
        </p:spPr>
        <p:txBody>
          <a:bodyPr vert="horz" lIns="91440" tIns="45720" rIns="91440" bIns="45720" rtlCol="0" anchor="t">
            <a:normAutofit/>
          </a:bodyPr>
          <a:lstStyle/>
          <a:p>
            <a:pPr algn="just"/>
            <a:r>
              <a:rPr lang="en-US" sz="2000">
                <a:ea typeface="+mn-lt"/>
                <a:cs typeface="+mn-lt"/>
              </a:rPr>
              <a:t>Metot adlarında yalnızca harf ,sayı , $ veya _ içerebilir.</a:t>
            </a:r>
          </a:p>
          <a:p>
            <a:pPr algn="just"/>
            <a:r>
              <a:rPr lang="en-US" sz="2000">
                <a:ea typeface="+mn-lt"/>
                <a:cs typeface="+mn-lt"/>
              </a:rPr>
              <a:t>İlk karakter sayı olamaz ve ayrı kelimeler kullanılmaz.</a:t>
            </a:r>
            <a:endParaRPr lang="en-US" sz="2000" dirty="0">
              <a:ea typeface="+mn-lt"/>
              <a:cs typeface="+mn-lt"/>
            </a:endParaRPr>
          </a:p>
          <a:p>
            <a:pPr algn="just"/>
            <a:r>
              <a:rPr lang="en-US" sz="2000">
                <a:ea typeface="+mn-lt"/>
                <a:cs typeface="+mn-lt"/>
              </a:rPr>
              <a:t>Genel kullanımda küçük harfle başlar ama zorunlu değildir.</a:t>
            </a:r>
          </a:p>
          <a:p>
            <a:pPr marL="0" indent="0" algn="just">
              <a:buNone/>
            </a:pPr>
            <a:r>
              <a:rPr lang="en-US" sz="2000">
                <a:ea typeface="+mn-lt"/>
                <a:cs typeface="+mn-lt"/>
              </a:rPr>
              <a:t>Örnek ;</a:t>
            </a:r>
          </a:p>
          <a:p>
            <a:pPr algn="just"/>
            <a:r>
              <a:rPr lang="en-US" sz="2000">
                <a:ea typeface="+mn-lt"/>
                <a:cs typeface="+mn-lt"/>
              </a:rPr>
              <a:t>public void kos1() { }</a:t>
            </a:r>
            <a:endParaRPr lang="en-US">
              <a:ea typeface="+mn-lt"/>
              <a:cs typeface="+mn-lt"/>
            </a:endParaRPr>
          </a:p>
          <a:p>
            <a:pPr algn="just"/>
            <a:r>
              <a:rPr lang="en-US" sz="2000">
                <a:ea typeface="+mn-lt"/>
                <a:cs typeface="+mn-lt"/>
              </a:rPr>
              <a:t> public void 2kos() { }  // Çalışmaz</a:t>
            </a:r>
            <a:endParaRPr lang="en-US">
              <a:ea typeface="+mn-lt"/>
              <a:cs typeface="+mn-lt"/>
            </a:endParaRPr>
          </a:p>
          <a:p>
            <a:pPr algn="just"/>
            <a:r>
              <a:rPr lang="en-US" sz="2000">
                <a:ea typeface="+mn-lt"/>
                <a:cs typeface="+mn-lt"/>
              </a:rPr>
              <a:t> public kos3 void() { }  // Çalışmaz</a:t>
            </a:r>
            <a:endParaRPr lang="en-US">
              <a:ea typeface="+mn-lt"/>
              <a:cs typeface="+mn-lt"/>
            </a:endParaRPr>
          </a:p>
          <a:p>
            <a:pPr algn="just"/>
            <a:r>
              <a:rPr lang="en-US" sz="2000">
                <a:ea typeface="+mn-lt"/>
                <a:cs typeface="+mn-lt"/>
              </a:rPr>
              <a:t>public void Kos_$() { } </a:t>
            </a:r>
            <a:endParaRPr lang="en-US">
              <a:ea typeface="+mn-lt"/>
              <a:cs typeface="+mn-lt"/>
            </a:endParaRPr>
          </a:p>
          <a:p>
            <a:pPr algn="just"/>
            <a:r>
              <a:rPr lang="en-US" sz="2000">
                <a:ea typeface="+mn-lt"/>
                <a:cs typeface="+mn-lt"/>
              </a:rPr>
              <a:t>public void() { }  // Çalışmaz</a:t>
            </a:r>
            <a:endParaRPr lang="en-US"/>
          </a:p>
        </p:txBody>
      </p:sp>
    </p:spTree>
    <p:extLst>
      <p:ext uri="{BB962C8B-B14F-4D97-AF65-F5344CB8AC3E}">
        <p14:creationId xmlns:p14="http://schemas.microsoft.com/office/powerpoint/2010/main" val="52763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3A0A7CF6-8D8D-4748-B659-610005C57655}"/>
              </a:ext>
            </a:extLst>
          </p:cNvPr>
          <p:cNvSpPr>
            <a:spLocks noGrp="1"/>
          </p:cNvSpPr>
          <p:nvPr>
            <p:ph type="sldNum" sz="quarter" idx="12"/>
          </p:nvPr>
        </p:nvSpPr>
        <p:spPr/>
        <p:txBody>
          <a:bodyPr/>
          <a:lstStyle/>
          <a:p>
            <a:fld id="{D57F1E4F-1CFF-5643-939E-217C01CDF565}" type="slidenum">
              <a:rPr lang="en-US" dirty="0"/>
              <a:pPr/>
              <a:t>13</a:t>
            </a:fld>
            <a:endParaRPr lang="en-US" dirty="0"/>
          </a:p>
        </p:txBody>
      </p:sp>
      <p:sp>
        <p:nvSpPr>
          <p:cNvPr id="6" name="İçerik Yer Tutucusu 5">
            <a:extLst>
              <a:ext uri="{FF2B5EF4-FFF2-40B4-BE49-F238E27FC236}">
                <a16:creationId xmlns:a16="http://schemas.microsoft.com/office/drawing/2014/main" id="{A17592E8-83B0-49A1-A893-D530F03252AD}"/>
              </a:ext>
            </a:extLst>
          </p:cNvPr>
          <p:cNvSpPr>
            <a:spLocks noGrp="1"/>
          </p:cNvSpPr>
          <p:nvPr>
            <p:ph idx="1"/>
          </p:nvPr>
        </p:nvSpPr>
        <p:spPr>
          <a:xfrm>
            <a:off x="1597174" y="1141562"/>
            <a:ext cx="9619890" cy="5186603"/>
          </a:xfrm>
        </p:spPr>
        <p:txBody>
          <a:bodyPr vert="horz" lIns="91440" tIns="45720" rIns="91440" bIns="45720" rtlCol="0" anchor="t">
            <a:normAutofit lnSpcReduction="10000"/>
          </a:bodyPr>
          <a:lstStyle/>
          <a:p>
            <a:r>
              <a:rPr lang="tr-TR">
                <a:ea typeface="+mn-lt"/>
                <a:cs typeface="+mn-lt"/>
              </a:rPr>
              <a:t>Metodumuza kullanması için göndereceğimiz değerlerdir.</a:t>
            </a:r>
          </a:p>
          <a:p>
            <a:r>
              <a:rPr lang="tr-TR">
                <a:ea typeface="+mn-lt"/>
                <a:cs typeface="+mn-lt"/>
              </a:rPr>
              <a:t>Değerlerin tipi ve sırası önemlidir.</a:t>
            </a:r>
          </a:p>
          <a:p>
            <a:r>
              <a:rPr lang="tr-TR">
                <a:ea typeface="+mn-lt"/>
                <a:cs typeface="+mn-lt"/>
              </a:rPr>
              <a:t>Tipleri kesinlikle belirtilmelidir.</a:t>
            </a:r>
          </a:p>
          <a:p>
            <a:r>
              <a:rPr lang="tr-TR">
                <a:ea typeface="+mn-lt"/>
                <a:cs typeface="+mn-lt"/>
              </a:rPr>
              <a:t>Parametre listesi gerekli olmasına rağmen, herhangi bir parametre içermesi gerekmez.</a:t>
            </a:r>
          </a:p>
          <a:p>
            <a:r>
              <a:rPr lang="tr-TR">
                <a:ea typeface="+mn-lt"/>
                <a:cs typeface="+mn-lt"/>
              </a:rPr>
              <a:t>Bu, metot adından sonra void uyu(){} gibi boş bir parantez çifti kullanabileceğiniz anlamına gelir.</a:t>
            </a:r>
          </a:p>
          <a:p>
            <a:r>
              <a:rPr lang="tr-TR">
                <a:ea typeface="+mn-lt"/>
                <a:cs typeface="+mn-lt"/>
              </a:rPr>
              <a:t>Birden fazla parametreniz varsa, bunları virgülle ayırırsınız.</a:t>
            </a:r>
          </a:p>
          <a:p>
            <a:pPr marL="0" indent="0">
              <a:buNone/>
            </a:pPr>
            <a:r>
              <a:rPr lang="tr-TR"/>
              <a:t>Örnek;</a:t>
            </a:r>
          </a:p>
          <a:p>
            <a:r>
              <a:rPr lang="tr-TR">
                <a:ea typeface="+mn-lt"/>
                <a:cs typeface="+mn-lt"/>
              </a:rPr>
              <a:t>public void uyu1() { } </a:t>
            </a:r>
          </a:p>
          <a:p>
            <a:r>
              <a:rPr lang="tr-TR">
                <a:ea typeface="+mn-lt"/>
                <a:cs typeface="+mn-lt"/>
              </a:rPr>
              <a:t>public void uyu2 { } // Çalışmaz</a:t>
            </a:r>
          </a:p>
          <a:p>
            <a:r>
              <a:rPr lang="tr-TR">
                <a:ea typeface="+mn-lt"/>
                <a:cs typeface="+mn-lt"/>
              </a:rPr>
              <a:t> public void uyu3(int a) { }</a:t>
            </a:r>
          </a:p>
          <a:p>
            <a:r>
              <a:rPr lang="tr-TR">
                <a:ea typeface="+mn-lt"/>
                <a:cs typeface="+mn-lt"/>
              </a:rPr>
              <a:t> public void uyu4(int a; int b) { }  // Çalışmaz</a:t>
            </a:r>
          </a:p>
          <a:p>
            <a:r>
              <a:rPr lang="tr-TR">
                <a:ea typeface="+mn-lt"/>
                <a:cs typeface="+mn-lt"/>
              </a:rPr>
              <a:t> public void uyu5(int a, int b) { }</a:t>
            </a:r>
            <a:endParaRPr lang="tr-TR"/>
          </a:p>
          <a:p>
            <a:endParaRPr lang="tr-TR" dirty="0"/>
          </a:p>
        </p:txBody>
      </p:sp>
      <p:sp>
        <p:nvSpPr>
          <p:cNvPr id="8" name="Başlık 1">
            <a:extLst>
              <a:ext uri="{FF2B5EF4-FFF2-40B4-BE49-F238E27FC236}">
                <a16:creationId xmlns:a16="http://schemas.microsoft.com/office/drawing/2014/main" id="{DF68788C-9385-4DA4-B1DE-59E223BCE697}"/>
              </a:ext>
            </a:extLst>
          </p:cNvPr>
          <p:cNvSpPr>
            <a:spLocks noGrp="1"/>
          </p:cNvSpPr>
          <p:nvPr>
            <p:ph type="title"/>
          </p:nvPr>
        </p:nvSpPr>
        <p:spPr>
          <a:xfrm>
            <a:off x="1644020" y="365316"/>
            <a:ext cx="8911687" cy="605155"/>
          </a:xfrm>
        </p:spPr>
        <p:txBody>
          <a:bodyPr>
            <a:normAutofit fontScale="90000"/>
          </a:bodyPr>
          <a:lstStyle/>
          <a:p>
            <a:r>
              <a:rPr lang="tr-TR"/>
              <a:t>Parametreli Metot</a:t>
            </a:r>
            <a:endParaRPr lang="tr-TR" dirty="0"/>
          </a:p>
        </p:txBody>
      </p:sp>
    </p:spTree>
    <p:extLst>
      <p:ext uri="{BB962C8B-B14F-4D97-AF65-F5344CB8AC3E}">
        <p14:creationId xmlns:p14="http://schemas.microsoft.com/office/powerpoint/2010/main" val="267602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3A0A7CF6-8D8D-4748-B659-610005C57655}"/>
              </a:ext>
            </a:extLst>
          </p:cNvPr>
          <p:cNvSpPr>
            <a:spLocks noGrp="1"/>
          </p:cNvSpPr>
          <p:nvPr>
            <p:ph type="sldNum" sz="quarter" idx="12"/>
          </p:nvPr>
        </p:nvSpPr>
        <p:spPr/>
        <p:txBody>
          <a:bodyPr/>
          <a:lstStyle/>
          <a:p>
            <a:fld id="{D57F1E4F-1CFF-5643-939E-217C01CDF565}" type="slidenum">
              <a:rPr lang="en-US" dirty="0"/>
              <a:pPr/>
              <a:t>14</a:t>
            </a:fld>
            <a:endParaRPr lang="en-US" dirty="0"/>
          </a:p>
        </p:txBody>
      </p:sp>
      <p:sp>
        <p:nvSpPr>
          <p:cNvPr id="6" name="İçerik Yer Tutucusu 5">
            <a:extLst>
              <a:ext uri="{FF2B5EF4-FFF2-40B4-BE49-F238E27FC236}">
                <a16:creationId xmlns:a16="http://schemas.microsoft.com/office/drawing/2014/main" id="{A17592E8-83B0-49A1-A893-D530F03252AD}"/>
              </a:ext>
            </a:extLst>
          </p:cNvPr>
          <p:cNvSpPr>
            <a:spLocks noGrp="1"/>
          </p:cNvSpPr>
          <p:nvPr>
            <p:ph idx="1"/>
          </p:nvPr>
        </p:nvSpPr>
        <p:spPr>
          <a:xfrm>
            <a:off x="1640306" y="1141562"/>
            <a:ext cx="9619890" cy="5704187"/>
          </a:xfrm>
        </p:spPr>
        <p:txBody>
          <a:bodyPr vert="horz" lIns="91440" tIns="45720" rIns="91440" bIns="45720" rtlCol="0" anchor="t">
            <a:normAutofit fontScale="85000" lnSpcReduction="20000"/>
          </a:bodyPr>
          <a:lstStyle/>
          <a:p>
            <a:r>
              <a:rPr lang="tr-TR" sz="1400">
                <a:ea typeface="+mn-lt"/>
                <a:cs typeface="+mn-lt"/>
              </a:rPr>
              <a:t>Nesne yönelimli programlama dillerinde, genel olarak her sınıf bir veri tipidir. Kulanılan bu tipler verileri tutmak, saklamak için kullanılır. Kullanılan veri tipine göre bellekte yer ayrılır. Java’da veri tipleri 3 gruba ayrılır.</a:t>
            </a:r>
            <a:endParaRPr lang="tr-TR" sz="1400"/>
          </a:p>
          <a:p>
            <a:pPr marL="0" indent="0">
              <a:buNone/>
            </a:pPr>
            <a:r>
              <a:rPr lang="tr-TR" sz="1400" b="1">
                <a:ea typeface="+mn-lt"/>
                <a:cs typeface="+mn-lt"/>
              </a:rPr>
              <a:t>1. İlkel (Primitive) Veri Tipleri</a:t>
            </a:r>
            <a:endParaRPr lang="tr-TR" sz="1400" b="1"/>
          </a:p>
          <a:p>
            <a:pPr>
              <a:buNone/>
            </a:pPr>
            <a:r>
              <a:rPr lang="tr-TR" sz="1400" b="1">
                <a:ea typeface="+mn-lt"/>
                <a:cs typeface="+mn-lt"/>
              </a:rPr>
              <a:t>Tam sayılar: </a:t>
            </a:r>
            <a:endParaRPr lang="tr-TR" sz="1400" dirty="0">
              <a:ea typeface="+mn-lt"/>
              <a:cs typeface="+mn-lt"/>
            </a:endParaRPr>
          </a:p>
          <a:p>
            <a:pPr>
              <a:buNone/>
            </a:pPr>
            <a:r>
              <a:rPr lang="tr-TR" sz="1400">
                <a:ea typeface="+mn-lt"/>
                <a:cs typeface="+mn-lt"/>
              </a:rPr>
              <a:t>        Byte: -128 ve 127 arasında değerler alır. (8 bit)                                                                                                                     </a:t>
            </a:r>
            <a:endParaRPr lang="tr-TR" sz="1400" dirty="0">
              <a:ea typeface="+mn-lt"/>
              <a:cs typeface="+mn-lt"/>
            </a:endParaRPr>
          </a:p>
          <a:p>
            <a:pPr>
              <a:buNone/>
            </a:pPr>
            <a:r>
              <a:rPr lang="tr-TR" sz="1400">
                <a:ea typeface="+mn-lt"/>
                <a:cs typeface="+mn-lt"/>
              </a:rPr>
              <a:t>        Short: -32768 ve 32767 arasında değerler alır. (16 bit)</a:t>
            </a:r>
            <a:br>
              <a:rPr lang="tr-TR" sz="1400" dirty="0">
                <a:ea typeface="+mn-lt"/>
                <a:cs typeface="+mn-lt"/>
              </a:rPr>
            </a:br>
            <a:r>
              <a:rPr lang="tr-TR" sz="1400" dirty="0">
                <a:ea typeface="+mn-lt"/>
                <a:cs typeface="+mn-lt"/>
              </a:rPr>
              <a:t>Integer: Orta uzunluktaki sayıları tutmak için kullanılır. En fazla kullanılan veri tipidir. (32 bit)</a:t>
            </a:r>
            <a:br>
              <a:rPr lang="tr-TR" sz="1400" dirty="0">
                <a:ea typeface="+mn-lt"/>
                <a:cs typeface="+mn-lt"/>
              </a:rPr>
            </a:br>
            <a:r>
              <a:rPr lang="tr-TR" sz="1400" dirty="0">
                <a:ea typeface="+mn-lt"/>
                <a:cs typeface="+mn-lt"/>
              </a:rPr>
              <a:t>Long: Çok uzun sayıları tutmak için kullanılır. (64 bit)</a:t>
            </a:r>
            <a:endParaRPr lang="tr-TR" sz="1400"/>
          </a:p>
          <a:p>
            <a:pPr>
              <a:buNone/>
            </a:pPr>
            <a:r>
              <a:rPr lang="tr-TR" sz="1400" b="1">
                <a:ea typeface="+mn-lt"/>
                <a:cs typeface="+mn-lt"/>
              </a:rPr>
              <a:t>Ondalıklı Sayılar:</a:t>
            </a:r>
            <a:endParaRPr lang="tr-TR" sz="1400" dirty="0">
              <a:ea typeface="+mn-lt"/>
              <a:cs typeface="+mn-lt"/>
            </a:endParaRPr>
          </a:p>
          <a:p>
            <a:pPr>
              <a:buNone/>
            </a:pPr>
            <a:r>
              <a:rPr lang="tr-TR" sz="1400">
                <a:ea typeface="+mn-lt"/>
                <a:cs typeface="+mn-lt"/>
              </a:rPr>
              <a:t>         Float: Bu tip virgülden sonra 7 haneye kadar yeterli duyarlılıktadır. (Tek duyarlı — 32 bit)</a:t>
            </a:r>
            <a:br>
              <a:rPr lang="tr-TR" sz="1400" dirty="0">
                <a:ea typeface="+mn-lt"/>
                <a:cs typeface="+mn-lt"/>
              </a:rPr>
            </a:br>
            <a:r>
              <a:rPr lang="tr-TR" sz="1400">
                <a:ea typeface="+mn-lt"/>
                <a:cs typeface="+mn-lt"/>
              </a:rPr>
              <a:t>Double: Bu tip virgülden sonra 17 haneye kadar yeterli duyarlılıktadır. (Çift duyarlı — 64 bit)</a:t>
            </a:r>
            <a:br>
              <a:rPr lang="tr-TR" sz="1400" dirty="0">
                <a:ea typeface="+mn-lt"/>
                <a:cs typeface="+mn-lt"/>
              </a:rPr>
            </a:br>
            <a:r>
              <a:rPr lang="tr-TR" sz="1400">
                <a:ea typeface="+mn-lt"/>
                <a:cs typeface="+mn-lt"/>
              </a:rPr>
              <a:t>Char: Javada karakterleri temsil eder. 16 bit yer kaplar.</a:t>
            </a:r>
            <a:br>
              <a:rPr lang="tr-TR" sz="1400" dirty="0">
                <a:ea typeface="+mn-lt"/>
                <a:cs typeface="+mn-lt"/>
              </a:rPr>
            </a:br>
            <a:r>
              <a:rPr lang="tr-TR" sz="1400">
                <a:ea typeface="+mn-lt"/>
                <a:cs typeface="+mn-lt"/>
              </a:rPr>
              <a:t>Boolean: Bu tip sadece True-False değerini alabilir.</a:t>
            </a:r>
            <a:endParaRPr lang="tr-TR" sz="1400"/>
          </a:p>
          <a:p>
            <a:pPr>
              <a:buNone/>
            </a:pPr>
            <a:endParaRPr lang="tr-TR" sz="1400" dirty="0">
              <a:ea typeface="+mn-lt"/>
              <a:cs typeface="+mn-lt"/>
            </a:endParaRPr>
          </a:p>
          <a:p>
            <a:pPr marL="0" indent="0">
              <a:buNone/>
            </a:pPr>
            <a:r>
              <a:rPr lang="tr-TR" sz="1400" b="1">
                <a:ea typeface="+mn-lt"/>
                <a:cs typeface="+mn-lt"/>
              </a:rPr>
              <a:t>2. Referans Tipleri</a:t>
            </a:r>
            <a:endParaRPr lang="tr-TR" sz="1400" b="1"/>
          </a:p>
          <a:p>
            <a:pPr>
              <a:buFont typeface="Arial"/>
              <a:buChar char="•"/>
            </a:pPr>
            <a:r>
              <a:rPr lang="tr-TR" sz="1400">
                <a:ea typeface="+mn-lt"/>
                <a:cs typeface="+mn-lt"/>
              </a:rPr>
              <a:t>Class</a:t>
            </a:r>
            <a:endParaRPr lang="tr-TR" sz="1400"/>
          </a:p>
          <a:p>
            <a:pPr>
              <a:buFont typeface="Arial"/>
              <a:buChar char="•"/>
            </a:pPr>
            <a:r>
              <a:rPr lang="tr-TR" sz="1400">
                <a:ea typeface="+mn-lt"/>
                <a:cs typeface="+mn-lt"/>
              </a:rPr>
              <a:t>Interface</a:t>
            </a:r>
            <a:endParaRPr lang="tr-TR" sz="1400"/>
          </a:p>
          <a:p>
            <a:pPr>
              <a:buFont typeface="Arial"/>
              <a:buChar char="•"/>
            </a:pPr>
            <a:r>
              <a:rPr lang="tr-TR" sz="1400">
                <a:ea typeface="+mn-lt"/>
                <a:cs typeface="+mn-lt"/>
              </a:rPr>
              <a:t>Array</a:t>
            </a:r>
            <a:endParaRPr lang="tr-TR" sz="1400"/>
          </a:p>
          <a:p>
            <a:pPr marL="0" indent="0">
              <a:buNone/>
            </a:pPr>
            <a:endParaRPr lang="tr-TR" sz="1400" dirty="0">
              <a:ea typeface="+mn-lt"/>
              <a:cs typeface="+mn-lt"/>
            </a:endParaRPr>
          </a:p>
          <a:p>
            <a:pPr marL="0" indent="0">
              <a:buNone/>
            </a:pPr>
            <a:r>
              <a:rPr lang="tr-TR" sz="1400" b="1">
                <a:ea typeface="+mn-lt"/>
                <a:cs typeface="+mn-lt"/>
              </a:rPr>
              <a:t>3. Null Tipi </a:t>
            </a:r>
            <a:endParaRPr lang="tr-TR" sz="1400" b="1"/>
          </a:p>
          <a:p>
            <a:pPr>
              <a:buNone/>
            </a:pPr>
            <a:r>
              <a:rPr lang="tr-TR" sz="1400">
                <a:ea typeface="+mn-lt"/>
                <a:cs typeface="+mn-lt"/>
              </a:rPr>
              <a:t>Null, herhangi bir değere sahip olmama durumuna verilen isimdir.</a:t>
            </a:r>
            <a:endParaRPr lang="tr-TR" sz="1400"/>
          </a:p>
          <a:p>
            <a:pPr marL="0" indent="0">
              <a:buNone/>
            </a:pPr>
            <a:br>
              <a:rPr lang="en-US" dirty="0"/>
            </a:br>
            <a:endParaRPr lang="en-US" dirty="0"/>
          </a:p>
          <a:p>
            <a:pPr marL="0" indent="0">
              <a:buNone/>
            </a:pPr>
            <a:endParaRPr lang="tr-TR" dirty="0"/>
          </a:p>
          <a:p>
            <a:pPr>
              <a:buNone/>
            </a:pPr>
            <a:endParaRPr lang="tr-TR" b="1" dirty="0"/>
          </a:p>
          <a:p>
            <a:pPr marL="0" indent="0">
              <a:buNone/>
            </a:pPr>
            <a:endParaRPr lang="tr-TR" dirty="0"/>
          </a:p>
          <a:p>
            <a:endParaRPr lang="tr-TR" dirty="0"/>
          </a:p>
          <a:p>
            <a:endParaRPr lang="tr-TR" dirty="0"/>
          </a:p>
        </p:txBody>
      </p:sp>
      <p:sp>
        <p:nvSpPr>
          <p:cNvPr id="8" name="Başlık 1">
            <a:extLst>
              <a:ext uri="{FF2B5EF4-FFF2-40B4-BE49-F238E27FC236}">
                <a16:creationId xmlns:a16="http://schemas.microsoft.com/office/drawing/2014/main" id="{DF68788C-9385-4DA4-B1DE-59E223BCE697}"/>
              </a:ext>
            </a:extLst>
          </p:cNvPr>
          <p:cNvSpPr>
            <a:spLocks noGrp="1"/>
          </p:cNvSpPr>
          <p:nvPr>
            <p:ph type="title"/>
          </p:nvPr>
        </p:nvSpPr>
        <p:spPr>
          <a:xfrm>
            <a:off x="1644020" y="365316"/>
            <a:ext cx="8911687" cy="605155"/>
          </a:xfrm>
        </p:spPr>
        <p:txBody>
          <a:bodyPr>
            <a:normAutofit fontScale="90000"/>
          </a:bodyPr>
          <a:lstStyle/>
          <a:p>
            <a:r>
              <a:rPr lang="tr-TR">
                <a:ea typeface="+mj-lt"/>
                <a:cs typeface="+mj-lt"/>
              </a:rPr>
              <a:t>Java'da Veri Tipleri</a:t>
            </a:r>
            <a:endParaRPr lang="tr-TR"/>
          </a:p>
        </p:txBody>
      </p:sp>
    </p:spTree>
    <p:extLst>
      <p:ext uri="{BB962C8B-B14F-4D97-AF65-F5344CB8AC3E}">
        <p14:creationId xmlns:p14="http://schemas.microsoft.com/office/powerpoint/2010/main" val="230206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59680" y="365318"/>
            <a:ext cx="9659310" cy="734550"/>
          </a:xfrm>
        </p:spPr>
        <p:txBody>
          <a:bodyPr>
            <a:normAutofit/>
          </a:bodyPr>
          <a:lstStyle/>
          <a:p>
            <a:r>
              <a:rPr lang="tr-TR">
                <a:ea typeface="+mj-lt"/>
                <a:cs typeface="+mj-lt"/>
              </a:rPr>
              <a:t>Java Optional Sınıfı</a:t>
            </a:r>
            <a:endParaRPr lang="tr-TR"/>
          </a:p>
          <a:p>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154777"/>
          </a:xfrm>
        </p:spPr>
        <p:txBody>
          <a:bodyPr vert="horz" lIns="91440" tIns="45720" rIns="91440" bIns="45720" rtlCol="0" anchor="t">
            <a:normAutofit lnSpcReduction="10000"/>
          </a:bodyPr>
          <a:lstStyle/>
          <a:p>
            <a:pPr marL="0" indent="0" algn="just">
              <a:buNone/>
            </a:pPr>
            <a:r>
              <a:rPr lang="en-US" sz="2000">
                <a:ea typeface="+mn-lt"/>
                <a:cs typeface="+mn-lt"/>
              </a:rPr>
              <a:t>Bir </a:t>
            </a:r>
            <a:r>
              <a:rPr lang="en-US" sz="2000">
                <a:latin typeface="Consolas"/>
              </a:rPr>
              <a:t>Optional</a:t>
            </a:r>
            <a:r>
              <a:rPr lang="en-US" sz="2000">
                <a:ea typeface="+mn-lt"/>
                <a:cs typeface="+mn-lt"/>
              </a:rPr>
              <a:t> nesnesi, </a:t>
            </a:r>
            <a:r>
              <a:rPr lang="en-US" sz="2000">
                <a:latin typeface="Consolas"/>
              </a:rPr>
              <a:t>Optional</a:t>
            </a:r>
            <a:r>
              <a:rPr lang="en-US" sz="2000">
                <a:ea typeface="+mn-lt"/>
                <a:cs typeface="+mn-lt"/>
              </a:rPr>
              <a:t> sınıfının çeşitli statik metodlarıyla oluşturulmaktadır. Bunlar </a:t>
            </a:r>
            <a:r>
              <a:rPr lang="en-US" sz="2000">
                <a:latin typeface="Consolas"/>
              </a:rPr>
              <a:t>empty</a:t>
            </a:r>
            <a:r>
              <a:rPr lang="en-US" sz="2000">
                <a:ea typeface="+mn-lt"/>
                <a:cs typeface="+mn-lt"/>
              </a:rPr>
              <a:t>, </a:t>
            </a:r>
            <a:r>
              <a:rPr lang="en-US" sz="2000">
                <a:latin typeface="Consolas"/>
              </a:rPr>
              <a:t>of</a:t>
            </a:r>
            <a:r>
              <a:rPr lang="en-US" sz="2000">
                <a:ea typeface="+mn-lt"/>
                <a:cs typeface="+mn-lt"/>
              </a:rPr>
              <a:t> ve </a:t>
            </a:r>
            <a:r>
              <a:rPr lang="en-US" sz="2000">
                <a:latin typeface="Consolas"/>
              </a:rPr>
              <a:t>ofNullable</a:t>
            </a:r>
            <a:r>
              <a:rPr lang="en-US" sz="2000">
                <a:ea typeface="+mn-lt"/>
                <a:cs typeface="+mn-lt"/>
              </a:rPr>
              <a:t> ‘dir.</a:t>
            </a:r>
            <a:endParaRPr lang="en-US" sz="2000" b="1" dirty="0"/>
          </a:p>
          <a:p>
            <a:pPr marL="0" indent="0" algn="just">
              <a:buNone/>
            </a:pPr>
            <a:r>
              <a:rPr lang="en-US" sz="2000" b="1">
                <a:ea typeface="+mn-lt"/>
                <a:cs typeface="+mn-lt"/>
              </a:rPr>
              <a:t>Empty;</a:t>
            </a:r>
            <a:endParaRPr lang="en-US"/>
          </a:p>
          <a:p>
            <a:pPr algn="just"/>
            <a:r>
              <a:rPr lang="en-US" sz="2000" dirty="0">
                <a:ea typeface="+mn-lt"/>
                <a:cs typeface="+mn-lt"/>
              </a:rPr>
              <a:t> </a:t>
            </a:r>
            <a:r>
              <a:rPr lang="en-US" sz="2000">
                <a:ea typeface="+mn-lt"/>
                <a:cs typeface="+mn-lt"/>
              </a:rPr>
              <a:t>Bu method bize boş bir Optional nesnesi üretmemizi sağlar.</a:t>
            </a:r>
            <a:endParaRPr lang="en-US" sz="2000" dirty="0"/>
          </a:p>
          <a:p>
            <a:pPr marL="0" indent="0" algn="just">
              <a:buNone/>
            </a:pPr>
            <a:r>
              <a:rPr lang="en-US" sz="2000" b="1">
                <a:ea typeface="+mn-lt"/>
                <a:cs typeface="+mn-lt"/>
              </a:rPr>
              <a:t>Of;</a:t>
            </a:r>
            <a:endParaRPr lang="en-US"/>
          </a:p>
          <a:p>
            <a:pPr algn="just"/>
            <a:r>
              <a:rPr lang="en-US" sz="2000">
                <a:ea typeface="+mn-lt"/>
                <a:cs typeface="+mn-lt"/>
              </a:rPr>
              <a:t>Bu method Optional türde olmayan herhangi bir nesneyi Optional türe çevirmek için kullanılır. Tabiki bu nesneye bir değer atanmış olması gerekmektedir.Eğer NullPointerException almak istiyor isek of methodunun içerisine </a:t>
            </a:r>
            <a:r>
              <a:rPr lang="en-US" sz="2000" b="1">
                <a:ea typeface="+mn-lt"/>
                <a:cs typeface="+mn-lt"/>
              </a:rPr>
              <a:t>null</a:t>
            </a:r>
            <a:r>
              <a:rPr lang="en-US" sz="2000">
                <a:ea typeface="+mn-lt"/>
                <a:cs typeface="+mn-lt"/>
              </a:rPr>
              <a:t> değerini vermemiz yeterlidir.</a:t>
            </a:r>
            <a:endParaRPr lang="en-US" sz="2000">
              <a:latin typeface="Consolas"/>
            </a:endParaRPr>
          </a:p>
          <a:p>
            <a:pPr marL="0" indent="0" algn="just">
              <a:buNone/>
            </a:pPr>
            <a:r>
              <a:rPr lang="en-US" sz="2000" b="1">
                <a:ea typeface="+mn-lt"/>
                <a:cs typeface="+mn-lt"/>
              </a:rPr>
              <a:t>OfNullable;</a:t>
            </a:r>
            <a:endParaRPr lang="en-US"/>
          </a:p>
          <a:p>
            <a:pPr algn="just"/>
            <a:r>
              <a:rPr lang="en-US" sz="2000">
                <a:ea typeface="+mn-lt"/>
                <a:cs typeface="+mn-lt"/>
              </a:rPr>
              <a:t>Bu method Optional türde olmayan herhangi bir nesneyi Optional türe çevirmek için kullanılır. Adındanda anlaşıldığı üzre atanan değer null olabilir.of methodundan ayrı olarak null değeri verdiğimiz zaman NullPointerException değilde NoSuchElementException</a:t>
            </a:r>
            <a:r>
              <a:rPr lang="en-US" sz="2000" b="1" dirty="0">
                <a:ea typeface="+mn-lt"/>
                <a:cs typeface="+mn-lt"/>
              </a:rPr>
              <a:t> </a:t>
            </a:r>
            <a:r>
              <a:rPr lang="en-US" sz="2000">
                <a:ea typeface="+mn-lt"/>
                <a:cs typeface="+mn-lt"/>
              </a:rPr>
              <a:t>ile karşılaşırız.</a:t>
            </a:r>
            <a:endParaRPr lang="en-US" sz="2000" dirty="0"/>
          </a:p>
          <a:p>
            <a:pPr algn="just"/>
            <a:endParaRPr lang="en-US" sz="2000" b="1" dirty="0"/>
          </a:p>
        </p:txBody>
      </p:sp>
    </p:spTree>
    <p:extLst>
      <p:ext uri="{BB962C8B-B14F-4D97-AF65-F5344CB8AC3E}">
        <p14:creationId xmlns:p14="http://schemas.microsoft.com/office/powerpoint/2010/main" val="315003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19201EA6-8940-499F-ADF3-1053E0B4E66C}"/>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dirty="0"/>
              <a:pPr>
                <a:lnSpc>
                  <a:spcPct val="90000"/>
                </a:lnSpc>
                <a:spcAft>
                  <a:spcPts val="600"/>
                </a:spcAft>
              </a:pPr>
              <a:t>16</a:t>
            </a:fld>
            <a:endParaRPr lang="en-US" sz="1900"/>
          </a:p>
        </p:txBody>
      </p:sp>
      <p:sp>
        <p:nvSpPr>
          <p:cNvPr id="7" name="Content Placeholder 8">
            <a:extLst>
              <a:ext uri="{FF2B5EF4-FFF2-40B4-BE49-F238E27FC236}">
                <a16:creationId xmlns:a16="http://schemas.microsoft.com/office/drawing/2014/main" id="{B787D6C2-BB40-47B1-929E-E13FDFAFF62F}"/>
              </a:ext>
            </a:extLst>
          </p:cNvPr>
          <p:cNvSpPr>
            <a:spLocks noGrp="1"/>
          </p:cNvSpPr>
          <p:nvPr>
            <p:ph idx="1"/>
          </p:nvPr>
        </p:nvSpPr>
        <p:spPr>
          <a:xfrm>
            <a:off x="1683956" y="738997"/>
            <a:ext cx="9446017" cy="5517281"/>
          </a:xfrm>
        </p:spPr>
        <p:txBody>
          <a:bodyPr vert="horz" lIns="91440" tIns="45720" rIns="91440" bIns="45720" rtlCol="0" anchor="t">
            <a:normAutofit/>
          </a:bodyPr>
          <a:lstStyle/>
          <a:p>
            <a:pPr marL="0" indent="0">
              <a:buNone/>
            </a:pPr>
            <a:r>
              <a:rPr lang="en-US" sz="2000" b="1">
                <a:solidFill>
                  <a:srgbClr val="404040"/>
                </a:solidFill>
              </a:rPr>
              <a:t>Örnek ;</a:t>
            </a:r>
            <a:endParaRPr lang="en-US" sz="2000" b="1" dirty="0">
              <a:solidFill>
                <a:srgbClr val="404040"/>
              </a:solidFill>
            </a:endParaRPr>
          </a:p>
          <a:p>
            <a:pPr marL="0" indent="0">
              <a:buNone/>
            </a:pPr>
            <a:r>
              <a:rPr lang="en-US" sz="2000">
                <a:latin typeface="Century Gothic"/>
              </a:rPr>
              <a:t>Optional&lt;Double&gt; empty = Optional.empty();</a:t>
            </a:r>
          </a:p>
          <a:p>
            <a:pPr marL="0" indent="0">
              <a:buNone/>
            </a:pPr>
            <a:r>
              <a:rPr lang="en-US" sz="2000">
                <a:latin typeface="Century Gothic"/>
              </a:rPr>
              <a:t>// Değer içermeyen Optional sınıfı</a:t>
            </a:r>
            <a:endParaRPr lang="en-US">
              <a:latin typeface="Century Gothic"/>
            </a:endParaRPr>
          </a:p>
          <a:p>
            <a:pPr marL="0" indent="0">
              <a:buNone/>
            </a:pPr>
            <a:r>
              <a:rPr lang="en-US" sz="2000" dirty="0">
                <a:latin typeface="Century Gothic"/>
              </a:rPr>
              <a:t>
</a:t>
            </a:r>
            <a:r>
              <a:rPr lang="en-US" sz="2000">
                <a:latin typeface="Century Gothic"/>
              </a:rPr>
              <a:t>Optional&lt;String&gt; of = Optional.of("Merhaba Dünya"); </a:t>
            </a:r>
            <a:endParaRPr lang="en-US">
              <a:latin typeface="Century Gothic"/>
            </a:endParaRPr>
          </a:p>
          <a:p>
            <a:pPr marL="0" indent="0">
              <a:buNone/>
            </a:pPr>
            <a:r>
              <a:rPr lang="en-US" sz="2000">
                <a:latin typeface="Century Gothic"/>
              </a:rPr>
              <a:t>// String türünde değer içeren Optional</a:t>
            </a:r>
            <a:endParaRPr lang="en-US" sz="2000" dirty="0">
              <a:latin typeface="Century Gothic"/>
            </a:endParaRPr>
          </a:p>
          <a:p>
            <a:pPr marL="0" indent="0">
              <a:buNone/>
            </a:pPr>
            <a:r>
              <a:rPr lang="en-US" sz="2000" dirty="0">
                <a:latin typeface="Century Gothic"/>
              </a:rPr>
              <a:t>
</a:t>
            </a:r>
            <a:r>
              <a:rPr lang="en-US" sz="2000">
                <a:latin typeface="Century Gothic"/>
              </a:rPr>
              <a:t>Optional&lt;String&gt; ofNull = Optional.of(null); </a:t>
            </a:r>
            <a:endParaRPr lang="en-US">
              <a:latin typeface="Century Gothic"/>
            </a:endParaRPr>
          </a:p>
          <a:p>
            <a:pPr marL="0" indent="0">
              <a:buNone/>
            </a:pPr>
            <a:r>
              <a:rPr lang="en-US" sz="2000">
                <a:latin typeface="Century Gothic"/>
              </a:rPr>
              <a:t>// Null kabul  etmez . İstisna fırlatır.</a:t>
            </a:r>
            <a:endParaRPr lang="en-US" sz="2000" dirty="0">
              <a:latin typeface="Century Gothic"/>
            </a:endParaRPr>
          </a:p>
          <a:p>
            <a:pPr marL="0" indent="0">
              <a:buNone/>
            </a:pPr>
            <a:r>
              <a:rPr lang="en-US" sz="2000" dirty="0">
                <a:latin typeface="Century Gothic"/>
              </a:rPr>
              <a:t>
</a:t>
            </a:r>
            <a:r>
              <a:rPr lang="en-US" sz="2000">
                <a:latin typeface="Century Gothic"/>
              </a:rPr>
              <a:t>Optional&lt;Integer&gt; ofNullable = Optional.ofNullable(null); </a:t>
            </a:r>
            <a:endParaRPr lang="en-US"/>
          </a:p>
          <a:p>
            <a:pPr marL="0" indent="0">
              <a:buNone/>
            </a:pPr>
            <a:r>
              <a:rPr lang="en-US" sz="2000">
                <a:latin typeface="Century Gothic"/>
              </a:rPr>
              <a:t>// Null kabul eder . İstisna fırlatmaz.</a:t>
            </a:r>
            <a:endParaRPr lang="en-US" sz="2000" dirty="0">
              <a:latin typeface="Century Gothic"/>
            </a:endParaRPr>
          </a:p>
        </p:txBody>
      </p:sp>
    </p:spTree>
    <p:extLst>
      <p:ext uri="{BB962C8B-B14F-4D97-AF65-F5344CB8AC3E}">
        <p14:creationId xmlns:p14="http://schemas.microsoft.com/office/powerpoint/2010/main" val="1913989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rot="10800000" flipV="1">
            <a:off x="1802169" y="424134"/>
            <a:ext cx="3994631" cy="731938"/>
          </a:xfrm>
        </p:spPr>
        <p:txBody>
          <a:bodyPr>
            <a:normAutofit/>
          </a:bodyPr>
          <a:lstStyle/>
          <a:p>
            <a:r>
              <a:rPr lang="tr-TR"/>
              <a:t>Java'da Varargs</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Content Placeholder 8">
            <a:extLst>
              <a:ext uri="{FF2B5EF4-FFF2-40B4-BE49-F238E27FC236}">
                <a16:creationId xmlns:a16="http://schemas.microsoft.com/office/drawing/2014/main" id="{123E7BB0-A9E4-40B1-90B3-0F505D24449E}"/>
              </a:ext>
            </a:extLst>
          </p:cNvPr>
          <p:cNvSpPr>
            <a:spLocks noGrp="1"/>
          </p:cNvSpPr>
          <p:nvPr>
            <p:ph idx="1"/>
          </p:nvPr>
        </p:nvSpPr>
        <p:spPr>
          <a:xfrm>
            <a:off x="1626447" y="1256581"/>
            <a:ext cx="9446017" cy="5330375"/>
          </a:xfrm>
        </p:spPr>
        <p:txBody>
          <a:bodyPr vert="horz" lIns="91440" tIns="45720" rIns="91440" bIns="45720" rtlCol="0" anchor="t">
            <a:normAutofit fontScale="92500" lnSpcReduction="10000"/>
          </a:bodyPr>
          <a:lstStyle/>
          <a:p>
            <a:r>
              <a:rPr lang="en-US" sz="2000">
                <a:ea typeface="+mn-lt"/>
                <a:cs typeface="+mn-lt"/>
              </a:rPr>
              <a:t>Varargs variable arguments‘ın kısaltmasıdır. </a:t>
            </a:r>
            <a:endParaRPr lang="en-US" sz="2000" dirty="0">
              <a:ea typeface="+mn-lt"/>
              <a:cs typeface="+mn-lt"/>
            </a:endParaRPr>
          </a:p>
          <a:p>
            <a:r>
              <a:rPr lang="en-US" sz="2000">
                <a:ea typeface="+mn-lt"/>
                <a:cs typeface="+mn-lt"/>
              </a:rPr>
              <a:t>Normalde bir metot yazdığımızda metodun alacağı inputların listesi bellidir ve metodu çağıran kullanıcılar belirtilen tip ve sayıda parametreyi metoda geçmek zorundadır.</a:t>
            </a:r>
          </a:p>
          <a:p>
            <a:r>
              <a:rPr lang="en-US" sz="2000">
                <a:ea typeface="+mn-lt"/>
                <a:cs typeface="+mn-lt"/>
              </a:rPr>
              <a:t> Varargs metodun imzasını dinamik hale getirerek bu yapıyı biraz daha esnek hale getirir. Genelde metot imzasını dinamik hale getirmek için parametre sayısı belli olmayan durumlarda, parametreler dizi veya liste gibi veri yapılarının içine koyarak metotlara gönderebilir.</a:t>
            </a:r>
          </a:p>
          <a:p>
            <a:r>
              <a:rPr lang="en-US" sz="2000">
                <a:ea typeface="+mn-lt"/>
                <a:cs typeface="+mn-lt"/>
              </a:rPr>
              <a:t> Varargs kullanıldığında parametreler bir veri yapısının içine konmadan metotlara paslanabilir. Bir argümanı varargs yapmak için tipinden sonra … (üç nokta) koyarız.</a:t>
            </a:r>
          </a:p>
          <a:p>
            <a:pPr marL="0" indent="0">
              <a:buNone/>
            </a:pPr>
            <a:r>
              <a:rPr lang="en-US" sz="2000"/>
              <a:t>Örnek ;</a:t>
            </a:r>
          </a:p>
          <a:p>
            <a:pPr>
              <a:buNone/>
            </a:pPr>
            <a:r>
              <a:rPr lang="en-US" sz="2000">
                <a:ea typeface="+mn-lt"/>
                <a:cs typeface="+mn-lt"/>
              </a:rPr>
              <a:t>public void kos1(int... nums) { } </a:t>
            </a:r>
            <a:endParaRPr lang="en-US">
              <a:ea typeface="+mn-lt"/>
              <a:cs typeface="+mn-lt"/>
            </a:endParaRPr>
          </a:p>
          <a:p>
            <a:pPr>
              <a:buNone/>
            </a:pPr>
            <a:r>
              <a:rPr lang="en-US" sz="2000">
                <a:ea typeface="+mn-lt"/>
                <a:cs typeface="+mn-lt"/>
              </a:rPr>
              <a:t>public void kos2(int basla, int... nums) { } </a:t>
            </a:r>
            <a:endParaRPr lang="en-US">
              <a:ea typeface="+mn-lt"/>
              <a:cs typeface="+mn-lt"/>
            </a:endParaRPr>
          </a:p>
          <a:p>
            <a:pPr>
              <a:buNone/>
            </a:pPr>
            <a:r>
              <a:rPr lang="en-US" sz="2000">
                <a:ea typeface="+mn-lt"/>
                <a:cs typeface="+mn-lt"/>
              </a:rPr>
              <a:t>public void kos3(int... nums, int basla) { } // Çalışmaz</a:t>
            </a:r>
            <a:endParaRPr lang="en-US">
              <a:ea typeface="+mn-lt"/>
              <a:cs typeface="+mn-lt"/>
            </a:endParaRPr>
          </a:p>
          <a:p>
            <a:pPr>
              <a:buNone/>
            </a:pPr>
            <a:r>
              <a:rPr lang="en-US" sz="2000">
                <a:ea typeface="+mn-lt"/>
                <a:cs typeface="+mn-lt"/>
              </a:rPr>
              <a:t>public void kos4(int... basla, int... nums) { } //Çalışmaz</a:t>
            </a:r>
            <a:endParaRPr lang="en-US"/>
          </a:p>
          <a:p>
            <a:pPr marL="0" indent="0">
              <a:buNone/>
            </a:pPr>
            <a:endParaRPr lang="en-US" sz="2000" dirty="0"/>
          </a:p>
        </p:txBody>
      </p:sp>
    </p:spTree>
    <p:extLst>
      <p:ext uri="{BB962C8B-B14F-4D97-AF65-F5344CB8AC3E}">
        <p14:creationId xmlns:p14="http://schemas.microsoft.com/office/powerpoint/2010/main" val="181677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59680" y="250300"/>
            <a:ext cx="6122479" cy="705796"/>
          </a:xfrm>
        </p:spPr>
        <p:txBody>
          <a:bodyPr>
            <a:normAutofit fontScale="90000"/>
          </a:bodyPr>
          <a:lstStyle/>
          <a:p>
            <a:r>
              <a:rPr lang="tr-TR"/>
              <a:t>Java'da Parametre Aktarımı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Content Placeholder 8">
            <a:extLst>
              <a:ext uri="{FF2B5EF4-FFF2-40B4-BE49-F238E27FC236}">
                <a16:creationId xmlns:a16="http://schemas.microsoft.com/office/drawing/2014/main" id="{9ED1C13A-F345-48BB-9C61-123025ED1E53}"/>
              </a:ext>
            </a:extLst>
          </p:cNvPr>
          <p:cNvSpPr>
            <a:spLocks noGrp="1"/>
          </p:cNvSpPr>
          <p:nvPr>
            <p:ph idx="1"/>
          </p:nvPr>
        </p:nvSpPr>
        <p:spPr>
          <a:xfrm>
            <a:off x="1612069" y="1299713"/>
            <a:ext cx="9446017" cy="5359131"/>
          </a:xfrm>
        </p:spPr>
        <p:txBody>
          <a:bodyPr vert="horz" lIns="91440" tIns="45720" rIns="91440" bIns="45720" rtlCol="0" anchor="t">
            <a:normAutofit/>
          </a:bodyPr>
          <a:lstStyle/>
          <a:p>
            <a:r>
              <a:rPr lang="en-US" sz="2000">
                <a:ea typeface="+mn-lt"/>
                <a:cs typeface="+mn-lt"/>
              </a:rPr>
              <a:t>Java bir "pass by value " dilidir.</a:t>
            </a:r>
            <a:endParaRPr lang="tr-TR"/>
          </a:p>
          <a:p>
            <a:r>
              <a:rPr lang="en-US" sz="2000">
                <a:ea typeface="+mn-lt"/>
                <a:cs typeface="+mn-lt"/>
              </a:rPr>
              <a:t>Bu, değişkenin bir kopyasının yapıldığı ve metodun bu kopyayı aldığı anlamına gelir.</a:t>
            </a:r>
            <a:endParaRPr lang="en-US" sz="2000" dirty="0">
              <a:ea typeface="+mn-lt"/>
              <a:cs typeface="+mn-lt"/>
            </a:endParaRPr>
          </a:p>
          <a:p>
            <a:r>
              <a:rPr lang="en-US" sz="2000">
                <a:ea typeface="+mn-lt"/>
                <a:cs typeface="+mn-lt"/>
              </a:rPr>
              <a:t>Programlama dilleri metotlara parametre aktarılırken 2 farklı yaklaşım kullanır.</a:t>
            </a:r>
            <a:endParaRPr lang="en-US"/>
          </a:p>
          <a:p>
            <a:r>
              <a:rPr lang="en-US" sz="2000" b="1">
                <a:ea typeface="+mn-lt"/>
                <a:cs typeface="+mn-lt"/>
              </a:rPr>
              <a:t>Pass by value(değere göre geçirme)</a:t>
            </a:r>
            <a:r>
              <a:rPr lang="en-US" sz="2000">
                <a:ea typeface="+mn-lt"/>
                <a:cs typeface="+mn-lt"/>
              </a:rPr>
              <a:t> ve </a:t>
            </a:r>
            <a:r>
              <a:rPr lang="en-US" sz="2000" b="1">
                <a:ea typeface="+mn-lt"/>
                <a:cs typeface="+mn-lt"/>
              </a:rPr>
              <a:t>pass by reference(referansa göre geçirme)</a:t>
            </a:r>
            <a:r>
              <a:rPr lang="en-US" sz="2000">
                <a:ea typeface="+mn-lt"/>
                <a:cs typeface="+mn-lt"/>
              </a:rPr>
              <a:t> yaklaşımları değişkenlerin metotlara nasıl aktarıldığını tanımlamak için kullanılan 2 farklı tekniktir.</a:t>
            </a:r>
            <a:endParaRPr lang="en-US" sz="2000" dirty="0">
              <a:ea typeface="+mn-lt"/>
              <a:cs typeface="+mn-lt"/>
            </a:endParaRPr>
          </a:p>
          <a:p>
            <a:r>
              <a:rPr lang="en-US" sz="2000" dirty="0">
                <a:ea typeface="+mn-lt"/>
                <a:cs typeface="+mn-lt"/>
              </a:rPr>
              <a:t> </a:t>
            </a:r>
            <a:r>
              <a:rPr lang="en-US" sz="2000">
                <a:ea typeface="+mn-lt"/>
                <a:cs typeface="+mn-lt"/>
              </a:rPr>
              <a:t>Kısaca izah edecek olursak, </a:t>
            </a:r>
            <a:r>
              <a:rPr lang="en-US" sz="2000" b="1">
                <a:ea typeface="+mn-lt"/>
                <a:cs typeface="+mn-lt"/>
              </a:rPr>
              <a:t>değere göre geçişte</a:t>
            </a:r>
            <a:r>
              <a:rPr lang="en-US" sz="2000">
                <a:ea typeface="+mn-lt"/>
                <a:cs typeface="+mn-lt"/>
              </a:rPr>
              <a:t>, metoda gerçek değerin geçirildiği anlamına gelir.</a:t>
            </a:r>
            <a:endParaRPr lang="en-US" sz="2000" dirty="0">
              <a:ea typeface="+mn-lt"/>
              <a:cs typeface="+mn-lt"/>
            </a:endParaRPr>
          </a:p>
          <a:p>
            <a:r>
              <a:rPr lang="en-US" sz="2000">
                <a:ea typeface="+mn-lt"/>
                <a:cs typeface="+mn-lt"/>
              </a:rPr>
              <a:t>Referansla geçişte, değerin nerede saklandığını tanımlayan bir işaretçinin (bu, geçirilen değişkenin hafızadaki adresi olarak düşünülebilir) geçirildiği anlamına gelir.</a:t>
            </a:r>
          </a:p>
          <a:p>
            <a:endParaRPr lang="en-US" sz="2000" dirty="0">
              <a:latin typeface="Century Gothic"/>
            </a:endParaRPr>
          </a:p>
        </p:txBody>
      </p:sp>
    </p:spTree>
    <p:extLst>
      <p:ext uri="{BB962C8B-B14F-4D97-AF65-F5344CB8AC3E}">
        <p14:creationId xmlns:p14="http://schemas.microsoft.com/office/powerpoint/2010/main" val="6553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F748E-AC24-4E33-BB15-E09F475E8F56}"/>
              </a:ext>
            </a:extLst>
          </p:cNvPr>
          <p:cNvSpPr>
            <a:spLocks noGrp="1"/>
          </p:cNvSpPr>
          <p:nvPr>
            <p:ph type="title"/>
          </p:nvPr>
        </p:nvSpPr>
        <p:spPr>
          <a:xfrm>
            <a:off x="1730284" y="465959"/>
            <a:ext cx="3908366" cy="633909"/>
          </a:xfrm>
        </p:spPr>
        <p:txBody>
          <a:bodyPr>
            <a:normAutofit fontScale="90000"/>
          </a:bodyPr>
          <a:lstStyle/>
          <a:p>
            <a:r>
              <a:rPr lang="tr-TR"/>
              <a:t>Pass by value </a:t>
            </a:r>
            <a:endParaRPr lang="tr-TR" dirty="0"/>
          </a:p>
        </p:txBody>
      </p:sp>
      <p:sp>
        <p:nvSpPr>
          <p:cNvPr id="4" name="Slayt Numarası Yer Tutucusu 3">
            <a:extLst>
              <a:ext uri="{FF2B5EF4-FFF2-40B4-BE49-F238E27FC236}">
                <a16:creationId xmlns:a16="http://schemas.microsoft.com/office/drawing/2014/main" id="{E27BC951-8760-45D9-97EC-3E6118838F6B}"/>
              </a:ext>
            </a:extLst>
          </p:cNvPr>
          <p:cNvSpPr>
            <a:spLocks noGrp="1"/>
          </p:cNvSpPr>
          <p:nvPr>
            <p:ph type="sldNum" sz="quarter" idx="12"/>
          </p:nvPr>
        </p:nvSpPr>
        <p:spPr/>
        <p:txBody>
          <a:bodyPr/>
          <a:lstStyle/>
          <a:p>
            <a:fld id="{D57F1E4F-1CFF-5643-939E-217C01CDF565}" type="slidenum">
              <a:rPr lang="en-US" dirty="0"/>
              <a:pPr/>
              <a:t>19</a:t>
            </a:fld>
            <a:endParaRPr lang="en-US" dirty="0"/>
          </a:p>
        </p:txBody>
      </p:sp>
      <p:sp>
        <p:nvSpPr>
          <p:cNvPr id="6" name="İçerik Yer Tutucusu 5">
            <a:extLst>
              <a:ext uri="{FF2B5EF4-FFF2-40B4-BE49-F238E27FC236}">
                <a16:creationId xmlns:a16="http://schemas.microsoft.com/office/drawing/2014/main" id="{3EB71338-E558-4EC7-9A1D-C2B25604EFE9}"/>
              </a:ext>
            </a:extLst>
          </p:cNvPr>
          <p:cNvSpPr>
            <a:spLocks noGrp="1"/>
          </p:cNvSpPr>
          <p:nvPr>
            <p:ph idx="1"/>
          </p:nvPr>
        </p:nvSpPr>
        <p:spPr>
          <a:xfrm>
            <a:off x="1424646" y="1314091"/>
            <a:ext cx="7793967" cy="5315999"/>
          </a:xfrm>
        </p:spPr>
        <p:txBody>
          <a:bodyPr vert="horz" lIns="91440" tIns="45720" rIns="91440" bIns="45720" rtlCol="0" anchor="t">
            <a:normAutofit lnSpcReduction="10000"/>
          </a:bodyPr>
          <a:lstStyle/>
          <a:p>
            <a:r>
              <a:rPr lang="tr-TR">
                <a:ea typeface="+mn-lt"/>
                <a:cs typeface="+mn-lt"/>
              </a:rPr>
              <a:t> Eğer dil pass-by-value yöntemi ile parametre aktarıyorsa, parametrenin değeri önceden belirlenir. Belirlenen değer bellekte bir alana kopyalanır ve bu şekilde metod çağırımı yapılır. Metod içerisinde siz bu değere yeni bir değer atamaya kalkarsanız, metod içerisinde hala yeni değer gözükürken metodu çağırdığınız yerde ilk değerini görmeye devam edersiniz. Java da temel tiplerin doğrudan kendi değerleri gönderilirken, nesnelerin referanslarının değeri gönderilir. </a:t>
            </a:r>
          </a:p>
          <a:p>
            <a:pPr marL="0" indent="0">
              <a:buNone/>
            </a:pPr>
            <a:endParaRPr lang="tr-TR" dirty="0">
              <a:ea typeface="+mn-lt"/>
              <a:cs typeface="+mn-lt"/>
            </a:endParaRPr>
          </a:p>
          <a:p>
            <a:pPr marL="0" indent="0">
              <a:buNone/>
            </a:pPr>
            <a:endParaRPr lang="tr-TR" dirty="0">
              <a:ea typeface="+mn-lt"/>
              <a:cs typeface="+mn-lt"/>
            </a:endParaRPr>
          </a:p>
          <a:p>
            <a:pPr marL="0" indent="0">
              <a:buNone/>
            </a:pPr>
            <a:r>
              <a:rPr lang="tr-TR">
                <a:ea typeface="+mn-lt"/>
                <a:cs typeface="+mn-lt"/>
              </a:rPr>
              <a:t>Cat A = new Cat();</a:t>
            </a:r>
            <a:br>
              <a:rPr lang="tr-TR" dirty="0">
                <a:ea typeface="+mn-lt"/>
                <a:cs typeface="+mn-lt"/>
              </a:rPr>
            </a:br>
            <a:r>
              <a:rPr lang="tr-TR">
                <a:ea typeface="+mn-lt"/>
                <a:cs typeface="+mn-lt"/>
              </a:rPr>
              <a:t>doStuff(A);</a:t>
            </a:r>
            <a:endParaRPr lang="tr-TR"/>
          </a:p>
          <a:p>
            <a:pPr marL="0" indent="0">
              <a:buNone/>
            </a:pPr>
            <a:r>
              <a:rPr lang="tr-TR">
                <a:ea typeface="+mn-lt"/>
                <a:cs typeface="+mn-lt"/>
              </a:rPr>
              <a:t>void doStuff(Cat B) {</a:t>
            </a:r>
            <a:endParaRPr lang="tr-TR"/>
          </a:p>
          <a:p>
            <a:pPr marL="0" indent="0">
              <a:buNone/>
            </a:pPr>
            <a:r>
              <a:rPr lang="tr-TR">
                <a:ea typeface="+mn-lt"/>
                <a:cs typeface="+mn-lt"/>
              </a:rPr>
              <a:t>   B = new Cat(); //A değişkeni metot içindeki</a:t>
            </a:r>
          </a:p>
          <a:p>
            <a:pPr marL="0" indent="0">
              <a:buNone/>
            </a:pPr>
            <a:r>
              <a:rPr lang="tr-TR">
                <a:ea typeface="+mn-lt"/>
                <a:cs typeface="+mn-lt"/>
              </a:rPr>
              <a:t>                             // değişiklikten etkilenmiyor.</a:t>
            </a:r>
            <a:endParaRPr lang="tr-TR"/>
          </a:p>
          <a:p>
            <a:pPr marL="0" indent="0">
              <a:buNone/>
            </a:pPr>
            <a:r>
              <a:rPr lang="tr-TR">
                <a:ea typeface="+mn-lt"/>
                <a:cs typeface="+mn-lt"/>
              </a:rPr>
              <a:t>}</a:t>
            </a:r>
            <a:endParaRPr lang="tr-TR"/>
          </a:p>
          <a:p>
            <a:endParaRPr lang="tr-TR" dirty="0"/>
          </a:p>
        </p:txBody>
      </p:sp>
      <p:pic>
        <p:nvPicPr>
          <p:cNvPr id="7" name="Resim 7">
            <a:extLst>
              <a:ext uri="{FF2B5EF4-FFF2-40B4-BE49-F238E27FC236}">
                <a16:creationId xmlns:a16="http://schemas.microsoft.com/office/drawing/2014/main" id="{0AA791A6-7BFD-4242-B195-7A4010E312B8}"/>
              </a:ext>
            </a:extLst>
          </p:cNvPr>
          <p:cNvPicPr>
            <a:picLocks noChangeAspect="1"/>
          </p:cNvPicPr>
          <p:nvPr/>
        </p:nvPicPr>
        <p:blipFill>
          <a:blip r:embed="rId2"/>
          <a:stretch>
            <a:fillRect/>
          </a:stretch>
        </p:blipFill>
        <p:spPr>
          <a:xfrm>
            <a:off x="6801749" y="3968151"/>
            <a:ext cx="1924050" cy="2286000"/>
          </a:xfrm>
          <a:prstGeom prst="rect">
            <a:avLst/>
          </a:prstGeom>
        </p:spPr>
      </p:pic>
      <p:pic>
        <p:nvPicPr>
          <p:cNvPr id="8" name="Resim 8">
            <a:extLst>
              <a:ext uri="{FF2B5EF4-FFF2-40B4-BE49-F238E27FC236}">
                <a16:creationId xmlns:a16="http://schemas.microsoft.com/office/drawing/2014/main" id="{3D876A77-118D-487E-BD98-89B21D1C899D}"/>
              </a:ext>
            </a:extLst>
          </p:cNvPr>
          <p:cNvPicPr>
            <a:picLocks noChangeAspect="1"/>
          </p:cNvPicPr>
          <p:nvPr/>
        </p:nvPicPr>
        <p:blipFill>
          <a:blip r:embed="rId3"/>
          <a:stretch>
            <a:fillRect/>
          </a:stretch>
        </p:blipFill>
        <p:spPr>
          <a:xfrm>
            <a:off x="9150020" y="3958176"/>
            <a:ext cx="1914525" cy="2291571"/>
          </a:xfrm>
          <a:prstGeom prst="rect">
            <a:avLst/>
          </a:prstGeom>
        </p:spPr>
      </p:pic>
    </p:spTree>
    <p:extLst>
      <p:ext uri="{BB962C8B-B14F-4D97-AF65-F5344CB8AC3E}">
        <p14:creationId xmlns:p14="http://schemas.microsoft.com/office/powerpoint/2010/main" val="386592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69704" y="1716656"/>
            <a:ext cx="9634267" cy="5100339"/>
          </a:xfrm>
        </p:spPr>
        <p:txBody>
          <a:bodyPr vert="horz" lIns="91440" tIns="45720" rIns="91440" bIns="45720" rtlCol="0" anchor="t">
            <a:normAutofit fontScale="85000" lnSpcReduction="20000"/>
          </a:bodyPr>
          <a:lstStyle/>
          <a:p>
            <a:pPr>
              <a:buFont typeface="Wingdings 3"/>
            </a:pPr>
            <a:r>
              <a:rPr lang="tr-TR" b="1" dirty="0"/>
              <a:t>Metot nedir?</a:t>
            </a:r>
            <a:endParaRPr lang="tr-TR"/>
          </a:p>
          <a:p>
            <a:pPr>
              <a:buFont typeface="Wingdings 3"/>
            </a:pPr>
            <a:r>
              <a:rPr lang="tr-TR" b="1" dirty="0">
                <a:ea typeface="+mn-lt"/>
                <a:cs typeface="+mn-lt"/>
              </a:rPr>
              <a:t>Java'da Metot tanımlama </a:t>
            </a:r>
          </a:p>
          <a:p>
            <a:pPr>
              <a:buFont typeface="Wingdings 3"/>
            </a:pPr>
            <a:r>
              <a:rPr lang="tr-TR" b="1" dirty="0">
                <a:ea typeface="+mn-lt"/>
                <a:cs typeface="+mn-lt"/>
              </a:rPr>
              <a:t>Java'da Erişim Belirleyiciler</a:t>
            </a:r>
          </a:p>
          <a:p>
            <a:pPr>
              <a:buFont typeface="Wingdings 3"/>
            </a:pPr>
            <a:r>
              <a:rPr lang="tr-TR" b="1">
                <a:ea typeface="+mn-lt"/>
                <a:cs typeface="+mn-lt"/>
              </a:rPr>
              <a:t>İsteğe Bağlı Belirleyiciler </a:t>
            </a:r>
            <a:r>
              <a:rPr lang="tr-TR" dirty="0">
                <a:ea typeface="+mn-lt"/>
                <a:cs typeface="+mn-lt"/>
              </a:rPr>
              <a:t> </a:t>
            </a:r>
          </a:p>
          <a:p>
            <a:pPr>
              <a:buFont typeface="Wingdings 3"/>
            </a:pPr>
            <a:r>
              <a:rPr lang="tr-TR" b="1">
                <a:ea typeface="+mn-lt"/>
                <a:cs typeface="+mn-lt"/>
              </a:rPr>
              <a:t>Dönüş Tipleri </a:t>
            </a:r>
          </a:p>
          <a:p>
            <a:pPr>
              <a:buFont typeface="Wingdings 3"/>
            </a:pPr>
            <a:r>
              <a:rPr lang="tr-TR" b="1">
                <a:ea typeface="+mn-lt"/>
                <a:cs typeface="+mn-lt"/>
              </a:rPr>
              <a:t> Metot Adı</a:t>
            </a:r>
            <a:endParaRPr lang="tr-TR">
              <a:ea typeface="+mn-lt"/>
              <a:cs typeface="+mn-lt"/>
            </a:endParaRPr>
          </a:p>
          <a:p>
            <a:pPr>
              <a:buFont typeface="Wingdings 3"/>
            </a:pPr>
            <a:r>
              <a:rPr lang="tr-TR" b="1">
                <a:ea typeface="+mn-lt"/>
                <a:cs typeface="+mn-lt"/>
              </a:rPr>
              <a:t> Parametreli Metot</a:t>
            </a:r>
            <a:endParaRPr lang="tr-TR"/>
          </a:p>
          <a:p>
            <a:pPr>
              <a:buFont typeface="Wingdings 3"/>
            </a:pPr>
            <a:r>
              <a:rPr lang="tr-TR" b="1">
                <a:ea typeface="+mn-lt"/>
                <a:cs typeface="+mn-lt"/>
              </a:rPr>
              <a:t>Java'da Veri Tipleri</a:t>
            </a:r>
          </a:p>
          <a:p>
            <a:pPr>
              <a:buFont typeface="Wingdings 3"/>
            </a:pPr>
            <a:r>
              <a:rPr lang="tr-TR" b="1" dirty="0">
                <a:ea typeface="+mn-lt"/>
                <a:cs typeface="+mn-lt"/>
              </a:rPr>
              <a:t>Java </a:t>
            </a:r>
            <a:r>
              <a:rPr lang="tr-TR" b="1" err="1">
                <a:ea typeface="+mn-lt"/>
                <a:cs typeface="+mn-lt"/>
              </a:rPr>
              <a:t>Optional</a:t>
            </a:r>
            <a:r>
              <a:rPr lang="tr-TR" b="1" dirty="0">
                <a:ea typeface="+mn-lt"/>
                <a:cs typeface="+mn-lt"/>
              </a:rPr>
              <a:t> Sınıfı</a:t>
            </a:r>
          </a:p>
          <a:p>
            <a:pPr>
              <a:buFont typeface="Wingdings 3"/>
            </a:pPr>
            <a:r>
              <a:rPr lang="tr-TR" b="1" dirty="0">
                <a:ea typeface="+mn-lt"/>
                <a:cs typeface="+mn-lt"/>
              </a:rPr>
              <a:t>Java'da </a:t>
            </a:r>
            <a:r>
              <a:rPr lang="tr-TR" b="1" err="1">
                <a:ea typeface="+mn-lt"/>
                <a:cs typeface="+mn-lt"/>
              </a:rPr>
              <a:t>Varargs</a:t>
            </a:r>
            <a:endParaRPr lang="tr-TR" b="1">
              <a:ea typeface="+mn-lt"/>
              <a:cs typeface="+mn-lt"/>
            </a:endParaRPr>
          </a:p>
          <a:p>
            <a:pPr>
              <a:buFont typeface="Wingdings 3"/>
            </a:pPr>
            <a:r>
              <a:rPr lang="tr-TR" b="1">
                <a:ea typeface="+mn-lt"/>
                <a:cs typeface="+mn-lt"/>
              </a:rPr>
              <a:t>Java'da Parametre Aktarımı</a:t>
            </a:r>
          </a:p>
          <a:p>
            <a:pPr>
              <a:buFont typeface="Wingdings 3"/>
            </a:pPr>
            <a:r>
              <a:rPr lang="tr-TR" b="1" dirty="0">
                <a:ea typeface="+mn-lt"/>
                <a:cs typeface="+mn-lt"/>
              </a:rPr>
              <a:t>Java'da </a:t>
            </a:r>
            <a:r>
              <a:rPr lang="tr-TR" b="1" err="1">
                <a:ea typeface="+mn-lt"/>
                <a:cs typeface="+mn-lt"/>
              </a:rPr>
              <a:t>Autoboxing</a:t>
            </a:r>
            <a:r>
              <a:rPr lang="tr-TR" b="1" dirty="0">
                <a:ea typeface="+mn-lt"/>
                <a:cs typeface="+mn-lt"/>
              </a:rPr>
              <a:t> ve </a:t>
            </a:r>
            <a:r>
              <a:rPr lang="tr-TR" b="1" err="1">
                <a:ea typeface="+mn-lt"/>
                <a:cs typeface="+mn-lt"/>
              </a:rPr>
              <a:t>Unboxing</a:t>
            </a:r>
            <a:endParaRPr lang="tr-TR" b="1">
              <a:ea typeface="+mn-lt"/>
              <a:cs typeface="+mn-lt"/>
            </a:endParaRPr>
          </a:p>
          <a:p>
            <a:pPr>
              <a:buFont typeface="Wingdings 3"/>
            </a:pPr>
            <a:r>
              <a:rPr lang="tr-TR" b="1" err="1">
                <a:latin typeface="Century Gothic" panose="020B0502020202020204"/>
                <a:ea typeface="+mn-lt"/>
                <a:cs typeface="Calibri Light"/>
              </a:rPr>
              <a:t>Default</a:t>
            </a:r>
            <a:r>
              <a:rPr lang="tr-TR" b="1" dirty="0">
                <a:latin typeface="Century Gothic" panose="020B0502020202020204"/>
                <a:ea typeface="+mn-lt"/>
                <a:cs typeface="Calibri Light"/>
              </a:rPr>
              <a:t> </a:t>
            </a:r>
            <a:r>
              <a:rPr lang="tr-TR" b="1" err="1">
                <a:latin typeface="Century Gothic" panose="020B0502020202020204"/>
                <a:ea typeface="+mn-lt"/>
                <a:cs typeface="Calibri Light"/>
              </a:rPr>
              <a:t>Constructor</a:t>
            </a:r>
            <a:r>
              <a:rPr lang="tr-TR" b="1" dirty="0">
                <a:latin typeface="Century Gothic" panose="020B0502020202020204"/>
                <a:ea typeface="+mn-lt"/>
                <a:cs typeface="Calibri Light"/>
              </a:rPr>
              <a:t> ( Varsayılan Kurucu İşlev )</a:t>
            </a:r>
          </a:p>
          <a:p>
            <a:pPr>
              <a:buFont typeface="Wingdings 3"/>
            </a:pPr>
            <a:r>
              <a:rPr lang="tr-TR" b="1">
                <a:ea typeface="+mn-lt"/>
                <a:cs typeface="+mn-lt"/>
              </a:rPr>
              <a:t>Java'da Final </a:t>
            </a:r>
            <a:r>
              <a:rPr lang="tr-TR" b="1" err="1">
                <a:ea typeface="+mn-lt"/>
                <a:cs typeface="+mn-lt"/>
              </a:rPr>
              <a:t>Keyword</a:t>
            </a:r>
            <a:endParaRPr lang="tr-TR" err="1"/>
          </a:p>
          <a:p>
            <a:pPr>
              <a:buFont typeface="Wingdings 3"/>
            </a:pPr>
            <a:r>
              <a:rPr lang="tr-TR" b="1">
                <a:ea typeface="+mn-lt"/>
                <a:cs typeface="+mn-lt"/>
              </a:rPr>
              <a:t>Java </a:t>
            </a:r>
            <a:r>
              <a:rPr lang="tr-TR" b="1" err="1">
                <a:ea typeface="+mn-lt"/>
                <a:cs typeface="+mn-lt"/>
              </a:rPr>
              <a:t>Encapsulation</a:t>
            </a:r>
            <a:r>
              <a:rPr lang="tr-TR" b="1" dirty="0">
                <a:ea typeface="+mn-lt"/>
                <a:cs typeface="+mn-lt"/>
              </a:rPr>
              <a:t>( </a:t>
            </a:r>
            <a:r>
              <a:rPr lang="tr-TR" b="1" err="1">
                <a:ea typeface="+mn-lt"/>
                <a:cs typeface="+mn-lt"/>
              </a:rPr>
              <a:t>Kapsülleme</a:t>
            </a:r>
            <a:r>
              <a:rPr lang="tr-TR" b="1" dirty="0">
                <a:ea typeface="+mn-lt"/>
                <a:cs typeface="+mn-lt"/>
              </a:rPr>
              <a:t> )</a:t>
            </a:r>
          </a:p>
          <a:p>
            <a:pPr>
              <a:buFont typeface="Wingdings 3"/>
            </a:pPr>
            <a:r>
              <a:rPr lang="tr-TR" b="1">
                <a:ea typeface="+mn-lt"/>
                <a:cs typeface="+mn-lt"/>
              </a:rPr>
              <a:t> Kaynakça</a:t>
            </a:r>
          </a:p>
          <a:p>
            <a:pPr marL="0" indent="0">
              <a:buNone/>
            </a:pPr>
            <a:endParaRPr lang="tr-TR" b="1" dirty="0">
              <a:ea typeface="+mn-lt"/>
              <a:cs typeface="+mn-lt"/>
            </a:endParaRPr>
          </a:p>
          <a:p>
            <a:pPr marL="0" indent="0"/>
            <a:endParaRPr lang="tr-TR" b="1" dirty="0"/>
          </a:p>
          <a:p>
            <a:pPr marL="0" indent="0"/>
            <a:endParaRPr lang="tr-TR" b="1" dirty="0"/>
          </a:p>
          <a:p>
            <a:endParaRPr lang="tr-TR" b="1" dirty="0"/>
          </a:p>
          <a:p>
            <a:endParaRPr lang="tr-TR" b="1" dirty="0"/>
          </a:p>
          <a:p>
            <a:endParaRPr lang="tr-TR" b="1" dirty="0"/>
          </a:p>
          <a:p>
            <a:endParaRPr lang="tr-TR" b="1" dirty="0"/>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F748E-AC24-4E33-BB15-E09F475E8F56}"/>
              </a:ext>
            </a:extLst>
          </p:cNvPr>
          <p:cNvSpPr>
            <a:spLocks noGrp="1"/>
          </p:cNvSpPr>
          <p:nvPr>
            <p:ph type="title"/>
          </p:nvPr>
        </p:nvSpPr>
        <p:spPr>
          <a:xfrm>
            <a:off x="1960839" y="322186"/>
            <a:ext cx="5200982" cy="806438"/>
          </a:xfrm>
        </p:spPr>
        <p:txBody>
          <a:bodyPr vert="horz" lIns="91440" tIns="45720" rIns="91440" bIns="45720" rtlCol="0" anchor="t">
            <a:noAutofit/>
          </a:bodyPr>
          <a:lstStyle/>
          <a:p>
            <a:pPr>
              <a:spcBef>
                <a:spcPts val="1000"/>
              </a:spcBef>
            </a:pPr>
            <a:r>
              <a:rPr lang="tr-TR" sz="2400">
                <a:ea typeface="+mj-lt"/>
                <a:cs typeface="+mj-lt"/>
              </a:rPr>
              <a:t>Java'da </a:t>
            </a:r>
            <a:r>
              <a:rPr lang="tr-TR" sz="2400" err="1">
                <a:ea typeface="+mj-lt"/>
                <a:cs typeface="+mj-lt"/>
              </a:rPr>
              <a:t>Autoboxing</a:t>
            </a:r>
            <a:r>
              <a:rPr lang="tr-TR" sz="2400">
                <a:ea typeface="+mj-lt"/>
                <a:cs typeface="+mj-lt"/>
              </a:rPr>
              <a:t> ve </a:t>
            </a:r>
            <a:r>
              <a:rPr lang="tr-TR" sz="2400" err="1">
                <a:ea typeface="+mj-lt"/>
                <a:cs typeface="+mj-lt"/>
              </a:rPr>
              <a:t>Unboxing</a:t>
            </a:r>
            <a:endParaRPr lang="tr-TR" sz="2400">
              <a:ea typeface="+mj-lt"/>
              <a:cs typeface="+mj-lt"/>
            </a:endParaRPr>
          </a:p>
          <a:p>
            <a:endParaRPr lang="tr-TR" sz="1800"/>
          </a:p>
        </p:txBody>
      </p:sp>
      <p:sp>
        <p:nvSpPr>
          <p:cNvPr id="4" name="Slayt Numarası Yer Tutucusu 3">
            <a:extLst>
              <a:ext uri="{FF2B5EF4-FFF2-40B4-BE49-F238E27FC236}">
                <a16:creationId xmlns:a16="http://schemas.microsoft.com/office/drawing/2014/main" id="{E27BC951-8760-45D9-97EC-3E6118838F6B}"/>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dirty="0"/>
              <a:pPr>
                <a:lnSpc>
                  <a:spcPct val="90000"/>
                </a:lnSpc>
                <a:spcAft>
                  <a:spcPts val="600"/>
                </a:spcAft>
              </a:pPr>
              <a:t>20</a:t>
            </a:fld>
            <a:endParaRPr lang="en-US" sz="1900"/>
          </a:p>
        </p:txBody>
      </p:sp>
      <p:sp>
        <p:nvSpPr>
          <p:cNvPr id="5" name="İçerik Yer Tutucusu 4">
            <a:extLst>
              <a:ext uri="{FF2B5EF4-FFF2-40B4-BE49-F238E27FC236}">
                <a16:creationId xmlns:a16="http://schemas.microsoft.com/office/drawing/2014/main" id="{D42AF55E-C655-4676-A59A-4930B3A6B37C}"/>
              </a:ext>
            </a:extLst>
          </p:cNvPr>
          <p:cNvSpPr>
            <a:spLocks noGrp="1"/>
          </p:cNvSpPr>
          <p:nvPr>
            <p:ph idx="1"/>
          </p:nvPr>
        </p:nvSpPr>
        <p:spPr>
          <a:xfrm>
            <a:off x="1683956" y="1270959"/>
            <a:ext cx="5794167" cy="5215356"/>
          </a:xfrm>
        </p:spPr>
        <p:txBody>
          <a:bodyPr vert="horz" lIns="91440" tIns="45720" rIns="91440" bIns="45720" rtlCol="0" anchor="t">
            <a:normAutofit/>
          </a:bodyPr>
          <a:lstStyle/>
          <a:p>
            <a:pPr>
              <a:lnSpc>
                <a:spcPct val="90000"/>
              </a:lnSpc>
            </a:pPr>
            <a:r>
              <a:rPr lang="tr-TR" sz="2000">
                <a:solidFill>
                  <a:srgbClr val="000000"/>
                </a:solidFill>
                <a:ea typeface="+mn-lt"/>
                <a:cs typeface="+mn-lt"/>
              </a:rPr>
              <a:t> İlkel veri tipinden referans veri tipine geçiş yapmaya Boxing, referans veri tipinden ilkel veri tipine unboxing denir.</a:t>
            </a:r>
          </a:p>
          <a:p>
            <a:pPr>
              <a:lnSpc>
                <a:spcPct val="90000"/>
              </a:lnSpc>
            </a:pPr>
            <a:r>
              <a:rPr lang="tr-TR" sz="2000">
                <a:solidFill>
                  <a:srgbClr val="000000"/>
                </a:solidFill>
                <a:ea typeface="+mn-lt"/>
                <a:cs typeface="+mn-lt"/>
              </a:rPr>
              <a:t>Burada dikkat edilmesi gereken konu dönüşüm yaparken alt tiplerin aynı olması gerektiği.</a:t>
            </a:r>
          </a:p>
          <a:p>
            <a:pPr>
              <a:lnSpc>
                <a:spcPct val="90000"/>
              </a:lnSpc>
            </a:pPr>
            <a:r>
              <a:rPr lang="tr-TR" sz="2000">
                <a:solidFill>
                  <a:srgbClr val="000000"/>
                </a:solidFill>
                <a:ea typeface="+mn-lt"/>
                <a:cs typeface="+mn-lt"/>
              </a:rPr>
              <a:t>Referans tip beklenen kodda primitive kullanırsak, derleyici tarafından arka planda bir çevrim gerçekleşir. Bu çevrime </a:t>
            </a:r>
            <a:r>
              <a:rPr lang="tr-TR" sz="2000" b="1">
                <a:solidFill>
                  <a:srgbClr val="000000"/>
                </a:solidFill>
                <a:ea typeface="+mn-lt"/>
                <a:cs typeface="+mn-lt"/>
              </a:rPr>
              <a:t>Autoboxing</a:t>
            </a:r>
            <a:r>
              <a:rPr lang="tr-TR" sz="2000">
                <a:solidFill>
                  <a:srgbClr val="000000"/>
                </a:solidFill>
                <a:ea typeface="+mn-lt"/>
                <a:cs typeface="+mn-lt"/>
              </a:rPr>
              <a:t> denilir.</a:t>
            </a:r>
          </a:p>
          <a:p>
            <a:pPr>
              <a:lnSpc>
                <a:spcPct val="90000"/>
              </a:lnSpc>
            </a:pPr>
            <a:r>
              <a:rPr lang="tr-TR" sz="2000">
                <a:solidFill>
                  <a:srgbClr val="000000"/>
                </a:solidFill>
                <a:ea typeface="+mn-lt"/>
                <a:cs typeface="+mn-lt"/>
              </a:rPr>
              <a:t> Java unboxing ve autoboxing işlemlerini otomatik olarak yapmaktadır. Bunları kullanıcıdan beklememektedir. Lakin bu kavramların ne olduğunu ve nasıl işlediğini bilmekte fayda vardır.</a:t>
            </a:r>
            <a:r>
              <a:rPr lang="tr-TR">
                <a:solidFill>
                  <a:srgbClr val="000000"/>
                </a:solidFill>
                <a:ea typeface="+mn-lt"/>
                <a:cs typeface="+mn-lt"/>
              </a:rPr>
              <a:t> </a:t>
            </a:r>
            <a:endParaRPr lang="tr-TR">
              <a:solidFill>
                <a:srgbClr val="000000"/>
              </a:solidFill>
            </a:endParaRPr>
          </a:p>
        </p:txBody>
      </p:sp>
      <p:sp>
        <p:nvSpPr>
          <p:cNvPr id="11" name="İçerik Yer Tutucusu 4">
            <a:extLst>
              <a:ext uri="{FF2B5EF4-FFF2-40B4-BE49-F238E27FC236}">
                <a16:creationId xmlns:a16="http://schemas.microsoft.com/office/drawing/2014/main" id="{075C3982-B6FD-4826-800D-F23CD2D24BE6}"/>
              </a:ext>
            </a:extLst>
          </p:cNvPr>
          <p:cNvSpPr txBox="1">
            <a:spLocks/>
          </p:cNvSpPr>
          <p:nvPr/>
        </p:nvSpPr>
        <p:spPr>
          <a:xfrm>
            <a:off x="8191148" y="1624642"/>
            <a:ext cx="3393149" cy="507158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2000">
                <a:ea typeface="+mn-lt"/>
                <a:cs typeface="+mn-lt"/>
              </a:rPr>
              <a:t>Wrapper Classlar</a:t>
            </a:r>
            <a:endParaRPr lang="tr-TR" sz="2000">
              <a:solidFill>
                <a:srgbClr val="000000"/>
              </a:solidFill>
            </a:endParaRPr>
          </a:p>
          <a:p>
            <a:pPr marL="0" indent="0">
              <a:buNone/>
            </a:pPr>
            <a:r>
              <a:rPr lang="tr-TR" sz="2000">
                <a:ea typeface="+mn-lt"/>
                <a:cs typeface="+mn-lt"/>
              </a:rPr>
              <a:t>* boolean -&gt; Boolean</a:t>
            </a:r>
            <a:br>
              <a:rPr lang="tr-TR" sz="2000" dirty="0">
                <a:ea typeface="+mn-lt"/>
                <a:cs typeface="+mn-lt"/>
              </a:rPr>
            </a:br>
            <a:r>
              <a:rPr lang="tr-TR" sz="2000">
                <a:ea typeface="+mn-lt"/>
                <a:cs typeface="+mn-lt"/>
              </a:rPr>
              <a:t>* char       -&gt; Character</a:t>
            </a:r>
            <a:br>
              <a:rPr lang="tr-TR" sz="2000" dirty="0">
                <a:ea typeface="+mn-lt"/>
                <a:cs typeface="+mn-lt"/>
              </a:rPr>
            </a:br>
            <a:r>
              <a:rPr lang="tr-TR" sz="2000">
                <a:ea typeface="+mn-lt"/>
                <a:cs typeface="+mn-lt"/>
              </a:rPr>
              <a:t>* byte       -&gt; Byte</a:t>
            </a:r>
            <a:br>
              <a:rPr lang="tr-TR" sz="2000" dirty="0">
                <a:ea typeface="+mn-lt"/>
                <a:cs typeface="+mn-lt"/>
              </a:rPr>
            </a:br>
            <a:r>
              <a:rPr lang="tr-TR" sz="2000">
                <a:ea typeface="+mn-lt"/>
                <a:cs typeface="+mn-lt"/>
              </a:rPr>
              <a:t>* short     -&gt; Short</a:t>
            </a:r>
            <a:br>
              <a:rPr lang="tr-TR" sz="2000" dirty="0">
                <a:ea typeface="+mn-lt"/>
                <a:cs typeface="+mn-lt"/>
              </a:rPr>
            </a:br>
            <a:r>
              <a:rPr lang="tr-TR" sz="2000">
                <a:ea typeface="+mn-lt"/>
                <a:cs typeface="+mn-lt"/>
              </a:rPr>
              <a:t>* int         -&gt;Integer</a:t>
            </a:r>
            <a:br>
              <a:rPr lang="tr-TR" sz="2000" dirty="0">
                <a:ea typeface="+mn-lt"/>
                <a:cs typeface="+mn-lt"/>
              </a:rPr>
            </a:br>
            <a:r>
              <a:rPr lang="tr-TR" sz="2000">
                <a:ea typeface="+mn-lt"/>
                <a:cs typeface="+mn-lt"/>
              </a:rPr>
              <a:t>* long      -&gt;Long</a:t>
            </a:r>
            <a:br>
              <a:rPr lang="tr-TR" sz="2000" dirty="0">
                <a:ea typeface="+mn-lt"/>
                <a:cs typeface="+mn-lt"/>
              </a:rPr>
            </a:br>
            <a:r>
              <a:rPr lang="tr-TR" sz="2000">
                <a:ea typeface="+mn-lt"/>
                <a:cs typeface="+mn-lt"/>
              </a:rPr>
              <a:t>* float      -&gt;Float</a:t>
            </a:r>
            <a:br>
              <a:rPr lang="tr-TR" sz="2000" dirty="0">
                <a:ea typeface="+mn-lt"/>
                <a:cs typeface="+mn-lt"/>
              </a:rPr>
            </a:br>
            <a:r>
              <a:rPr lang="tr-TR" sz="2000">
                <a:ea typeface="+mn-lt"/>
                <a:cs typeface="+mn-lt"/>
              </a:rPr>
              <a:t>* double -&gt;Double</a:t>
            </a:r>
            <a:endParaRPr lang="tr-TR" sz="2000"/>
          </a:p>
          <a:p>
            <a:pPr>
              <a:lnSpc>
                <a:spcPct val="90000"/>
              </a:lnSpc>
            </a:pPr>
            <a:endParaRPr lang="tr-TR" dirty="0">
              <a:solidFill>
                <a:srgbClr val="000000"/>
              </a:solidFill>
            </a:endParaRPr>
          </a:p>
        </p:txBody>
      </p:sp>
    </p:spTree>
    <p:extLst>
      <p:ext uri="{BB962C8B-B14F-4D97-AF65-F5344CB8AC3E}">
        <p14:creationId xmlns:p14="http://schemas.microsoft.com/office/powerpoint/2010/main" val="14616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F748E-AC24-4E33-BB15-E09F475E8F56}"/>
              </a:ext>
            </a:extLst>
          </p:cNvPr>
          <p:cNvSpPr>
            <a:spLocks noGrp="1"/>
          </p:cNvSpPr>
          <p:nvPr>
            <p:ph type="title"/>
          </p:nvPr>
        </p:nvSpPr>
        <p:spPr>
          <a:xfrm>
            <a:off x="1831442" y="379695"/>
            <a:ext cx="8177094" cy="806438"/>
          </a:xfrm>
        </p:spPr>
        <p:txBody>
          <a:bodyPr vert="horz" lIns="91440" tIns="45720" rIns="91440" bIns="45720" rtlCol="0" anchor="t">
            <a:noAutofit/>
          </a:bodyPr>
          <a:lstStyle/>
          <a:p>
            <a:pPr>
              <a:spcBef>
                <a:spcPts val="1000"/>
              </a:spcBef>
            </a:pPr>
            <a:r>
              <a:rPr lang="tr-TR" sz="2800">
                <a:solidFill>
                  <a:srgbClr val="0070C0"/>
                </a:solidFill>
                <a:latin typeface="Century Gothic"/>
                <a:ea typeface="Arial"/>
                <a:cs typeface="Arial"/>
              </a:rPr>
              <a:t>Default</a:t>
            </a:r>
            <a:r>
              <a:rPr lang="tr-TR" sz="2800" b="1">
                <a:solidFill>
                  <a:srgbClr val="0070C0"/>
                </a:solidFill>
                <a:latin typeface="Century Gothic"/>
                <a:ea typeface="Arial"/>
                <a:cs typeface="Arial"/>
              </a:rPr>
              <a:t> </a:t>
            </a:r>
            <a:r>
              <a:rPr lang="tr-TR" sz="2800">
                <a:solidFill>
                  <a:srgbClr val="0070C0"/>
                </a:solidFill>
                <a:latin typeface="Century Gothic"/>
                <a:ea typeface="Arial"/>
                <a:cs typeface="Arial"/>
              </a:rPr>
              <a:t>Constructor</a:t>
            </a:r>
            <a:r>
              <a:rPr lang="tr-TR" sz="2800" b="1">
                <a:solidFill>
                  <a:srgbClr val="0070C0"/>
                </a:solidFill>
                <a:latin typeface="Century Gothic"/>
                <a:ea typeface="Arial"/>
                <a:cs typeface="Arial"/>
              </a:rPr>
              <a:t> </a:t>
            </a:r>
            <a:r>
              <a:rPr lang="tr-TR" sz="2800">
                <a:solidFill>
                  <a:srgbClr val="0070C0"/>
                </a:solidFill>
                <a:latin typeface="Century Gothic"/>
                <a:ea typeface="Arial"/>
                <a:cs typeface="Arial"/>
              </a:rPr>
              <a:t>(</a:t>
            </a:r>
            <a:r>
              <a:rPr lang="tr-TR" sz="2800" b="1">
                <a:solidFill>
                  <a:srgbClr val="0070C0"/>
                </a:solidFill>
                <a:latin typeface="Century Gothic"/>
                <a:ea typeface="Arial"/>
                <a:cs typeface="Arial"/>
              </a:rPr>
              <a:t> </a:t>
            </a:r>
            <a:r>
              <a:rPr lang="tr-TR" sz="2800">
                <a:solidFill>
                  <a:srgbClr val="0070C0"/>
                </a:solidFill>
                <a:latin typeface="Century Gothic"/>
                <a:ea typeface="Arial"/>
                <a:cs typeface="Arial"/>
              </a:rPr>
              <a:t>Varsayılan</a:t>
            </a:r>
            <a:r>
              <a:rPr lang="tr-TR" sz="2800" dirty="0">
                <a:solidFill>
                  <a:srgbClr val="0070C0"/>
                </a:solidFill>
                <a:latin typeface="Century Gothic"/>
                <a:ea typeface="Arial"/>
                <a:cs typeface="Arial"/>
              </a:rPr>
              <a:t> </a:t>
            </a:r>
            <a:r>
              <a:rPr lang="tr-TR" sz="2800">
                <a:solidFill>
                  <a:srgbClr val="0070C0"/>
                </a:solidFill>
                <a:latin typeface="Century Gothic"/>
                <a:ea typeface="Arial"/>
                <a:cs typeface="Arial"/>
              </a:rPr>
              <a:t>Kurucu</a:t>
            </a:r>
            <a:r>
              <a:rPr lang="tr-TR" sz="2800" b="1">
                <a:solidFill>
                  <a:srgbClr val="0070C0"/>
                </a:solidFill>
                <a:latin typeface="Century Gothic"/>
                <a:ea typeface="Arial"/>
                <a:cs typeface="Arial"/>
              </a:rPr>
              <a:t> </a:t>
            </a:r>
            <a:r>
              <a:rPr lang="tr-TR" sz="2800">
                <a:solidFill>
                  <a:srgbClr val="0070C0"/>
                </a:solidFill>
                <a:latin typeface="Century Gothic"/>
                <a:ea typeface="Arial"/>
                <a:cs typeface="Arial"/>
              </a:rPr>
              <a:t>İşlev</a:t>
            </a:r>
            <a:r>
              <a:rPr lang="tr-TR" sz="2800" b="1">
                <a:solidFill>
                  <a:srgbClr val="0070C0"/>
                </a:solidFill>
                <a:latin typeface="Century Gothic"/>
                <a:ea typeface="Arial"/>
                <a:cs typeface="Arial"/>
              </a:rPr>
              <a:t> </a:t>
            </a:r>
            <a:r>
              <a:rPr lang="tr-TR" sz="2800">
                <a:solidFill>
                  <a:srgbClr val="0070C0"/>
                </a:solidFill>
                <a:latin typeface="Century Gothic"/>
                <a:ea typeface="Arial"/>
                <a:cs typeface="Arial"/>
              </a:rPr>
              <a:t>)</a:t>
            </a:r>
            <a:r>
              <a:rPr lang="en-US" sz="2800">
                <a:solidFill>
                  <a:srgbClr val="0070C0"/>
                </a:solidFill>
                <a:latin typeface="Century Gothic"/>
                <a:ea typeface="Arial"/>
                <a:cs typeface="Arial"/>
              </a:rPr>
              <a:t>​</a:t>
            </a:r>
            <a:endParaRPr lang="tr-TR" sz="2800">
              <a:solidFill>
                <a:srgbClr val="0070C0"/>
              </a:solidFill>
            </a:endParaRPr>
          </a:p>
        </p:txBody>
      </p:sp>
      <p:sp>
        <p:nvSpPr>
          <p:cNvPr id="4" name="Slayt Numarası Yer Tutucusu 3">
            <a:extLst>
              <a:ext uri="{FF2B5EF4-FFF2-40B4-BE49-F238E27FC236}">
                <a16:creationId xmlns:a16="http://schemas.microsoft.com/office/drawing/2014/main" id="{E27BC951-8760-45D9-97EC-3E6118838F6B}"/>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dirty="0"/>
              <a:pPr>
                <a:lnSpc>
                  <a:spcPct val="90000"/>
                </a:lnSpc>
                <a:spcAft>
                  <a:spcPts val="600"/>
                </a:spcAft>
              </a:pPr>
              <a:t>21</a:t>
            </a:fld>
            <a:endParaRPr lang="en-US" sz="1900"/>
          </a:p>
        </p:txBody>
      </p:sp>
      <p:sp>
        <p:nvSpPr>
          <p:cNvPr id="5" name="İçerik Yer Tutucusu 4">
            <a:extLst>
              <a:ext uri="{FF2B5EF4-FFF2-40B4-BE49-F238E27FC236}">
                <a16:creationId xmlns:a16="http://schemas.microsoft.com/office/drawing/2014/main" id="{D42AF55E-C655-4676-A59A-4930B3A6B37C}"/>
              </a:ext>
            </a:extLst>
          </p:cNvPr>
          <p:cNvSpPr>
            <a:spLocks noGrp="1"/>
          </p:cNvSpPr>
          <p:nvPr>
            <p:ph idx="1"/>
          </p:nvPr>
        </p:nvSpPr>
        <p:spPr>
          <a:xfrm>
            <a:off x="1683956" y="1270959"/>
            <a:ext cx="9977978" cy="5215356"/>
          </a:xfrm>
        </p:spPr>
        <p:txBody>
          <a:bodyPr vert="horz" lIns="91440" tIns="45720" rIns="91440" bIns="45720" rtlCol="0" anchor="t">
            <a:normAutofit fontScale="92500" lnSpcReduction="20000"/>
          </a:bodyPr>
          <a:lstStyle/>
          <a:p>
            <a:pPr>
              <a:lnSpc>
                <a:spcPct val="90000"/>
              </a:lnSpc>
            </a:pPr>
            <a:r>
              <a:rPr lang="tr-TR" sz="2000" dirty="0" err="1">
                <a:ea typeface="+mn-lt"/>
                <a:cs typeface="+mn-lt"/>
              </a:rPr>
              <a:t>Parameter</a:t>
            </a:r>
            <a:r>
              <a:rPr lang="tr-TR" sz="2000" dirty="0">
                <a:ea typeface="+mn-lt"/>
                <a:cs typeface="+mn-lt"/>
              </a:rPr>
              <a:t> değişkeni olmayan yada tüm parametre değişkenleri varsayılan argüman alan </a:t>
            </a:r>
            <a:r>
              <a:rPr lang="tr-TR" sz="2000" dirty="0" err="1">
                <a:ea typeface="+mn-lt"/>
                <a:cs typeface="+mn-lt"/>
              </a:rPr>
              <a:t>constructor</a:t>
            </a:r>
            <a:r>
              <a:rPr lang="tr-TR" sz="2000" dirty="0">
                <a:ea typeface="+mn-lt"/>
                <a:cs typeface="+mn-lt"/>
              </a:rPr>
              <a:t>.</a:t>
            </a:r>
          </a:p>
          <a:p>
            <a:pPr>
              <a:lnSpc>
                <a:spcPct val="90000"/>
              </a:lnSpc>
            </a:pPr>
            <a:r>
              <a:rPr lang="tr-TR" sz="2000" dirty="0">
                <a:ea typeface="+mn-lt"/>
                <a:cs typeface="+mn-lt"/>
              </a:rPr>
              <a:t>Başka bir deyişle, argüman göndermeden çağırılabilen </a:t>
            </a:r>
            <a:r>
              <a:rPr lang="tr-TR" sz="2000" dirty="0" err="1">
                <a:ea typeface="+mn-lt"/>
                <a:cs typeface="+mn-lt"/>
              </a:rPr>
              <a:t>constructor</a:t>
            </a:r>
            <a:r>
              <a:rPr lang="tr-TR" sz="2000" dirty="0">
                <a:ea typeface="+mn-lt"/>
                <a:cs typeface="+mn-lt"/>
              </a:rPr>
              <a:t>.</a:t>
            </a:r>
          </a:p>
          <a:p>
            <a:pPr>
              <a:lnSpc>
                <a:spcPct val="90000"/>
              </a:lnSpc>
            </a:pPr>
            <a:r>
              <a:rPr lang="tr-TR" sz="2000" dirty="0">
                <a:ea typeface="+mn-lt"/>
                <a:cs typeface="+mn-lt"/>
              </a:rPr>
              <a:t>Java'daki her sınıfın bir yapıcısı vardır, ister birini kodlayın ister kodlamayın.</a:t>
            </a:r>
            <a:endParaRPr lang="tr-TR" dirty="0"/>
          </a:p>
          <a:p>
            <a:pPr>
              <a:lnSpc>
                <a:spcPct val="90000"/>
              </a:lnSpc>
            </a:pPr>
            <a:r>
              <a:rPr lang="tr-TR" sz="2000" dirty="0">
                <a:ea typeface="+mn-lt"/>
                <a:cs typeface="+mn-lt"/>
              </a:rPr>
              <a:t>Sınıfa herhangi bir kurucu eklemezseniz, Java sizin için herhangi bir parametre olmadan bir tane oluşturacaktır.</a:t>
            </a:r>
          </a:p>
          <a:p>
            <a:pPr>
              <a:lnSpc>
                <a:spcPct val="90000"/>
              </a:lnSpc>
            </a:pPr>
            <a:r>
              <a:rPr lang="tr-TR" sz="2000" dirty="0">
                <a:ea typeface="+mn-lt"/>
                <a:cs typeface="+mn-lt"/>
              </a:rPr>
              <a:t>Java tarafından oluşturulan bu kurucuya varsayılan kurucu (</a:t>
            </a:r>
            <a:r>
              <a:rPr lang="tr-TR" sz="2000" dirty="0" err="1">
                <a:ea typeface="+mn-lt"/>
                <a:cs typeface="+mn-lt"/>
              </a:rPr>
              <a:t>Default</a:t>
            </a:r>
            <a:r>
              <a:rPr lang="tr-TR" sz="2000" dirty="0">
                <a:ea typeface="+mn-lt"/>
                <a:cs typeface="+mn-lt"/>
              </a:rPr>
              <a:t> </a:t>
            </a:r>
            <a:r>
              <a:rPr lang="tr-TR" sz="2000" dirty="0" err="1">
                <a:ea typeface="+mn-lt"/>
                <a:cs typeface="+mn-lt"/>
              </a:rPr>
              <a:t>Constructor</a:t>
            </a:r>
            <a:r>
              <a:rPr lang="tr-TR" sz="2000" dirty="0">
                <a:ea typeface="+mn-lt"/>
                <a:cs typeface="+mn-lt"/>
              </a:rPr>
              <a:t>)  denir.</a:t>
            </a:r>
          </a:p>
          <a:p>
            <a:pPr>
              <a:lnSpc>
                <a:spcPct val="90000"/>
              </a:lnSpc>
            </a:pPr>
            <a:r>
              <a:rPr lang="tr-TR" sz="2000" dirty="0">
                <a:ea typeface="+mn-lt"/>
                <a:cs typeface="+mn-lt"/>
              </a:rPr>
              <a:t>Varsayılan kurucunun boş bir parametre listesi ve boş bir gövdesi vardır.</a:t>
            </a:r>
          </a:p>
          <a:p>
            <a:pPr>
              <a:lnSpc>
                <a:spcPct val="90000"/>
              </a:lnSpc>
            </a:pPr>
            <a:r>
              <a:rPr lang="tr-TR" sz="2000" dirty="0">
                <a:ea typeface="+mn-lt"/>
                <a:cs typeface="+mn-lt"/>
              </a:rPr>
              <a:t>Not: Fonksiyon çağrılarıyla fonksiyonlara gönderilen ifadelere argüman yada </a:t>
            </a:r>
            <a:r>
              <a:rPr lang="tr-TR" sz="2000" dirty="0" err="1">
                <a:ea typeface="+mn-lt"/>
                <a:cs typeface="+mn-lt"/>
              </a:rPr>
              <a:t>actual</a:t>
            </a:r>
            <a:r>
              <a:rPr lang="tr-TR" sz="2000" dirty="0">
                <a:ea typeface="+mn-lt"/>
                <a:cs typeface="+mn-lt"/>
              </a:rPr>
              <a:t> </a:t>
            </a:r>
            <a:r>
              <a:rPr lang="tr-TR" sz="2000" dirty="0" err="1">
                <a:ea typeface="+mn-lt"/>
                <a:cs typeface="+mn-lt"/>
              </a:rPr>
              <a:t>parameter</a:t>
            </a:r>
            <a:r>
              <a:rPr lang="tr-TR" sz="2000" dirty="0">
                <a:ea typeface="+mn-lt"/>
                <a:cs typeface="+mn-lt"/>
              </a:rPr>
              <a:t> denir.</a:t>
            </a:r>
          </a:p>
          <a:p>
            <a:pPr marL="0" indent="0">
              <a:lnSpc>
                <a:spcPct val="90000"/>
              </a:lnSpc>
              <a:buNone/>
            </a:pPr>
            <a:endParaRPr lang="tr-TR" sz="2000" dirty="0">
              <a:ea typeface="+mn-lt"/>
              <a:cs typeface="+mn-lt"/>
            </a:endParaRPr>
          </a:p>
          <a:p>
            <a:pPr marL="0" indent="0">
              <a:buNone/>
            </a:pPr>
            <a:r>
              <a:rPr lang="tr-TR" sz="2000" dirty="0" err="1">
                <a:ea typeface="+mn-lt"/>
                <a:cs typeface="+mn-lt"/>
              </a:rPr>
              <a:t>public</a:t>
            </a:r>
            <a:r>
              <a:rPr lang="tr-TR" sz="2000" dirty="0">
                <a:ea typeface="+mn-lt"/>
                <a:cs typeface="+mn-lt"/>
              </a:rPr>
              <a:t> </a:t>
            </a:r>
            <a:r>
              <a:rPr lang="tr-TR" sz="2000" dirty="0" err="1">
                <a:ea typeface="+mn-lt"/>
                <a:cs typeface="+mn-lt"/>
              </a:rPr>
              <a:t>class</a:t>
            </a:r>
            <a:r>
              <a:rPr lang="tr-TR" sz="2000" dirty="0">
                <a:ea typeface="+mn-lt"/>
                <a:cs typeface="+mn-lt"/>
              </a:rPr>
              <a:t> Final {</a:t>
            </a:r>
            <a:endParaRPr lang="tr-TR" sz="2000" dirty="0">
              <a:solidFill>
                <a:srgbClr val="404040"/>
              </a:solidFill>
            </a:endParaRPr>
          </a:p>
          <a:p>
            <a:pPr marL="0" indent="0">
              <a:buNone/>
            </a:pPr>
            <a:r>
              <a:rPr lang="tr-TR" sz="2000" dirty="0">
                <a:ea typeface="+mn-lt"/>
                <a:cs typeface="+mn-lt"/>
              </a:rPr>
              <a:t>    </a:t>
            </a:r>
            <a:r>
              <a:rPr lang="tr-TR" sz="2000" dirty="0" err="1">
                <a:ea typeface="+mn-lt"/>
                <a:cs typeface="+mn-lt"/>
              </a:rPr>
              <a:t>public</a:t>
            </a:r>
            <a:r>
              <a:rPr lang="tr-TR" sz="2000" dirty="0">
                <a:ea typeface="+mn-lt"/>
                <a:cs typeface="+mn-lt"/>
              </a:rPr>
              <a:t> </a:t>
            </a:r>
            <a:r>
              <a:rPr lang="tr-TR" sz="2000" dirty="0" err="1">
                <a:ea typeface="+mn-lt"/>
                <a:cs typeface="+mn-lt"/>
              </a:rPr>
              <a:t>static</a:t>
            </a:r>
            <a:r>
              <a:rPr lang="tr-TR" sz="2000" dirty="0">
                <a:ea typeface="+mn-lt"/>
                <a:cs typeface="+mn-lt"/>
              </a:rPr>
              <a:t> </a:t>
            </a:r>
            <a:r>
              <a:rPr lang="tr-TR" sz="2000" dirty="0" err="1">
                <a:ea typeface="+mn-lt"/>
                <a:cs typeface="+mn-lt"/>
              </a:rPr>
              <a:t>void</a:t>
            </a:r>
            <a:r>
              <a:rPr lang="tr-TR" sz="2000" dirty="0">
                <a:ea typeface="+mn-lt"/>
                <a:cs typeface="+mn-lt"/>
              </a:rPr>
              <a:t> main(</a:t>
            </a:r>
            <a:r>
              <a:rPr lang="tr-TR" sz="2000" dirty="0" err="1">
                <a:ea typeface="+mn-lt"/>
                <a:cs typeface="+mn-lt"/>
              </a:rPr>
              <a:t>String</a:t>
            </a:r>
            <a:r>
              <a:rPr lang="tr-TR" sz="2000" dirty="0">
                <a:ea typeface="+mn-lt"/>
                <a:cs typeface="+mn-lt"/>
              </a:rPr>
              <a:t>[] </a:t>
            </a:r>
            <a:r>
              <a:rPr lang="tr-TR" sz="2000" dirty="0" err="1">
                <a:ea typeface="+mn-lt"/>
                <a:cs typeface="+mn-lt"/>
              </a:rPr>
              <a:t>args</a:t>
            </a:r>
            <a:r>
              <a:rPr lang="tr-TR" sz="2000" dirty="0">
                <a:ea typeface="+mn-lt"/>
                <a:cs typeface="+mn-lt"/>
              </a:rPr>
              <a:t>){</a:t>
            </a:r>
            <a:endParaRPr lang="tr-TR" dirty="0"/>
          </a:p>
          <a:p>
            <a:pPr marL="0" indent="0">
              <a:buNone/>
            </a:pPr>
            <a:r>
              <a:rPr lang="tr-TR" sz="2000" dirty="0">
                <a:ea typeface="+mn-lt"/>
                <a:cs typeface="+mn-lt"/>
              </a:rPr>
              <a:t>      Final sınav = </a:t>
            </a:r>
            <a:r>
              <a:rPr lang="tr-TR" sz="2000" dirty="0" err="1">
                <a:ea typeface="+mn-lt"/>
                <a:cs typeface="+mn-lt"/>
              </a:rPr>
              <a:t>new</a:t>
            </a:r>
            <a:r>
              <a:rPr lang="tr-TR" sz="2000" dirty="0">
                <a:ea typeface="+mn-lt"/>
                <a:cs typeface="+mn-lt"/>
              </a:rPr>
              <a:t> Final(); // </a:t>
            </a:r>
            <a:r>
              <a:rPr lang="tr-TR" sz="2000" dirty="0" err="1">
                <a:ea typeface="+mn-lt"/>
                <a:cs typeface="+mn-lt"/>
              </a:rPr>
              <a:t>default</a:t>
            </a:r>
            <a:r>
              <a:rPr lang="tr-TR" sz="2000" dirty="0">
                <a:ea typeface="+mn-lt"/>
                <a:cs typeface="+mn-lt"/>
              </a:rPr>
              <a:t> yapıcımızı çağırdık</a:t>
            </a:r>
            <a:endParaRPr lang="tr-TR" dirty="0"/>
          </a:p>
          <a:p>
            <a:pPr marL="0" indent="0">
              <a:buNone/>
            </a:pPr>
            <a:r>
              <a:rPr lang="tr-TR" sz="2000" dirty="0">
                <a:ea typeface="+mn-lt"/>
                <a:cs typeface="+mn-lt"/>
              </a:rPr>
              <a:t>    }</a:t>
            </a:r>
            <a:endParaRPr lang="tr-TR" dirty="0"/>
          </a:p>
          <a:p>
            <a:pPr marL="0" indent="0">
              <a:lnSpc>
                <a:spcPct val="90000"/>
              </a:lnSpc>
              <a:buNone/>
            </a:pPr>
            <a:r>
              <a:rPr lang="tr-TR" sz="2000" dirty="0">
                <a:ea typeface="+mn-lt"/>
                <a:cs typeface="+mn-lt"/>
              </a:rPr>
              <a:t>}</a:t>
            </a:r>
            <a:endParaRPr lang="tr-TR" dirty="0"/>
          </a:p>
        </p:txBody>
      </p:sp>
    </p:spTree>
    <p:extLst>
      <p:ext uri="{BB962C8B-B14F-4D97-AF65-F5344CB8AC3E}">
        <p14:creationId xmlns:p14="http://schemas.microsoft.com/office/powerpoint/2010/main" val="71504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E27BC951-8760-45D9-97EC-3E6118838F6B}"/>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dirty="0"/>
              <a:pPr>
                <a:lnSpc>
                  <a:spcPct val="90000"/>
                </a:lnSpc>
                <a:spcAft>
                  <a:spcPts val="600"/>
                </a:spcAft>
              </a:pPr>
              <a:t>22</a:t>
            </a:fld>
            <a:endParaRPr lang="en-US" sz="1900"/>
          </a:p>
        </p:txBody>
      </p:sp>
      <p:sp>
        <p:nvSpPr>
          <p:cNvPr id="5" name="İçerik Yer Tutucusu 4">
            <a:extLst>
              <a:ext uri="{FF2B5EF4-FFF2-40B4-BE49-F238E27FC236}">
                <a16:creationId xmlns:a16="http://schemas.microsoft.com/office/drawing/2014/main" id="{D42AF55E-C655-4676-A59A-4930B3A6B37C}"/>
              </a:ext>
            </a:extLst>
          </p:cNvPr>
          <p:cNvSpPr>
            <a:spLocks noGrp="1"/>
          </p:cNvSpPr>
          <p:nvPr>
            <p:ph idx="1"/>
          </p:nvPr>
        </p:nvSpPr>
        <p:spPr>
          <a:xfrm>
            <a:off x="1683956" y="1270959"/>
            <a:ext cx="9517902" cy="5488525"/>
          </a:xfrm>
        </p:spPr>
        <p:txBody>
          <a:bodyPr vert="horz" lIns="91440" tIns="45720" rIns="91440" bIns="45720" rtlCol="0" anchor="t">
            <a:normAutofit fontScale="85000" lnSpcReduction="10000"/>
          </a:bodyPr>
          <a:lstStyle/>
          <a:p>
            <a:pPr>
              <a:lnSpc>
                <a:spcPct val="90000"/>
              </a:lnSpc>
            </a:pPr>
            <a:r>
              <a:rPr lang="tr-TR" sz="2000" dirty="0">
                <a:ea typeface="+mn-lt"/>
                <a:cs typeface="+mn-lt"/>
              </a:rPr>
              <a:t>Final</a:t>
            </a:r>
            <a:r>
              <a:rPr lang="tr-TR" sz="2000" b="1" dirty="0">
                <a:ea typeface="+mn-lt"/>
                <a:cs typeface="+mn-lt"/>
              </a:rPr>
              <a:t> </a:t>
            </a:r>
            <a:r>
              <a:rPr lang="tr-TR" sz="2000" dirty="0" err="1">
                <a:ea typeface="+mn-lt"/>
                <a:cs typeface="+mn-lt"/>
              </a:rPr>
              <a:t>instance</a:t>
            </a:r>
            <a:r>
              <a:rPr lang="tr-TR" sz="2000" dirty="0">
                <a:ea typeface="+mn-lt"/>
                <a:cs typeface="+mn-lt"/>
              </a:rPr>
              <a:t> </a:t>
            </a:r>
            <a:r>
              <a:rPr lang="tr-TR" sz="2000" dirty="0" err="1">
                <a:ea typeface="+mn-lt"/>
                <a:cs typeface="+mn-lt"/>
              </a:rPr>
              <a:t>variable</a:t>
            </a:r>
            <a:endParaRPr lang="tr-TR" sz="2000" dirty="0">
              <a:ea typeface="+mn-lt"/>
              <a:cs typeface="+mn-lt"/>
            </a:endParaRPr>
          </a:p>
          <a:p>
            <a:pPr>
              <a:lnSpc>
                <a:spcPct val="90000"/>
              </a:lnSpc>
            </a:pPr>
            <a:r>
              <a:rPr lang="tr-TR" sz="2000" dirty="0" err="1">
                <a:ea typeface="+mn-lt"/>
                <a:cs typeface="+mn-lt"/>
              </a:rPr>
              <a:t>Class’ın</a:t>
            </a:r>
            <a:r>
              <a:rPr lang="tr-TR" sz="2000" dirty="0">
                <a:ea typeface="+mn-lt"/>
                <a:cs typeface="+mn-lt"/>
              </a:rPr>
              <a:t> bir </a:t>
            </a:r>
            <a:r>
              <a:rPr lang="tr-TR" sz="2000" dirty="0" err="1">
                <a:ea typeface="+mn-lt"/>
                <a:cs typeface="+mn-lt"/>
              </a:rPr>
              <a:t>field’i</a:t>
            </a:r>
            <a:r>
              <a:rPr lang="tr-TR" sz="2000" dirty="0">
                <a:ea typeface="+mn-lt"/>
                <a:cs typeface="+mn-lt"/>
              </a:rPr>
              <a:t> (alanı) olarak tanımlanan değişkenlere </a:t>
            </a:r>
            <a:r>
              <a:rPr lang="tr-TR" sz="2000" dirty="0" err="1">
                <a:ea typeface="+mn-lt"/>
                <a:cs typeface="+mn-lt"/>
              </a:rPr>
              <a:t>instance</a:t>
            </a:r>
            <a:r>
              <a:rPr lang="tr-TR" sz="2000" dirty="0">
                <a:ea typeface="+mn-lt"/>
                <a:cs typeface="+mn-lt"/>
              </a:rPr>
              <a:t> </a:t>
            </a:r>
            <a:r>
              <a:rPr lang="tr-TR" sz="2000" dirty="0" err="1">
                <a:ea typeface="+mn-lt"/>
                <a:cs typeface="+mn-lt"/>
              </a:rPr>
              <a:t>variable</a:t>
            </a:r>
            <a:r>
              <a:rPr lang="tr-TR" sz="2000" dirty="0">
                <a:ea typeface="+mn-lt"/>
                <a:cs typeface="+mn-lt"/>
              </a:rPr>
              <a:t> denir. </a:t>
            </a:r>
          </a:p>
          <a:p>
            <a:pPr>
              <a:lnSpc>
                <a:spcPct val="90000"/>
              </a:lnSpc>
            </a:pPr>
            <a:r>
              <a:rPr lang="tr-TR" sz="2000" dirty="0">
                <a:ea typeface="+mn-lt"/>
                <a:cs typeface="+mn-lt"/>
              </a:rPr>
              <a:t>Bu alanların değerlerini tanımlarken, </a:t>
            </a:r>
            <a:r>
              <a:rPr lang="tr-TR" sz="2000" dirty="0" err="1">
                <a:ea typeface="+mn-lt"/>
                <a:cs typeface="+mn-lt"/>
              </a:rPr>
              <a:t>constructor’da</a:t>
            </a:r>
            <a:r>
              <a:rPr lang="tr-TR" sz="2000" dirty="0">
                <a:ea typeface="+mn-lt"/>
                <a:cs typeface="+mn-lt"/>
              </a:rPr>
              <a:t> veya daha sonra herhangi bir metodun içerisinde verilebilir.</a:t>
            </a:r>
          </a:p>
          <a:p>
            <a:pPr>
              <a:lnSpc>
                <a:spcPct val="90000"/>
              </a:lnSpc>
            </a:pPr>
            <a:r>
              <a:rPr lang="tr-TR" sz="2000" dirty="0">
                <a:ea typeface="+mn-lt"/>
                <a:cs typeface="+mn-lt"/>
              </a:rPr>
              <a:t>Hatta herhangi bir değer atanmazsa ilgili veri tipinin varsayılan değeri atanacaktır. </a:t>
            </a:r>
          </a:p>
          <a:p>
            <a:pPr>
              <a:lnSpc>
                <a:spcPct val="90000"/>
              </a:lnSpc>
            </a:pPr>
            <a:r>
              <a:rPr lang="tr-TR" sz="2000" dirty="0">
                <a:ea typeface="+mn-lt"/>
                <a:cs typeface="+mn-lt"/>
              </a:rPr>
              <a:t>Örneğin: </a:t>
            </a:r>
            <a:r>
              <a:rPr lang="tr-TR" sz="2000" dirty="0" err="1">
                <a:ea typeface="+mn-lt"/>
                <a:cs typeface="+mn-lt"/>
              </a:rPr>
              <a:t>int</a:t>
            </a:r>
            <a:r>
              <a:rPr lang="tr-TR" sz="2000" dirty="0">
                <a:ea typeface="+mn-lt"/>
                <a:cs typeface="+mn-lt"/>
              </a:rPr>
              <a:t> için 0 gibi. Fakat final olan bir </a:t>
            </a:r>
            <a:r>
              <a:rPr lang="tr-TR" sz="2000" dirty="0" err="1">
                <a:ea typeface="+mn-lt"/>
                <a:cs typeface="+mn-lt"/>
              </a:rPr>
              <a:t>instance</a:t>
            </a:r>
            <a:r>
              <a:rPr lang="tr-TR" sz="2000" dirty="0">
                <a:ea typeface="+mn-lt"/>
                <a:cs typeface="+mn-lt"/>
              </a:rPr>
              <a:t> </a:t>
            </a:r>
            <a:r>
              <a:rPr lang="tr-TR" sz="2000" dirty="0" err="1">
                <a:ea typeface="+mn-lt"/>
                <a:cs typeface="+mn-lt"/>
              </a:rPr>
              <a:t>variable</a:t>
            </a:r>
            <a:r>
              <a:rPr lang="tr-TR" sz="2000" dirty="0">
                <a:ea typeface="+mn-lt"/>
                <a:cs typeface="+mn-lt"/>
              </a:rPr>
              <a:t> tanımlanmışsa bu değer ya tanımlanırken yada </a:t>
            </a:r>
            <a:r>
              <a:rPr lang="tr-TR" sz="2000" dirty="0" err="1">
                <a:ea typeface="+mn-lt"/>
                <a:cs typeface="+mn-lt"/>
              </a:rPr>
              <a:t>constructor’da</a:t>
            </a:r>
            <a:r>
              <a:rPr lang="tr-TR" sz="2000" dirty="0">
                <a:ea typeface="+mn-lt"/>
                <a:cs typeface="+mn-lt"/>
              </a:rPr>
              <a:t> atanmalıdır.</a:t>
            </a:r>
          </a:p>
          <a:p>
            <a:pPr>
              <a:lnSpc>
                <a:spcPct val="90000"/>
              </a:lnSpc>
            </a:pPr>
            <a:r>
              <a:rPr lang="tr-TR" sz="2000" dirty="0">
                <a:ea typeface="+mn-lt"/>
                <a:cs typeface="+mn-lt"/>
              </a:rPr>
              <a:t> Eğer bir final </a:t>
            </a:r>
            <a:r>
              <a:rPr lang="tr-TR" sz="2000" dirty="0" err="1">
                <a:ea typeface="+mn-lt"/>
                <a:cs typeface="+mn-lt"/>
              </a:rPr>
              <a:t>instance</a:t>
            </a:r>
            <a:r>
              <a:rPr lang="tr-TR" sz="2000" dirty="0">
                <a:ea typeface="+mn-lt"/>
                <a:cs typeface="+mn-lt"/>
              </a:rPr>
              <a:t> </a:t>
            </a:r>
            <a:r>
              <a:rPr lang="tr-TR" sz="2000" dirty="0" err="1">
                <a:ea typeface="+mn-lt"/>
                <a:cs typeface="+mn-lt"/>
              </a:rPr>
              <a:t>variable</a:t>
            </a:r>
            <a:r>
              <a:rPr lang="tr-TR" sz="2000" dirty="0">
                <a:ea typeface="+mn-lt"/>
                <a:cs typeface="+mn-lt"/>
              </a:rPr>
              <a:t> tanımlanırken değeri atanmamışsa, tüm </a:t>
            </a:r>
            <a:r>
              <a:rPr lang="tr-TR" sz="2000" dirty="0" err="1">
                <a:ea typeface="+mn-lt"/>
                <a:cs typeface="+mn-lt"/>
              </a:rPr>
              <a:t>constructor’larda</a:t>
            </a:r>
            <a:r>
              <a:rPr lang="tr-TR" sz="2000" dirty="0">
                <a:ea typeface="+mn-lt"/>
                <a:cs typeface="+mn-lt"/>
              </a:rPr>
              <a:t> ilgili değişken parametre geçilerek değeri atanmalıdır.</a:t>
            </a:r>
            <a:endParaRPr lang="tr-TR"/>
          </a:p>
          <a:p>
            <a:pPr marL="0" indent="0">
              <a:lnSpc>
                <a:spcPct val="90000"/>
              </a:lnSpc>
              <a:buNone/>
            </a:pPr>
            <a:endParaRPr lang="tr-TR" sz="2000" dirty="0">
              <a:ea typeface="+mn-lt"/>
              <a:cs typeface="+mn-lt"/>
            </a:endParaRPr>
          </a:p>
          <a:p>
            <a:pPr marL="0" indent="0">
              <a:lnSpc>
                <a:spcPct val="90000"/>
              </a:lnSpc>
              <a:buNone/>
            </a:pPr>
            <a:r>
              <a:rPr lang="tr-TR" sz="2000" dirty="0" err="1">
                <a:ea typeface="+mn-lt"/>
                <a:cs typeface="+mn-lt"/>
              </a:rPr>
              <a:t>public</a:t>
            </a:r>
            <a:r>
              <a:rPr lang="tr-TR" sz="2000" dirty="0">
                <a:ea typeface="+mn-lt"/>
                <a:cs typeface="+mn-lt"/>
              </a:rPr>
              <a:t> </a:t>
            </a:r>
            <a:r>
              <a:rPr lang="tr-TR" sz="2000" dirty="0" err="1">
                <a:ea typeface="+mn-lt"/>
                <a:cs typeface="+mn-lt"/>
              </a:rPr>
              <a:t>class</a:t>
            </a:r>
            <a:r>
              <a:rPr lang="tr-TR" sz="2000" dirty="0">
                <a:ea typeface="+mn-lt"/>
                <a:cs typeface="+mn-lt"/>
              </a:rPr>
              <a:t> Ev {  </a:t>
            </a:r>
          </a:p>
          <a:p>
            <a:pPr marL="0" indent="0">
              <a:lnSpc>
                <a:spcPct val="90000"/>
              </a:lnSpc>
              <a:buNone/>
            </a:pPr>
            <a:r>
              <a:rPr lang="tr-TR" sz="2000" dirty="0" err="1">
                <a:ea typeface="+mn-lt"/>
                <a:cs typeface="+mn-lt"/>
              </a:rPr>
              <a:t>private</a:t>
            </a:r>
            <a:r>
              <a:rPr lang="tr-TR" sz="2000" dirty="0">
                <a:ea typeface="+mn-lt"/>
                <a:cs typeface="+mn-lt"/>
              </a:rPr>
              <a:t> final </a:t>
            </a:r>
            <a:r>
              <a:rPr lang="tr-TR" sz="2000" dirty="0" err="1">
                <a:ea typeface="+mn-lt"/>
                <a:cs typeface="+mn-lt"/>
              </a:rPr>
              <a:t>int</a:t>
            </a:r>
            <a:r>
              <a:rPr lang="tr-TR" sz="2000" dirty="0">
                <a:ea typeface="+mn-lt"/>
                <a:cs typeface="+mn-lt"/>
              </a:rPr>
              <a:t> </a:t>
            </a:r>
            <a:r>
              <a:rPr lang="tr-TR" sz="2000" dirty="0" err="1">
                <a:ea typeface="+mn-lt"/>
                <a:cs typeface="+mn-lt"/>
              </a:rPr>
              <a:t>volume</a:t>
            </a:r>
            <a:r>
              <a:rPr lang="tr-TR" sz="2000" dirty="0">
                <a:ea typeface="+mn-lt"/>
                <a:cs typeface="+mn-lt"/>
              </a:rPr>
              <a:t>;</a:t>
            </a:r>
          </a:p>
          <a:p>
            <a:pPr marL="0" indent="0">
              <a:lnSpc>
                <a:spcPct val="90000"/>
              </a:lnSpc>
              <a:buNone/>
            </a:pPr>
            <a:r>
              <a:rPr lang="tr-TR" sz="2000" dirty="0" err="1">
                <a:ea typeface="+mn-lt"/>
                <a:cs typeface="+mn-lt"/>
              </a:rPr>
              <a:t>private</a:t>
            </a:r>
            <a:r>
              <a:rPr lang="tr-TR" sz="2000" dirty="0">
                <a:ea typeface="+mn-lt"/>
                <a:cs typeface="+mn-lt"/>
              </a:rPr>
              <a:t> final </a:t>
            </a:r>
            <a:r>
              <a:rPr lang="tr-TR" sz="2000" dirty="0" err="1">
                <a:ea typeface="+mn-lt"/>
                <a:cs typeface="+mn-lt"/>
              </a:rPr>
              <a:t>String</a:t>
            </a:r>
            <a:r>
              <a:rPr lang="tr-TR" sz="2000" dirty="0">
                <a:ea typeface="+mn-lt"/>
                <a:cs typeface="+mn-lt"/>
              </a:rPr>
              <a:t> name = "Beyza Apartmanı";</a:t>
            </a:r>
            <a:endParaRPr lang="tr-TR" dirty="0">
              <a:ea typeface="+mn-lt"/>
              <a:cs typeface="+mn-lt"/>
            </a:endParaRPr>
          </a:p>
          <a:p>
            <a:pPr marL="0" indent="0">
              <a:lnSpc>
                <a:spcPct val="90000"/>
              </a:lnSpc>
              <a:buNone/>
            </a:pPr>
            <a:r>
              <a:rPr lang="tr-TR" sz="2000" dirty="0" err="1">
                <a:ea typeface="+mn-lt"/>
                <a:cs typeface="+mn-lt"/>
              </a:rPr>
              <a:t>public</a:t>
            </a:r>
            <a:r>
              <a:rPr lang="tr-TR" sz="2000" dirty="0">
                <a:ea typeface="+mn-lt"/>
                <a:cs typeface="+mn-lt"/>
              </a:rPr>
              <a:t> Ev(</a:t>
            </a:r>
            <a:r>
              <a:rPr lang="tr-TR" sz="2000" dirty="0" err="1">
                <a:ea typeface="+mn-lt"/>
                <a:cs typeface="+mn-lt"/>
              </a:rPr>
              <a:t>int</a:t>
            </a:r>
            <a:r>
              <a:rPr lang="tr-TR" sz="2000" dirty="0">
                <a:ea typeface="+mn-lt"/>
                <a:cs typeface="+mn-lt"/>
              </a:rPr>
              <a:t> </a:t>
            </a:r>
            <a:r>
              <a:rPr lang="tr-TR" sz="2000" dirty="0" err="1">
                <a:ea typeface="+mn-lt"/>
                <a:cs typeface="+mn-lt"/>
              </a:rPr>
              <a:t>length</a:t>
            </a:r>
            <a:r>
              <a:rPr lang="tr-TR" sz="2000" dirty="0">
                <a:ea typeface="+mn-lt"/>
                <a:cs typeface="+mn-lt"/>
              </a:rPr>
              <a:t>, </a:t>
            </a:r>
            <a:r>
              <a:rPr lang="tr-TR" sz="2000" dirty="0" err="1">
                <a:ea typeface="+mn-lt"/>
                <a:cs typeface="+mn-lt"/>
              </a:rPr>
              <a:t>int</a:t>
            </a:r>
            <a:r>
              <a:rPr lang="tr-TR" sz="2000" dirty="0">
                <a:ea typeface="+mn-lt"/>
                <a:cs typeface="+mn-lt"/>
              </a:rPr>
              <a:t> </a:t>
            </a:r>
            <a:r>
              <a:rPr lang="tr-TR" sz="2000" dirty="0" err="1">
                <a:ea typeface="+mn-lt"/>
                <a:cs typeface="+mn-lt"/>
              </a:rPr>
              <a:t>width</a:t>
            </a:r>
            <a:r>
              <a:rPr lang="tr-TR" sz="2000" dirty="0">
                <a:ea typeface="+mn-lt"/>
                <a:cs typeface="+mn-lt"/>
              </a:rPr>
              <a:t>, </a:t>
            </a:r>
            <a:r>
              <a:rPr lang="tr-TR" sz="2000" dirty="0" err="1">
                <a:ea typeface="+mn-lt"/>
                <a:cs typeface="+mn-lt"/>
              </a:rPr>
              <a:t>int</a:t>
            </a:r>
            <a:r>
              <a:rPr lang="tr-TR" sz="2000" dirty="0">
                <a:ea typeface="+mn-lt"/>
                <a:cs typeface="+mn-lt"/>
              </a:rPr>
              <a:t> </a:t>
            </a:r>
            <a:r>
              <a:rPr lang="tr-TR" sz="2000" dirty="0" err="1">
                <a:ea typeface="+mn-lt"/>
                <a:cs typeface="+mn-lt"/>
              </a:rPr>
              <a:t>height</a:t>
            </a:r>
            <a:r>
              <a:rPr lang="tr-TR" sz="2000" dirty="0">
                <a:ea typeface="+mn-lt"/>
                <a:cs typeface="+mn-lt"/>
              </a:rPr>
              <a:t>) { </a:t>
            </a:r>
            <a:endParaRPr lang="tr-TR" dirty="0">
              <a:ea typeface="+mn-lt"/>
              <a:cs typeface="+mn-lt"/>
            </a:endParaRPr>
          </a:p>
          <a:p>
            <a:pPr marL="0" indent="0">
              <a:lnSpc>
                <a:spcPct val="90000"/>
              </a:lnSpc>
              <a:buNone/>
            </a:pPr>
            <a:r>
              <a:rPr lang="tr-TR" sz="2000" dirty="0" err="1">
                <a:ea typeface="+mn-lt"/>
                <a:cs typeface="+mn-lt"/>
              </a:rPr>
              <a:t>volume</a:t>
            </a:r>
            <a:r>
              <a:rPr lang="tr-TR" sz="2000" dirty="0">
                <a:ea typeface="+mn-lt"/>
                <a:cs typeface="+mn-lt"/>
              </a:rPr>
              <a:t> = </a:t>
            </a:r>
            <a:r>
              <a:rPr lang="tr-TR" sz="2000" dirty="0" err="1">
                <a:ea typeface="+mn-lt"/>
                <a:cs typeface="+mn-lt"/>
              </a:rPr>
              <a:t>length</a:t>
            </a:r>
            <a:r>
              <a:rPr lang="tr-TR" sz="2000" dirty="0">
                <a:ea typeface="+mn-lt"/>
                <a:cs typeface="+mn-lt"/>
              </a:rPr>
              <a:t> * </a:t>
            </a:r>
            <a:r>
              <a:rPr lang="tr-TR" sz="2000" dirty="0" err="1">
                <a:ea typeface="+mn-lt"/>
                <a:cs typeface="+mn-lt"/>
              </a:rPr>
              <a:t>width</a:t>
            </a:r>
            <a:r>
              <a:rPr lang="tr-TR" sz="2000" dirty="0">
                <a:ea typeface="+mn-lt"/>
                <a:cs typeface="+mn-lt"/>
              </a:rPr>
              <a:t> * </a:t>
            </a:r>
            <a:r>
              <a:rPr lang="tr-TR" sz="2000" dirty="0" err="1">
                <a:ea typeface="+mn-lt"/>
                <a:cs typeface="+mn-lt"/>
              </a:rPr>
              <a:t>height</a:t>
            </a:r>
            <a:r>
              <a:rPr lang="tr-TR" sz="2000" dirty="0">
                <a:ea typeface="+mn-lt"/>
                <a:cs typeface="+mn-lt"/>
              </a:rPr>
              <a:t>; </a:t>
            </a:r>
            <a:endParaRPr lang="tr-TR" dirty="0">
              <a:ea typeface="+mn-lt"/>
              <a:cs typeface="+mn-lt"/>
            </a:endParaRPr>
          </a:p>
          <a:p>
            <a:pPr marL="0" indent="0">
              <a:lnSpc>
                <a:spcPct val="90000"/>
              </a:lnSpc>
              <a:buNone/>
            </a:pPr>
            <a:r>
              <a:rPr lang="tr-TR" sz="2000" dirty="0">
                <a:ea typeface="+mn-lt"/>
                <a:cs typeface="+mn-lt"/>
              </a:rPr>
              <a:t> }</a:t>
            </a:r>
            <a:endParaRPr lang="tr-TR" dirty="0">
              <a:ea typeface="+mn-lt"/>
              <a:cs typeface="+mn-lt"/>
            </a:endParaRPr>
          </a:p>
          <a:p>
            <a:pPr marL="0" indent="0">
              <a:lnSpc>
                <a:spcPct val="90000"/>
              </a:lnSpc>
              <a:buNone/>
            </a:pPr>
            <a:r>
              <a:rPr lang="tr-TR" sz="2000" dirty="0">
                <a:ea typeface="+mn-lt"/>
                <a:cs typeface="+mn-lt"/>
              </a:rPr>
              <a:t>}</a:t>
            </a:r>
            <a:endParaRPr lang="tr-TR" dirty="0"/>
          </a:p>
          <a:p>
            <a:pPr>
              <a:lnSpc>
                <a:spcPct val="90000"/>
              </a:lnSpc>
            </a:pPr>
            <a:endParaRPr lang="tr-TR" sz="2000" dirty="0">
              <a:ea typeface="+mn-lt"/>
              <a:cs typeface="+mn-lt"/>
            </a:endParaRPr>
          </a:p>
        </p:txBody>
      </p:sp>
      <p:sp>
        <p:nvSpPr>
          <p:cNvPr id="6" name="Başlık 5">
            <a:extLst>
              <a:ext uri="{FF2B5EF4-FFF2-40B4-BE49-F238E27FC236}">
                <a16:creationId xmlns:a16="http://schemas.microsoft.com/office/drawing/2014/main" id="{ECF87213-7E20-478C-8334-65226B286FD0}"/>
              </a:ext>
            </a:extLst>
          </p:cNvPr>
          <p:cNvSpPr>
            <a:spLocks noGrp="1"/>
          </p:cNvSpPr>
          <p:nvPr>
            <p:ph type="title"/>
          </p:nvPr>
        </p:nvSpPr>
        <p:spPr>
          <a:xfrm>
            <a:off x="1687151" y="307809"/>
            <a:ext cx="8911687" cy="720174"/>
          </a:xfrm>
        </p:spPr>
        <p:txBody>
          <a:bodyPr>
            <a:normAutofit fontScale="90000"/>
          </a:bodyPr>
          <a:lstStyle/>
          <a:p>
            <a:r>
              <a:rPr lang="tr-TR" dirty="0"/>
              <a:t>Java'da Final </a:t>
            </a:r>
            <a:r>
              <a:rPr lang="tr-TR" dirty="0" err="1"/>
              <a:t>Keyword</a:t>
            </a:r>
            <a:r>
              <a:rPr lang="tr-TR" dirty="0"/>
              <a:t>(</a:t>
            </a:r>
            <a:r>
              <a:rPr lang="tr-TR" dirty="0">
                <a:ea typeface="+mj-lt"/>
                <a:cs typeface="+mj-lt"/>
              </a:rPr>
              <a:t>anahtar sözcüğü</a:t>
            </a:r>
            <a:r>
              <a:rPr lang="tr-TR" dirty="0"/>
              <a:t>)</a:t>
            </a:r>
          </a:p>
        </p:txBody>
      </p:sp>
    </p:spTree>
    <p:extLst>
      <p:ext uri="{BB962C8B-B14F-4D97-AF65-F5344CB8AC3E}">
        <p14:creationId xmlns:p14="http://schemas.microsoft.com/office/powerpoint/2010/main" val="282637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E27BC951-8760-45D9-97EC-3E6118838F6B}"/>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dirty="0"/>
              <a:pPr>
                <a:lnSpc>
                  <a:spcPct val="90000"/>
                </a:lnSpc>
                <a:spcAft>
                  <a:spcPts val="600"/>
                </a:spcAft>
              </a:pPr>
              <a:t>23</a:t>
            </a:fld>
            <a:endParaRPr lang="en-US" sz="1900"/>
          </a:p>
        </p:txBody>
      </p:sp>
      <p:sp>
        <p:nvSpPr>
          <p:cNvPr id="5" name="İçerik Yer Tutucusu 4">
            <a:extLst>
              <a:ext uri="{FF2B5EF4-FFF2-40B4-BE49-F238E27FC236}">
                <a16:creationId xmlns:a16="http://schemas.microsoft.com/office/drawing/2014/main" id="{D42AF55E-C655-4676-A59A-4930B3A6B37C}"/>
              </a:ext>
            </a:extLst>
          </p:cNvPr>
          <p:cNvSpPr>
            <a:spLocks noGrp="1"/>
          </p:cNvSpPr>
          <p:nvPr>
            <p:ph idx="1"/>
          </p:nvPr>
        </p:nvSpPr>
        <p:spPr>
          <a:xfrm>
            <a:off x="1683956" y="1270959"/>
            <a:ext cx="9719185" cy="5215356"/>
          </a:xfrm>
        </p:spPr>
        <p:txBody>
          <a:bodyPr vert="horz" lIns="91440" tIns="45720" rIns="91440" bIns="45720" rtlCol="0" anchor="t">
            <a:normAutofit/>
          </a:bodyPr>
          <a:lstStyle/>
          <a:p>
            <a:pPr>
              <a:lnSpc>
                <a:spcPct val="90000"/>
              </a:lnSpc>
            </a:pPr>
            <a:r>
              <a:rPr lang="tr-TR" sz="2000" dirty="0">
                <a:ea typeface="+mn-lt"/>
                <a:cs typeface="+mn-lt"/>
              </a:rPr>
              <a:t>Dışarından ya da yanlış kullanım sonucu kodu ve veriyi koruyan bir mekanizmadır. Bir diğer şekliyle iş metot tarafından yapılır fakat </a:t>
            </a:r>
            <a:r>
              <a:rPr lang="tr-TR" sz="2000" dirty="0" err="1">
                <a:ea typeface="+mn-lt"/>
                <a:cs typeface="+mn-lt"/>
              </a:rPr>
              <a:t>metotun</a:t>
            </a:r>
            <a:r>
              <a:rPr lang="tr-TR" sz="2000" dirty="0">
                <a:ea typeface="+mn-lt"/>
                <a:cs typeface="+mn-lt"/>
              </a:rPr>
              <a:t> içeriği gösterilmez.</a:t>
            </a:r>
          </a:p>
          <a:p>
            <a:pPr>
              <a:lnSpc>
                <a:spcPct val="90000"/>
              </a:lnSpc>
            </a:pPr>
            <a:r>
              <a:rPr lang="tr-TR" sz="2000" dirty="0" err="1">
                <a:ea typeface="+mn-lt"/>
                <a:cs typeface="+mn-lt"/>
              </a:rPr>
              <a:t>Kapsülleme</a:t>
            </a:r>
            <a:r>
              <a:rPr lang="tr-TR" sz="2000" dirty="0">
                <a:ea typeface="+mn-lt"/>
                <a:cs typeface="+mn-lt"/>
              </a:rPr>
              <a:t> ile bir sınıf, kendi iç bütünlüğünü gizleyebilir ve koruyabilir.</a:t>
            </a:r>
          </a:p>
          <a:p>
            <a:pPr>
              <a:lnSpc>
                <a:spcPct val="90000"/>
              </a:lnSpc>
            </a:pPr>
            <a:r>
              <a:rPr lang="tr-TR" sz="2000" dirty="0">
                <a:ea typeface="+mn-lt"/>
                <a:cs typeface="+mn-lt"/>
              </a:rPr>
              <a:t>Sınıfın bazı özellik ve </a:t>
            </a:r>
            <a:r>
              <a:rPr lang="tr-TR" sz="2000" dirty="0" err="1">
                <a:ea typeface="+mn-lt"/>
                <a:cs typeface="+mn-lt"/>
              </a:rPr>
              <a:t>metodlarına</a:t>
            </a:r>
            <a:r>
              <a:rPr lang="tr-TR" sz="2000">
                <a:ea typeface="+mn-lt"/>
                <a:cs typeface="+mn-lt"/>
              </a:rPr>
              <a:t> dışarıdan erişim sınıfın güvenliği açısından tehlikeli olabilir.</a:t>
            </a:r>
          </a:p>
          <a:p>
            <a:pPr>
              <a:lnSpc>
                <a:spcPct val="90000"/>
              </a:lnSpc>
            </a:pPr>
            <a:r>
              <a:rPr lang="tr-TR" sz="2000">
                <a:ea typeface="+mn-lt"/>
                <a:cs typeface="+mn-lt"/>
              </a:rPr>
              <a:t>Örneğin int tipinde yas diye bir değişkenimiz olsun. Bu değişkene negatif değer setlensin istemeyiz. Bu durumda setYas metodu içinde bu kontrolü yaparak değişkenimize negatif değerler girilmesine engel olup yazılımımızın hatalı çalışmasını önlemiş oluruz.</a:t>
            </a:r>
          </a:p>
          <a:p>
            <a:pPr>
              <a:lnSpc>
                <a:spcPct val="90000"/>
              </a:lnSpc>
            </a:pPr>
            <a:r>
              <a:rPr lang="tr-TR" sz="2000" dirty="0" err="1">
                <a:ea typeface="+mn-lt"/>
                <a:cs typeface="+mn-lt"/>
              </a:rPr>
              <a:t>Private</a:t>
            </a:r>
            <a:r>
              <a:rPr lang="tr-TR" sz="2000" b="1" dirty="0">
                <a:ea typeface="+mn-lt"/>
                <a:cs typeface="+mn-lt"/>
              </a:rPr>
              <a:t>:</a:t>
            </a:r>
            <a:r>
              <a:rPr lang="tr-TR" sz="2000" dirty="0">
                <a:ea typeface="+mn-lt"/>
                <a:cs typeface="+mn-lt"/>
              </a:rPr>
              <a:t> Sınıfa özel değişkenlerdir.</a:t>
            </a:r>
            <a:br>
              <a:rPr lang="tr-TR" sz="2000" dirty="0">
                <a:ea typeface="+mn-lt"/>
                <a:cs typeface="+mn-lt"/>
              </a:rPr>
            </a:br>
            <a:r>
              <a:rPr lang="tr-TR" sz="2000" dirty="0" err="1">
                <a:ea typeface="+mn-lt"/>
                <a:cs typeface="+mn-lt"/>
              </a:rPr>
              <a:t>Public</a:t>
            </a:r>
            <a:r>
              <a:rPr lang="tr-TR" sz="2000" dirty="0">
                <a:ea typeface="+mn-lt"/>
                <a:cs typeface="+mn-lt"/>
              </a:rPr>
              <a:t>: Herkese açık olan değişkenlerdir.</a:t>
            </a:r>
            <a:br>
              <a:rPr lang="tr-TR" sz="2000" dirty="0">
                <a:ea typeface="+mn-lt"/>
                <a:cs typeface="+mn-lt"/>
              </a:rPr>
            </a:br>
            <a:r>
              <a:rPr lang="tr-TR" sz="2000" dirty="0" err="1">
                <a:ea typeface="+mn-lt"/>
                <a:cs typeface="+mn-lt"/>
              </a:rPr>
              <a:t>Protected</a:t>
            </a:r>
            <a:r>
              <a:rPr lang="tr-TR" sz="2000" dirty="0">
                <a:ea typeface="+mn-lt"/>
                <a:cs typeface="+mn-lt"/>
              </a:rPr>
              <a:t>: </a:t>
            </a:r>
            <a:r>
              <a:rPr lang="tr-TR" sz="2000" dirty="0" err="1">
                <a:ea typeface="+mn-lt"/>
                <a:cs typeface="+mn-lt"/>
              </a:rPr>
              <a:t>Extends</a:t>
            </a:r>
            <a:r>
              <a:rPr lang="tr-TR" sz="2000" dirty="0">
                <a:ea typeface="+mn-lt"/>
                <a:cs typeface="+mn-lt"/>
              </a:rPr>
              <a:t> edenlere türetenlere ve aynı pakette olanlara açık olan değişkenlerdir.</a:t>
            </a:r>
            <a:br>
              <a:rPr lang="tr-TR" sz="2000" dirty="0">
                <a:ea typeface="+mn-lt"/>
                <a:cs typeface="+mn-lt"/>
              </a:rPr>
            </a:br>
            <a:r>
              <a:rPr lang="tr-TR" sz="2000" dirty="0" err="1">
                <a:ea typeface="+mn-lt"/>
                <a:cs typeface="+mn-lt"/>
              </a:rPr>
              <a:t>Default</a:t>
            </a:r>
            <a:r>
              <a:rPr lang="tr-TR" sz="2000" dirty="0">
                <a:ea typeface="+mn-lt"/>
                <a:cs typeface="+mn-lt"/>
              </a:rPr>
              <a:t>: </a:t>
            </a:r>
            <a:r>
              <a:rPr lang="tr-TR" sz="2000" dirty="0" err="1">
                <a:ea typeface="+mn-lt"/>
                <a:cs typeface="+mn-lt"/>
              </a:rPr>
              <a:t>Hiçbirşey</a:t>
            </a:r>
            <a:r>
              <a:rPr lang="tr-TR" sz="2000" dirty="0">
                <a:ea typeface="+mn-lt"/>
                <a:cs typeface="+mn-lt"/>
              </a:rPr>
              <a:t> yazılmazsa aynı pakettekilerin erişebildiği değişkenlerdir</a:t>
            </a:r>
            <a:endParaRPr lang="tr-TR" sz="2000" dirty="0">
              <a:solidFill>
                <a:srgbClr val="404040"/>
              </a:solidFill>
            </a:endParaRPr>
          </a:p>
        </p:txBody>
      </p:sp>
      <p:sp>
        <p:nvSpPr>
          <p:cNvPr id="6" name="Başlık 5">
            <a:extLst>
              <a:ext uri="{FF2B5EF4-FFF2-40B4-BE49-F238E27FC236}">
                <a16:creationId xmlns:a16="http://schemas.microsoft.com/office/drawing/2014/main" id="{AE5629C5-BA9F-4DD1-9996-919E731EC875}"/>
              </a:ext>
            </a:extLst>
          </p:cNvPr>
          <p:cNvSpPr>
            <a:spLocks noGrp="1"/>
          </p:cNvSpPr>
          <p:nvPr>
            <p:ph type="title"/>
          </p:nvPr>
        </p:nvSpPr>
        <p:spPr>
          <a:xfrm>
            <a:off x="1687151" y="279053"/>
            <a:ext cx="8911687" cy="677042"/>
          </a:xfrm>
        </p:spPr>
        <p:txBody>
          <a:bodyPr/>
          <a:lstStyle/>
          <a:p>
            <a:r>
              <a:rPr lang="tr-TR" dirty="0">
                <a:ea typeface="+mj-lt"/>
                <a:cs typeface="+mj-lt"/>
              </a:rPr>
              <a:t>Java </a:t>
            </a:r>
            <a:r>
              <a:rPr lang="tr-TR" dirty="0" err="1">
                <a:ea typeface="+mj-lt"/>
                <a:cs typeface="+mj-lt"/>
              </a:rPr>
              <a:t>Encapsulation</a:t>
            </a:r>
            <a:r>
              <a:rPr lang="tr-TR" dirty="0">
                <a:ea typeface="+mj-lt"/>
                <a:cs typeface="+mj-lt"/>
              </a:rPr>
              <a:t>( </a:t>
            </a:r>
            <a:r>
              <a:rPr lang="tr-TR" dirty="0" err="1">
                <a:ea typeface="+mj-lt"/>
                <a:cs typeface="+mj-lt"/>
              </a:rPr>
              <a:t>Kapsülleme</a:t>
            </a:r>
            <a:r>
              <a:rPr lang="tr-TR" dirty="0">
                <a:ea typeface="+mj-lt"/>
                <a:cs typeface="+mj-lt"/>
              </a:rPr>
              <a:t> )</a:t>
            </a:r>
          </a:p>
          <a:p>
            <a:endParaRPr lang="tr-TR" dirty="0"/>
          </a:p>
        </p:txBody>
      </p:sp>
    </p:spTree>
    <p:extLst>
      <p:ext uri="{BB962C8B-B14F-4D97-AF65-F5344CB8AC3E}">
        <p14:creationId xmlns:p14="http://schemas.microsoft.com/office/powerpoint/2010/main" val="328379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75340" y="350940"/>
            <a:ext cx="8911687" cy="605155"/>
          </a:xfrm>
        </p:spPr>
        <p:txBody>
          <a:bodyPr>
            <a:normAutofit fontScale="90000"/>
          </a:bodyPr>
          <a:lstStyle/>
          <a:p>
            <a:r>
              <a:rPr lang="tr-TR" dirty="0"/>
              <a:t>Kaynaklar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3"/>
            <a:extLst>
              <a:ext uri="{FF2B5EF4-FFF2-40B4-BE49-F238E27FC236}">
                <a16:creationId xmlns:a16="http://schemas.microsoft.com/office/drawing/2014/main" id="{E615FC51-021C-4530-9CCB-7B39F7838C2C}"/>
              </a:ext>
            </a:extLst>
          </p:cNvPr>
          <p:cNvPicPr>
            <a:picLocks noChangeAspect="1"/>
          </p:cNvPicPr>
          <p:nvPr/>
        </p:nvPicPr>
        <p:blipFill>
          <a:blip r:embed="rId4"/>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4" name="İçerik Yer Tutucusu 2">
            <a:extLst>
              <a:ext uri="{FF2B5EF4-FFF2-40B4-BE49-F238E27FC236}">
                <a16:creationId xmlns:a16="http://schemas.microsoft.com/office/drawing/2014/main" id="{35157BE4-68BC-4F72-9A7A-5F995A8884D7}"/>
              </a:ext>
            </a:extLst>
          </p:cNvPr>
          <p:cNvSpPr txBox="1">
            <a:spLocks/>
          </p:cNvSpPr>
          <p:nvPr/>
        </p:nvSpPr>
        <p:spPr>
          <a:xfrm>
            <a:off x="1907726" y="1351472"/>
            <a:ext cx="9749286" cy="471215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dirty="0"/>
          </a:p>
          <a:p>
            <a:endParaRPr lang="tr-TR" dirty="0"/>
          </a:p>
          <a:p>
            <a:endParaRPr lang="tr-TR" dirty="0"/>
          </a:p>
          <a:p>
            <a:endParaRPr lang="tr-TR" dirty="0"/>
          </a:p>
          <a:p>
            <a:endParaRPr lang="tr-TR" dirty="0"/>
          </a:p>
          <a:p>
            <a:endParaRPr lang="en-US" dirty="0"/>
          </a:p>
        </p:txBody>
      </p:sp>
      <p:sp>
        <p:nvSpPr>
          <p:cNvPr id="16" name="İçerik Yer Tutucusu 15">
            <a:extLst>
              <a:ext uri="{FF2B5EF4-FFF2-40B4-BE49-F238E27FC236}">
                <a16:creationId xmlns:a16="http://schemas.microsoft.com/office/drawing/2014/main" id="{72FCA3C0-BE3A-40DB-BDE4-46EB235CE3FC}"/>
              </a:ext>
            </a:extLst>
          </p:cNvPr>
          <p:cNvSpPr>
            <a:spLocks noGrp="1"/>
          </p:cNvSpPr>
          <p:nvPr>
            <p:ph idx="1"/>
          </p:nvPr>
        </p:nvSpPr>
        <p:spPr>
          <a:xfrm>
            <a:off x="1812836" y="969036"/>
            <a:ext cx="9432984" cy="5732940"/>
          </a:xfrm>
        </p:spPr>
        <p:txBody>
          <a:bodyPr vert="horz" lIns="91440" tIns="45720" rIns="91440" bIns="45720" rtlCol="0" anchor="t">
            <a:normAutofit fontScale="47500" lnSpcReduction="20000"/>
          </a:bodyPr>
          <a:lstStyle/>
          <a:p>
            <a:r>
              <a:rPr lang="tr-TR" sz="1600" dirty="0">
                <a:ea typeface="+mn-lt"/>
                <a:cs typeface="+mn-lt"/>
                <a:hlinkClick r:id="rId6"/>
              </a:rPr>
              <a:t>https://umiitkose.com/2015/08/metodlar/</a:t>
            </a:r>
            <a:endParaRPr lang="tr-TR" sz="1600" dirty="0"/>
          </a:p>
          <a:p>
            <a:r>
              <a:rPr lang="tr-TR" sz="1600" dirty="0">
                <a:ea typeface="+mn-lt"/>
                <a:cs typeface="+mn-lt"/>
                <a:hlinkClick r:id="rId7"/>
              </a:rPr>
              <a:t>http://teknokafe.net/2017/08/07/metodlar-1-methods/</a:t>
            </a:r>
            <a:endParaRPr lang="tr-TR" sz="1600" dirty="0"/>
          </a:p>
          <a:p>
            <a:r>
              <a:rPr lang="tr-TR" sz="1600" dirty="0">
                <a:ea typeface="+mn-lt"/>
                <a:cs typeface="+mn-lt"/>
                <a:hlinkClick r:id="rId8"/>
              </a:rPr>
              <a:t>http://berkay22demirel.blogspot.com/2018/12/java-veri-tipleri-ilkel-veri-tipleri-ve.html</a:t>
            </a:r>
            <a:endParaRPr lang="tr-TR" sz="1600" dirty="0"/>
          </a:p>
          <a:p>
            <a:r>
              <a:rPr lang="tr-TR" sz="1600" dirty="0">
                <a:ea typeface="+mn-lt"/>
                <a:cs typeface="+mn-lt"/>
                <a:hlinkClick r:id="rId9"/>
              </a:rPr>
              <a:t>https://www.sakirmehmetoglu.com.tr/javada-veri-tipleri-ilkel-veri-tipleri-referans-veri-tipleri</a:t>
            </a:r>
            <a:endParaRPr lang="tr-TR" sz="1600" dirty="0"/>
          </a:p>
          <a:p>
            <a:r>
              <a:rPr lang="tr-TR" sz="1600" dirty="0">
                <a:ea typeface="+mn-lt"/>
                <a:cs typeface="+mn-lt"/>
                <a:hlinkClick r:id="rId10"/>
              </a:rPr>
              <a:t>https://blog.burakkutbay.com/java-encapsulation-nedir.html/</a:t>
            </a:r>
            <a:endParaRPr lang="tr-TR" sz="1600" dirty="0"/>
          </a:p>
          <a:p>
            <a:r>
              <a:rPr lang="tr-TR" sz="1600" dirty="0">
                <a:ea typeface="+mn-lt"/>
                <a:cs typeface="+mn-lt"/>
                <a:hlinkClick r:id="rId11"/>
              </a:rPr>
              <a:t>https://blog.emrahkahraman.com.tr/java-kapsulleme-encapsulation/</a:t>
            </a:r>
            <a:endParaRPr lang="tr-TR" sz="1600" dirty="0"/>
          </a:p>
          <a:p>
            <a:r>
              <a:rPr lang="tr-TR" sz="1600" dirty="0">
                <a:ea typeface="+mn-lt"/>
                <a:cs typeface="+mn-lt"/>
                <a:hlinkClick r:id="rId12"/>
              </a:rPr>
              <a:t>https://metinalniacik.medium.com/javada-final-keyword-5d711c44375</a:t>
            </a:r>
            <a:endParaRPr lang="tr-TR" sz="1600" dirty="0"/>
          </a:p>
          <a:p>
            <a:r>
              <a:rPr lang="tr-TR" sz="1600" dirty="0">
                <a:ea typeface="+mn-lt"/>
                <a:cs typeface="+mn-lt"/>
                <a:hlinkClick r:id="rId13"/>
              </a:rPr>
              <a:t>https://medium.com/gokhanyavas/java-oop-kaps%C3%BClleme-encapsulation-5-adfa594f7743</a:t>
            </a:r>
            <a:endParaRPr lang="tr-TR" sz="1600" dirty="0"/>
          </a:p>
          <a:p>
            <a:r>
              <a:rPr lang="tr-TR" sz="1600" dirty="0">
                <a:ea typeface="+mn-lt"/>
                <a:cs typeface="+mn-lt"/>
                <a:hlinkClick r:id="rId14"/>
              </a:rPr>
              <a:t>https://www.mobilhanem.com/java-encapsulation/</a:t>
            </a:r>
            <a:endParaRPr lang="tr-TR" sz="1600" dirty="0"/>
          </a:p>
          <a:p>
            <a:r>
              <a:rPr lang="tr-TR" sz="1600" dirty="0">
                <a:ea typeface="+mn-lt"/>
                <a:cs typeface="+mn-lt"/>
                <a:hlinkClick r:id="rId15"/>
              </a:rPr>
              <a:t>https://medium.com/@keremvatandas/constructor-default-constructor-82339b6435fa</a:t>
            </a:r>
            <a:endParaRPr lang="tr-TR" sz="1600" dirty="0"/>
          </a:p>
          <a:p>
            <a:r>
              <a:rPr lang="tr-TR" sz="1600" dirty="0">
                <a:ea typeface="+mn-lt"/>
                <a:cs typeface="+mn-lt"/>
                <a:hlinkClick r:id="rId16"/>
              </a:rPr>
              <a:t>https://blog.emrahkahraman.com.tr/java-2-adet-constructor-yapici-kullanimi/</a:t>
            </a:r>
            <a:endParaRPr lang="tr-TR" sz="1600" dirty="0"/>
          </a:p>
          <a:p>
            <a:r>
              <a:rPr lang="tr-TR" sz="1600" dirty="0">
                <a:ea typeface="+mn-lt"/>
                <a:cs typeface="+mn-lt"/>
                <a:hlinkClick r:id="rId17"/>
              </a:rPr>
              <a:t>https://fatihkabakci.com/article-JAVA_AUTO_BOXING_ve_UNBOXING</a:t>
            </a:r>
            <a:endParaRPr lang="tr-TR" sz="1600" dirty="0"/>
          </a:p>
          <a:p>
            <a:r>
              <a:rPr lang="tr-TR" sz="1600" dirty="0">
                <a:ea typeface="+mn-lt"/>
                <a:cs typeface="+mn-lt"/>
                <a:hlinkClick r:id="rId18"/>
              </a:rPr>
              <a:t>http://www.baskent.edu.tr/~tkaracay/etudio/ders/prg/java/ch04/kurucular01.htm</a:t>
            </a:r>
            <a:endParaRPr lang="tr-TR" sz="1600" dirty="0"/>
          </a:p>
          <a:p>
            <a:r>
              <a:rPr lang="tr-TR" sz="1600" dirty="0">
                <a:ea typeface="+mn-lt"/>
                <a:cs typeface="+mn-lt"/>
                <a:hlinkClick r:id="rId19"/>
              </a:rPr>
              <a:t>https://www.alpaytirasoglu.com/portfolio-item/autoboxing-unboxing-nedir/</a:t>
            </a:r>
            <a:endParaRPr lang="tr-TR" sz="1600" dirty="0"/>
          </a:p>
          <a:p>
            <a:r>
              <a:rPr lang="tr-TR" sz="1600" dirty="0">
                <a:ea typeface="+mn-lt"/>
                <a:cs typeface="+mn-lt"/>
                <a:hlinkClick r:id="rId20"/>
              </a:rPr>
              <a:t>https://gunceljava.blogspot.com/2017/09/autoboxing.html?m=0</a:t>
            </a:r>
            <a:endParaRPr lang="tr-TR" sz="1600" dirty="0">
              <a:ea typeface="+mn-lt"/>
              <a:cs typeface="+mn-lt"/>
            </a:endParaRPr>
          </a:p>
          <a:p>
            <a:r>
              <a:rPr lang="tr-TR" sz="1600" dirty="0">
                <a:ea typeface="+mn-lt"/>
                <a:cs typeface="+mn-lt"/>
                <a:hlinkClick r:id="rId21"/>
              </a:rPr>
              <a:t>https://comertbaldemir.wordpress.com/2016/04/27/java-da-pass-by-value-kavrami/</a:t>
            </a:r>
          </a:p>
          <a:p>
            <a:r>
              <a:rPr lang="tr-TR" sz="1600" dirty="0">
                <a:ea typeface="+mn-lt"/>
                <a:cs typeface="+mn-lt"/>
                <a:hlinkClick r:id="rId22"/>
              </a:rPr>
              <a:t>https://thrkardak.medium.com/fonksiyonel-java-19217f08566e</a:t>
            </a:r>
          </a:p>
          <a:p>
            <a:r>
              <a:rPr lang="tr-TR" sz="1600" dirty="0">
                <a:ea typeface="+mn-lt"/>
                <a:cs typeface="+mn-lt"/>
                <a:hlinkClick r:id="rId23"/>
              </a:rPr>
              <a:t>https://anilemreozcelik.wordpress.com/2015/07/20/45/</a:t>
            </a:r>
          </a:p>
          <a:p>
            <a:r>
              <a:rPr lang="tr-TR" sz="1600" dirty="0">
                <a:ea typeface="+mn-lt"/>
                <a:cs typeface="+mn-lt"/>
                <a:hlinkClick r:id="rId24"/>
              </a:rPr>
              <a:t>https://medium.com/@mrpehlivan/nedir-bu-optional-861f5bededb9</a:t>
            </a:r>
          </a:p>
          <a:p>
            <a:r>
              <a:rPr lang="tr-TR" sz="1600" dirty="0">
                <a:ea typeface="+mn-lt"/>
                <a:cs typeface="+mn-lt"/>
                <a:hlinkClick r:id="rId25"/>
              </a:rPr>
              <a:t>https://www.mobilhanem.com/java-abstraction/</a:t>
            </a:r>
          </a:p>
          <a:p>
            <a:r>
              <a:rPr lang="tr-TR" sz="1600" dirty="0">
                <a:ea typeface="+mn-lt"/>
                <a:cs typeface="+mn-lt"/>
                <a:hlinkClick r:id="rId26"/>
              </a:rPr>
              <a:t>https://ramazanbiyikci.com.tr/java-erisim-belirleyiciler-access-modifiers/</a:t>
            </a:r>
            <a:endParaRPr lang="tr-TR" sz="1600" dirty="0">
              <a:hlinkClick r:id="rId26"/>
            </a:endParaRPr>
          </a:p>
          <a:p>
            <a:r>
              <a:rPr lang="tr-TR" sz="1600" dirty="0">
                <a:ea typeface="+mn-lt"/>
                <a:cs typeface="+mn-lt"/>
                <a:hlinkClick r:id="rId27"/>
              </a:rPr>
              <a:t>http://teknokafe.net/2017/09/26/javada-erisim-belirleyiciler-access-modifiers/</a:t>
            </a:r>
          </a:p>
          <a:p>
            <a:r>
              <a:rPr lang="tr-TR" sz="1600" dirty="0">
                <a:ea typeface="+mn-lt"/>
                <a:cs typeface="+mn-lt"/>
                <a:hlinkClick r:id="rId28"/>
              </a:rPr>
              <a:t>https://medium.com/kodcular/immutable-class-nedir-ve-neden-class-final-i%CC%87%C5%9Faretlenmeli-c75c9cd33cee</a:t>
            </a:r>
          </a:p>
          <a:p>
            <a:r>
              <a:rPr lang="tr-TR" sz="1600" dirty="0">
                <a:ea typeface="+mn-lt"/>
                <a:cs typeface="+mn-lt"/>
                <a:hlinkClick r:id="rId29"/>
              </a:rPr>
              <a:t>http://www.baskent.edu.tr/~tkaracay/etudio/ders/prg/java/ch11/11access</a:t>
            </a:r>
            <a:endParaRPr lang="tr-TR" sz="1600" dirty="0">
              <a:hlinkClick r:id="rId29"/>
            </a:endParaRPr>
          </a:p>
          <a:p>
            <a:r>
              <a:rPr lang="tr-TR" sz="1600" dirty="0">
                <a:ea typeface="+mn-lt"/>
                <a:cs typeface="+mn-lt"/>
                <a:hlinkClick r:id="rId30"/>
              </a:rPr>
              <a:t>https://medium.com/gokhanyavas/javada-veri-tipleri-ve-de%C4%9Fi%C5%9Fkenler-f75c61c15c47</a:t>
            </a:r>
            <a:endParaRPr lang="tr-TR" sz="1600" dirty="0">
              <a:hlinkClick r:id="rId30"/>
            </a:endParaRPr>
          </a:p>
          <a:p>
            <a:endParaRPr lang="tr-TR" sz="1600" dirty="0"/>
          </a:p>
          <a:p>
            <a:endParaRPr lang="tr-TR" dirty="0"/>
          </a:p>
          <a:p>
            <a:endParaRPr lang="tr-TR" dirty="0"/>
          </a:p>
          <a:p>
            <a:endParaRPr lang="tr-TR" dirty="0"/>
          </a:p>
        </p:txBody>
      </p:sp>
    </p:spTree>
    <p:extLst>
      <p:ext uri="{BB962C8B-B14F-4D97-AF65-F5344CB8AC3E}">
        <p14:creationId xmlns:p14="http://schemas.microsoft.com/office/powerpoint/2010/main" val="2556138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01761" y="4529540"/>
            <a:ext cx="5757870" cy="2015869"/>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dirty="0">
                <a:ea typeface="+mn-lt"/>
                <a:cs typeface="+mn-lt"/>
              </a:rPr>
              <a:t> </a:t>
            </a:r>
            <a:r>
              <a:rPr lang="tr-TR" dirty="0">
                <a:solidFill>
                  <a:srgbClr val="000000"/>
                </a:solidFill>
              </a:rPr>
              <a:t> Beyza Nur Yüksel 1911404033</a:t>
            </a:r>
            <a:br>
              <a:rPr lang="tr-TR" b="1" dirty="0"/>
            </a:br>
            <a:r>
              <a:rPr lang="tr-TR" dirty="0">
                <a:solidFill>
                  <a:schemeClr val="tx1"/>
                </a:solidFill>
              </a:rPr>
              <a:t>E-posta                       : beyzayuksel0111@gmail.com</a:t>
            </a:r>
            <a:endParaRPr lang="tr-TR" dirty="0"/>
          </a:p>
          <a:p>
            <a:r>
              <a:rPr lang="tr-TR">
                <a:solidFill>
                  <a:schemeClr val="tx1"/>
                </a:solidFill>
              </a:rPr>
              <a:t>Tarih                            : 07/06/2021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65B2584-F3D7-4C84-AC2F-5969B21306A1}"/>
              </a:ext>
            </a:extLst>
          </p:cNvPr>
          <p:cNvSpPr>
            <a:spLocks noGrp="1"/>
          </p:cNvSpPr>
          <p:nvPr>
            <p:ph idx="1"/>
          </p:nvPr>
        </p:nvSpPr>
        <p:spPr>
          <a:xfrm>
            <a:off x="1640307" y="1314090"/>
            <a:ext cx="9691776" cy="5344753"/>
          </a:xfrm>
        </p:spPr>
        <p:txBody>
          <a:bodyPr vert="horz" lIns="91440" tIns="45720" rIns="91440" bIns="45720" rtlCol="0" anchor="t">
            <a:noAutofit/>
          </a:bodyPr>
          <a:lstStyle/>
          <a:p>
            <a:endParaRPr lang="tr-TR" sz="2400" b="1" dirty="0">
              <a:ea typeface="+mn-lt"/>
              <a:cs typeface="+mn-lt"/>
            </a:endParaRPr>
          </a:p>
          <a:p>
            <a:r>
              <a:rPr lang="tr-TR" sz="2000" dirty="0" err="1">
                <a:ea typeface="+mn-lt"/>
                <a:cs typeface="+mn-lt"/>
              </a:rPr>
              <a:t>Metodlar</a:t>
            </a:r>
            <a:r>
              <a:rPr lang="tr-TR" sz="2000" dirty="0">
                <a:ea typeface="+mn-lt"/>
                <a:cs typeface="+mn-lt"/>
              </a:rPr>
              <a:t> </a:t>
            </a:r>
            <a:r>
              <a:rPr lang="tr-TR" sz="2000" dirty="0" err="1">
                <a:ea typeface="+mn-lt"/>
                <a:cs typeface="+mn-lt"/>
              </a:rPr>
              <a:t>java</a:t>
            </a:r>
            <a:r>
              <a:rPr lang="tr-TR" sz="2000" dirty="0">
                <a:ea typeface="+mn-lt"/>
                <a:cs typeface="+mn-lt"/>
              </a:rPr>
              <a:t> programlarının ana parçalarıdır. </a:t>
            </a:r>
            <a:r>
              <a:rPr lang="tr-TR" sz="2000" dirty="0" err="1">
                <a:ea typeface="+mn-lt"/>
                <a:cs typeface="+mn-lt"/>
              </a:rPr>
              <a:t>Metodlar</a:t>
            </a:r>
            <a:r>
              <a:rPr lang="tr-TR" sz="2000" dirty="0">
                <a:ea typeface="+mn-lt"/>
                <a:cs typeface="+mn-lt"/>
              </a:rPr>
              <a:t> sınıfların(</a:t>
            </a:r>
            <a:r>
              <a:rPr lang="tr-TR" sz="2000" dirty="0" err="1">
                <a:ea typeface="+mn-lt"/>
                <a:cs typeface="+mn-lt"/>
              </a:rPr>
              <a:t>class</a:t>
            </a:r>
            <a:r>
              <a:rPr lang="tr-TR" sz="2000" dirty="0">
                <a:ea typeface="+mn-lt"/>
                <a:cs typeface="+mn-lt"/>
              </a:rPr>
              <a:t>) içinde yer alan küçük program parçacıklarıdır. </a:t>
            </a:r>
          </a:p>
          <a:p>
            <a:r>
              <a:rPr lang="tr-TR" sz="2000" dirty="0">
                <a:ea typeface="+mn-lt"/>
                <a:cs typeface="+mn-lt"/>
              </a:rPr>
              <a:t> </a:t>
            </a:r>
            <a:r>
              <a:rPr lang="tr-TR" sz="2000" dirty="0" err="1">
                <a:ea typeface="+mn-lt"/>
                <a:cs typeface="+mn-lt"/>
              </a:rPr>
              <a:t>Metodların</a:t>
            </a:r>
            <a:r>
              <a:rPr lang="tr-TR" sz="2000" dirty="0">
                <a:ea typeface="+mn-lt"/>
                <a:cs typeface="+mn-lt"/>
              </a:rPr>
              <a:t> çoğunda değişken parametreler metotlar ve sınıflar arasında iletişimi sağlarlar. </a:t>
            </a:r>
          </a:p>
          <a:p>
            <a:r>
              <a:rPr lang="tr-TR" sz="2000" dirty="0">
                <a:ea typeface="+mn-lt"/>
                <a:cs typeface="+mn-lt"/>
              </a:rPr>
              <a:t> Ayrıca her metodun kendine özgü değişkenleri de vardır. </a:t>
            </a:r>
            <a:r>
              <a:rPr lang="tr-TR" sz="2000" dirty="0" err="1">
                <a:ea typeface="+mn-lt"/>
                <a:cs typeface="+mn-lt"/>
              </a:rPr>
              <a:t>Metod</a:t>
            </a:r>
            <a:r>
              <a:rPr lang="tr-TR" sz="2000" dirty="0">
                <a:ea typeface="+mn-lt"/>
                <a:cs typeface="+mn-lt"/>
              </a:rPr>
              <a:t> yapısının ana sebebi programları modüler hale getirmektir. </a:t>
            </a:r>
            <a:endParaRPr lang="tr-TR" sz="2000" dirty="0"/>
          </a:p>
          <a:p>
            <a:r>
              <a:rPr lang="tr-TR" sz="2000" dirty="0">
                <a:ea typeface="+mn-lt"/>
                <a:cs typeface="+mn-lt"/>
              </a:rPr>
              <a:t>Aynı zamanda aynı program parçacığının tekrarlanmasını önlemeyi de sağlar. Her </a:t>
            </a:r>
            <a:r>
              <a:rPr lang="tr-TR" sz="2000" dirty="0" err="1">
                <a:ea typeface="+mn-lt"/>
                <a:cs typeface="+mn-lt"/>
              </a:rPr>
              <a:t>metod</a:t>
            </a:r>
            <a:r>
              <a:rPr lang="tr-TR" sz="2000" dirty="0">
                <a:ea typeface="+mn-lt"/>
                <a:cs typeface="+mn-lt"/>
              </a:rPr>
              <a:t> çağrıldığı </a:t>
            </a:r>
            <a:r>
              <a:rPr lang="tr-TR" sz="2000" dirty="0" err="1">
                <a:ea typeface="+mn-lt"/>
                <a:cs typeface="+mn-lt"/>
              </a:rPr>
              <a:t>proğram</a:t>
            </a:r>
            <a:r>
              <a:rPr lang="tr-TR" sz="2000" dirty="0">
                <a:ea typeface="+mn-lt"/>
                <a:cs typeface="+mn-lt"/>
              </a:rPr>
              <a:t> parçacığına belli bir değişkeni aktarabilir.</a:t>
            </a:r>
            <a:endParaRPr lang="tr-TR" sz="2000" dirty="0"/>
          </a:p>
          <a:p>
            <a:r>
              <a:rPr lang="tr" sz="2000" dirty="0" err="1">
                <a:ea typeface="+mn-lt"/>
                <a:cs typeface="+mn-lt"/>
              </a:rPr>
              <a:t>Metodların</a:t>
            </a:r>
            <a:r>
              <a:rPr lang="tr" sz="2000" dirty="0">
                <a:ea typeface="+mn-lt"/>
                <a:cs typeface="+mn-lt"/>
              </a:rPr>
              <a:t> tanımlarında aktardıkları değişken türü tanımlanır. Eğer </a:t>
            </a:r>
            <a:r>
              <a:rPr lang="tr" sz="2000" dirty="0" err="1">
                <a:ea typeface="+mn-lt"/>
                <a:cs typeface="+mn-lt"/>
              </a:rPr>
              <a:t>metod</a:t>
            </a:r>
            <a:r>
              <a:rPr lang="tr" sz="2000" dirty="0">
                <a:ea typeface="+mn-lt"/>
                <a:cs typeface="+mn-lt"/>
              </a:rPr>
              <a:t> hiçbir değişken aktarmıyorsa </a:t>
            </a:r>
            <a:r>
              <a:rPr lang="tr" sz="2000" b="1" dirty="0" err="1">
                <a:ea typeface="+mn-lt"/>
                <a:cs typeface="+mn-lt"/>
              </a:rPr>
              <a:t>void</a:t>
            </a:r>
            <a:r>
              <a:rPr lang="tr" sz="2000" dirty="0">
                <a:ea typeface="+mn-lt"/>
                <a:cs typeface="+mn-lt"/>
              </a:rPr>
              <a:t> sözcüğüyle tanımlanır.</a:t>
            </a:r>
            <a:endParaRPr lang="tr-TR" sz="2000" dirty="0"/>
          </a:p>
          <a:p>
            <a:endParaRPr lang="tr-TR" sz="2000" b="1" dirty="0"/>
          </a:p>
          <a:p>
            <a:endParaRPr lang="tr-TR" sz="2000" b="1" dirty="0"/>
          </a:p>
          <a:p>
            <a:endParaRPr lang="tr-TR" sz="2000" b="1" dirty="0"/>
          </a:p>
        </p:txBody>
      </p:sp>
      <p:sp>
        <p:nvSpPr>
          <p:cNvPr id="4" name="Slayt Numarası Yer Tutucusu 3">
            <a:extLst>
              <a:ext uri="{FF2B5EF4-FFF2-40B4-BE49-F238E27FC236}">
                <a16:creationId xmlns:a16="http://schemas.microsoft.com/office/drawing/2014/main" id="{565A69A6-8200-47D1-A423-2EBF6EF3CA95}"/>
              </a:ext>
            </a:extLst>
          </p:cNvPr>
          <p:cNvSpPr>
            <a:spLocks noGrp="1"/>
          </p:cNvSpPr>
          <p:nvPr>
            <p:ph type="sldNum" sz="quarter" idx="12"/>
          </p:nvPr>
        </p:nvSpPr>
        <p:spPr/>
        <p:txBody>
          <a:bodyPr/>
          <a:lstStyle/>
          <a:p>
            <a:fld id="{D57F1E4F-1CFF-5643-939E-217C01CDF565}" type="slidenum">
              <a:rPr lang="en-US" dirty="0"/>
              <a:pPr/>
              <a:t>3</a:t>
            </a:fld>
            <a:endParaRPr lang="en-US" dirty="0"/>
          </a:p>
        </p:txBody>
      </p:sp>
      <p:sp>
        <p:nvSpPr>
          <p:cNvPr id="5" name="Metin kutusu 4">
            <a:extLst>
              <a:ext uri="{FF2B5EF4-FFF2-40B4-BE49-F238E27FC236}">
                <a16:creationId xmlns:a16="http://schemas.microsoft.com/office/drawing/2014/main" id="{0C4707E1-6073-4EB3-870C-BECC18C134D6}"/>
              </a:ext>
            </a:extLst>
          </p:cNvPr>
          <p:cNvSpPr txBox="1"/>
          <p:nvPr/>
        </p:nvSpPr>
        <p:spPr>
          <a:xfrm>
            <a:off x="2208363" y="497457"/>
            <a:ext cx="66825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err="1">
                <a:solidFill>
                  <a:srgbClr val="178DBB"/>
                </a:solidFill>
              </a:rPr>
              <a:t>Metot</a:t>
            </a:r>
            <a:r>
              <a:rPr lang="en-US" sz="3600" dirty="0">
                <a:solidFill>
                  <a:srgbClr val="178DBB"/>
                </a:solidFill>
              </a:rPr>
              <a:t> </a:t>
            </a:r>
            <a:r>
              <a:rPr lang="en-US" sz="3600" dirty="0" err="1">
                <a:solidFill>
                  <a:srgbClr val="178DBB"/>
                </a:solidFill>
              </a:rPr>
              <a:t>nedir</a:t>
            </a:r>
            <a:r>
              <a:rPr lang="en-US" sz="3600" dirty="0">
                <a:solidFill>
                  <a:srgbClr val="178DBB"/>
                </a:solidFill>
              </a:rPr>
              <a:t>?</a:t>
            </a:r>
            <a:endParaRPr lang="tr-TR" sz="3600" dirty="0"/>
          </a:p>
        </p:txBody>
      </p:sp>
    </p:spTree>
    <p:extLst>
      <p:ext uri="{BB962C8B-B14F-4D97-AF65-F5344CB8AC3E}">
        <p14:creationId xmlns:p14="http://schemas.microsoft.com/office/powerpoint/2010/main" val="162140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90235" y="451582"/>
            <a:ext cx="5905474" cy="1022097"/>
          </a:xfrm>
        </p:spPr>
        <p:txBody>
          <a:bodyPr>
            <a:normAutofit/>
          </a:bodyPr>
          <a:lstStyle/>
          <a:p>
            <a:pPr>
              <a:lnSpc>
                <a:spcPct val="90000"/>
              </a:lnSpc>
            </a:pPr>
            <a:r>
              <a:rPr lang="en-US" sz="3200" dirty="0" err="1"/>
              <a:t>Metot</a:t>
            </a:r>
            <a:r>
              <a:rPr lang="en-US" sz="3200" dirty="0"/>
              <a:t> </a:t>
            </a:r>
            <a:r>
              <a:rPr lang="en-US" sz="3200" dirty="0" err="1"/>
              <a:t>nedir</a:t>
            </a:r>
            <a:r>
              <a:rPr lang="en-US" sz="3200" dirty="0"/>
              <a:t>?</a:t>
            </a:r>
            <a:br>
              <a:rPr lang="en-US" sz="2700" dirty="0"/>
            </a:br>
            <a:endParaRPr lang="en-US" sz="270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4</a:t>
            </a:fld>
            <a:endParaRPr lang="en-US" sz="190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683956" y="1342846"/>
            <a:ext cx="9762319" cy="5402261"/>
          </a:xfrm>
        </p:spPr>
        <p:txBody>
          <a:bodyPr vert="horz" lIns="91440" tIns="45720" rIns="91440" bIns="45720" rtlCol="0" anchor="t">
            <a:noAutofit/>
          </a:bodyPr>
          <a:lstStyle/>
          <a:p>
            <a:pPr>
              <a:lnSpc>
                <a:spcPct val="90000"/>
              </a:lnSpc>
            </a:pPr>
            <a:endParaRPr lang="en-US" sz="1200" dirty="0">
              <a:solidFill>
                <a:srgbClr val="000000"/>
              </a:solidFill>
            </a:endParaRPr>
          </a:p>
          <a:p>
            <a:pPr marL="0" indent="0">
              <a:lnSpc>
                <a:spcPct val="90000"/>
              </a:lnSpc>
              <a:buNone/>
            </a:pPr>
            <a:r>
              <a:rPr lang="tr-TR" sz="2000" dirty="0">
                <a:solidFill>
                  <a:srgbClr val="000000"/>
                </a:solidFill>
              </a:rPr>
              <a:t>Metotların özellikleri ; </a:t>
            </a:r>
          </a:p>
          <a:p>
            <a:pPr marL="0" indent="0">
              <a:lnSpc>
                <a:spcPct val="90000"/>
              </a:lnSpc>
              <a:buNone/>
            </a:pPr>
            <a:endParaRPr lang="tr-TR" sz="2000" dirty="0">
              <a:solidFill>
                <a:srgbClr val="000000"/>
              </a:solidFill>
              <a:ea typeface="+mn-lt"/>
              <a:cs typeface="+mn-lt"/>
            </a:endParaRPr>
          </a:p>
          <a:p>
            <a:pPr marL="285750" indent="-285750">
              <a:lnSpc>
                <a:spcPct val="90000"/>
              </a:lnSpc>
            </a:pPr>
            <a:r>
              <a:rPr lang="tr-TR" sz="2000" dirty="0">
                <a:ea typeface="+mn-lt"/>
                <a:cs typeface="+mn-lt"/>
              </a:rPr>
              <a:t>Class içerisinde tanımlanmalıdır.</a:t>
            </a:r>
            <a:endParaRPr lang="tr-TR" sz="2000" dirty="0">
              <a:solidFill>
                <a:srgbClr val="000000"/>
              </a:solidFill>
            </a:endParaRPr>
          </a:p>
          <a:p>
            <a:pPr marL="285750" indent="-285750">
              <a:lnSpc>
                <a:spcPct val="90000"/>
              </a:lnSpc>
            </a:pPr>
            <a:r>
              <a:rPr lang="tr-TR" sz="2000" dirty="0" err="1">
                <a:ea typeface="+mn-lt"/>
                <a:cs typeface="+mn-lt"/>
              </a:rPr>
              <a:t>Modifier</a:t>
            </a:r>
            <a:r>
              <a:rPr lang="tr-TR" sz="2000" dirty="0">
                <a:ea typeface="+mn-lt"/>
                <a:cs typeface="+mn-lt"/>
              </a:rPr>
              <a:t> bulunmalıdır (</a:t>
            </a:r>
            <a:r>
              <a:rPr lang="tr-TR" sz="2000" dirty="0" err="1">
                <a:ea typeface="+mn-lt"/>
                <a:cs typeface="+mn-lt"/>
              </a:rPr>
              <a:t>private,public,protected</a:t>
            </a:r>
            <a:r>
              <a:rPr lang="tr-TR" sz="2000" dirty="0">
                <a:ea typeface="+mn-lt"/>
                <a:cs typeface="+mn-lt"/>
              </a:rPr>
              <a:t> yada belirtmezsek </a:t>
            </a:r>
            <a:r>
              <a:rPr lang="tr-TR" sz="2000" dirty="0" err="1">
                <a:ea typeface="+mn-lt"/>
                <a:cs typeface="+mn-lt"/>
              </a:rPr>
              <a:t>default</a:t>
            </a:r>
            <a:r>
              <a:rPr lang="tr-TR" sz="2000" dirty="0">
                <a:ea typeface="+mn-lt"/>
                <a:cs typeface="+mn-lt"/>
              </a:rPr>
              <a:t>).</a:t>
            </a:r>
          </a:p>
          <a:p>
            <a:pPr marL="285750" indent="-285750">
              <a:lnSpc>
                <a:spcPct val="90000"/>
              </a:lnSpc>
            </a:pPr>
            <a:r>
              <a:rPr lang="tr-TR" sz="2000" dirty="0">
                <a:ea typeface="+mn-lt"/>
                <a:cs typeface="+mn-lt"/>
              </a:rPr>
              <a:t>Return </a:t>
            </a:r>
            <a:r>
              <a:rPr lang="tr-TR" sz="2000" dirty="0" err="1">
                <a:ea typeface="+mn-lt"/>
                <a:cs typeface="+mn-lt"/>
              </a:rPr>
              <a:t>type</a:t>
            </a:r>
            <a:r>
              <a:rPr lang="tr-TR" sz="2000" b="1" dirty="0">
                <a:ea typeface="+mn-lt"/>
                <a:cs typeface="+mn-lt"/>
              </a:rPr>
              <a:t> </a:t>
            </a:r>
            <a:r>
              <a:rPr lang="tr-TR" sz="2000" dirty="0">
                <a:ea typeface="+mn-lt"/>
                <a:cs typeface="+mn-lt"/>
              </a:rPr>
              <a:t>herhangi bir veri tipi yada </a:t>
            </a:r>
            <a:r>
              <a:rPr lang="tr-TR" sz="2000" dirty="0" err="1">
                <a:ea typeface="+mn-lt"/>
                <a:cs typeface="+mn-lt"/>
              </a:rPr>
              <a:t>void</a:t>
            </a:r>
            <a:r>
              <a:rPr lang="tr-TR" sz="2000" b="1" dirty="0">
                <a:ea typeface="+mn-lt"/>
                <a:cs typeface="+mn-lt"/>
              </a:rPr>
              <a:t> </a:t>
            </a:r>
            <a:r>
              <a:rPr lang="tr-TR" sz="2000" dirty="0">
                <a:ea typeface="+mn-lt"/>
                <a:cs typeface="+mn-lt"/>
              </a:rPr>
              <a:t>olabilir.</a:t>
            </a:r>
            <a:endParaRPr lang="tr-TR" sz="2000" dirty="0">
              <a:solidFill>
                <a:srgbClr val="404040"/>
              </a:solidFill>
            </a:endParaRPr>
          </a:p>
          <a:p>
            <a:pPr marL="285750" indent="-285750">
              <a:lnSpc>
                <a:spcPct val="90000"/>
              </a:lnSpc>
            </a:pPr>
            <a:r>
              <a:rPr lang="tr-TR" sz="2000" dirty="0" err="1">
                <a:ea typeface="+mn-lt"/>
                <a:cs typeface="+mn-lt"/>
              </a:rPr>
              <a:t>Metod</a:t>
            </a:r>
            <a:r>
              <a:rPr lang="tr-TR" sz="2000" dirty="0">
                <a:ea typeface="+mn-lt"/>
                <a:cs typeface="+mn-lt"/>
              </a:rPr>
              <a:t> ismi belirtilmelidir.</a:t>
            </a:r>
            <a:endParaRPr lang="tr-TR" sz="2000" dirty="0">
              <a:solidFill>
                <a:srgbClr val="404040"/>
              </a:solidFill>
            </a:endParaRPr>
          </a:p>
          <a:p>
            <a:pPr marL="285750" indent="-285750">
              <a:lnSpc>
                <a:spcPct val="90000"/>
              </a:lnSpc>
            </a:pPr>
            <a:r>
              <a:rPr lang="tr-TR" sz="2000" dirty="0" err="1">
                <a:ea typeface="+mn-lt"/>
                <a:cs typeface="+mn-lt"/>
              </a:rPr>
              <a:t>Metod</a:t>
            </a:r>
            <a:r>
              <a:rPr lang="tr-TR" sz="2000" dirty="0">
                <a:ea typeface="+mn-lt"/>
                <a:cs typeface="+mn-lt"/>
              </a:rPr>
              <a:t> parametreleri parantez içerisinde belirtilmelidir . Eğer parametre almayacaksa parantez açılıp kapatılır.</a:t>
            </a:r>
            <a:endParaRPr lang="tr-TR" sz="2000" dirty="0">
              <a:solidFill>
                <a:srgbClr val="404040"/>
              </a:solidFill>
            </a:endParaRPr>
          </a:p>
          <a:p>
            <a:pPr marL="285750" indent="-285750">
              <a:lnSpc>
                <a:spcPct val="90000"/>
              </a:lnSpc>
            </a:pPr>
            <a:r>
              <a:rPr lang="tr-TR" sz="2000" dirty="0" err="1">
                <a:ea typeface="+mn-lt"/>
                <a:cs typeface="+mn-lt"/>
              </a:rPr>
              <a:t>Metod</a:t>
            </a:r>
            <a:r>
              <a:rPr lang="tr-TR" sz="2000" dirty="0">
                <a:ea typeface="+mn-lt"/>
                <a:cs typeface="+mn-lt"/>
              </a:rPr>
              <a:t> içerisinde kod blokları </a:t>
            </a:r>
            <a:r>
              <a:rPr lang="tr-TR" sz="2000" b="1" dirty="0">
                <a:ea typeface="+mn-lt"/>
                <a:cs typeface="+mn-lt"/>
              </a:rPr>
              <a:t>{ </a:t>
            </a:r>
            <a:r>
              <a:rPr lang="tr-TR" sz="2000" dirty="0">
                <a:ea typeface="+mn-lt"/>
                <a:cs typeface="+mn-lt"/>
              </a:rPr>
              <a:t>işaretiyle başlar </a:t>
            </a:r>
            <a:r>
              <a:rPr lang="tr-TR" sz="2000" b="1" dirty="0">
                <a:ea typeface="+mn-lt"/>
                <a:cs typeface="+mn-lt"/>
              </a:rPr>
              <a:t>} </a:t>
            </a:r>
            <a:r>
              <a:rPr lang="tr-TR" sz="2000" dirty="0">
                <a:ea typeface="+mn-lt"/>
                <a:cs typeface="+mn-lt"/>
              </a:rPr>
              <a:t>işaretiyle sonlandırılır.</a:t>
            </a:r>
            <a:endParaRPr lang="tr-TR" sz="2000">
              <a:solidFill>
                <a:srgbClr val="404040"/>
              </a:solidFill>
            </a:endParaRPr>
          </a:p>
          <a:p>
            <a:pPr marL="285750" indent="-285750">
              <a:lnSpc>
                <a:spcPct val="90000"/>
              </a:lnSpc>
            </a:pPr>
            <a:r>
              <a:rPr lang="tr-TR" sz="2000" dirty="0" err="1">
                <a:ea typeface="+mn-lt"/>
                <a:cs typeface="+mn-lt"/>
              </a:rPr>
              <a:t>Metod</a:t>
            </a:r>
            <a:r>
              <a:rPr lang="tr-TR" sz="2000" dirty="0">
                <a:ea typeface="+mn-lt"/>
                <a:cs typeface="+mn-lt"/>
              </a:rPr>
              <a:t> parametrelerini ayırmak için " </a:t>
            </a:r>
            <a:r>
              <a:rPr lang="tr-TR" sz="2000" b="1" dirty="0">
                <a:ea typeface="+mn-lt"/>
                <a:cs typeface="+mn-lt"/>
              </a:rPr>
              <a:t>, "  </a:t>
            </a:r>
            <a:r>
              <a:rPr lang="tr-TR" sz="2000" dirty="0">
                <a:ea typeface="+mn-lt"/>
                <a:cs typeface="+mn-lt"/>
              </a:rPr>
              <a:t>işareti kullanılır.</a:t>
            </a:r>
            <a:endParaRPr lang="tr-TR" sz="2000" dirty="0">
              <a:solidFill>
                <a:srgbClr val="404040"/>
              </a:solidFill>
            </a:endParaRPr>
          </a:p>
          <a:p>
            <a:pPr marL="285750" indent="-285750">
              <a:lnSpc>
                <a:spcPct val="90000"/>
              </a:lnSpc>
            </a:pPr>
            <a:r>
              <a:rPr lang="tr-TR" sz="2000" dirty="0" err="1">
                <a:ea typeface="+mn-lt"/>
                <a:cs typeface="+mn-lt"/>
              </a:rPr>
              <a:t>Exception'lar</a:t>
            </a:r>
            <a:r>
              <a:rPr lang="tr-TR" sz="2000" dirty="0">
                <a:ea typeface="+mn-lt"/>
                <a:cs typeface="+mn-lt"/>
              </a:rPr>
              <a:t> </a:t>
            </a:r>
            <a:r>
              <a:rPr lang="tr-TR" sz="2000" dirty="0" err="1">
                <a:ea typeface="+mn-lt"/>
                <a:cs typeface="+mn-lt"/>
              </a:rPr>
              <a:t>metodların</a:t>
            </a:r>
            <a:r>
              <a:rPr lang="tr-TR" sz="2000" dirty="0">
                <a:ea typeface="+mn-lt"/>
                <a:cs typeface="+mn-lt"/>
              </a:rPr>
              <a:t> yanında </a:t>
            </a:r>
            <a:r>
              <a:rPr lang="tr-TR" sz="2000" b="1" dirty="0">
                <a:ea typeface="+mn-lt"/>
                <a:cs typeface="+mn-lt"/>
              </a:rPr>
              <a:t>{ </a:t>
            </a:r>
            <a:r>
              <a:rPr lang="tr-TR" sz="2000" dirty="0">
                <a:ea typeface="+mn-lt"/>
                <a:cs typeface="+mn-lt"/>
              </a:rPr>
              <a:t>işaretinden önce belirtilebilir.</a:t>
            </a:r>
            <a:endParaRPr lang="tr-TR" sz="2000" dirty="0">
              <a:solidFill>
                <a:srgbClr val="404040"/>
              </a:solidFill>
            </a:endParaRPr>
          </a:p>
          <a:p>
            <a:pPr marL="285750" indent="-285750">
              <a:lnSpc>
                <a:spcPct val="90000"/>
              </a:lnSpc>
            </a:pPr>
            <a:endParaRPr lang="tr-TR" dirty="0">
              <a:solidFill>
                <a:srgbClr val="404040"/>
              </a:solidFill>
            </a:endParaRPr>
          </a:p>
          <a:p>
            <a:pPr marL="285750" indent="-285750">
              <a:lnSpc>
                <a:spcPct val="90000"/>
              </a:lnSpc>
            </a:pPr>
            <a:endParaRPr lang="tr-TR" dirty="0">
              <a:solidFill>
                <a:srgbClr val="404040"/>
              </a:solidFill>
            </a:endParaRPr>
          </a:p>
          <a:p>
            <a:pPr marL="285750" indent="-285750">
              <a:lnSpc>
                <a:spcPct val="90000"/>
              </a:lnSpc>
            </a:pPr>
            <a:endParaRPr lang="tr-TR" dirty="0">
              <a:solidFill>
                <a:srgbClr val="404040"/>
              </a:solidFill>
            </a:endParaRPr>
          </a:p>
          <a:p>
            <a:pPr marL="285750" indent="-285750">
              <a:lnSpc>
                <a:spcPct val="90000"/>
              </a:lnSpc>
            </a:pPr>
            <a:endParaRPr lang="tr-TR" dirty="0">
              <a:solidFill>
                <a:srgbClr val="000000"/>
              </a:solidFill>
            </a:endParaRPr>
          </a:p>
          <a:p>
            <a:pPr>
              <a:lnSpc>
                <a:spcPct val="90000"/>
              </a:lnSpc>
            </a:pPr>
            <a:endParaRPr lang="en-US" sz="1200">
              <a:solidFill>
                <a:srgbClr val="000000"/>
              </a:solidFill>
            </a:endParaRPr>
          </a:p>
          <a:p>
            <a:pPr marL="0" indent="0">
              <a:lnSpc>
                <a:spcPct val="90000"/>
              </a:lnSpc>
              <a:buNone/>
            </a:pPr>
            <a:endParaRPr lang="en-US" sz="1200">
              <a:solidFill>
                <a:srgbClr val="000000"/>
              </a:solidFill>
            </a:endParaRPr>
          </a:p>
        </p:txBody>
      </p:sp>
    </p:spTree>
    <p:extLst>
      <p:ext uri="{BB962C8B-B14F-4D97-AF65-F5344CB8AC3E}">
        <p14:creationId xmlns:p14="http://schemas.microsoft.com/office/powerpoint/2010/main" val="15101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A9AFC6C-82EE-4A7E-82C0-B97B792AECC2}"/>
              </a:ext>
            </a:extLst>
          </p:cNvPr>
          <p:cNvSpPr>
            <a:spLocks noGrp="1"/>
          </p:cNvSpPr>
          <p:nvPr>
            <p:ph idx="1"/>
          </p:nvPr>
        </p:nvSpPr>
        <p:spPr>
          <a:xfrm>
            <a:off x="1683439" y="1040920"/>
            <a:ext cx="10324380" cy="5603545"/>
          </a:xfrm>
        </p:spPr>
        <p:txBody>
          <a:bodyPr vert="horz" lIns="91440" tIns="45720" rIns="91440" bIns="45720" rtlCol="0" anchor="t">
            <a:normAutofit lnSpcReduction="10000"/>
          </a:bodyPr>
          <a:lstStyle/>
          <a:p>
            <a:pPr marL="0" indent="0">
              <a:buNone/>
            </a:pPr>
            <a:endParaRPr lang="tr-TR" sz="2000" b="1" dirty="0">
              <a:ea typeface="+mn-lt"/>
              <a:cs typeface="+mn-lt"/>
            </a:endParaRPr>
          </a:p>
          <a:p>
            <a:pPr marL="0" indent="0">
              <a:buNone/>
            </a:pPr>
            <a:r>
              <a:rPr lang="tr-TR" err="1">
                <a:ea typeface="+mn-lt"/>
                <a:cs typeface="+mn-lt"/>
              </a:rPr>
              <a:t>public</a:t>
            </a:r>
            <a:r>
              <a:rPr lang="tr-TR" dirty="0">
                <a:ea typeface="+mn-lt"/>
                <a:cs typeface="+mn-lt"/>
              </a:rPr>
              <a:t> final </a:t>
            </a:r>
            <a:r>
              <a:rPr lang="tr-TR" err="1">
                <a:ea typeface="+mn-lt"/>
                <a:cs typeface="+mn-lt"/>
              </a:rPr>
              <a:t>void</a:t>
            </a:r>
            <a:r>
              <a:rPr lang="tr-TR" dirty="0">
                <a:ea typeface="+mn-lt"/>
                <a:cs typeface="+mn-lt"/>
              </a:rPr>
              <a:t> </a:t>
            </a:r>
            <a:r>
              <a:rPr lang="tr-TR" err="1">
                <a:ea typeface="+mn-lt"/>
                <a:cs typeface="+mn-lt"/>
              </a:rPr>
              <a:t>ornek</a:t>
            </a:r>
            <a:r>
              <a:rPr lang="tr-TR" dirty="0">
                <a:ea typeface="+mn-lt"/>
                <a:cs typeface="+mn-lt"/>
              </a:rPr>
              <a:t>(</a:t>
            </a:r>
            <a:r>
              <a:rPr lang="tr-TR" err="1">
                <a:ea typeface="+mn-lt"/>
                <a:cs typeface="+mn-lt"/>
              </a:rPr>
              <a:t>int</a:t>
            </a:r>
            <a:r>
              <a:rPr lang="tr-TR" dirty="0">
                <a:ea typeface="+mn-lt"/>
                <a:cs typeface="+mn-lt"/>
              </a:rPr>
              <a:t> </a:t>
            </a:r>
            <a:r>
              <a:rPr lang="tr-TR" err="1">
                <a:ea typeface="+mn-lt"/>
                <a:cs typeface="+mn-lt"/>
              </a:rPr>
              <a:t>orn</a:t>
            </a:r>
            <a:r>
              <a:rPr lang="tr-TR" dirty="0">
                <a:ea typeface="+mn-lt"/>
                <a:cs typeface="+mn-lt"/>
              </a:rPr>
              <a:t>) </a:t>
            </a:r>
            <a:r>
              <a:rPr lang="tr-TR" err="1">
                <a:ea typeface="+mn-lt"/>
                <a:cs typeface="+mn-lt"/>
              </a:rPr>
              <a:t>throws</a:t>
            </a:r>
            <a:r>
              <a:rPr lang="tr-TR" dirty="0">
                <a:ea typeface="+mn-lt"/>
                <a:cs typeface="+mn-lt"/>
              </a:rPr>
              <a:t> </a:t>
            </a:r>
            <a:r>
              <a:rPr lang="tr-TR" err="1">
                <a:ea typeface="+mn-lt"/>
                <a:cs typeface="+mn-lt"/>
              </a:rPr>
              <a:t>InterruptedException</a:t>
            </a:r>
            <a:r>
              <a:rPr lang="tr-TR" dirty="0">
                <a:ea typeface="+mn-lt"/>
                <a:cs typeface="+mn-lt"/>
              </a:rPr>
              <a:t> {</a:t>
            </a:r>
            <a:endParaRPr lang="tr-TR" b="1" dirty="0">
              <a:ea typeface="+mn-lt"/>
              <a:cs typeface="+mn-lt"/>
            </a:endParaRPr>
          </a:p>
          <a:p>
            <a:pPr marL="0" indent="0">
              <a:buNone/>
            </a:pPr>
            <a:r>
              <a:rPr lang="tr-TR" dirty="0">
                <a:ea typeface="+mn-lt"/>
                <a:cs typeface="+mn-lt"/>
              </a:rPr>
              <a:t>     // örnek </a:t>
            </a:r>
            <a:endParaRPr lang="tr-TR" dirty="0"/>
          </a:p>
          <a:p>
            <a:pPr marL="0" indent="0">
              <a:buNone/>
            </a:pPr>
            <a:r>
              <a:rPr lang="tr-TR" dirty="0">
                <a:ea typeface="+mn-lt"/>
                <a:cs typeface="+mn-lt"/>
              </a:rPr>
              <a:t>}</a:t>
            </a:r>
            <a:endParaRPr lang="tr-TR" dirty="0"/>
          </a:p>
          <a:p>
            <a:pPr marL="0" indent="0">
              <a:buNone/>
            </a:pPr>
            <a:endParaRPr lang="tr-TR" dirty="0">
              <a:ea typeface="+mn-lt"/>
              <a:cs typeface="+mn-lt"/>
            </a:endParaRPr>
          </a:p>
          <a:p>
            <a:r>
              <a:rPr lang="tr-TR" err="1">
                <a:ea typeface="+mn-lt"/>
                <a:cs typeface="+mn-lt"/>
              </a:rPr>
              <a:t>public</a:t>
            </a:r>
            <a:r>
              <a:rPr lang="tr-TR" b="1" dirty="0">
                <a:ea typeface="+mn-lt"/>
                <a:cs typeface="+mn-lt"/>
              </a:rPr>
              <a:t> </a:t>
            </a:r>
            <a:r>
              <a:rPr lang="tr-TR" dirty="0">
                <a:ea typeface="+mn-lt"/>
                <a:cs typeface="+mn-lt"/>
              </a:rPr>
              <a:t>= Erişim belirleyici     // zorunlu değil </a:t>
            </a:r>
            <a:endParaRPr lang="tr-TR" b="1" dirty="0">
              <a:ea typeface="+mn-lt"/>
              <a:cs typeface="+mn-lt"/>
            </a:endParaRPr>
          </a:p>
          <a:p>
            <a:r>
              <a:rPr lang="tr-TR" dirty="0">
                <a:ea typeface="+mn-lt"/>
                <a:cs typeface="+mn-lt"/>
              </a:rPr>
              <a:t>final = </a:t>
            </a:r>
            <a:r>
              <a:rPr lang="tr-TR" err="1"/>
              <a:t>Optional</a:t>
            </a:r>
            <a:r>
              <a:rPr lang="tr-TR" dirty="0"/>
              <a:t> </a:t>
            </a:r>
            <a:r>
              <a:rPr lang="tr-TR" err="1"/>
              <a:t>Specifiers</a:t>
            </a:r>
            <a:r>
              <a:rPr lang="tr-TR"/>
              <a:t>( İsteğe Bağlı Belirleyiciler )      // zorunlu değil</a:t>
            </a:r>
            <a:endParaRPr lang="tr-TR">
              <a:ea typeface="+mn-lt"/>
              <a:cs typeface="+mn-lt"/>
            </a:endParaRPr>
          </a:p>
          <a:p>
            <a:r>
              <a:rPr lang="tr-TR" err="1">
                <a:ea typeface="+mn-lt"/>
                <a:cs typeface="+mn-lt"/>
              </a:rPr>
              <a:t>void</a:t>
            </a:r>
            <a:r>
              <a:rPr lang="tr-TR" dirty="0">
                <a:ea typeface="+mn-lt"/>
                <a:cs typeface="+mn-lt"/>
              </a:rPr>
              <a:t> = Dönüş tipi ( </a:t>
            </a:r>
            <a:r>
              <a:rPr lang="tr-TR" err="1">
                <a:ea typeface="+mn-lt"/>
                <a:cs typeface="+mn-lt"/>
              </a:rPr>
              <a:t>int</a:t>
            </a:r>
            <a:r>
              <a:rPr lang="tr-TR" dirty="0">
                <a:ea typeface="+mn-lt"/>
                <a:cs typeface="+mn-lt"/>
              </a:rPr>
              <a:t>, </a:t>
            </a:r>
            <a:r>
              <a:rPr lang="tr-TR" err="1">
                <a:ea typeface="+mn-lt"/>
                <a:cs typeface="+mn-lt"/>
              </a:rPr>
              <a:t>string</a:t>
            </a:r>
            <a:r>
              <a:rPr lang="tr-TR" dirty="0">
                <a:ea typeface="+mn-lt"/>
                <a:cs typeface="+mn-lt"/>
              </a:rPr>
              <a:t>, </a:t>
            </a:r>
            <a:r>
              <a:rPr lang="tr-TR" err="1">
                <a:ea typeface="+mn-lt"/>
                <a:cs typeface="+mn-lt"/>
              </a:rPr>
              <a:t>double</a:t>
            </a:r>
            <a:r>
              <a:rPr lang="tr-TR" dirty="0">
                <a:ea typeface="+mn-lt"/>
                <a:cs typeface="+mn-lt"/>
              </a:rPr>
              <a:t>...)    // zorunlu</a:t>
            </a:r>
          </a:p>
          <a:p>
            <a:r>
              <a:rPr lang="tr-TR" err="1"/>
              <a:t>ornek</a:t>
            </a:r>
            <a:r>
              <a:rPr lang="tr-TR" dirty="0"/>
              <a:t> = Metot adı     //zorunlu</a:t>
            </a:r>
          </a:p>
          <a:p>
            <a:r>
              <a:rPr lang="tr-TR" dirty="0"/>
              <a:t>( </a:t>
            </a:r>
            <a:r>
              <a:rPr lang="tr-TR" err="1"/>
              <a:t>int</a:t>
            </a:r>
            <a:r>
              <a:rPr lang="tr-TR" dirty="0"/>
              <a:t> </a:t>
            </a:r>
            <a:r>
              <a:rPr lang="tr-TR" err="1"/>
              <a:t>orn</a:t>
            </a:r>
            <a:r>
              <a:rPr lang="tr-TR" dirty="0"/>
              <a:t> ) = Parametreler     // zorunlu ama parantezler boş olabilir</a:t>
            </a:r>
          </a:p>
          <a:p>
            <a:r>
              <a:rPr lang="tr-TR" err="1"/>
              <a:t>throws</a:t>
            </a:r>
            <a:r>
              <a:rPr lang="tr-TR" dirty="0"/>
              <a:t> </a:t>
            </a:r>
            <a:r>
              <a:rPr lang="tr-TR" dirty="0">
                <a:ea typeface="+mn-lt"/>
                <a:cs typeface="+mn-lt"/>
              </a:rPr>
              <a:t> </a:t>
            </a:r>
            <a:r>
              <a:rPr lang="tr-TR" err="1">
                <a:ea typeface="+mn-lt"/>
                <a:cs typeface="+mn-lt"/>
              </a:rPr>
              <a:t>InterruptedException</a:t>
            </a:r>
            <a:r>
              <a:rPr lang="tr-TR" dirty="0">
                <a:ea typeface="+mn-lt"/>
                <a:cs typeface="+mn-lt"/>
              </a:rPr>
              <a:t> =</a:t>
            </a:r>
            <a:r>
              <a:rPr lang="tr-TR" err="1">
                <a:ea typeface="+mn-lt"/>
                <a:cs typeface="+mn-lt"/>
              </a:rPr>
              <a:t>Optional</a:t>
            </a:r>
            <a:r>
              <a:rPr lang="tr-TR" dirty="0">
                <a:ea typeface="+mn-lt"/>
                <a:cs typeface="+mn-lt"/>
              </a:rPr>
              <a:t> </a:t>
            </a:r>
            <a:r>
              <a:rPr lang="tr-TR" err="1">
                <a:ea typeface="+mn-lt"/>
                <a:cs typeface="+mn-lt"/>
              </a:rPr>
              <a:t>Exception</a:t>
            </a:r>
            <a:r>
              <a:rPr lang="tr-TR" dirty="0">
                <a:ea typeface="+mn-lt"/>
                <a:cs typeface="+mn-lt"/>
              </a:rPr>
              <a:t> </a:t>
            </a:r>
            <a:r>
              <a:rPr lang="tr-TR" err="1">
                <a:ea typeface="+mn-lt"/>
                <a:cs typeface="+mn-lt"/>
              </a:rPr>
              <a:t>list</a:t>
            </a:r>
            <a:r>
              <a:rPr lang="tr-TR" dirty="0">
                <a:ea typeface="+mn-lt"/>
                <a:cs typeface="+mn-lt"/>
              </a:rPr>
              <a:t>(Java </a:t>
            </a:r>
            <a:r>
              <a:rPr lang="tr-TR" err="1">
                <a:ea typeface="+mn-lt"/>
                <a:cs typeface="+mn-lt"/>
              </a:rPr>
              <a:t>Optional</a:t>
            </a:r>
            <a:r>
              <a:rPr lang="tr-TR" dirty="0">
                <a:ea typeface="+mn-lt"/>
                <a:cs typeface="+mn-lt"/>
              </a:rPr>
              <a:t> sınıfı) //zorunlu değil</a:t>
            </a:r>
          </a:p>
          <a:p>
            <a:r>
              <a:rPr lang="tr-TR" dirty="0"/>
              <a:t>{  </a:t>
            </a:r>
          </a:p>
          <a:p>
            <a:r>
              <a:rPr lang="tr-TR" dirty="0"/>
              <a:t>    //örnek    =  </a:t>
            </a:r>
            <a:r>
              <a:rPr lang="tr-TR" err="1"/>
              <a:t>Metotun</a:t>
            </a:r>
            <a:r>
              <a:rPr lang="tr-TR" dirty="0"/>
              <a:t> gövdesi       // zorunlu ama boş parantezler olabilir</a:t>
            </a:r>
          </a:p>
          <a:p>
            <a:r>
              <a:rPr lang="tr-TR" dirty="0"/>
              <a:t>}</a:t>
            </a:r>
          </a:p>
          <a:p>
            <a:endParaRPr lang="tr-TR" sz="2000" dirty="0"/>
          </a:p>
          <a:p>
            <a:pPr marL="0" indent="0">
              <a:buNone/>
            </a:pPr>
            <a:endParaRPr lang="tr-TR" sz="2000" b="1" dirty="0"/>
          </a:p>
          <a:p>
            <a:endParaRPr lang="tr-TR" dirty="0"/>
          </a:p>
        </p:txBody>
      </p:sp>
      <p:sp>
        <p:nvSpPr>
          <p:cNvPr id="4" name="Slayt Numarası Yer Tutucusu 3">
            <a:extLst>
              <a:ext uri="{FF2B5EF4-FFF2-40B4-BE49-F238E27FC236}">
                <a16:creationId xmlns:a16="http://schemas.microsoft.com/office/drawing/2014/main" id="{F1AED5C8-E121-4BE6-8279-658958F7E756}"/>
              </a:ext>
            </a:extLst>
          </p:cNvPr>
          <p:cNvSpPr>
            <a:spLocks noGrp="1"/>
          </p:cNvSpPr>
          <p:nvPr>
            <p:ph type="sldNum" sz="quarter" idx="12"/>
          </p:nvPr>
        </p:nvSpPr>
        <p:spPr/>
        <p:txBody>
          <a:bodyPr/>
          <a:lstStyle/>
          <a:p>
            <a:fld id="{D57F1E4F-1CFF-5643-939E-217C01CDF565}" type="slidenum">
              <a:rPr lang="en-US" dirty="0"/>
              <a:pPr/>
              <a:t>5</a:t>
            </a:fld>
            <a:endParaRPr lang="en-US" dirty="0"/>
          </a:p>
        </p:txBody>
      </p:sp>
      <p:sp>
        <p:nvSpPr>
          <p:cNvPr id="6" name="Başlık 1">
            <a:extLst>
              <a:ext uri="{FF2B5EF4-FFF2-40B4-BE49-F238E27FC236}">
                <a16:creationId xmlns:a16="http://schemas.microsoft.com/office/drawing/2014/main" id="{D1D3D25B-F434-477A-B93E-ECE3886A2095}"/>
              </a:ext>
            </a:extLst>
          </p:cNvPr>
          <p:cNvSpPr>
            <a:spLocks noGrp="1"/>
          </p:cNvSpPr>
          <p:nvPr>
            <p:ph type="title"/>
          </p:nvPr>
        </p:nvSpPr>
        <p:spPr>
          <a:xfrm>
            <a:off x="1860197" y="509092"/>
            <a:ext cx="5905474" cy="518890"/>
          </a:xfrm>
        </p:spPr>
        <p:txBody>
          <a:bodyPr>
            <a:normAutofit fontScale="90000"/>
          </a:bodyPr>
          <a:lstStyle/>
          <a:p>
            <a:pPr>
              <a:lnSpc>
                <a:spcPct val="90000"/>
              </a:lnSpc>
            </a:pPr>
            <a:r>
              <a:rPr lang="en-US" sz="2700" err="1"/>
              <a:t>Java'da</a:t>
            </a:r>
            <a:r>
              <a:rPr lang="en-US" sz="2700" dirty="0"/>
              <a:t> </a:t>
            </a:r>
            <a:r>
              <a:rPr lang="en-US" sz="2700" err="1"/>
              <a:t>Metot</a:t>
            </a:r>
            <a:r>
              <a:rPr lang="en-US" sz="2700" dirty="0"/>
              <a:t> </a:t>
            </a:r>
            <a:r>
              <a:rPr lang="en-US" sz="2700" err="1"/>
              <a:t>Tanımlama</a:t>
            </a:r>
            <a:br>
              <a:rPr lang="en-US" sz="2700" dirty="0"/>
            </a:br>
            <a:endParaRPr lang="en-US" sz="2700"/>
          </a:p>
        </p:txBody>
      </p:sp>
    </p:spTree>
    <p:extLst>
      <p:ext uri="{BB962C8B-B14F-4D97-AF65-F5344CB8AC3E}">
        <p14:creationId xmlns:p14="http://schemas.microsoft.com/office/powerpoint/2010/main" val="211086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89076" y="494714"/>
            <a:ext cx="5518630" cy="720174"/>
          </a:xfrm>
        </p:spPr>
        <p:txBody>
          <a:bodyPr>
            <a:normAutofit/>
          </a:bodyPr>
          <a:lstStyle/>
          <a:p>
            <a:r>
              <a:rPr lang="tr-TR" sz="2400" dirty="0">
                <a:ea typeface="+mj-lt"/>
                <a:cs typeface="+mj-lt"/>
              </a:rPr>
              <a:t>Java'da Erişim Belirleyiciler</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52838" y="1715547"/>
            <a:ext cx="10753698" cy="4637952"/>
          </a:xfrm>
        </p:spPr>
        <p:txBody>
          <a:bodyPr vert="horz" lIns="91440" tIns="45720" rIns="91440" bIns="45720" rtlCol="0" anchor="t">
            <a:normAutofit lnSpcReduction="10000"/>
          </a:bodyPr>
          <a:lstStyle/>
          <a:p>
            <a:pPr marL="0" indent="0" algn="just">
              <a:buNone/>
            </a:pPr>
            <a:r>
              <a:rPr lang="en-US" sz="2000" dirty="0" err="1">
                <a:ea typeface="+mn-lt"/>
                <a:cs typeface="+mn-lt"/>
              </a:rPr>
              <a:t>Java’da</a:t>
            </a:r>
            <a:r>
              <a:rPr lang="en-US" sz="2000" dirty="0">
                <a:ea typeface="+mn-lt"/>
                <a:cs typeface="+mn-lt"/>
              </a:rPr>
              <a:t> </a:t>
            </a:r>
            <a:r>
              <a:rPr lang="en-US" sz="2000" dirty="0" err="1">
                <a:ea typeface="+mn-lt"/>
                <a:cs typeface="+mn-lt"/>
              </a:rPr>
              <a:t>erişim</a:t>
            </a:r>
            <a:r>
              <a:rPr lang="en-US" sz="2000" dirty="0">
                <a:ea typeface="+mn-lt"/>
                <a:cs typeface="+mn-lt"/>
              </a:rPr>
              <a:t> </a:t>
            </a:r>
            <a:r>
              <a:rPr lang="en-US" sz="2000" dirty="0" err="1">
                <a:ea typeface="+mn-lt"/>
                <a:cs typeface="+mn-lt"/>
              </a:rPr>
              <a:t>belirleyiciler</a:t>
            </a:r>
            <a:r>
              <a:rPr lang="en-US" sz="2000" dirty="0">
                <a:ea typeface="+mn-lt"/>
                <a:cs typeface="+mn-lt"/>
              </a:rPr>
              <a:t> 4 </a:t>
            </a:r>
            <a:r>
              <a:rPr lang="en-US" sz="2000" dirty="0" err="1">
                <a:ea typeface="+mn-lt"/>
                <a:cs typeface="+mn-lt"/>
              </a:rPr>
              <a:t>çeşittir</a:t>
            </a:r>
            <a:r>
              <a:rPr lang="en-US" sz="2000" dirty="0">
                <a:ea typeface="+mn-lt"/>
                <a:cs typeface="+mn-lt"/>
              </a:rPr>
              <a:t>;</a:t>
            </a:r>
            <a:endParaRPr lang="en-US" sz="2000" b="1" dirty="0"/>
          </a:p>
          <a:p>
            <a:pPr marL="0" indent="0" algn="just">
              <a:buNone/>
            </a:pPr>
            <a:endParaRPr lang="en-US" sz="2000" dirty="0"/>
          </a:p>
          <a:p>
            <a:pPr marL="0" indent="0" algn="just"/>
            <a:r>
              <a:rPr lang="en-US" sz="2000" dirty="0"/>
              <a:t>Public = Her </a:t>
            </a:r>
            <a:r>
              <a:rPr lang="en-US" sz="2000" dirty="0" err="1"/>
              <a:t>yerden</a:t>
            </a:r>
            <a:r>
              <a:rPr lang="en-US" sz="2000" dirty="0"/>
              <a:t> </a:t>
            </a:r>
            <a:r>
              <a:rPr lang="en-US" sz="2000" dirty="0" err="1"/>
              <a:t>erişilebilir</a:t>
            </a:r>
            <a:r>
              <a:rPr lang="en-US" sz="2000" dirty="0"/>
              <a:t>.</a:t>
            </a:r>
          </a:p>
          <a:p>
            <a:pPr marL="0" indent="0" algn="just"/>
            <a:endParaRPr lang="en-US" sz="2000" dirty="0"/>
          </a:p>
          <a:p>
            <a:pPr marL="0" indent="0" algn="just"/>
            <a:r>
              <a:rPr lang="en-US" sz="2000" dirty="0"/>
              <a:t>Protected = </a:t>
            </a:r>
            <a:r>
              <a:rPr lang="en-US" sz="2000" dirty="0">
                <a:ea typeface="+mn-lt"/>
                <a:cs typeface="+mn-lt"/>
              </a:rPr>
              <a:t>Bir </a:t>
            </a:r>
            <a:r>
              <a:rPr lang="en-US" sz="2000" dirty="0" err="1">
                <a:ea typeface="+mn-lt"/>
                <a:cs typeface="+mn-lt"/>
              </a:rPr>
              <a:t>sınıf</a:t>
            </a:r>
            <a:r>
              <a:rPr lang="en-US" sz="2000" dirty="0">
                <a:ea typeface="+mn-lt"/>
                <a:cs typeface="+mn-lt"/>
              </a:rPr>
              <a:t> protected </a:t>
            </a:r>
            <a:r>
              <a:rPr lang="en-US" sz="2000" dirty="0" err="1">
                <a:ea typeface="+mn-lt"/>
                <a:cs typeface="+mn-lt"/>
              </a:rPr>
              <a:t>olarak</a:t>
            </a:r>
            <a:r>
              <a:rPr lang="en-US" sz="2000" dirty="0">
                <a:ea typeface="+mn-lt"/>
                <a:cs typeface="+mn-lt"/>
              </a:rPr>
              <a:t> </a:t>
            </a:r>
            <a:r>
              <a:rPr lang="en-US" sz="2000" dirty="0" err="1">
                <a:ea typeface="+mn-lt"/>
                <a:cs typeface="+mn-lt"/>
              </a:rPr>
              <a:t>tanımlanmış</a:t>
            </a:r>
            <a:r>
              <a:rPr lang="en-US" sz="2000" dirty="0">
                <a:ea typeface="+mn-lt"/>
                <a:cs typeface="+mn-lt"/>
              </a:rPr>
              <a:t> </a:t>
            </a:r>
            <a:r>
              <a:rPr lang="en-US" sz="2000" dirty="0" err="1">
                <a:ea typeface="+mn-lt"/>
                <a:cs typeface="+mn-lt"/>
              </a:rPr>
              <a:t>elemanına</a:t>
            </a:r>
            <a:r>
              <a:rPr lang="en-US" sz="2000" dirty="0">
                <a:ea typeface="+mn-lt"/>
                <a:cs typeface="+mn-lt"/>
              </a:rPr>
              <a:t> o </a:t>
            </a:r>
            <a:r>
              <a:rPr lang="en-US" sz="2000" dirty="0" err="1">
                <a:ea typeface="+mn-lt"/>
                <a:cs typeface="+mn-lt"/>
              </a:rPr>
              <a:t>sınıftan</a:t>
            </a:r>
            <a:r>
              <a:rPr lang="en-US" sz="2000" dirty="0">
                <a:ea typeface="+mn-lt"/>
                <a:cs typeface="+mn-lt"/>
              </a:rPr>
              <a:t>, o </a:t>
            </a:r>
            <a:r>
              <a:rPr lang="en-US" sz="2000" dirty="0" err="1">
                <a:ea typeface="+mn-lt"/>
                <a:cs typeface="+mn-lt"/>
              </a:rPr>
              <a:t>sınıftan</a:t>
            </a:r>
            <a:r>
              <a:rPr lang="en-US" sz="2000" dirty="0">
                <a:ea typeface="+mn-lt"/>
                <a:cs typeface="+mn-lt"/>
              </a:rPr>
              <a:t> </a:t>
            </a:r>
            <a:r>
              <a:rPr lang="en-US" sz="2000" dirty="0" err="1">
                <a:ea typeface="+mn-lt"/>
                <a:cs typeface="+mn-lt"/>
              </a:rPr>
              <a:t>türetilmiş</a:t>
            </a:r>
            <a:r>
              <a:rPr lang="en-US" sz="2000" dirty="0">
                <a:ea typeface="+mn-lt"/>
                <a:cs typeface="+mn-lt"/>
              </a:rPr>
              <a:t> </a:t>
            </a:r>
            <a:r>
              <a:rPr lang="en-US" sz="2000" dirty="0" err="1">
                <a:ea typeface="+mn-lt"/>
                <a:cs typeface="+mn-lt"/>
              </a:rPr>
              <a:t>sınıflardan</a:t>
            </a:r>
            <a:r>
              <a:rPr lang="en-US" sz="2000" dirty="0">
                <a:ea typeface="+mn-lt"/>
                <a:cs typeface="+mn-lt"/>
              </a:rPr>
              <a:t> </a:t>
            </a:r>
            <a:r>
              <a:rPr lang="en-US" sz="2000" dirty="0" err="1">
                <a:ea typeface="+mn-lt"/>
                <a:cs typeface="+mn-lt"/>
              </a:rPr>
              <a:t>ve</a:t>
            </a:r>
            <a:r>
              <a:rPr lang="en-US" sz="2000" dirty="0">
                <a:ea typeface="+mn-lt"/>
                <a:cs typeface="+mn-lt"/>
              </a:rPr>
              <a:t> o </a:t>
            </a:r>
            <a:r>
              <a:rPr lang="en-US" sz="2000" dirty="0" err="1">
                <a:ea typeface="+mn-lt"/>
                <a:cs typeface="+mn-lt"/>
              </a:rPr>
              <a:t>sınıf</a:t>
            </a:r>
            <a:r>
              <a:rPr lang="en-US" sz="2000" dirty="0">
                <a:ea typeface="+mn-lt"/>
                <a:cs typeface="+mn-lt"/>
              </a:rPr>
              <a:t> </a:t>
            </a:r>
            <a:r>
              <a:rPr lang="en-US" sz="2000" dirty="0" err="1">
                <a:ea typeface="+mn-lt"/>
                <a:cs typeface="+mn-lt"/>
              </a:rPr>
              <a:t>ile</a:t>
            </a:r>
            <a:r>
              <a:rPr lang="en-US" sz="2000" dirty="0">
                <a:ea typeface="+mn-lt"/>
                <a:cs typeface="+mn-lt"/>
              </a:rPr>
              <a:t> </a:t>
            </a:r>
            <a:r>
              <a:rPr lang="en-US" sz="2000" dirty="0" err="1">
                <a:ea typeface="+mn-lt"/>
                <a:cs typeface="+mn-lt"/>
              </a:rPr>
              <a:t>aynı</a:t>
            </a:r>
            <a:r>
              <a:rPr lang="en-US" sz="2000" dirty="0">
                <a:ea typeface="+mn-lt"/>
                <a:cs typeface="+mn-lt"/>
              </a:rPr>
              <a:t> </a:t>
            </a:r>
            <a:r>
              <a:rPr lang="en-US" sz="2000" dirty="0" err="1">
                <a:ea typeface="+mn-lt"/>
                <a:cs typeface="+mn-lt"/>
              </a:rPr>
              <a:t>pakete</a:t>
            </a:r>
            <a:r>
              <a:rPr lang="en-US" sz="2000" dirty="0">
                <a:ea typeface="+mn-lt"/>
                <a:cs typeface="+mn-lt"/>
              </a:rPr>
              <a:t> </a:t>
            </a:r>
            <a:r>
              <a:rPr lang="en-US" sz="2000" dirty="0" err="1">
                <a:ea typeface="+mn-lt"/>
                <a:cs typeface="+mn-lt"/>
              </a:rPr>
              <a:t>bulunan</a:t>
            </a:r>
            <a:r>
              <a:rPr lang="en-US" sz="2000" dirty="0">
                <a:ea typeface="+mn-lt"/>
                <a:cs typeface="+mn-lt"/>
              </a:rPr>
              <a:t> </a:t>
            </a:r>
            <a:r>
              <a:rPr lang="en-US" sz="2000" dirty="0" err="1">
                <a:ea typeface="+mn-lt"/>
                <a:cs typeface="+mn-lt"/>
              </a:rPr>
              <a:t>sınıflara</a:t>
            </a:r>
            <a:r>
              <a:rPr lang="en-US" sz="2000" dirty="0">
                <a:ea typeface="+mn-lt"/>
                <a:cs typeface="+mn-lt"/>
              </a:rPr>
              <a:t> </a:t>
            </a:r>
            <a:r>
              <a:rPr lang="en-US" sz="2000" dirty="0" err="1">
                <a:ea typeface="+mn-lt"/>
                <a:cs typeface="+mn-lt"/>
              </a:rPr>
              <a:t>erişilebilir</a:t>
            </a:r>
            <a:r>
              <a:rPr lang="en-US" sz="2000" dirty="0">
                <a:ea typeface="+mn-lt"/>
                <a:cs typeface="+mn-lt"/>
              </a:rPr>
              <a:t>.</a:t>
            </a:r>
            <a:endParaRPr lang="en-US" sz="2000" dirty="0"/>
          </a:p>
          <a:p>
            <a:pPr marL="0" indent="0" algn="just"/>
            <a:endParaRPr lang="en-US" sz="2000" dirty="0"/>
          </a:p>
          <a:p>
            <a:pPr marL="0" indent="0" algn="just"/>
            <a:r>
              <a:rPr lang="en-US" sz="2000" dirty="0"/>
              <a:t>Private = </a:t>
            </a:r>
            <a:r>
              <a:rPr lang="en-US" sz="2000" dirty="0">
                <a:ea typeface="+mn-lt"/>
                <a:cs typeface="+mn-lt"/>
              </a:rPr>
              <a:t>Private </a:t>
            </a:r>
            <a:r>
              <a:rPr lang="en-US" sz="2000" dirty="0" err="1">
                <a:ea typeface="+mn-lt"/>
                <a:cs typeface="+mn-lt"/>
              </a:rPr>
              <a:t>olarak</a:t>
            </a:r>
            <a:r>
              <a:rPr lang="en-US" sz="2000" dirty="0">
                <a:ea typeface="+mn-lt"/>
                <a:cs typeface="+mn-lt"/>
              </a:rPr>
              <a:t> </a:t>
            </a:r>
            <a:r>
              <a:rPr lang="en-US" sz="2000" dirty="0" err="1">
                <a:ea typeface="+mn-lt"/>
                <a:cs typeface="+mn-lt"/>
              </a:rPr>
              <a:t>tanımlanan</a:t>
            </a:r>
            <a:r>
              <a:rPr lang="en-US" sz="2000" dirty="0">
                <a:ea typeface="+mn-lt"/>
                <a:cs typeface="+mn-lt"/>
              </a:rPr>
              <a:t> </a:t>
            </a:r>
            <a:r>
              <a:rPr lang="en-US" sz="2000" dirty="0" err="1">
                <a:ea typeface="+mn-lt"/>
                <a:cs typeface="+mn-lt"/>
              </a:rPr>
              <a:t>sınıflara</a:t>
            </a:r>
            <a:r>
              <a:rPr lang="en-US" sz="2000" dirty="0">
                <a:ea typeface="+mn-lt"/>
                <a:cs typeface="+mn-lt"/>
              </a:rPr>
              <a:t> </a:t>
            </a:r>
            <a:r>
              <a:rPr lang="en-US" sz="2000" dirty="0" err="1">
                <a:ea typeface="+mn-lt"/>
                <a:cs typeface="+mn-lt"/>
              </a:rPr>
              <a:t>yanlız</a:t>
            </a:r>
            <a:r>
              <a:rPr lang="en-US" sz="2000" dirty="0">
                <a:ea typeface="+mn-lt"/>
                <a:cs typeface="+mn-lt"/>
              </a:rPr>
              <a:t> o </a:t>
            </a:r>
            <a:r>
              <a:rPr lang="en-US" sz="2000" dirty="0" err="1">
                <a:ea typeface="+mn-lt"/>
                <a:cs typeface="+mn-lt"/>
              </a:rPr>
              <a:t>sınıftan</a:t>
            </a:r>
            <a:r>
              <a:rPr lang="en-US" sz="2000" dirty="0">
                <a:ea typeface="+mn-lt"/>
                <a:cs typeface="+mn-lt"/>
              </a:rPr>
              <a:t> </a:t>
            </a:r>
            <a:r>
              <a:rPr lang="en-US" sz="2000" dirty="0" err="1">
                <a:ea typeface="+mn-lt"/>
                <a:cs typeface="+mn-lt"/>
              </a:rPr>
              <a:t>erişilir</a:t>
            </a:r>
            <a:r>
              <a:rPr lang="en-US" sz="2000" dirty="0">
                <a:ea typeface="+mn-lt"/>
                <a:cs typeface="+mn-lt"/>
              </a:rPr>
              <a:t>. Bunun </a:t>
            </a:r>
            <a:r>
              <a:rPr lang="en-US" sz="2000" dirty="0" err="1">
                <a:ea typeface="+mn-lt"/>
                <a:cs typeface="+mn-lt"/>
              </a:rPr>
              <a:t>haricinde</a:t>
            </a:r>
            <a:r>
              <a:rPr lang="en-US" sz="2000" dirty="0">
                <a:ea typeface="+mn-lt"/>
                <a:cs typeface="+mn-lt"/>
              </a:rPr>
              <a:t> </a:t>
            </a:r>
            <a:r>
              <a:rPr lang="en-US" sz="2000" dirty="0" err="1">
                <a:ea typeface="+mn-lt"/>
                <a:cs typeface="+mn-lt"/>
              </a:rPr>
              <a:t>erişilemez</a:t>
            </a:r>
            <a:r>
              <a:rPr lang="en-US" sz="2000" dirty="0">
                <a:ea typeface="+mn-lt"/>
                <a:cs typeface="+mn-lt"/>
              </a:rPr>
              <a:t>.</a:t>
            </a:r>
            <a:endParaRPr lang="en-US" sz="2000" dirty="0"/>
          </a:p>
          <a:p>
            <a:pPr marL="0" indent="0" algn="just"/>
            <a:endParaRPr lang="en-US" sz="2000" dirty="0"/>
          </a:p>
          <a:p>
            <a:pPr marL="0" indent="0" algn="just"/>
            <a:r>
              <a:rPr lang="en-US" sz="2000" dirty="0"/>
              <a:t>Default = </a:t>
            </a:r>
            <a:r>
              <a:rPr lang="en-US" sz="2000" dirty="0" err="1">
                <a:ea typeface="+mn-lt"/>
                <a:cs typeface="+mn-lt"/>
              </a:rPr>
              <a:t>Herhangi</a:t>
            </a:r>
            <a:r>
              <a:rPr lang="en-US" sz="2000" dirty="0">
                <a:ea typeface="+mn-lt"/>
                <a:cs typeface="+mn-lt"/>
              </a:rPr>
              <a:t> </a:t>
            </a:r>
            <a:r>
              <a:rPr lang="en-US" sz="2000" dirty="0" err="1">
                <a:ea typeface="+mn-lt"/>
                <a:cs typeface="+mn-lt"/>
              </a:rPr>
              <a:t>bir</a:t>
            </a:r>
            <a:r>
              <a:rPr lang="en-US" sz="2000" dirty="0">
                <a:ea typeface="+mn-lt"/>
                <a:cs typeface="+mn-lt"/>
              </a:rPr>
              <a:t> </a:t>
            </a:r>
            <a:r>
              <a:rPr lang="en-US" sz="2000" dirty="0" err="1">
                <a:ea typeface="+mn-lt"/>
                <a:cs typeface="+mn-lt"/>
              </a:rPr>
              <a:t>erişim</a:t>
            </a:r>
            <a:r>
              <a:rPr lang="en-US" sz="2000" dirty="0">
                <a:ea typeface="+mn-lt"/>
                <a:cs typeface="+mn-lt"/>
              </a:rPr>
              <a:t> </a:t>
            </a:r>
            <a:r>
              <a:rPr lang="en-US" sz="2000" dirty="0" err="1">
                <a:ea typeface="+mn-lt"/>
                <a:cs typeface="+mn-lt"/>
              </a:rPr>
              <a:t>belirleyici</a:t>
            </a:r>
            <a:r>
              <a:rPr lang="en-US" sz="2000" dirty="0">
                <a:ea typeface="+mn-lt"/>
                <a:cs typeface="+mn-lt"/>
              </a:rPr>
              <a:t> </a:t>
            </a:r>
            <a:r>
              <a:rPr lang="en-US" sz="2000" dirty="0" err="1">
                <a:ea typeface="+mn-lt"/>
                <a:cs typeface="+mn-lt"/>
              </a:rPr>
              <a:t>tanımlanmamışsa</a:t>
            </a:r>
            <a:r>
              <a:rPr lang="en-US" sz="2000" dirty="0">
                <a:ea typeface="+mn-lt"/>
                <a:cs typeface="+mn-lt"/>
              </a:rPr>
              <a:t> default </a:t>
            </a:r>
            <a:r>
              <a:rPr lang="en-US" sz="2000" dirty="0" err="1">
                <a:ea typeface="+mn-lt"/>
                <a:cs typeface="+mn-lt"/>
              </a:rPr>
              <a:t>olarak</a:t>
            </a:r>
            <a:r>
              <a:rPr lang="en-US" sz="2000" dirty="0">
                <a:ea typeface="+mn-lt"/>
                <a:cs typeface="+mn-lt"/>
              </a:rPr>
              <a:t> </a:t>
            </a:r>
            <a:r>
              <a:rPr lang="en-US" sz="2000" dirty="0" err="1">
                <a:ea typeface="+mn-lt"/>
                <a:cs typeface="+mn-lt"/>
              </a:rPr>
              <a:t>kabul</a:t>
            </a:r>
            <a:r>
              <a:rPr lang="en-US" sz="2000" dirty="0">
                <a:ea typeface="+mn-lt"/>
                <a:cs typeface="+mn-lt"/>
              </a:rPr>
              <a:t> </a:t>
            </a:r>
            <a:r>
              <a:rPr lang="en-US" sz="2000" dirty="0" err="1">
                <a:ea typeface="+mn-lt"/>
                <a:cs typeface="+mn-lt"/>
              </a:rPr>
              <a:t>edilir</a:t>
            </a:r>
            <a:r>
              <a:rPr lang="en-US" sz="2000" dirty="0">
                <a:ea typeface="+mn-lt"/>
                <a:cs typeface="+mn-lt"/>
              </a:rPr>
              <a:t>. Default </a:t>
            </a:r>
            <a:r>
              <a:rPr lang="en-US" sz="2000" dirty="0" err="1">
                <a:ea typeface="+mn-lt"/>
                <a:cs typeface="+mn-lt"/>
              </a:rPr>
              <a:t>tanımlanmış</a:t>
            </a:r>
            <a:r>
              <a:rPr lang="en-US" sz="2000" dirty="0">
                <a:ea typeface="+mn-lt"/>
                <a:cs typeface="+mn-lt"/>
              </a:rPr>
              <a:t> </a:t>
            </a:r>
            <a:r>
              <a:rPr lang="en-US" sz="2000" dirty="0" err="1">
                <a:ea typeface="+mn-lt"/>
                <a:cs typeface="+mn-lt"/>
              </a:rPr>
              <a:t>sınıf</a:t>
            </a:r>
            <a:r>
              <a:rPr lang="en-US" sz="2000" dirty="0">
                <a:ea typeface="+mn-lt"/>
                <a:cs typeface="+mn-lt"/>
              </a:rPr>
              <a:t> </a:t>
            </a:r>
            <a:r>
              <a:rPr lang="en-US" sz="2000" dirty="0" err="1">
                <a:ea typeface="+mn-lt"/>
                <a:cs typeface="+mn-lt"/>
              </a:rPr>
              <a:t>elemanına</a:t>
            </a:r>
            <a:r>
              <a:rPr lang="en-US" sz="2000" dirty="0">
                <a:ea typeface="+mn-lt"/>
                <a:cs typeface="+mn-lt"/>
              </a:rPr>
              <a:t>, o </a:t>
            </a:r>
            <a:r>
              <a:rPr lang="en-US" sz="2000" dirty="0" err="1">
                <a:ea typeface="+mn-lt"/>
                <a:cs typeface="+mn-lt"/>
              </a:rPr>
              <a:t>sınıftan</a:t>
            </a:r>
            <a:r>
              <a:rPr lang="en-US" sz="2000" dirty="0">
                <a:ea typeface="+mn-lt"/>
                <a:cs typeface="+mn-lt"/>
              </a:rPr>
              <a:t> </a:t>
            </a:r>
            <a:r>
              <a:rPr lang="en-US" sz="2000" dirty="0" err="1">
                <a:ea typeface="+mn-lt"/>
                <a:cs typeface="+mn-lt"/>
              </a:rPr>
              <a:t>ve</a:t>
            </a:r>
            <a:r>
              <a:rPr lang="en-US" sz="2000" dirty="0">
                <a:ea typeface="+mn-lt"/>
                <a:cs typeface="+mn-lt"/>
              </a:rPr>
              <a:t> </a:t>
            </a:r>
            <a:r>
              <a:rPr lang="en-US" sz="2000" dirty="0" err="1">
                <a:ea typeface="+mn-lt"/>
                <a:cs typeface="+mn-lt"/>
              </a:rPr>
              <a:t>aynı</a:t>
            </a:r>
            <a:r>
              <a:rPr lang="en-US" sz="2000" dirty="0">
                <a:ea typeface="+mn-lt"/>
                <a:cs typeface="+mn-lt"/>
              </a:rPr>
              <a:t> </a:t>
            </a:r>
            <a:r>
              <a:rPr lang="en-US" sz="2000" dirty="0" err="1">
                <a:ea typeface="+mn-lt"/>
                <a:cs typeface="+mn-lt"/>
              </a:rPr>
              <a:t>paketteki</a:t>
            </a:r>
            <a:r>
              <a:rPr lang="en-US" sz="2000" dirty="0">
                <a:ea typeface="+mn-lt"/>
                <a:cs typeface="+mn-lt"/>
              </a:rPr>
              <a:t> </a:t>
            </a:r>
            <a:r>
              <a:rPr lang="en-US" sz="2000" dirty="0" err="1">
                <a:ea typeface="+mn-lt"/>
                <a:cs typeface="+mn-lt"/>
              </a:rPr>
              <a:t>sınıftan</a:t>
            </a:r>
            <a:r>
              <a:rPr lang="en-US" sz="2000" dirty="0">
                <a:ea typeface="+mn-lt"/>
                <a:cs typeface="+mn-lt"/>
              </a:rPr>
              <a:t> </a:t>
            </a:r>
            <a:r>
              <a:rPr lang="en-US" sz="2000" dirty="0" err="1">
                <a:ea typeface="+mn-lt"/>
                <a:cs typeface="+mn-lt"/>
              </a:rPr>
              <a:t>erişilebilir</a:t>
            </a:r>
            <a:r>
              <a:rPr lang="en-US" sz="2000" dirty="0">
                <a:ea typeface="+mn-lt"/>
                <a:cs typeface="+mn-lt"/>
              </a:rPr>
              <a:t>.</a:t>
            </a:r>
            <a:endParaRPr lang="en-US" sz="2000" dirty="0"/>
          </a:p>
          <a:p>
            <a:pPr marL="0" indent="0" algn="just"/>
            <a:endParaRPr lang="en-US" sz="2000" dirty="0"/>
          </a:p>
          <a:p>
            <a:pPr marL="0" indent="0" algn="just"/>
            <a:endParaRPr lang="en-US" sz="2000" b="1" dirty="0"/>
          </a:p>
          <a:p>
            <a:pPr algn="just"/>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923443" y="1298604"/>
            <a:ext cx="10480528" cy="5040517"/>
          </a:xfrm>
        </p:spPr>
        <p:txBody>
          <a:bodyPr vert="horz" lIns="91440" tIns="45720" rIns="91440" bIns="45720" rtlCol="0" anchor="t">
            <a:normAutofit/>
          </a:bodyPr>
          <a:lstStyle/>
          <a:p>
            <a:pPr marL="0" indent="0" algn="just">
              <a:buNone/>
            </a:pPr>
            <a:endParaRPr lang="en-US" sz="2400" dirty="0"/>
          </a:p>
          <a:p>
            <a:pPr marL="0" indent="0" algn="just"/>
            <a:endParaRPr lang="en-US" sz="2000" b="1" dirty="0"/>
          </a:p>
          <a:p>
            <a:pPr marL="0" indent="0" algn="just"/>
            <a:endParaRPr lang="en-US" sz="2000" b="1" dirty="0"/>
          </a:p>
          <a:p>
            <a:pPr algn="just"/>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2" name="Resim 4" descr="metin içeren bir resim&#10;&#10;Açıklama otomatik olarak oluşturuldu">
            <a:extLst>
              <a:ext uri="{FF2B5EF4-FFF2-40B4-BE49-F238E27FC236}">
                <a16:creationId xmlns:a16="http://schemas.microsoft.com/office/drawing/2014/main" id="{E9341D2C-D19A-4B25-BCB0-2F0921D81077}"/>
              </a:ext>
            </a:extLst>
          </p:cNvPr>
          <p:cNvPicPr>
            <a:picLocks noChangeAspect="1"/>
          </p:cNvPicPr>
          <p:nvPr/>
        </p:nvPicPr>
        <p:blipFill>
          <a:blip r:embed="rId2"/>
          <a:stretch>
            <a:fillRect/>
          </a:stretch>
        </p:blipFill>
        <p:spPr>
          <a:xfrm>
            <a:off x="1920816" y="693345"/>
            <a:ext cx="9356784" cy="5974517"/>
          </a:xfrm>
          <a:prstGeom prst="rect">
            <a:avLst/>
          </a:prstGeom>
        </p:spPr>
      </p:pic>
    </p:spTree>
    <p:extLst>
      <p:ext uri="{BB962C8B-B14F-4D97-AF65-F5344CB8AC3E}">
        <p14:creationId xmlns:p14="http://schemas.microsoft.com/office/powerpoint/2010/main" val="327826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47227" y="307809"/>
            <a:ext cx="8350969" cy="648288"/>
          </a:xfrm>
        </p:spPr>
        <p:txBody>
          <a:bodyPr>
            <a:normAutofit fontScale="90000"/>
          </a:bodyPr>
          <a:lstStyle/>
          <a:p>
            <a:r>
              <a:rPr lang="tr-TR" sz="3200" dirty="0">
                <a:ea typeface="+mj-lt"/>
                <a:cs typeface="+mj-lt"/>
              </a:rPr>
              <a:t>İsteğe Bağlı Belirleyiciler (Öteki Belirleyiciler) </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599177" y="1269850"/>
            <a:ext cx="9934190" cy="5083649"/>
          </a:xfrm>
        </p:spPr>
        <p:txBody>
          <a:bodyPr vert="horz" lIns="91440" tIns="45720" rIns="91440" bIns="45720" rtlCol="0" anchor="t">
            <a:normAutofit/>
          </a:bodyPr>
          <a:lstStyle/>
          <a:p>
            <a:pPr marL="0" indent="0" algn="just">
              <a:buNone/>
            </a:pPr>
            <a:r>
              <a:rPr lang="en-US">
                <a:ea typeface="+mn-lt"/>
                <a:cs typeface="+mn-lt"/>
              </a:rPr>
              <a:t>Bu belirtkeler, öğeye erişimi kısıtlama amacı gütmeyen, ama başka işlevleri olan nitelemlerdir. Sıkça kullandıklarımıza bakalım ;</a:t>
            </a:r>
            <a:endParaRPr lang="en-US"/>
          </a:p>
          <a:p>
            <a:pPr algn="just"/>
            <a:r>
              <a:rPr lang="en-US"/>
              <a:t>static = </a:t>
            </a:r>
            <a:r>
              <a:rPr lang="en-US">
                <a:ea typeface="+mn-lt"/>
                <a:cs typeface="+mn-lt"/>
              </a:rPr>
              <a:t>Bir sınıfta değişken ve metotları niteler. Nitelediği öğe, nesne yaratılmaya gerek olmaksızın kullanılabilir. Örneğin, static nitelemli bir değişkenin ana bellekte bir tek adresi, dolayısıyla bir tek değeri vardır. Yaratılan bütün nesneler bu ortak değeri kullanır.</a:t>
            </a:r>
            <a:endParaRPr lang="en-US"/>
          </a:p>
          <a:p>
            <a:pPr algn="just"/>
            <a:r>
              <a:rPr lang="en-US"/>
              <a:t>final = </a:t>
            </a:r>
            <a:r>
              <a:rPr lang="en-US">
                <a:ea typeface="+mn-lt"/>
                <a:cs typeface="+mn-lt"/>
              </a:rPr>
              <a:t>Değişken, metot ve sınıfları sabitler. final nitelemli öğeler program boyunca değiştirilemezler.</a:t>
            </a:r>
            <a:endParaRPr lang="en-US"/>
          </a:p>
          <a:p>
            <a:pPr algn="just"/>
            <a:r>
              <a:rPr lang="en-US"/>
              <a:t>abstract = </a:t>
            </a:r>
            <a:r>
              <a:rPr lang="en-US">
                <a:ea typeface="+mn-lt"/>
                <a:cs typeface="+mn-lt"/>
              </a:rPr>
              <a:t>Soyut metot ve sınıfların bildirimi için kullanılır.</a:t>
            </a:r>
            <a:endParaRPr lang="en-US" dirty="0"/>
          </a:p>
          <a:p>
            <a:pPr algn="just"/>
            <a:r>
              <a:rPr lang="en-US">
                <a:ea typeface="+mn-lt"/>
                <a:cs typeface="+mn-lt"/>
              </a:rPr>
              <a:t>synchronized = Thread’leri nitelemek için kullanılır.</a:t>
            </a:r>
            <a:endParaRPr lang="en-US"/>
          </a:p>
          <a:p>
            <a:pPr marL="0" indent="0" algn="just"/>
            <a:r>
              <a:rPr lang="en-US"/>
              <a:t> native = </a:t>
            </a:r>
            <a:r>
              <a:rPr lang="en-US">
                <a:ea typeface="+mn-lt"/>
                <a:cs typeface="+mn-lt"/>
              </a:rPr>
              <a:t>C++ gibi başka bir dilde yazılmış kodla etkileşim kurarken kullanılır.</a:t>
            </a:r>
            <a:endParaRPr lang="en-US"/>
          </a:p>
          <a:p>
            <a:pPr marL="0" indent="0" algn="just"/>
            <a:r>
              <a:rPr lang="en-US">
                <a:ea typeface="+mn-lt"/>
                <a:cs typeface="+mn-lt"/>
              </a:rPr>
              <a:t> volitile = Thread’leri nitelemek için kullanılır.</a:t>
            </a:r>
          </a:p>
          <a:p>
            <a:pPr marL="0" indent="0" algn="just">
              <a:buNone/>
            </a:pPr>
            <a:r>
              <a:rPr lang="en-US"/>
              <a:t>Not: </a:t>
            </a:r>
            <a:r>
              <a:rPr lang="en-US">
                <a:ea typeface="+mn-lt"/>
                <a:cs typeface="+mn-lt"/>
              </a:rPr>
              <a:t>Aynı anda birden fazla işlem yapmayı sağlayan yapıya </a:t>
            </a:r>
            <a:r>
              <a:rPr lang="en-US" b="1">
                <a:ea typeface="+mn-lt"/>
                <a:cs typeface="+mn-lt"/>
              </a:rPr>
              <a:t>thread</a:t>
            </a:r>
            <a:r>
              <a:rPr lang="en-US">
                <a:ea typeface="+mn-lt"/>
                <a:cs typeface="+mn-lt"/>
              </a:rPr>
              <a:t> denir. Bu yapı sayesinde işlemler birbirlerini beklemeden kendi işlemini yapar.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6111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341DEF-81B7-4EEC-8909-6F2B6087D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5" name="Group 14">
            <a:extLst>
              <a:ext uri="{FF2B5EF4-FFF2-40B4-BE49-F238E27FC236}">
                <a16:creationId xmlns:a16="http://schemas.microsoft.com/office/drawing/2014/main" id="{9A5AC064-ADE7-4B0C-8245-B2F1EB5B8B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6" name="Freeform 11">
              <a:extLst>
                <a:ext uri="{FF2B5EF4-FFF2-40B4-BE49-F238E27FC236}">
                  <a16:creationId xmlns:a16="http://schemas.microsoft.com/office/drawing/2014/main" id="{E37B7EBB-C9FD-4E5D-BD7F-BB6092F9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 name="Freeform 12">
              <a:extLst>
                <a:ext uri="{FF2B5EF4-FFF2-40B4-BE49-F238E27FC236}">
                  <a16:creationId xmlns:a16="http://schemas.microsoft.com/office/drawing/2014/main" id="{C8B2AE09-B233-4FDA-B631-5206203CA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8" name="Freeform 13">
              <a:extLst>
                <a:ext uri="{FF2B5EF4-FFF2-40B4-BE49-F238E27FC236}">
                  <a16:creationId xmlns:a16="http://schemas.microsoft.com/office/drawing/2014/main" id="{88F32931-9845-458F-B8F8-8E78CCEE7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 name="Freeform 14">
              <a:extLst>
                <a:ext uri="{FF2B5EF4-FFF2-40B4-BE49-F238E27FC236}">
                  <a16:creationId xmlns:a16="http://schemas.microsoft.com/office/drawing/2014/main" id="{148BE82D-39C4-48EF-997D-8BFA63F38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 name="Freeform 15">
              <a:extLst>
                <a:ext uri="{FF2B5EF4-FFF2-40B4-BE49-F238E27FC236}">
                  <a16:creationId xmlns:a16="http://schemas.microsoft.com/office/drawing/2014/main" id="{852DC9DE-9D71-4A37-B4FA-E42217110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 name="Freeform 16">
              <a:extLst>
                <a:ext uri="{FF2B5EF4-FFF2-40B4-BE49-F238E27FC236}">
                  <a16:creationId xmlns:a16="http://schemas.microsoft.com/office/drawing/2014/main" id="{F47E097E-D860-4834-88D3-8BC8D6507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2" name="Freeform 17">
              <a:extLst>
                <a:ext uri="{FF2B5EF4-FFF2-40B4-BE49-F238E27FC236}">
                  <a16:creationId xmlns:a16="http://schemas.microsoft.com/office/drawing/2014/main" id="{16A387B9-DEF4-466D-9126-83B19CE7B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3" name="Freeform 18">
              <a:extLst>
                <a:ext uri="{FF2B5EF4-FFF2-40B4-BE49-F238E27FC236}">
                  <a16:creationId xmlns:a16="http://schemas.microsoft.com/office/drawing/2014/main" id="{154CD8CA-8183-40A6-AEF0-5DBAB801B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4" name="Freeform 19">
              <a:extLst>
                <a:ext uri="{FF2B5EF4-FFF2-40B4-BE49-F238E27FC236}">
                  <a16:creationId xmlns:a16="http://schemas.microsoft.com/office/drawing/2014/main" id="{5A88D6FA-1489-4872-9E82-BAE278A57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5" name="Freeform 20">
              <a:extLst>
                <a:ext uri="{FF2B5EF4-FFF2-40B4-BE49-F238E27FC236}">
                  <a16:creationId xmlns:a16="http://schemas.microsoft.com/office/drawing/2014/main" id="{67DE90D4-F72A-4FE4-862E-C424D270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6" name="Freeform 21">
              <a:extLst>
                <a:ext uri="{FF2B5EF4-FFF2-40B4-BE49-F238E27FC236}">
                  <a16:creationId xmlns:a16="http://schemas.microsoft.com/office/drawing/2014/main" id="{5A3D158C-2B8A-4243-A03E-63081E204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7" name="Freeform 22">
              <a:extLst>
                <a:ext uri="{FF2B5EF4-FFF2-40B4-BE49-F238E27FC236}">
                  <a16:creationId xmlns:a16="http://schemas.microsoft.com/office/drawing/2014/main" id="{E3129423-824E-4B81-A87E-447D1E3A8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9" name="Group 28">
            <a:extLst>
              <a:ext uri="{FF2B5EF4-FFF2-40B4-BE49-F238E27FC236}">
                <a16:creationId xmlns:a16="http://schemas.microsoft.com/office/drawing/2014/main" id="{A49E48F8-A2B8-4478-8AC8-5E209D09A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30" name="Freeform 27">
              <a:extLst>
                <a:ext uri="{FF2B5EF4-FFF2-40B4-BE49-F238E27FC236}">
                  <a16:creationId xmlns:a16="http://schemas.microsoft.com/office/drawing/2014/main" id="{0847DF35-E732-4994-9178-C716F67AC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1" name="Freeform 28">
              <a:extLst>
                <a:ext uri="{FF2B5EF4-FFF2-40B4-BE49-F238E27FC236}">
                  <a16:creationId xmlns:a16="http://schemas.microsoft.com/office/drawing/2014/main" id="{4587982D-A0D3-4EE2-8CEF-37993A51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2" name="Freeform 29">
              <a:extLst>
                <a:ext uri="{FF2B5EF4-FFF2-40B4-BE49-F238E27FC236}">
                  <a16:creationId xmlns:a16="http://schemas.microsoft.com/office/drawing/2014/main" id="{BB673465-572A-42D0-BD59-7EC8540B5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3" name="Freeform 30">
              <a:extLst>
                <a:ext uri="{FF2B5EF4-FFF2-40B4-BE49-F238E27FC236}">
                  <a16:creationId xmlns:a16="http://schemas.microsoft.com/office/drawing/2014/main" id="{A4FC5299-7FE6-4E03-8940-7DE35873E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4" name="Freeform 31">
              <a:extLst>
                <a:ext uri="{FF2B5EF4-FFF2-40B4-BE49-F238E27FC236}">
                  <a16:creationId xmlns:a16="http://schemas.microsoft.com/office/drawing/2014/main" id="{86E2AF04-90CB-449E-AB7A-D10235983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5" name="Freeform 32">
              <a:extLst>
                <a:ext uri="{FF2B5EF4-FFF2-40B4-BE49-F238E27FC236}">
                  <a16:creationId xmlns:a16="http://schemas.microsoft.com/office/drawing/2014/main" id="{C11C6385-7122-4AD4-AE84-D76BCB361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6" name="Freeform 33">
              <a:extLst>
                <a:ext uri="{FF2B5EF4-FFF2-40B4-BE49-F238E27FC236}">
                  <a16:creationId xmlns:a16="http://schemas.microsoft.com/office/drawing/2014/main" id="{D487FA13-07EC-4E0F-B832-08E2BCC2F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7" name="Freeform 34">
              <a:extLst>
                <a:ext uri="{FF2B5EF4-FFF2-40B4-BE49-F238E27FC236}">
                  <a16:creationId xmlns:a16="http://schemas.microsoft.com/office/drawing/2014/main" id="{9F4E74A1-DFE6-4E08-8F2F-B4BBEA92F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8" name="Freeform 35">
              <a:extLst>
                <a:ext uri="{FF2B5EF4-FFF2-40B4-BE49-F238E27FC236}">
                  <a16:creationId xmlns:a16="http://schemas.microsoft.com/office/drawing/2014/main" id="{13CC4D3F-FA7A-4C14-BDC3-BC2BB704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9" name="Freeform 36">
              <a:extLst>
                <a:ext uri="{FF2B5EF4-FFF2-40B4-BE49-F238E27FC236}">
                  <a16:creationId xmlns:a16="http://schemas.microsoft.com/office/drawing/2014/main" id="{1B592E45-964E-4F95-9828-EFC8B12D5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0" name="Freeform 37">
              <a:extLst>
                <a:ext uri="{FF2B5EF4-FFF2-40B4-BE49-F238E27FC236}">
                  <a16:creationId xmlns:a16="http://schemas.microsoft.com/office/drawing/2014/main" id="{BCE85C42-D558-4570-A659-2A22AE3F6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1" name="Freeform 38">
              <a:extLst>
                <a:ext uri="{FF2B5EF4-FFF2-40B4-BE49-F238E27FC236}">
                  <a16:creationId xmlns:a16="http://schemas.microsoft.com/office/drawing/2014/main" id="{9EAFB9C6-4F7C-4206-9FAC-19FA84406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4659520" y="624110"/>
            <a:ext cx="6111847" cy="748928"/>
          </a:xfrm>
        </p:spPr>
        <p:txBody>
          <a:bodyPr>
            <a:normAutofit fontScale="90000"/>
          </a:bodyPr>
          <a:lstStyle/>
          <a:p>
            <a:r>
              <a:rPr lang="tr-TR"/>
              <a:t>Dönüş Tipleri ( Return Type )</a:t>
            </a:r>
            <a:endParaRPr lang="tr-TR" dirty="0"/>
          </a:p>
        </p:txBody>
      </p:sp>
      <p:sp>
        <p:nvSpPr>
          <p:cNvPr id="43" name="Rectangle 42">
            <a:extLst>
              <a:ext uri="{FF2B5EF4-FFF2-40B4-BE49-F238E27FC236}">
                <a16:creationId xmlns:a16="http://schemas.microsoft.com/office/drawing/2014/main" id="{911A4BE3-B040-48E2-8AC0-783C1FA5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11">
            <a:extLst>
              <a:ext uri="{FF2B5EF4-FFF2-40B4-BE49-F238E27FC236}">
                <a16:creationId xmlns:a16="http://schemas.microsoft.com/office/drawing/2014/main" id="{2B22D258-32DB-4A09-A867-02C497F2B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Resim 4">
            <a:extLst>
              <a:ext uri="{FF2B5EF4-FFF2-40B4-BE49-F238E27FC236}">
                <a16:creationId xmlns:a16="http://schemas.microsoft.com/office/drawing/2014/main" id="{186CC7BF-658C-4D3C-8854-111E6199ECF9}"/>
              </a:ext>
            </a:extLst>
          </p:cNvPr>
          <p:cNvPicPr>
            <a:picLocks noChangeAspect="1"/>
          </p:cNvPicPr>
          <p:nvPr/>
        </p:nvPicPr>
        <p:blipFill rotWithShape="1">
          <a:blip r:embed="rId2"/>
          <a:srcRect l="34208" r="34009" b="-2"/>
          <a:stretch/>
        </p:blipFill>
        <p:spPr>
          <a:xfrm>
            <a:off x="20" y="1730"/>
            <a:ext cx="2720524" cy="6858000"/>
          </a:xfrm>
          <a:prstGeom prst="rect">
            <a:avLst/>
          </a:prstGeom>
        </p:spPr>
      </p:pic>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a:xfrm>
            <a:off x="3252321"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9</a:t>
            </a:fld>
            <a:endParaRPr lang="en-US" sz="190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4656667" y="1544129"/>
            <a:ext cx="6847944" cy="4970942"/>
          </a:xfrm>
        </p:spPr>
        <p:txBody>
          <a:bodyPr vert="horz" lIns="91440" tIns="45720" rIns="91440" bIns="45720" rtlCol="0" anchor="t">
            <a:normAutofit/>
          </a:bodyPr>
          <a:lstStyle/>
          <a:p>
            <a:pPr marL="0" indent="0">
              <a:buNone/>
            </a:pPr>
            <a:endParaRPr lang="en-US" sz="2000" dirty="0">
              <a:ea typeface="+mn-lt"/>
              <a:cs typeface="+mn-lt"/>
            </a:endParaRPr>
          </a:p>
          <a:p>
            <a:pPr marL="0" indent="0">
              <a:buNone/>
            </a:pPr>
            <a:r>
              <a:rPr lang="en-US" sz="2000">
                <a:ea typeface="+mn-lt"/>
                <a:cs typeface="+mn-lt"/>
              </a:rPr>
              <a:t>Bizim metotlarımız ve bu metotlarımızın içerisine değer vererek yaptığı işler var. İçerisine yazdığımız bu değerler doğrultusunda fonksiyonlarımız bize çağrıldığı yere bir değer döndürüyor. İşte bu değer döndürmesini sağlayan anahtar kelimemiz </a:t>
            </a:r>
            <a:r>
              <a:rPr lang="en-US" sz="2000" b="1" dirty="0">
                <a:ea typeface="+mn-lt"/>
                <a:cs typeface="+mn-lt"/>
              </a:rPr>
              <a:t>return</a:t>
            </a:r>
            <a:r>
              <a:rPr lang="en-US" sz="2000" dirty="0">
                <a:ea typeface="+mn-lt"/>
                <a:cs typeface="+mn-lt"/>
              </a:rPr>
              <a:t> kelimesidir.</a:t>
            </a:r>
            <a:endParaRPr lang="tr-TR"/>
          </a:p>
          <a:p>
            <a:pPr marL="0" indent="0">
              <a:buNone/>
            </a:pPr>
            <a:endParaRPr lang="en-US" sz="2000" dirty="0">
              <a:ea typeface="+mn-lt"/>
              <a:cs typeface="+mn-lt"/>
            </a:endParaRPr>
          </a:p>
          <a:p>
            <a:r>
              <a:rPr lang="en-US" sz="2000">
                <a:ea typeface="+mn-lt"/>
                <a:cs typeface="+mn-lt"/>
              </a:rPr>
              <a:t>Void : Geri dönüş değeri almaz.</a:t>
            </a:r>
            <a:endParaRPr lang="en-US" sz="2000" dirty="0">
              <a:ea typeface="+mn-lt"/>
              <a:cs typeface="+mn-lt"/>
            </a:endParaRPr>
          </a:p>
          <a:p>
            <a:endParaRPr lang="en-US" sz="2000" dirty="0">
              <a:ea typeface="+mn-lt"/>
              <a:cs typeface="+mn-lt"/>
            </a:endParaRPr>
          </a:p>
          <a:p>
            <a:r>
              <a:rPr lang="en-US" sz="2000">
                <a:ea typeface="+mn-lt"/>
                <a:cs typeface="+mn-lt"/>
              </a:rPr>
              <a:t>İnt, String, Float, Double : Return değeri almaktadır.</a:t>
            </a:r>
            <a:endParaRPr lang="en-US" sz="2000" dirty="0">
              <a:ea typeface="+mn-lt"/>
              <a:cs typeface="+mn-lt"/>
            </a:endParaRPr>
          </a:p>
          <a:p>
            <a:pPr marL="0" indent="0">
              <a:buNone/>
            </a:pPr>
            <a:endParaRPr lang="en-US" sz="2000" b="1" dirty="0"/>
          </a:p>
          <a:p>
            <a:pPr marL="0" indent="0">
              <a:buNone/>
            </a:pPr>
            <a:endParaRPr lang="en-US" sz="2000" b="1" dirty="0"/>
          </a:p>
          <a:p>
            <a:endParaRPr lang="en-US"/>
          </a:p>
        </p:txBody>
      </p:sp>
    </p:spTree>
    <p:extLst>
      <p:ext uri="{BB962C8B-B14F-4D97-AF65-F5344CB8AC3E}">
        <p14:creationId xmlns:p14="http://schemas.microsoft.com/office/powerpoint/2010/main" val="129174622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TotalTime>
  <Words>1600</Words>
  <Application>Microsoft Office PowerPoint</Application>
  <PresentationFormat>Widescreen</PresentationFormat>
  <Paragraphs>88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Duman</vt:lpstr>
      <vt:lpstr>JAVA'DA METOD TANIMLAMA VE KULLANIMI</vt:lpstr>
      <vt:lpstr>İçindekiler</vt:lpstr>
      <vt:lpstr>PowerPoint Presentation</vt:lpstr>
      <vt:lpstr>Metot nedir? </vt:lpstr>
      <vt:lpstr>Java'da Metot Tanımlama </vt:lpstr>
      <vt:lpstr>Java'da Erişim Belirleyiciler</vt:lpstr>
      <vt:lpstr>PowerPoint Presentation</vt:lpstr>
      <vt:lpstr>İsteğe Bağlı Belirleyiciler (Öteki Belirleyiciler) </vt:lpstr>
      <vt:lpstr>Dönüş Tipleri ( Return Type )</vt:lpstr>
      <vt:lpstr>Dönüş Tipleri ( Return Type ) </vt:lpstr>
      <vt:lpstr>PowerPoint Presentation</vt:lpstr>
      <vt:lpstr>Metot adı nasıl oluşturulur?</vt:lpstr>
      <vt:lpstr>Parametreli Metot</vt:lpstr>
      <vt:lpstr>Java'da Veri Tipleri</vt:lpstr>
      <vt:lpstr>Java Optional Sınıfı </vt:lpstr>
      <vt:lpstr>PowerPoint Presentation</vt:lpstr>
      <vt:lpstr>Java'da Varargs</vt:lpstr>
      <vt:lpstr>Java'da Parametre Aktarımı</vt:lpstr>
      <vt:lpstr>Pass by value </vt:lpstr>
      <vt:lpstr>Java'da Autoboxing ve Unboxing </vt:lpstr>
      <vt:lpstr>Default Constructor ( Varsayılan Kurucu İşlev )​</vt:lpstr>
      <vt:lpstr>Java'da Final Keyword(anahtar sözcüğü)</vt:lpstr>
      <vt:lpstr>Java Encapsulation( Kapsülleme ) </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YRO389</cp:lastModifiedBy>
  <cp:revision>1543</cp:revision>
  <dcterms:created xsi:type="dcterms:W3CDTF">2020-04-15T07:57:29Z</dcterms:created>
  <dcterms:modified xsi:type="dcterms:W3CDTF">2021-06-12T12:57:38Z</dcterms:modified>
</cp:coreProperties>
</file>