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57" r:id="rId3"/>
    <p:sldId id="258" r:id="rId4"/>
    <p:sldId id="279" r:id="rId5"/>
    <p:sldId id="261" r:id="rId6"/>
    <p:sldId id="271" r:id="rId7"/>
    <p:sldId id="272" r:id="rId8"/>
    <p:sldId id="262" r:id="rId9"/>
    <p:sldId id="264" r:id="rId10"/>
    <p:sldId id="273" r:id="rId11"/>
    <p:sldId id="278" r:id="rId12"/>
    <p:sldId id="263" r:id="rId13"/>
    <p:sldId id="274" r:id="rId14"/>
    <p:sldId id="275" r:id="rId15"/>
    <p:sldId id="266" r:id="rId16"/>
    <p:sldId id="276" r:id="rId17"/>
    <p:sldId id="265" r:id="rId18"/>
    <p:sldId id="277" r:id="rId19"/>
    <p:sldId id="268" r:id="rId20"/>
    <p:sldId id="269" r:id="rId21"/>
    <p:sldId id="270" r:id="rId22"/>
    <p:sldId id="259" r:id="rId23"/>
    <p:sldId id="26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6" d="100"/>
          <a:sy n="86" d="100"/>
        </p:scale>
        <p:origin x="55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6/13/2021</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6/13/2021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6/13/2021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6/13/2021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6/13/2021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hyperlink" Target="https://docs.oracle.com/javase/1.5.0/docs/api/java/util/Calendar.html" TargetMode="External"/><Relationship Id="rId7" Type="http://schemas.openxmlformats.org/officeDocument/2006/relationships/hyperlink" Target="https://www.oracle.com/technical-resources/articles/java/jf14-date-time.html" TargetMode="External"/><Relationship Id="rId2" Type="http://schemas.openxmlformats.org/officeDocument/2006/relationships/hyperlink" Target="https://docs.oracle.com/javase/8/docs/api/java/time/package-summary.html" TargetMode="External"/><Relationship Id="rId1" Type="http://schemas.openxmlformats.org/officeDocument/2006/relationships/slideLayout" Target="../slideLayouts/slideLayout2.xml"/><Relationship Id="rId6" Type="http://schemas.openxmlformats.org/officeDocument/2006/relationships/hyperlink" Target="https://www.tutorialspoint.com/java8/java8_datetime_api.htm" TargetMode="External"/><Relationship Id="rId11" Type="http://schemas.openxmlformats.org/officeDocument/2006/relationships/hyperlink" Target="http://youtube.com/bmdersleri" TargetMode="External"/><Relationship Id="rId5" Type="http://schemas.openxmlformats.org/officeDocument/2006/relationships/hyperlink" Target="https://www.javatpoint.com/java-util-calendar" TargetMode="External"/><Relationship Id="rId10" Type="http://schemas.openxmlformats.org/officeDocument/2006/relationships/image" Target="../media/image3.png"/><Relationship Id="rId4" Type="http://schemas.openxmlformats.org/officeDocument/2006/relationships/hyperlink" Target="https://www.w3schools.com/java/java_date.asp" TargetMode="External"/><Relationship Id="rId9" Type="http://schemas.openxmlformats.org/officeDocument/2006/relationships/hyperlink" Target="https://www.youtube.com/channel/UCIdYgV-XFjv9q0IHtzUTtQw"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youtube.com/bmdersleri"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70664"/>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1065219" y="2210378"/>
            <a:ext cx="10450398" cy="888718"/>
          </a:xfrm>
        </p:spPr>
        <p:txBody>
          <a:bodyPr>
            <a:normAutofit/>
          </a:bodyPr>
          <a:lstStyle/>
          <a:p>
            <a:pPr algn="ctr"/>
            <a:r>
              <a:rPr lang="tr-TR" sz="3600" b="1" dirty="0">
                <a:ln w="9525">
                  <a:solidFill>
                    <a:schemeClr val="bg1"/>
                  </a:solidFill>
                  <a:prstDash val="solid"/>
                </a:ln>
                <a:solidFill>
                  <a:schemeClr val="tx1"/>
                </a:solidFill>
                <a:effectLst>
                  <a:outerShdw blurRad="12700" dist="38100" dir="2700000" algn="tl" rotWithShape="0">
                    <a:schemeClr val="bg1">
                      <a:lumMod val="50000"/>
                    </a:schemeClr>
                  </a:outerShdw>
                </a:effectLst>
              </a:rPr>
              <a:t>Java’da Takvim ve Saat İşlemleri</a:t>
            </a:r>
            <a:endParaRPr lang="en-US" sz="36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421677" y="4587810"/>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a:solidFill>
                  <a:schemeClr val="tx1"/>
                </a:solidFill>
              </a:rPr>
              <a:t>Ahmet Berke Tekerci 						 1911404035</a:t>
            </a:r>
          </a:p>
          <a:p>
            <a:r>
              <a:rPr lang="tr-TR" dirty="0">
                <a:solidFill>
                  <a:schemeClr val="tx1"/>
                </a:solidFill>
              </a:rPr>
              <a:t>Tarih                            : 13/06/2021</a:t>
            </a:r>
          </a:p>
          <a:p>
            <a:r>
              <a:rPr lang="tr-TR" dirty="0">
                <a:solidFill>
                  <a:schemeClr val="tx1"/>
                </a:solidFill>
              </a:rPr>
              <a:t>Sürüm                         : v2</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951722" y="179000"/>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9C97840F-45F2-4B61-ACA8-042E075CB659}"/>
              </a:ext>
            </a:extLst>
          </p:cNvPr>
          <p:cNvPicPr>
            <a:picLocks noChangeAspect="1" noChangeArrowheads="1"/>
          </p:cNvPicPr>
          <p:nvPr/>
        </p:nvPicPr>
        <p:blipFill>
          <a:blip r:embed="rId3"/>
          <a:srcRect t="3201" b="3201"/>
          <a:stretch/>
        </p:blipFill>
        <p:spPr bwMode="auto">
          <a:xfrm>
            <a:off x="1866004" y="4326316"/>
            <a:ext cx="3731713"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lt Başlık 2">
            <a:extLst>
              <a:ext uri="{FF2B5EF4-FFF2-40B4-BE49-F238E27FC236}">
                <a16:creationId xmlns:a16="http://schemas.microsoft.com/office/drawing/2014/main" id="{49E0EA79-140A-465A-BD6F-C58E011B4CAE}"/>
              </a:ext>
            </a:extLst>
          </p:cNvPr>
          <p:cNvSpPr txBox="1">
            <a:spLocks/>
          </p:cNvSpPr>
          <p:nvPr/>
        </p:nvSpPr>
        <p:spPr>
          <a:xfrm>
            <a:off x="3854741" y="96532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5" name="Resim 4">
            <a:hlinkClick r:id="rId4"/>
            <a:extLst>
              <a:ext uri="{FF2B5EF4-FFF2-40B4-BE49-F238E27FC236}">
                <a16:creationId xmlns:a16="http://schemas.microsoft.com/office/drawing/2014/main" id="{EED764AF-282C-4771-8AA0-42C0A63C7DC7}"/>
              </a:ext>
            </a:extLst>
          </p:cNvPr>
          <p:cNvPicPr>
            <a:picLocks noChangeAspect="1"/>
          </p:cNvPicPr>
          <p:nvPr/>
        </p:nvPicPr>
        <p:blipFill>
          <a:blip r:embed="rId5"/>
          <a:stretch>
            <a:fillRect/>
          </a:stretch>
        </p:blipFill>
        <p:spPr>
          <a:xfrm>
            <a:off x="810778" y="-55368"/>
            <a:ext cx="1778435" cy="1633526"/>
          </a:xfrm>
          <a:prstGeom prst="rect">
            <a:avLst/>
          </a:prstGeom>
        </p:spPr>
      </p:pic>
      <p:sp>
        <p:nvSpPr>
          <p:cNvPr id="8" name="Dikdörtgen 7">
            <a:extLst>
              <a:ext uri="{FF2B5EF4-FFF2-40B4-BE49-F238E27FC236}">
                <a16:creationId xmlns:a16="http://schemas.microsoft.com/office/drawing/2014/main" id="{1E4F3095-F1B4-404E-8096-C524CBBDD076}"/>
              </a:ext>
            </a:extLst>
          </p:cNvPr>
          <p:cNvSpPr/>
          <p:nvPr/>
        </p:nvSpPr>
        <p:spPr>
          <a:xfrm>
            <a:off x="399582" y="1366436"/>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1026" name="Picture 2" descr="Object Oriented Programming: A curated set of resources">
            <a:extLst>
              <a:ext uri="{FF2B5EF4-FFF2-40B4-BE49-F238E27FC236}">
                <a16:creationId xmlns:a16="http://schemas.microsoft.com/office/drawing/2014/main" id="{A2F27DDA-67C0-41CC-BD3F-EBB74DA685A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37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Java Time Sınıfları</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405650"/>
            <a:ext cx="10086552" cy="5368011"/>
          </a:xfrm>
        </p:spPr>
        <p:txBody>
          <a:bodyPr>
            <a:noAutofit/>
          </a:bodyPr>
          <a:lstStyle/>
          <a:p>
            <a:pPr algn="just"/>
            <a:r>
              <a:rPr lang="en-US" dirty="0" err="1">
                <a:latin typeface="Courier New" panose="02070309020205020404" pitchFamily="49" charset="0"/>
                <a:cs typeface="Courier New" panose="02070309020205020404" pitchFamily="49" charset="0"/>
              </a:rPr>
              <a:t>MonthDay</a:t>
            </a:r>
            <a:r>
              <a:rPr lang="en-US" dirty="0"/>
              <a:t> : ISO-8601 </a:t>
            </a:r>
            <a:r>
              <a:rPr lang="tr-TR" dirty="0"/>
              <a:t>takvim sisteminde bir ay-gün gibi</a:t>
            </a:r>
            <a:r>
              <a:rPr lang="en-US" dirty="0"/>
              <a:t> 12-03.</a:t>
            </a:r>
          </a:p>
          <a:p>
            <a:pPr algn="just"/>
            <a:r>
              <a:rPr lang="en-US" dirty="0" err="1">
                <a:latin typeface="Courier New" panose="02070309020205020404" pitchFamily="49" charset="0"/>
                <a:cs typeface="Courier New" panose="02070309020205020404" pitchFamily="49" charset="0"/>
              </a:rPr>
              <a:t>OffsetDateTime</a:t>
            </a:r>
            <a:r>
              <a:rPr lang="en-US" dirty="0"/>
              <a:t> :ISO-8601 </a:t>
            </a:r>
            <a:r>
              <a:rPr lang="tr-TR" dirty="0"/>
              <a:t>takvim sisteminde UTC / </a:t>
            </a:r>
            <a:r>
              <a:rPr lang="tr-TR" dirty="0" err="1"/>
              <a:t>Greenwich'ten</a:t>
            </a:r>
            <a:r>
              <a:rPr lang="tr-TR" dirty="0"/>
              <a:t> fark olan bir tarih-saat, örneğin 2</a:t>
            </a:r>
            <a:r>
              <a:rPr lang="en-US" dirty="0"/>
              <a:t>007-12-03T10:15:30+01:00.</a:t>
            </a:r>
          </a:p>
          <a:p>
            <a:pPr algn="just"/>
            <a:r>
              <a:rPr lang="en-US" dirty="0" err="1">
                <a:latin typeface="Courier New" panose="02070309020205020404" pitchFamily="49" charset="0"/>
                <a:cs typeface="Courier New" panose="02070309020205020404" pitchFamily="49" charset="0"/>
              </a:rPr>
              <a:t>OffsetTime</a:t>
            </a:r>
            <a:r>
              <a:rPr lang="en-US" dirty="0"/>
              <a:t> : ISO-8601 </a:t>
            </a:r>
            <a:r>
              <a:rPr lang="tr-TR" dirty="0"/>
              <a:t>takvim sisteminde UTC / </a:t>
            </a:r>
            <a:r>
              <a:rPr lang="tr-TR" dirty="0" err="1"/>
              <a:t>Greenwich'ten</a:t>
            </a:r>
            <a:r>
              <a:rPr lang="tr-TR" dirty="0"/>
              <a:t> fark olan bir saat, örneğin 10:15:30+01:00.</a:t>
            </a:r>
          </a:p>
          <a:p>
            <a:pPr algn="just"/>
            <a:r>
              <a:rPr lang="en-US" dirty="0">
                <a:latin typeface="Courier New" panose="02070309020205020404" pitchFamily="49" charset="0"/>
                <a:cs typeface="Courier New" panose="02070309020205020404" pitchFamily="49" charset="0"/>
              </a:rPr>
              <a:t>Period</a:t>
            </a:r>
            <a:r>
              <a:rPr lang="en-US" dirty="0"/>
              <a:t> : ISO-8601 </a:t>
            </a:r>
            <a:r>
              <a:rPr lang="tr-TR" dirty="0"/>
              <a:t>takvim sisteminde '2 yıl, 3 ay ve 4 gün' gibi tarihe dayalı bir süre.</a:t>
            </a:r>
          </a:p>
          <a:p>
            <a:pPr algn="just"/>
            <a:r>
              <a:rPr lang="en-US" dirty="0">
                <a:latin typeface="Courier New" panose="02070309020205020404" pitchFamily="49" charset="0"/>
                <a:cs typeface="Courier New" panose="02070309020205020404" pitchFamily="49" charset="0"/>
              </a:rPr>
              <a:t>Year</a:t>
            </a:r>
            <a:r>
              <a:rPr lang="en-US" dirty="0"/>
              <a:t> : ISO-8601 </a:t>
            </a:r>
            <a:r>
              <a:rPr lang="tr-TR" dirty="0"/>
              <a:t>takvim sisteminde bir yıl gibi </a:t>
            </a:r>
            <a:r>
              <a:rPr lang="en-US" dirty="0"/>
              <a:t>2007.</a:t>
            </a:r>
          </a:p>
          <a:p>
            <a:pPr algn="just"/>
            <a:r>
              <a:rPr lang="en-US" dirty="0" err="1">
                <a:latin typeface="Courier New" panose="02070309020205020404" pitchFamily="49" charset="0"/>
                <a:cs typeface="Courier New" panose="02070309020205020404" pitchFamily="49" charset="0"/>
              </a:rPr>
              <a:t>YearMonth</a:t>
            </a:r>
            <a:r>
              <a:rPr lang="en-US" dirty="0">
                <a:latin typeface="Courier New" panose="02070309020205020404" pitchFamily="49" charset="0"/>
                <a:cs typeface="Courier New" panose="02070309020205020404" pitchFamily="49" charset="0"/>
              </a:rPr>
              <a:t> </a:t>
            </a:r>
            <a:r>
              <a:rPr lang="en-US" dirty="0"/>
              <a:t>: </a:t>
            </a:r>
            <a:r>
              <a:rPr lang="tr-TR" dirty="0"/>
              <a:t>ISO-8601 takvim sisteminde bir yıl-ay gibi </a:t>
            </a:r>
            <a:r>
              <a:rPr lang="en-US" dirty="0"/>
              <a:t>2007-12.</a:t>
            </a:r>
          </a:p>
          <a:p>
            <a:pPr algn="just"/>
            <a:r>
              <a:rPr lang="en-US" dirty="0" err="1">
                <a:latin typeface="Courier New" panose="02070309020205020404" pitchFamily="49" charset="0"/>
                <a:cs typeface="Courier New" panose="02070309020205020404" pitchFamily="49" charset="0"/>
              </a:rPr>
              <a:t>ZonedDateTime</a:t>
            </a:r>
            <a:r>
              <a:rPr lang="en-US" dirty="0"/>
              <a:t> : ISO-8601 </a:t>
            </a:r>
            <a:r>
              <a:rPr lang="tr-TR" dirty="0"/>
              <a:t>takvim sisteminde saat dilimine sahip bir tarih-saat, örneğin </a:t>
            </a:r>
            <a:r>
              <a:rPr lang="en-US" dirty="0"/>
              <a:t>2007-12-03T10:15:30+01:00 Europe/Paris.</a:t>
            </a:r>
            <a:endParaRPr lang="tr-TR" dirty="0"/>
          </a:p>
          <a:p>
            <a:pPr algn="just"/>
            <a:endParaRPr lang="tr-TR" dirty="0"/>
          </a:p>
          <a:p>
            <a:pPr algn="just"/>
            <a:r>
              <a:rPr lang="tr-TR" dirty="0"/>
              <a:t>Not : I</a:t>
            </a:r>
            <a:r>
              <a:rPr lang="en-US" dirty="0"/>
              <a:t>SO 8601, </a:t>
            </a:r>
            <a:r>
              <a:rPr lang="tr-TR" dirty="0"/>
              <a:t>tarih ve saatle ilgili verilerin değişimini kapsayan ISO standardı. 1988'de Uluslararası Standardizasyon Örgütü tarafından yayınlandı. Bu standardın amacı tarihlerin ve sayısalların temsilini yanlış yorumlamaktan kaçınmak için açık ve iyi tanımlanmış bir yöntem sağlamaktır.</a:t>
            </a:r>
          </a:p>
          <a:p>
            <a:pPr algn="just"/>
            <a:endParaRPr lang="en-US" dirty="0"/>
          </a:p>
        </p:txBody>
      </p:sp>
    </p:spTree>
    <p:extLst>
      <p:ext uri="{BB962C8B-B14F-4D97-AF65-F5344CB8AC3E}">
        <p14:creationId xmlns:p14="http://schemas.microsoft.com/office/powerpoint/2010/main" val="1559562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21259" y="624110"/>
            <a:ext cx="8983354" cy="1280890"/>
          </a:xfrm>
        </p:spPr>
        <p:txBody>
          <a:bodyPr>
            <a:normAutofit fontScale="90000"/>
          </a:bodyPr>
          <a:lstStyle/>
          <a:p>
            <a:r>
              <a:rPr lang="tr-TR" dirty="0"/>
              <a:t>Java’da Tarih ve Saat Formatı ‘</a:t>
            </a:r>
            <a:r>
              <a:rPr lang="tr-TR" dirty="0" err="1"/>
              <a:t>SimpleDateFormatter</a:t>
            </a:r>
            <a:r>
              <a:rPr lang="tr-TR" dirty="0"/>
              <a:t>’-‘</a:t>
            </a:r>
            <a:r>
              <a:rPr lang="tr-TR" dirty="0" err="1"/>
              <a:t>DateTimeFormatter</a:t>
            </a:r>
            <a:r>
              <a:rPr lang="tr-TR" dirty="0"/>
              <a:t>’</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2015613"/>
            <a:ext cx="5630708" cy="3932903"/>
          </a:xfrm>
        </p:spPr>
        <p:txBody>
          <a:bodyPr>
            <a:noAutofit/>
          </a:bodyPr>
          <a:lstStyle/>
          <a:p>
            <a:pPr algn="just"/>
            <a:r>
              <a:rPr lang="tr-TR" dirty="0" err="1">
                <a:latin typeface="Courier New" panose="02070309020205020404" pitchFamily="49" charset="0"/>
                <a:cs typeface="Courier New" panose="02070309020205020404" pitchFamily="49" charset="0"/>
              </a:rPr>
              <a:t>SimpleDateFormatter</a:t>
            </a:r>
            <a:r>
              <a:rPr lang="tr-TR" dirty="0"/>
              <a:t> kullanarak takvimden istediğimiz formatta çıktı almamızı sağlayan bir sınıf.</a:t>
            </a:r>
          </a:p>
          <a:p>
            <a:pPr algn="just"/>
            <a:r>
              <a:rPr lang="tr-TR" dirty="0"/>
              <a:t>Belirlediğimiz bir </a:t>
            </a:r>
            <a:r>
              <a:rPr lang="tr-TR" dirty="0" err="1">
                <a:latin typeface="Courier New" panose="02070309020205020404" pitchFamily="49" charset="0"/>
                <a:cs typeface="Courier New" panose="02070309020205020404" pitchFamily="49" charset="0"/>
              </a:rPr>
              <a:t>SimpleDateFormatter</a:t>
            </a:r>
            <a:r>
              <a:rPr lang="tr-TR" dirty="0"/>
              <a:t> objesi ile tabloda gördüğümüz harfleri kullanarak gerekli formatta  takvim dönüşümü sağlayabiliriz.</a:t>
            </a:r>
          </a:p>
          <a:p>
            <a:pPr algn="just"/>
            <a:r>
              <a:rPr lang="tr-TR" dirty="0" err="1">
                <a:latin typeface="Courier New" panose="02070309020205020404" pitchFamily="49" charset="0"/>
                <a:cs typeface="Courier New" panose="02070309020205020404" pitchFamily="49" charset="0"/>
              </a:rPr>
              <a:t>DateTimeFormatter</a:t>
            </a:r>
            <a:r>
              <a:rPr lang="tr-TR" dirty="0"/>
              <a:t> kullanarak da yine time paketinden yararlanarak bir format belirleyebiliriz. Bu sınıf bizim için daha basitleştirilmiş bir </a:t>
            </a:r>
            <a:r>
              <a:rPr lang="tr-TR" dirty="0" err="1"/>
              <a:t>formatter</a:t>
            </a:r>
            <a:r>
              <a:rPr lang="tr-TR" dirty="0"/>
              <a:t>.</a:t>
            </a:r>
            <a:endParaRPr lang="en-US" dirty="0"/>
          </a:p>
        </p:txBody>
      </p:sp>
      <p:pic>
        <p:nvPicPr>
          <p:cNvPr id="5" name="Resim 4" descr="tablo içeren bir resim&#10;&#10;Açıklama otomatik olarak oluşturuldu">
            <a:extLst>
              <a:ext uri="{FF2B5EF4-FFF2-40B4-BE49-F238E27FC236}">
                <a16:creationId xmlns:a16="http://schemas.microsoft.com/office/drawing/2014/main" id="{2BC63436-1477-48D5-B1E5-02AC6B67250B}"/>
              </a:ext>
            </a:extLst>
          </p:cNvPr>
          <p:cNvPicPr>
            <a:picLocks noChangeAspect="1"/>
          </p:cNvPicPr>
          <p:nvPr/>
        </p:nvPicPr>
        <p:blipFill>
          <a:blip r:embed="rId2"/>
          <a:stretch>
            <a:fillRect/>
          </a:stretch>
        </p:blipFill>
        <p:spPr>
          <a:xfrm>
            <a:off x="7048768" y="1842330"/>
            <a:ext cx="4846740" cy="4807045"/>
          </a:xfrm>
          <a:prstGeom prst="rect">
            <a:avLst/>
          </a:prstGeom>
        </p:spPr>
      </p:pic>
    </p:spTree>
    <p:extLst>
      <p:ext uri="{BB962C8B-B14F-4D97-AF65-F5344CB8AC3E}">
        <p14:creationId xmlns:p14="http://schemas.microsoft.com/office/powerpoint/2010/main" val="2872981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Java’da Takvim ve Saat Örneği - 1</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59" y="1405651"/>
            <a:ext cx="8995448" cy="2198684"/>
          </a:xfrm>
        </p:spPr>
        <p:txBody>
          <a:bodyPr>
            <a:normAutofit/>
          </a:bodyPr>
          <a:lstStyle/>
          <a:p>
            <a:pPr algn="just"/>
            <a:r>
              <a:rPr lang="tr-TR" dirty="0" err="1">
                <a:latin typeface="Courier New" panose="02070309020205020404" pitchFamily="49" charset="0"/>
                <a:cs typeface="Courier New" panose="02070309020205020404" pitchFamily="49" charset="0"/>
              </a:rPr>
              <a:t>java.util.Calendar</a:t>
            </a:r>
            <a:r>
              <a:rPr lang="tr-TR" dirty="0">
                <a:latin typeface="Courier New" panose="02070309020205020404" pitchFamily="49" charset="0"/>
                <a:cs typeface="Courier New" panose="02070309020205020404" pitchFamily="49" charset="0"/>
              </a:rPr>
              <a:t> </a:t>
            </a:r>
            <a:r>
              <a:rPr lang="tr-TR" dirty="0"/>
              <a:t>paketini ekledikten sonra takvim adında bir takvim objesi oluşturuyoruz.</a:t>
            </a:r>
          </a:p>
          <a:p>
            <a:pPr algn="just"/>
            <a:r>
              <a:rPr lang="tr-TR" dirty="0" err="1">
                <a:latin typeface="Courier New" panose="02070309020205020404" pitchFamily="49" charset="0"/>
                <a:cs typeface="Courier New" panose="02070309020205020404" pitchFamily="49" charset="0"/>
              </a:rPr>
              <a:t>getInstance</a:t>
            </a:r>
            <a:r>
              <a:rPr lang="tr-TR" dirty="0">
                <a:latin typeface="Courier New" panose="02070309020205020404" pitchFamily="49" charset="0"/>
                <a:cs typeface="Courier New" panose="02070309020205020404" pitchFamily="49" charset="0"/>
              </a:rPr>
              <a:t>() </a:t>
            </a:r>
            <a:r>
              <a:rPr lang="tr-TR" dirty="0"/>
              <a:t>metodu bilgisayarın o anki tarih ve saat bilgisini tarih objesine atayacak.</a:t>
            </a:r>
          </a:p>
          <a:p>
            <a:pPr algn="just"/>
            <a:r>
              <a:rPr lang="tr-TR" dirty="0" err="1">
                <a:latin typeface="Courier New" panose="02070309020205020404" pitchFamily="49" charset="0"/>
                <a:cs typeface="Courier New" panose="02070309020205020404" pitchFamily="49" charset="0"/>
              </a:rPr>
              <a:t>println</a:t>
            </a:r>
            <a:r>
              <a:rPr lang="tr-TR" dirty="0">
                <a:latin typeface="Courier New" panose="02070309020205020404" pitchFamily="49" charset="0"/>
                <a:cs typeface="Courier New" panose="02070309020205020404" pitchFamily="49" charset="0"/>
              </a:rPr>
              <a:t>() </a:t>
            </a:r>
            <a:r>
              <a:rPr lang="tr-TR" dirty="0"/>
              <a:t>fonksiyonuyla takvimimizi yazdırıyoruz burada </a:t>
            </a:r>
            <a:r>
              <a:rPr lang="tr-TR" dirty="0" err="1">
                <a:latin typeface="Courier New" panose="02070309020205020404" pitchFamily="49" charset="0"/>
                <a:cs typeface="Courier New" panose="02070309020205020404" pitchFamily="49" charset="0"/>
              </a:rPr>
              <a:t>toString</a:t>
            </a:r>
            <a:r>
              <a:rPr lang="tr-TR" dirty="0">
                <a:latin typeface="Courier New" panose="02070309020205020404" pitchFamily="49" charset="0"/>
                <a:cs typeface="Courier New" panose="02070309020205020404" pitchFamily="49" charset="0"/>
              </a:rPr>
              <a:t>() </a:t>
            </a:r>
            <a:r>
              <a:rPr lang="tr-TR" dirty="0" err="1"/>
              <a:t>foksiyonu</a:t>
            </a:r>
            <a:r>
              <a:rPr lang="tr-TR" dirty="0"/>
              <a:t> bu bilgileri bize </a:t>
            </a:r>
            <a:r>
              <a:rPr lang="tr-TR" dirty="0" err="1"/>
              <a:t>string</a:t>
            </a:r>
            <a:r>
              <a:rPr lang="tr-TR" dirty="0"/>
              <a:t>(metin) türünde yazdırmamızı sağlayacak.</a:t>
            </a:r>
          </a:p>
          <a:p>
            <a:pPr algn="just"/>
            <a:endParaRPr lang="tr-TR" dirty="0"/>
          </a:p>
        </p:txBody>
      </p:sp>
      <p:pic>
        <p:nvPicPr>
          <p:cNvPr id="6146" name="Picture 2">
            <a:extLst>
              <a:ext uri="{FF2B5EF4-FFF2-40B4-BE49-F238E27FC236}">
                <a16:creationId xmlns:a16="http://schemas.microsoft.com/office/drawing/2014/main" id="{0B473400-BC6F-4AD0-9FC4-115591F56798}"/>
              </a:ext>
            </a:extLst>
          </p:cNvPr>
          <p:cNvPicPr>
            <a:picLocks noChangeAspect="1" noChangeArrowheads="1"/>
          </p:cNvPicPr>
          <p:nvPr/>
        </p:nvPicPr>
        <p:blipFill>
          <a:blip r:embed="rId2"/>
          <a:srcRect/>
          <a:stretch/>
        </p:blipFill>
        <p:spPr bwMode="auto">
          <a:xfrm>
            <a:off x="3804151" y="3604335"/>
            <a:ext cx="4583699" cy="2843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251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Java’da Takvim ve Saat Örneği - 2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58" y="1405650"/>
            <a:ext cx="4320000" cy="3068696"/>
          </a:xfrm>
        </p:spPr>
        <p:txBody>
          <a:bodyPr>
            <a:normAutofit/>
          </a:bodyPr>
          <a:lstStyle/>
          <a:p>
            <a:pPr algn="just"/>
            <a:r>
              <a:rPr lang="tr-TR" dirty="0"/>
              <a:t>Bu örneğimizde Java </a:t>
            </a:r>
            <a:r>
              <a:rPr lang="tr-TR" b="1" dirty="0" err="1"/>
              <a:t>Date</a:t>
            </a:r>
            <a:r>
              <a:rPr lang="tr-TR" dirty="0"/>
              <a:t> paketi kullandık, </a:t>
            </a:r>
            <a:r>
              <a:rPr lang="tr-TR" b="1" dirty="0" err="1"/>
              <a:t>Date</a:t>
            </a:r>
            <a:r>
              <a:rPr lang="tr-TR" dirty="0"/>
              <a:t> sınıfıyla yeni bir tarih objesi oluşturduk.</a:t>
            </a:r>
          </a:p>
          <a:p>
            <a:pPr algn="just"/>
            <a:r>
              <a:rPr lang="tr-TR" b="1" dirty="0" err="1"/>
              <a:t>Date</a:t>
            </a:r>
            <a:r>
              <a:rPr lang="tr-TR" dirty="0"/>
              <a:t> format kısmında ise bir tarih saat yazım formatı belirledik ‘</a:t>
            </a:r>
            <a:r>
              <a:rPr lang="tr-TR" dirty="0" err="1">
                <a:latin typeface="Courier New" panose="02070309020205020404" pitchFamily="49" charset="0"/>
                <a:cs typeface="Courier New" panose="02070309020205020404" pitchFamily="49" charset="0"/>
              </a:rPr>
              <a:t>tarihFormat</a:t>
            </a:r>
            <a:r>
              <a:rPr lang="tr-TR" dirty="0"/>
              <a:t>‘ formatımız tarih ve saati içerirken bir diğeri ‘</a:t>
            </a:r>
            <a:r>
              <a:rPr lang="tr-TR" dirty="0" err="1">
                <a:latin typeface="Courier New" panose="02070309020205020404" pitchFamily="49" charset="0"/>
                <a:cs typeface="Courier New" panose="02070309020205020404" pitchFamily="49" charset="0"/>
              </a:rPr>
              <a:t>saatFormat</a:t>
            </a:r>
            <a:r>
              <a:rPr lang="tr-TR" dirty="0"/>
              <a:t>‘ formatımız sadece saati ‘</a:t>
            </a:r>
            <a:r>
              <a:rPr lang="tr-TR" dirty="0" err="1"/>
              <a:t>saat:dakika:saniye</a:t>
            </a:r>
            <a:r>
              <a:rPr lang="tr-TR" dirty="0"/>
              <a:t>’ olarak göstermekte.</a:t>
            </a:r>
          </a:p>
        </p:txBody>
      </p:sp>
      <p:pic>
        <p:nvPicPr>
          <p:cNvPr id="5" name="Resim 4">
            <a:extLst>
              <a:ext uri="{FF2B5EF4-FFF2-40B4-BE49-F238E27FC236}">
                <a16:creationId xmlns:a16="http://schemas.microsoft.com/office/drawing/2014/main" id="{333A183C-BD5C-4B0A-81C6-E1C2DABF7215}"/>
              </a:ext>
            </a:extLst>
          </p:cNvPr>
          <p:cNvPicPr>
            <a:picLocks noChangeAspect="1"/>
          </p:cNvPicPr>
          <p:nvPr/>
        </p:nvPicPr>
        <p:blipFill>
          <a:blip r:embed="rId2"/>
          <a:srcRect/>
          <a:stretch/>
        </p:blipFill>
        <p:spPr>
          <a:xfrm>
            <a:off x="5738058" y="1446213"/>
            <a:ext cx="6217968" cy="4799480"/>
          </a:xfrm>
          <a:prstGeom prst="rect">
            <a:avLst/>
          </a:prstGeom>
        </p:spPr>
      </p:pic>
    </p:spTree>
    <p:extLst>
      <p:ext uri="{BB962C8B-B14F-4D97-AF65-F5344CB8AC3E}">
        <p14:creationId xmlns:p14="http://schemas.microsoft.com/office/powerpoint/2010/main" val="349211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Java’da Takvim ve Saat Örneği - 3</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59" y="1405650"/>
            <a:ext cx="4320000" cy="3743399"/>
          </a:xfrm>
        </p:spPr>
        <p:txBody>
          <a:bodyPr>
            <a:normAutofit/>
          </a:bodyPr>
          <a:lstStyle/>
          <a:p>
            <a:pPr algn="just"/>
            <a:r>
              <a:rPr lang="tr-TR" dirty="0"/>
              <a:t>Bu örneğimizde Java </a:t>
            </a:r>
            <a:r>
              <a:rPr lang="tr-TR" b="1" dirty="0"/>
              <a:t>Time</a:t>
            </a:r>
            <a:r>
              <a:rPr lang="tr-TR" dirty="0"/>
              <a:t> paketi kullandık, </a:t>
            </a:r>
            <a:r>
              <a:rPr lang="tr-TR" b="1" dirty="0"/>
              <a:t>Time</a:t>
            </a:r>
            <a:r>
              <a:rPr lang="tr-TR" dirty="0"/>
              <a:t> sınıfıyla yeni bir saat objesi oluşturduk.</a:t>
            </a:r>
          </a:p>
          <a:p>
            <a:pPr algn="just"/>
            <a:r>
              <a:rPr lang="tr-TR" dirty="0" err="1">
                <a:latin typeface="Courier New" panose="02070309020205020404" pitchFamily="49" charset="0"/>
                <a:cs typeface="Courier New" panose="02070309020205020404" pitchFamily="49" charset="0"/>
              </a:rPr>
              <a:t>ZonedDateTime</a:t>
            </a:r>
            <a:r>
              <a:rPr lang="tr-TR" dirty="0">
                <a:latin typeface="Courier New" panose="02070309020205020404" pitchFamily="49" charset="0"/>
                <a:cs typeface="Courier New" panose="02070309020205020404" pitchFamily="49" charset="0"/>
              </a:rPr>
              <a:t> </a:t>
            </a:r>
            <a:r>
              <a:rPr lang="tr-TR" dirty="0">
                <a:cs typeface="Courier New" panose="02070309020205020404" pitchFamily="49" charset="0"/>
              </a:rPr>
              <a:t>ise bölgesel zamanı bilgisini aldığımız sınıfımız.</a:t>
            </a:r>
          </a:p>
          <a:p>
            <a:pPr algn="just"/>
            <a:r>
              <a:rPr lang="tr-TR" dirty="0" err="1">
                <a:latin typeface="Courier New" panose="02070309020205020404" pitchFamily="49" charset="0"/>
                <a:cs typeface="Courier New" panose="02070309020205020404" pitchFamily="49" charset="0"/>
              </a:rPr>
              <a:t>LocalDate</a:t>
            </a:r>
            <a:r>
              <a:rPr lang="tr-TR" dirty="0">
                <a:latin typeface="Courier New" panose="02070309020205020404" pitchFamily="49" charset="0"/>
                <a:cs typeface="Courier New" panose="02070309020205020404" pitchFamily="49" charset="0"/>
              </a:rPr>
              <a:t> </a:t>
            </a:r>
            <a:r>
              <a:rPr lang="tr-TR" dirty="0">
                <a:cs typeface="Courier New" panose="02070309020205020404" pitchFamily="49" charset="0"/>
              </a:rPr>
              <a:t>ile tarih ve saat bilgisini time paketi ile de alabiliyoruz.</a:t>
            </a:r>
          </a:p>
          <a:p>
            <a:pPr algn="just"/>
            <a:endParaRPr lang="tr-TR" dirty="0">
              <a:latin typeface="Courier New" panose="02070309020205020404" pitchFamily="49" charset="0"/>
              <a:cs typeface="Courier New" panose="02070309020205020404" pitchFamily="49" charset="0"/>
            </a:endParaRPr>
          </a:p>
        </p:txBody>
      </p:sp>
      <p:pic>
        <p:nvPicPr>
          <p:cNvPr id="9" name="Resim 8">
            <a:extLst>
              <a:ext uri="{FF2B5EF4-FFF2-40B4-BE49-F238E27FC236}">
                <a16:creationId xmlns:a16="http://schemas.microsoft.com/office/drawing/2014/main" id="{31F960EA-15B3-4D28-B276-C3712D40D29F}"/>
              </a:ext>
            </a:extLst>
          </p:cNvPr>
          <p:cNvPicPr>
            <a:picLocks noChangeAspect="1"/>
          </p:cNvPicPr>
          <p:nvPr/>
        </p:nvPicPr>
        <p:blipFill>
          <a:blip r:embed="rId2"/>
          <a:stretch>
            <a:fillRect/>
          </a:stretch>
        </p:blipFill>
        <p:spPr>
          <a:xfrm>
            <a:off x="5805996" y="1405650"/>
            <a:ext cx="6091720" cy="3547351"/>
          </a:xfrm>
          <a:prstGeom prst="rect">
            <a:avLst/>
          </a:prstGeom>
        </p:spPr>
      </p:pic>
    </p:spTree>
    <p:extLst>
      <p:ext uri="{BB962C8B-B14F-4D97-AF65-F5344CB8AC3E}">
        <p14:creationId xmlns:p14="http://schemas.microsoft.com/office/powerpoint/2010/main" val="1732119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fontScale="90000"/>
          </a:bodyPr>
          <a:lstStyle/>
          <a:p>
            <a:r>
              <a:rPr lang="tr-TR" sz="4000" dirty="0"/>
              <a:t>Java’da Takvim ve Saat İşlemleri Uygulama Örneği – 1</a:t>
            </a:r>
            <a:br>
              <a:rPr lang="tr-TR" dirty="0"/>
            </a:br>
            <a:r>
              <a:rPr lang="tr-TR" dirty="0"/>
              <a:t>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7643673" y="1904999"/>
            <a:ext cx="3728622" cy="4460289"/>
          </a:xfrm>
        </p:spPr>
        <p:txBody>
          <a:bodyPr>
            <a:normAutofit/>
          </a:bodyPr>
          <a:lstStyle/>
          <a:p>
            <a:pPr algn="just"/>
            <a:r>
              <a:rPr lang="tr-TR" dirty="0" err="1"/>
              <a:t>Calender</a:t>
            </a:r>
            <a:r>
              <a:rPr lang="tr-TR" dirty="0"/>
              <a:t> ile oluşturduğumuz takvimi kullanarak farklı farklı yazdırma işlemleri uyguladık örneğin 5 ay ekleme, 10 yıl ekleme yaparak takvimi özelleştirdik.</a:t>
            </a:r>
          </a:p>
          <a:p>
            <a:pPr algn="just"/>
            <a:r>
              <a:rPr lang="tr-TR" dirty="0" err="1"/>
              <a:t>Date</a:t>
            </a:r>
            <a:r>
              <a:rPr lang="tr-TR" dirty="0"/>
              <a:t> sınıfı ile oluşturduğumuz tarih objesini de farklı formatlarda yazdırdık.</a:t>
            </a:r>
          </a:p>
          <a:p>
            <a:pPr algn="just"/>
            <a:r>
              <a:rPr lang="tr-TR" dirty="0"/>
              <a:t>Kodumuzun çıktısı diğer sayfada.</a:t>
            </a:r>
          </a:p>
          <a:p>
            <a:pPr marL="0" indent="0" algn="just">
              <a:buNone/>
            </a:pPr>
            <a:endParaRPr lang="tr-TR" dirty="0"/>
          </a:p>
        </p:txBody>
      </p:sp>
      <p:pic>
        <p:nvPicPr>
          <p:cNvPr id="6" name="Resim 5">
            <a:extLst>
              <a:ext uri="{FF2B5EF4-FFF2-40B4-BE49-F238E27FC236}">
                <a16:creationId xmlns:a16="http://schemas.microsoft.com/office/drawing/2014/main" id="{77ACD103-9EA3-49E5-A2CD-703389A045A3}"/>
              </a:ext>
            </a:extLst>
          </p:cNvPr>
          <p:cNvPicPr>
            <a:picLocks noChangeAspect="1"/>
          </p:cNvPicPr>
          <p:nvPr/>
        </p:nvPicPr>
        <p:blipFill>
          <a:blip r:embed="rId2"/>
          <a:srcRect/>
          <a:stretch/>
        </p:blipFill>
        <p:spPr>
          <a:xfrm>
            <a:off x="1350093" y="1905000"/>
            <a:ext cx="6022316" cy="4640805"/>
          </a:xfrm>
          <a:prstGeom prst="rect">
            <a:avLst/>
          </a:prstGeom>
        </p:spPr>
      </p:pic>
    </p:spTree>
    <p:extLst>
      <p:ext uri="{BB962C8B-B14F-4D97-AF65-F5344CB8AC3E}">
        <p14:creationId xmlns:p14="http://schemas.microsoft.com/office/powerpoint/2010/main" val="527634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Java’da Takvim ve Saat İşlemleri </a:t>
            </a:r>
            <a:r>
              <a:rPr lang="tr-TR"/>
              <a:t>Uygulama Örneği - 1 </a:t>
            </a:r>
            <a:r>
              <a:rPr lang="tr-TR" dirty="0"/>
              <a:t>(Çıktımız)</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553497" y="1904999"/>
            <a:ext cx="9818798" cy="1896509"/>
          </a:xfrm>
        </p:spPr>
        <p:txBody>
          <a:bodyPr>
            <a:normAutofit fontScale="92500"/>
          </a:bodyPr>
          <a:lstStyle/>
          <a:p>
            <a:pPr algn="just"/>
            <a:r>
              <a:rPr lang="tr-TR" dirty="0"/>
              <a:t>İlk çıktımız tamamen takvim bilgilerinin tümünü içermekte fakat bizim istediğimiz açık bir düzen yok.</a:t>
            </a:r>
          </a:p>
          <a:p>
            <a:pPr algn="just"/>
            <a:r>
              <a:rPr lang="tr-TR" dirty="0"/>
              <a:t>İkinci kısımda ise bölgesel zaman dilimini çıktımız.</a:t>
            </a:r>
          </a:p>
          <a:p>
            <a:pPr algn="just"/>
            <a:r>
              <a:rPr lang="tr-TR" dirty="0"/>
              <a:t>Takvim işlemleri 5 gün ekleme, 10 yıl ekleme çıktımız.</a:t>
            </a:r>
          </a:p>
          <a:p>
            <a:pPr algn="just"/>
            <a:r>
              <a:rPr lang="tr-TR" dirty="0" err="1"/>
              <a:t>Timestamp</a:t>
            </a:r>
            <a:r>
              <a:rPr lang="tr-TR" dirty="0"/>
              <a:t> çıktımız ve  daha sonraki  çıktımız formatlanmış tarih ve formatlanmış zaman.</a:t>
            </a:r>
          </a:p>
          <a:p>
            <a:pPr algn="just"/>
            <a:endParaRPr lang="tr-TR" dirty="0"/>
          </a:p>
          <a:p>
            <a:pPr marL="0" indent="0" algn="just">
              <a:buNone/>
            </a:pPr>
            <a:endParaRPr lang="tr-TR" dirty="0"/>
          </a:p>
        </p:txBody>
      </p:sp>
      <p:pic>
        <p:nvPicPr>
          <p:cNvPr id="9" name="Resim 8">
            <a:extLst>
              <a:ext uri="{FF2B5EF4-FFF2-40B4-BE49-F238E27FC236}">
                <a16:creationId xmlns:a16="http://schemas.microsoft.com/office/drawing/2014/main" id="{8DF22737-4287-45F4-B662-BA944E0249D7}"/>
              </a:ext>
            </a:extLst>
          </p:cNvPr>
          <p:cNvPicPr>
            <a:picLocks noChangeAspect="1"/>
          </p:cNvPicPr>
          <p:nvPr/>
        </p:nvPicPr>
        <p:blipFill>
          <a:blip r:embed="rId2"/>
          <a:srcRect/>
          <a:stretch/>
        </p:blipFill>
        <p:spPr>
          <a:xfrm>
            <a:off x="1553497" y="3981450"/>
            <a:ext cx="9951115" cy="1896509"/>
          </a:xfrm>
          <a:prstGeom prst="rect">
            <a:avLst/>
          </a:prstGeom>
        </p:spPr>
      </p:pic>
    </p:spTree>
    <p:extLst>
      <p:ext uri="{BB962C8B-B14F-4D97-AF65-F5344CB8AC3E}">
        <p14:creationId xmlns:p14="http://schemas.microsoft.com/office/powerpoint/2010/main" val="684896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Java’da Takvim ve Saat İşlemleri Uygulama Örneği - 2</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311580" y="1904999"/>
            <a:ext cx="3702872" cy="4603956"/>
          </a:xfrm>
        </p:spPr>
        <p:txBody>
          <a:bodyPr>
            <a:normAutofit fontScale="92500" lnSpcReduction="10000"/>
          </a:bodyPr>
          <a:lstStyle/>
          <a:p>
            <a:pPr algn="just"/>
            <a:r>
              <a:rPr lang="tr-TR" dirty="0" err="1">
                <a:latin typeface="Courier New" panose="02070309020205020404" pitchFamily="49" charset="0"/>
                <a:cs typeface="Courier New" panose="02070309020205020404" pitchFamily="49" charset="0"/>
              </a:rPr>
              <a:t>GregorianCalender</a:t>
            </a:r>
            <a:r>
              <a:rPr lang="tr-TR" dirty="0"/>
              <a:t> kullanarak tarih adında takvim oluşturma.</a:t>
            </a:r>
          </a:p>
          <a:p>
            <a:pPr algn="just"/>
            <a:r>
              <a:rPr lang="tr-TR" dirty="0"/>
              <a:t>Bu uygulamada ise tarih değerlerini </a:t>
            </a:r>
            <a:r>
              <a:rPr lang="tr-TR" dirty="0" err="1">
                <a:latin typeface="Courier New" panose="02070309020205020404" pitchFamily="49" charset="0"/>
                <a:cs typeface="Courier New" panose="02070309020205020404" pitchFamily="49" charset="0"/>
              </a:rPr>
              <a:t>Calendar</a:t>
            </a:r>
            <a:r>
              <a:rPr lang="tr-TR" dirty="0"/>
              <a:t> fonksiyonlarını kullanarak ayın hangi günü, ay ve </a:t>
            </a:r>
            <a:r>
              <a:rPr lang="tr-TR" dirty="0" err="1"/>
              <a:t>yil</a:t>
            </a:r>
            <a:r>
              <a:rPr lang="tr-TR" dirty="0"/>
              <a:t> değerlerimizi saat, dakika ve saniye değerlerimizi </a:t>
            </a:r>
            <a:r>
              <a:rPr lang="tr-TR" dirty="0" err="1"/>
              <a:t>integer</a:t>
            </a:r>
            <a:r>
              <a:rPr lang="tr-TR" dirty="0"/>
              <a:t> olarak aldık.</a:t>
            </a:r>
          </a:p>
          <a:p>
            <a:pPr algn="just"/>
            <a:r>
              <a:rPr lang="tr-TR" dirty="0"/>
              <a:t>Yazdırırken </a:t>
            </a:r>
            <a:r>
              <a:rPr lang="tr-TR" dirty="0" err="1"/>
              <a:t>println</a:t>
            </a:r>
            <a:r>
              <a:rPr lang="tr-TR" dirty="0"/>
              <a:t> kullanarak yazı olarak eklediğimiz formatlara çevirdik.</a:t>
            </a:r>
          </a:p>
          <a:p>
            <a:pPr algn="just"/>
            <a:r>
              <a:rPr lang="tr-TR" dirty="0"/>
              <a:t>Dikkat etmemiz gereken bu şekilde tarih bilgisi alırsak takvim işlemini doğru yapamayız.</a:t>
            </a:r>
            <a:endParaRPr lang="en-US" dirty="0"/>
          </a:p>
        </p:txBody>
      </p:sp>
      <p:pic>
        <p:nvPicPr>
          <p:cNvPr id="5" name="Resim 4">
            <a:extLst>
              <a:ext uri="{FF2B5EF4-FFF2-40B4-BE49-F238E27FC236}">
                <a16:creationId xmlns:a16="http://schemas.microsoft.com/office/drawing/2014/main" id="{C2802D61-E22A-4246-A9AA-7DFD065B0CFC}"/>
              </a:ext>
            </a:extLst>
          </p:cNvPr>
          <p:cNvPicPr>
            <a:picLocks noChangeAspect="1"/>
          </p:cNvPicPr>
          <p:nvPr/>
        </p:nvPicPr>
        <p:blipFill>
          <a:blip r:embed="rId2"/>
          <a:stretch>
            <a:fillRect/>
          </a:stretch>
        </p:blipFill>
        <p:spPr>
          <a:xfrm>
            <a:off x="5215387" y="1904999"/>
            <a:ext cx="6728029" cy="4628394"/>
          </a:xfrm>
          <a:prstGeom prst="rect">
            <a:avLst/>
          </a:prstGeom>
        </p:spPr>
      </p:pic>
    </p:spTree>
    <p:extLst>
      <p:ext uri="{BB962C8B-B14F-4D97-AF65-F5344CB8AC3E}">
        <p14:creationId xmlns:p14="http://schemas.microsoft.com/office/powerpoint/2010/main" val="3150035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Java’da Takvim ve Saat İşlemleri Uygulama Örneği – 2 ( Çıktımız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311580" y="1904999"/>
            <a:ext cx="8736988" cy="2204885"/>
          </a:xfrm>
        </p:spPr>
        <p:txBody>
          <a:bodyPr>
            <a:normAutofit/>
          </a:bodyPr>
          <a:lstStyle/>
          <a:p>
            <a:pPr algn="just"/>
            <a:r>
              <a:rPr lang="tr-TR" dirty="0"/>
              <a:t>Tarih çıktımızı </a:t>
            </a:r>
            <a:r>
              <a:rPr lang="tr-TR" dirty="0" err="1"/>
              <a:t>integer</a:t>
            </a:r>
            <a:r>
              <a:rPr lang="tr-TR" dirty="0"/>
              <a:t> değer olarak yazdırabiliriz aynı zamanda </a:t>
            </a:r>
            <a:r>
              <a:rPr lang="tr-TR" dirty="0" err="1"/>
              <a:t>Calendar</a:t>
            </a:r>
            <a:r>
              <a:rPr lang="tr-TR" dirty="0"/>
              <a:t> gün, ay, yıl zaman ölçüsü olarak saat, dakika, saniye gibi değerlere de erişebiliriz.</a:t>
            </a:r>
          </a:p>
          <a:p>
            <a:pPr algn="just"/>
            <a:r>
              <a:rPr lang="tr-TR" dirty="0"/>
              <a:t>Eğer takvim üzerinde işlem yapmıyorsak tarih değerlerinde işlem yapmak </a:t>
            </a:r>
            <a:r>
              <a:rPr lang="tr-TR"/>
              <a:t>hatalı olabilir</a:t>
            </a:r>
            <a:r>
              <a:rPr lang="tr-TR" dirty="0"/>
              <a:t>. Son çıktımızda olduğu gibi gün değerine ekleme yaparsak olmayan bir ayın günü değeri elde edebiliriz.</a:t>
            </a:r>
            <a:endParaRPr lang="en-US" dirty="0"/>
          </a:p>
        </p:txBody>
      </p:sp>
      <p:pic>
        <p:nvPicPr>
          <p:cNvPr id="6" name="Resim 5">
            <a:extLst>
              <a:ext uri="{FF2B5EF4-FFF2-40B4-BE49-F238E27FC236}">
                <a16:creationId xmlns:a16="http://schemas.microsoft.com/office/drawing/2014/main" id="{06F986F0-8CA6-4734-B6EF-D57D4B5D4957}"/>
              </a:ext>
            </a:extLst>
          </p:cNvPr>
          <p:cNvPicPr>
            <a:picLocks noChangeAspect="1"/>
          </p:cNvPicPr>
          <p:nvPr/>
        </p:nvPicPr>
        <p:blipFill>
          <a:blip r:embed="rId2"/>
          <a:stretch>
            <a:fillRect/>
          </a:stretch>
        </p:blipFill>
        <p:spPr>
          <a:xfrm>
            <a:off x="4938712" y="4275779"/>
            <a:ext cx="2314575" cy="923925"/>
          </a:xfrm>
          <a:prstGeom prst="rect">
            <a:avLst/>
          </a:prstGeom>
        </p:spPr>
      </p:pic>
    </p:spTree>
    <p:extLst>
      <p:ext uri="{BB962C8B-B14F-4D97-AF65-F5344CB8AC3E}">
        <p14:creationId xmlns:p14="http://schemas.microsoft.com/office/powerpoint/2010/main" val="3052298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Uygulama Örneği -3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19</a:t>
            </a:fld>
            <a:endParaRPr lang="en-US" dirty="0"/>
          </a:p>
        </p:txBody>
      </p:sp>
      <p:pic>
        <p:nvPicPr>
          <p:cNvPr id="6" name="Resim 5">
            <a:extLst>
              <a:ext uri="{FF2B5EF4-FFF2-40B4-BE49-F238E27FC236}">
                <a16:creationId xmlns:a16="http://schemas.microsoft.com/office/drawing/2014/main" id="{3CFC1DD9-362C-45FE-91AD-00373D03C8EE}"/>
              </a:ext>
            </a:extLst>
          </p:cNvPr>
          <p:cNvPicPr>
            <a:picLocks noChangeAspect="1"/>
          </p:cNvPicPr>
          <p:nvPr/>
        </p:nvPicPr>
        <p:blipFill>
          <a:blip r:embed="rId2"/>
          <a:stretch>
            <a:fillRect/>
          </a:stretch>
        </p:blipFill>
        <p:spPr>
          <a:xfrm>
            <a:off x="2643956" y="1359164"/>
            <a:ext cx="6904089" cy="5420178"/>
          </a:xfrm>
          <a:prstGeom prst="rect">
            <a:avLst/>
          </a:prstGeom>
        </p:spPr>
      </p:pic>
    </p:spTree>
    <p:extLst>
      <p:ext uri="{BB962C8B-B14F-4D97-AF65-F5344CB8AC3E}">
        <p14:creationId xmlns:p14="http://schemas.microsoft.com/office/powerpoint/2010/main" val="1816773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a:normAutofit fontScale="92500" lnSpcReduction="20000"/>
          </a:bodyPr>
          <a:lstStyle/>
          <a:p>
            <a:r>
              <a:rPr lang="tr-TR" dirty="0"/>
              <a:t>Java’da Takvim Ve Saat </a:t>
            </a:r>
          </a:p>
          <a:p>
            <a:r>
              <a:rPr lang="tr-TR" dirty="0"/>
              <a:t>Java’da Takvim ve Saat Paketleri </a:t>
            </a:r>
          </a:p>
          <a:p>
            <a:r>
              <a:rPr lang="tr-TR" dirty="0"/>
              <a:t>Java’da Takvim ve Saat – </a:t>
            </a:r>
            <a:r>
              <a:rPr lang="tr-TR" dirty="0" err="1"/>
              <a:t>Calendar</a:t>
            </a:r>
            <a:r>
              <a:rPr lang="tr-TR" dirty="0"/>
              <a:t> Paketi</a:t>
            </a:r>
          </a:p>
          <a:p>
            <a:r>
              <a:rPr lang="tr-TR" dirty="0"/>
              <a:t>Java’da Takvim ve Saat – Time Paketi</a:t>
            </a:r>
          </a:p>
          <a:p>
            <a:r>
              <a:rPr lang="tr-TR" dirty="0"/>
              <a:t>Java’da Takvim ve Saat Formatı</a:t>
            </a:r>
          </a:p>
          <a:p>
            <a:r>
              <a:rPr lang="tr-TR" dirty="0"/>
              <a:t>Takvim ve Saat Uygulaması -1</a:t>
            </a:r>
          </a:p>
          <a:p>
            <a:r>
              <a:rPr lang="tr-TR" dirty="0"/>
              <a:t>Takvim ve Saat Uygulaması -2</a:t>
            </a:r>
          </a:p>
          <a:p>
            <a:r>
              <a:rPr lang="tr-TR" dirty="0"/>
              <a:t>Takvim ve Saat Uygulaması -3</a:t>
            </a:r>
          </a:p>
          <a:p>
            <a:r>
              <a:rPr lang="tr-TR" dirty="0"/>
              <a:t>Takvim ve Saat Kodlama</a:t>
            </a:r>
          </a:p>
          <a:p>
            <a:r>
              <a:rPr lang="tr-TR" dirty="0"/>
              <a:t>Sonuç</a:t>
            </a:r>
          </a:p>
          <a:p>
            <a:r>
              <a:rPr lang="tr-TR" dirty="0"/>
              <a:t>Kaynaklar</a:t>
            </a:r>
          </a:p>
          <a:p>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5" name="Picture 8" descr="Kurumsal Kimlik | Burdur Mehmet Akif Ersoy Üniversitesi">
            <a:extLst>
              <a:ext uri="{FF2B5EF4-FFF2-40B4-BE49-F238E27FC236}">
                <a16:creationId xmlns:a16="http://schemas.microsoft.com/office/drawing/2014/main" id="{9E6DEBDC-868E-48C5-8316-305D8ACCAB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30C9555B-79E5-493C-91CF-6C37CB029805}"/>
              </a:ext>
            </a:extLst>
          </p:cNvPr>
          <p:cNvPicPr>
            <a:picLocks noChangeAspect="1" noChangeArrowheads="1"/>
          </p:cNvPicPr>
          <p:nvPr/>
        </p:nvPicPr>
        <p:blipFill>
          <a:blip r:embed="rId3"/>
          <a:srcRect/>
          <a:stretch/>
        </p:blipFill>
        <p:spPr bwMode="auto">
          <a:xfrm>
            <a:off x="7699271" y="1969317"/>
            <a:ext cx="2983684"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4"/>
            <a:extLst>
              <a:ext uri="{FF2B5EF4-FFF2-40B4-BE49-F238E27FC236}">
                <a16:creationId xmlns:a16="http://schemas.microsoft.com/office/drawing/2014/main" id="{5E0CEE4C-9B47-48D3-9C95-A5768F3000F3}"/>
              </a:ext>
            </a:extLst>
          </p:cNvPr>
          <p:cNvPicPr>
            <a:picLocks noChangeAspect="1"/>
          </p:cNvPicPr>
          <p:nvPr/>
        </p:nvPicPr>
        <p:blipFill>
          <a:blip r:embed="rId5"/>
          <a:stretch>
            <a:fillRect/>
          </a:stretch>
        </p:blipFill>
        <p:spPr>
          <a:xfrm>
            <a:off x="10228222" y="5153978"/>
            <a:ext cx="1778435" cy="1633526"/>
          </a:xfrm>
          <a:prstGeom prst="rect">
            <a:avLst/>
          </a:prstGeom>
        </p:spPr>
      </p:pic>
      <p:sp>
        <p:nvSpPr>
          <p:cNvPr id="9" name="Dikdörtgen 8">
            <a:extLst>
              <a:ext uri="{FF2B5EF4-FFF2-40B4-BE49-F238E27FC236}">
                <a16:creationId xmlns:a16="http://schemas.microsoft.com/office/drawing/2014/main"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0228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Uygulama Örneği -3 ( Çıktımız )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20</a:t>
            </a:fld>
            <a:endParaRPr lang="en-US" dirty="0"/>
          </a:p>
        </p:txBody>
      </p:sp>
      <p:pic>
        <p:nvPicPr>
          <p:cNvPr id="6" name="Resim 5">
            <a:extLst>
              <a:ext uri="{FF2B5EF4-FFF2-40B4-BE49-F238E27FC236}">
                <a16:creationId xmlns:a16="http://schemas.microsoft.com/office/drawing/2014/main" id="{3D82430E-9449-4D37-965F-6892657F2D11}"/>
              </a:ext>
            </a:extLst>
          </p:cNvPr>
          <p:cNvPicPr>
            <a:picLocks noChangeAspect="1"/>
          </p:cNvPicPr>
          <p:nvPr/>
        </p:nvPicPr>
        <p:blipFill>
          <a:blip r:embed="rId2"/>
          <a:stretch>
            <a:fillRect/>
          </a:stretch>
        </p:blipFill>
        <p:spPr>
          <a:xfrm>
            <a:off x="3014663" y="2610972"/>
            <a:ext cx="6162675" cy="2276475"/>
          </a:xfrm>
          <a:prstGeom prst="rect">
            <a:avLst/>
          </a:prstGeom>
        </p:spPr>
      </p:pic>
      <p:sp>
        <p:nvSpPr>
          <p:cNvPr id="7" name="İçerik Yer Tutucusu 2">
            <a:extLst>
              <a:ext uri="{FF2B5EF4-FFF2-40B4-BE49-F238E27FC236}">
                <a16:creationId xmlns:a16="http://schemas.microsoft.com/office/drawing/2014/main" id="{D7081787-C79A-4ECA-A04F-8CF2C9AE8275}"/>
              </a:ext>
            </a:extLst>
          </p:cNvPr>
          <p:cNvSpPr>
            <a:spLocks noGrp="1"/>
          </p:cNvSpPr>
          <p:nvPr>
            <p:ph idx="1"/>
          </p:nvPr>
        </p:nvSpPr>
        <p:spPr>
          <a:xfrm>
            <a:off x="2119448" y="1584791"/>
            <a:ext cx="8736988" cy="1026181"/>
          </a:xfrm>
        </p:spPr>
        <p:txBody>
          <a:bodyPr>
            <a:normAutofit/>
          </a:bodyPr>
          <a:lstStyle/>
          <a:p>
            <a:pPr algn="just"/>
            <a:r>
              <a:rPr lang="tr-TR" dirty="0"/>
              <a:t>Tarih çıktımızı </a:t>
            </a:r>
            <a:r>
              <a:rPr lang="tr-TR" dirty="0" err="1">
                <a:latin typeface="Courier New" panose="02070309020205020404" pitchFamily="49" charset="0"/>
                <a:cs typeface="Courier New" panose="02070309020205020404" pitchFamily="49" charset="0"/>
              </a:rPr>
              <a:t>java.time</a:t>
            </a:r>
            <a:r>
              <a:rPr lang="tr-TR" dirty="0">
                <a:latin typeface="Courier New" panose="02070309020205020404" pitchFamily="49" charset="0"/>
                <a:cs typeface="Courier New" panose="02070309020205020404" pitchFamily="49" charset="0"/>
              </a:rPr>
              <a:t> </a:t>
            </a:r>
            <a:r>
              <a:rPr lang="tr-TR" dirty="0"/>
              <a:t>paketiyle daha basit bir şekilde alıp istediğimiz formatta yazdırabiliriz. Tarih ve saat işlemleri yapabiliriz.</a:t>
            </a:r>
            <a:endParaRPr lang="en-US" dirty="0"/>
          </a:p>
        </p:txBody>
      </p:sp>
    </p:spTree>
    <p:extLst>
      <p:ext uri="{BB962C8B-B14F-4D97-AF65-F5344CB8AC3E}">
        <p14:creationId xmlns:p14="http://schemas.microsoft.com/office/powerpoint/2010/main" val="65530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Sonuç</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20190" y="1367149"/>
            <a:ext cx="10086553" cy="5364265"/>
          </a:xfrm>
        </p:spPr>
        <p:txBody>
          <a:bodyPr>
            <a:normAutofit fontScale="92500" lnSpcReduction="10000"/>
          </a:bodyPr>
          <a:lstStyle/>
          <a:p>
            <a:pPr algn="just"/>
            <a:r>
              <a:rPr lang="tr-TR" b="0" i="0" dirty="0">
                <a:solidFill>
                  <a:srgbClr val="000000"/>
                </a:solidFill>
                <a:effectLst/>
              </a:rPr>
              <a:t>Java 8 ile, eski tarih-saat </a:t>
            </a:r>
            <a:r>
              <a:rPr lang="tr-TR" b="0" i="0" dirty="0" err="1">
                <a:solidFill>
                  <a:srgbClr val="000000"/>
                </a:solidFill>
                <a:effectLst/>
              </a:rPr>
              <a:t>API'sinin</a:t>
            </a:r>
            <a:r>
              <a:rPr lang="tr-TR" b="0" i="0" dirty="0">
                <a:solidFill>
                  <a:srgbClr val="000000"/>
                </a:solidFill>
                <a:effectLst/>
              </a:rPr>
              <a:t> aşağıdaki dezavantajlarını karşılamak için yeni bir Tarih-Saat </a:t>
            </a:r>
            <a:r>
              <a:rPr lang="tr-TR" b="0" i="0" dirty="0" err="1">
                <a:solidFill>
                  <a:srgbClr val="000000"/>
                </a:solidFill>
                <a:effectLst/>
              </a:rPr>
              <a:t>API'si</a:t>
            </a:r>
            <a:r>
              <a:rPr lang="tr-TR" b="0" i="0" dirty="0">
                <a:solidFill>
                  <a:srgbClr val="000000"/>
                </a:solidFill>
                <a:effectLst/>
              </a:rPr>
              <a:t> tanıtılmıştı, </a:t>
            </a:r>
            <a:r>
              <a:rPr lang="tr-TR" dirty="0">
                <a:solidFill>
                  <a:srgbClr val="000000"/>
                </a:solidFill>
              </a:rPr>
              <a:t>bu paket</a:t>
            </a:r>
            <a:r>
              <a:rPr lang="tr-TR" b="0" i="0" dirty="0">
                <a:solidFill>
                  <a:srgbClr val="000000"/>
                </a:solidFill>
                <a:effectLst/>
              </a:rPr>
              <a:t> </a:t>
            </a:r>
            <a:r>
              <a:rPr lang="tr-TR" b="0" i="0" dirty="0" err="1">
                <a:solidFill>
                  <a:srgbClr val="000000"/>
                </a:solidFill>
                <a:effectLst/>
                <a:latin typeface="Courier New" panose="02070309020205020404" pitchFamily="49" charset="0"/>
                <a:cs typeface="Courier New" panose="02070309020205020404" pitchFamily="49" charset="0"/>
              </a:rPr>
              <a:t>java.time</a:t>
            </a:r>
            <a:r>
              <a:rPr lang="tr-TR" b="0" i="0" dirty="0">
                <a:solidFill>
                  <a:srgbClr val="000000"/>
                </a:solidFill>
                <a:effectLst/>
                <a:latin typeface="Courier New" panose="02070309020205020404" pitchFamily="49" charset="0"/>
                <a:cs typeface="Courier New" panose="02070309020205020404" pitchFamily="49" charset="0"/>
              </a:rPr>
              <a:t>  </a:t>
            </a:r>
            <a:r>
              <a:rPr lang="tr-TR" b="0" i="0" dirty="0">
                <a:solidFill>
                  <a:srgbClr val="000000"/>
                </a:solidFill>
                <a:effectLst/>
              </a:rPr>
              <a:t>paketiydi.</a:t>
            </a:r>
          </a:p>
          <a:p>
            <a:pPr algn="just">
              <a:buFont typeface="Arial" panose="020B0604020202020204" pitchFamily="34" charset="0"/>
              <a:buChar char="•"/>
            </a:pPr>
            <a:r>
              <a:rPr lang="tr-TR" b="1" i="0" dirty="0">
                <a:solidFill>
                  <a:srgbClr val="000000"/>
                </a:solidFill>
                <a:effectLst/>
              </a:rPr>
              <a:t>İş parçacığı güvenli değil</a:t>
            </a:r>
            <a:r>
              <a:rPr lang="tr-TR" b="0" i="0" dirty="0">
                <a:solidFill>
                  <a:srgbClr val="000000"/>
                </a:solidFill>
                <a:effectLst/>
              </a:rPr>
              <a:t> - </a:t>
            </a:r>
            <a:r>
              <a:rPr lang="tr-TR" b="0" i="0" dirty="0" err="1">
                <a:solidFill>
                  <a:srgbClr val="000000"/>
                </a:solidFill>
                <a:effectLst/>
                <a:latin typeface="Courier New" panose="02070309020205020404" pitchFamily="49" charset="0"/>
                <a:cs typeface="Courier New" panose="02070309020205020404" pitchFamily="49" charset="0"/>
              </a:rPr>
              <a:t>java.util.Date</a:t>
            </a:r>
            <a:r>
              <a:rPr lang="tr-TR" b="0" i="0" dirty="0">
                <a:solidFill>
                  <a:srgbClr val="000000"/>
                </a:solidFill>
                <a:effectLst/>
                <a:latin typeface="Courier New" panose="02070309020205020404" pitchFamily="49" charset="0"/>
                <a:cs typeface="Courier New" panose="02070309020205020404" pitchFamily="49" charset="0"/>
              </a:rPr>
              <a:t> </a:t>
            </a:r>
            <a:r>
              <a:rPr lang="tr-TR" b="0" i="0" dirty="0">
                <a:solidFill>
                  <a:srgbClr val="000000"/>
                </a:solidFill>
                <a:effectLst/>
              </a:rPr>
              <a:t>iş parçacığı için güvenli değildir, bu nedenle geliştiricilerin tarih kullanırken eşzamanlılık sorunu ile uğraşması gerekirdi. Yeni tarih-saat </a:t>
            </a:r>
            <a:r>
              <a:rPr lang="tr-TR" b="0" i="0" dirty="0" err="1">
                <a:solidFill>
                  <a:srgbClr val="000000"/>
                </a:solidFill>
                <a:effectLst/>
              </a:rPr>
              <a:t>API'si</a:t>
            </a:r>
            <a:r>
              <a:rPr lang="tr-TR" b="0" i="0" dirty="0">
                <a:solidFill>
                  <a:srgbClr val="000000"/>
                </a:solidFill>
                <a:effectLst/>
              </a:rPr>
              <a:t> değişmezdir ve ayarlayıcı yöntemlere sahip değildir.</a:t>
            </a:r>
          </a:p>
          <a:p>
            <a:pPr algn="just">
              <a:buFont typeface="Arial" panose="020B0604020202020204" pitchFamily="34" charset="0"/>
              <a:buChar char="•"/>
            </a:pPr>
            <a:r>
              <a:rPr lang="tr-TR" b="1" i="0" dirty="0">
                <a:solidFill>
                  <a:srgbClr val="000000"/>
                </a:solidFill>
                <a:effectLst/>
              </a:rPr>
              <a:t>Kötü tasarım</a:t>
            </a:r>
            <a:r>
              <a:rPr lang="tr-TR" b="0" i="0" dirty="0">
                <a:solidFill>
                  <a:srgbClr val="000000"/>
                </a:solidFill>
                <a:effectLst/>
              </a:rPr>
              <a:t> - Varsayılan Tarih 1900'den başlar, ay 1'den başlar ve gün 0'dan başlar, dolayısıyla tek </a:t>
            </a:r>
            <a:r>
              <a:rPr lang="tr-TR" b="0" i="0" dirty="0" err="1">
                <a:solidFill>
                  <a:srgbClr val="000000"/>
                </a:solidFill>
                <a:effectLst/>
              </a:rPr>
              <a:t>düzelik</a:t>
            </a:r>
            <a:r>
              <a:rPr lang="tr-TR" b="0" i="0" dirty="0">
                <a:solidFill>
                  <a:srgbClr val="000000"/>
                </a:solidFill>
                <a:effectLst/>
              </a:rPr>
              <a:t> yoktur. Eski API, tarih işlemleri için daha az doğrudan yöntemlere sahipti. Yeni API, bu tür işlemler için çok sayıda yardımcı yöntem sağlar.</a:t>
            </a:r>
          </a:p>
          <a:p>
            <a:pPr algn="just">
              <a:buFont typeface="Arial" panose="020B0604020202020204" pitchFamily="34" charset="0"/>
              <a:buChar char="•"/>
            </a:pPr>
            <a:r>
              <a:rPr lang="tr-TR" b="1" i="0" dirty="0">
                <a:solidFill>
                  <a:srgbClr val="000000"/>
                </a:solidFill>
                <a:effectLst/>
              </a:rPr>
              <a:t>Zor zaman dilimi yönetimi</a:t>
            </a:r>
            <a:r>
              <a:rPr lang="tr-TR" b="0" i="0" dirty="0">
                <a:solidFill>
                  <a:srgbClr val="000000"/>
                </a:solidFill>
                <a:effectLst/>
              </a:rPr>
              <a:t> - Geliştiriciler, saat dilimi sorunlarıyla başa çıkmak için çok sayıda kod yazmak zorunda kaldı. Yeni API, alana özgü tasarım göz önünde bulundurularak geliştirilmiştir.</a:t>
            </a:r>
          </a:p>
          <a:p>
            <a:pPr algn="just"/>
            <a:r>
              <a:rPr lang="tr-TR" b="0" i="0" dirty="0">
                <a:solidFill>
                  <a:srgbClr val="000000"/>
                </a:solidFill>
                <a:effectLst/>
              </a:rPr>
              <a:t>Java 8, </a:t>
            </a:r>
            <a:r>
              <a:rPr lang="tr-TR" b="0" i="0" dirty="0" err="1">
                <a:solidFill>
                  <a:srgbClr val="000000"/>
                </a:solidFill>
                <a:effectLst/>
                <a:latin typeface="Courier New" panose="02070309020205020404" pitchFamily="49" charset="0"/>
                <a:cs typeface="Courier New" panose="02070309020205020404" pitchFamily="49" charset="0"/>
              </a:rPr>
              <a:t>java.time</a:t>
            </a:r>
            <a:r>
              <a:rPr lang="tr-TR" b="0" i="0" dirty="0">
                <a:solidFill>
                  <a:srgbClr val="000000"/>
                </a:solidFill>
                <a:effectLst/>
                <a:latin typeface="Courier New" panose="02070309020205020404" pitchFamily="49" charset="0"/>
                <a:cs typeface="Courier New" panose="02070309020205020404" pitchFamily="49" charset="0"/>
              </a:rPr>
              <a:t> </a:t>
            </a:r>
            <a:r>
              <a:rPr lang="tr-TR" b="0" i="0" dirty="0">
                <a:solidFill>
                  <a:srgbClr val="000000"/>
                </a:solidFill>
                <a:effectLst/>
              </a:rPr>
              <a:t>paketi altında yeni bir tarih-saat </a:t>
            </a:r>
            <a:r>
              <a:rPr lang="tr-TR" b="0" i="0" dirty="0" err="1">
                <a:solidFill>
                  <a:srgbClr val="000000"/>
                </a:solidFill>
                <a:effectLst/>
              </a:rPr>
              <a:t>API'si</a:t>
            </a:r>
            <a:r>
              <a:rPr lang="tr-TR" b="0" i="0" dirty="0">
                <a:solidFill>
                  <a:srgbClr val="000000"/>
                </a:solidFill>
                <a:effectLst/>
              </a:rPr>
              <a:t> sunar. </a:t>
            </a:r>
            <a:r>
              <a:rPr lang="tr-TR" b="0" i="0" dirty="0" err="1">
                <a:solidFill>
                  <a:srgbClr val="000000"/>
                </a:solidFill>
                <a:effectLst/>
                <a:latin typeface="Courier New" panose="02070309020205020404" pitchFamily="49" charset="0"/>
                <a:cs typeface="Courier New" panose="02070309020205020404" pitchFamily="49" charset="0"/>
              </a:rPr>
              <a:t>java.time</a:t>
            </a:r>
            <a:r>
              <a:rPr lang="tr-TR" b="0" i="0" dirty="0">
                <a:solidFill>
                  <a:srgbClr val="000000"/>
                </a:solidFill>
                <a:effectLst/>
                <a:latin typeface="Courier New" panose="02070309020205020404" pitchFamily="49" charset="0"/>
                <a:cs typeface="Courier New" panose="02070309020205020404" pitchFamily="49" charset="0"/>
              </a:rPr>
              <a:t> </a:t>
            </a:r>
            <a:r>
              <a:rPr lang="tr-TR" b="0" i="0" dirty="0">
                <a:solidFill>
                  <a:srgbClr val="000000"/>
                </a:solidFill>
                <a:effectLst/>
              </a:rPr>
              <a:t>paketinde tanıtılan bazı önemli sınıflar:</a:t>
            </a:r>
          </a:p>
          <a:p>
            <a:pPr algn="just">
              <a:buFont typeface="Arial" panose="020B0604020202020204" pitchFamily="34" charset="0"/>
              <a:buChar char="•"/>
            </a:pPr>
            <a:r>
              <a:rPr lang="tr-TR" b="1" i="0" dirty="0">
                <a:solidFill>
                  <a:srgbClr val="000000"/>
                </a:solidFill>
                <a:effectLst/>
                <a:cs typeface="Courier New" panose="02070309020205020404" pitchFamily="49" charset="0"/>
              </a:rPr>
              <a:t>Yerel</a:t>
            </a:r>
            <a:r>
              <a:rPr lang="tr-TR" b="0" i="0" dirty="0">
                <a:solidFill>
                  <a:srgbClr val="000000"/>
                </a:solidFill>
                <a:effectLst/>
                <a:cs typeface="Courier New" panose="02070309020205020404" pitchFamily="49" charset="0"/>
              </a:rPr>
              <a:t> </a:t>
            </a:r>
            <a:r>
              <a:rPr lang="tr-TR" b="1" i="0" dirty="0">
                <a:solidFill>
                  <a:srgbClr val="000000"/>
                </a:solidFill>
                <a:effectLst/>
                <a:cs typeface="Courier New" panose="02070309020205020404" pitchFamily="49" charset="0"/>
              </a:rPr>
              <a:t>(</a:t>
            </a:r>
            <a:r>
              <a:rPr lang="tr-TR" b="1" i="0" dirty="0" err="1">
                <a:solidFill>
                  <a:srgbClr val="000000"/>
                </a:solidFill>
                <a:effectLst/>
                <a:cs typeface="Courier New" panose="02070309020205020404" pitchFamily="49" charset="0"/>
              </a:rPr>
              <a:t>Local</a:t>
            </a:r>
            <a:r>
              <a:rPr lang="tr-TR" b="1" i="0" dirty="0">
                <a:solidFill>
                  <a:srgbClr val="000000"/>
                </a:solidFill>
                <a:effectLst/>
                <a:cs typeface="Courier New" panose="02070309020205020404" pitchFamily="49" charset="0"/>
              </a:rPr>
              <a:t>)- </a:t>
            </a:r>
            <a:r>
              <a:rPr lang="tr-TR" b="0" i="0" dirty="0">
                <a:solidFill>
                  <a:srgbClr val="000000"/>
                </a:solidFill>
                <a:effectLst/>
                <a:cs typeface="Courier New" panose="02070309020205020404" pitchFamily="49" charset="0"/>
              </a:rPr>
              <a:t>Zaman dilimi işlemenin karmaşıklığı olmadan basitleştirilmiş tarih-saat </a:t>
            </a:r>
            <a:r>
              <a:rPr lang="tr-TR" b="0" i="0" dirty="0" err="1">
                <a:solidFill>
                  <a:srgbClr val="000000"/>
                </a:solidFill>
                <a:effectLst/>
                <a:cs typeface="Courier New" panose="02070309020205020404" pitchFamily="49" charset="0"/>
              </a:rPr>
              <a:t>API'si</a:t>
            </a:r>
            <a:r>
              <a:rPr lang="tr-TR" b="0" i="0" dirty="0">
                <a:solidFill>
                  <a:srgbClr val="000000"/>
                </a:solidFill>
                <a:effectLst/>
                <a:cs typeface="Courier New" panose="02070309020205020404" pitchFamily="49" charset="0"/>
              </a:rPr>
              <a:t>.</a:t>
            </a:r>
          </a:p>
          <a:p>
            <a:pPr algn="just">
              <a:buFont typeface="Arial" panose="020B0604020202020204" pitchFamily="34" charset="0"/>
              <a:buChar char="•"/>
            </a:pPr>
            <a:r>
              <a:rPr lang="tr-TR" b="1" i="0" dirty="0">
                <a:solidFill>
                  <a:srgbClr val="000000"/>
                </a:solidFill>
                <a:effectLst/>
                <a:cs typeface="Courier New" panose="02070309020205020404" pitchFamily="49" charset="0"/>
              </a:rPr>
              <a:t>Bölgeli</a:t>
            </a:r>
            <a:r>
              <a:rPr lang="tr-TR" b="0" i="0" dirty="0">
                <a:solidFill>
                  <a:srgbClr val="000000"/>
                </a:solidFill>
                <a:effectLst/>
                <a:cs typeface="Courier New" panose="02070309020205020404" pitchFamily="49" charset="0"/>
              </a:rPr>
              <a:t> </a:t>
            </a:r>
            <a:r>
              <a:rPr lang="tr-TR" b="1" i="0" dirty="0">
                <a:solidFill>
                  <a:srgbClr val="000000"/>
                </a:solidFill>
                <a:effectLst/>
                <a:cs typeface="Courier New" panose="02070309020205020404" pitchFamily="49" charset="0"/>
              </a:rPr>
              <a:t>(</a:t>
            </a:r>
            <a:r>
              <a:rPr lang="tr-TR" b="1" i="0" dirty="0" err="1">
                <a:solidFill>
                  <a:srgbClr val="000000"/>
                </a:solidFill>
                <a:effectLst/>
                <a:cs typeface="Courier New" panose="02070309020205020404" pitchFamily="49" charset="0"/>
              </a:rPr>
              <a:t>Zoned</a:t>
            </a:r>
            <a:r>
              <a:rPr lang="tr-TR" b="1" i="0" dirty="0">
                <a:solidFill>
                  <a:srgbClr val="000000"/>
                </a:solidFill>
                <a:effectLst/>
                <a:cs typeface="Courier New" panose="02070309020205020404" pitchFamily="49" charset="0"/>
              </a:rPr>
              <a:t>)- </a:t>
            </a:r>
            <a:r>
              <a:rPr lang="tr-TR" b="0" i="0" dirty="0">
                <a:solidFill>
                  <a:srgbClr val="000000"/>
                </a:solidFill>
                <a:effectLst/>
                <a:cs typeface="Courier New" panose="02070309020205020404" pitchFamily="49" charset="0"/>
              </a:rPr>
              <a:t>Çeşitli saat dilimleriyle ilgilenmek için özel tarih-saat </a:t>
            </a:r>
            <a:r>
              <a:rPr lang="tr-TR" b="0" i="0" dirty="0" err="1">
                <a:solidFill>
                  <a:srgbClr val="000000"/>
                </a:solidFill>
                <a:effectLst/>
                <a:cs typeface="Courier New" panose="02070309020205020404" pitchFamily="49" charset="0"/>
              </a:rPr>
              <a:t>API’si</a:t>
            </a:r>
            <a:r>
              <a:rPr lang="tr-TR" b="0" i="0" dirty="0">
                <a:solidFill>
                  <a:srgbClr val="000000"/>
                </a:solidFill>
                <a:effectLst/>
                <a:cs typeface="Courier New" panose="02070309020205020404" pitchFamily="49" charset="0"/>
              </a:rPr>
              <a:t>.</a:t>
            </a:r>
          </a:p>
          <a:p>
            <a:pPr algn="just"/>
            <a:r>
              <a:rPr lang="tr-TR" dirty="0">
                <a:solidFill>
                  <a:schemeClr val="tx1"/>
                </a:solidFill>
              </a:rPr>
              <a:t>Sonuç olarak Java dilinde birden fazla takvim ve saat işlemleri için paket mevcut hangi paketi kullanacağı kullanıcının isteklerine bağlı olarak değişmekte.</a:t>
            </a:r>
          </a:p>
          <a:p>
            <a:pPr marL="0" indent="0" algn="just">
              <a:buNone/>
            </a:pPr>
            <a:endParaRPr lang="tr-TR" b="0" i="0" dirty="0">
              <a:solidFill>
                <a:srgbClr val="000000"/>
              </a:solidFill>
              <a:effectLst/>
              <a:cs typeface="Courier New" panose="02070309020205020404" pitchFamily="49" charset="0"/>
            </a:endParaRPr>
          </a:p>
          <a:p>
            <a:pPr marL="0" indent="0" algn="just">
              <a:buNone/>
            </a:pPr>
            <a:endParaRPr lang="en-US" dirty="0"/>
          </a:p>
        </p:txBody>
      </p:sp>
    </p:spTree>
    <p:extLst>
      <p:ext uri="{BB962C8B-B14F-4D97-AF65-F5344CB8AC3E}">
        <p14:creationId xmlns:p14="http://schemas.microsoft.com/office/powerpoint/2010/main" val="2697588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2589212" y="1458890"/>
            <a:ext cx="8915400" cy="3777622"/>
          </a:xfrm>
        </p:spPr>
        <p:txBody>
          <a:bodyPr>
            <a:normAutofit fontScale="92500" lnSpcReduction="10000"/>
          </a:bodyPr>
          <a:lstStyle/>
          <a:p>
            <a:r>
              <a:rPr lang="tr-TR" dirty="0" err="1"/>
              <a:t>The</a:t>
            </a:r>
            <a:r>
              <a:rPr lang="tr-TR" dirty="0"/>
              <a:t> </a:t>
            </a:r>
            <a:r>
              <a:rPr lang="tr-TR" dirty="0" err="1"/>
              <a:t>java</a:t>
            </a:r>
            <a:r>
              <a:rPr lang="tr-TR" dirty="0"/>
              <a:t> </a:t>
            </a:r>
            <a:r>
              <a:rPr lang="tr-TR" dirty="0" err="1"/>
              <a:t>tutorials</a:t>
            </a:r>
            <a:r>
              <a:rPr lang="tr-TR" dirty="0"/>
              <a:t> </a:t>
            </a:r>
            <a:br>
              <a:rPr lang="tr-TR" dirty="0"/>
            </a:br>
            <a:r>
              <a:rPr lang="tr-TR" dirty="0"/>
              <a:t>(</a:t>
            </a:r>
            <a:r>
              <a:rPr lang="tr-TR" dirty="0">
                <a:hlinkClick r:id="rId2"/>
              </a:rPr>
              <a:t>https://docs.oracle.com/javase/8/docs/api/java/time/package-summary.html</a:t>
            </a:r>
            <a:r>
              <a:rPr lang="tr-TR" dirty="0"/>
              <a:t>)</a:t>
            </a:r>
          </a:p>
          <a:p>
            <a:r>
              <a:rPr lang="tr-TR" dirty="0" err="1"/>
              <a:t>The</a:t>
            </a:r>
            <a:r>
              <a:rPr lang="tr-TR" dirty="0"/>
              <a:t> Java </a:t>
            </a:r>
            <a:r>
              <a:rPr lang="tr-TR" dirty="0" err="1"/>
              <a:t>Tutorial</a:t>
            </a:r>
            <a:r>
              <a:rPr lang="tr-TR" dirty="0"/>
              <a:t> </a:t>
            </a:r>
            <a:br>
              <a:rPr lang="tr-TR" dirty="0"/>
            </a:br>
            <a:r>
              <a:rPr lang="tr-TR" dirty="0"/>
              <a:t>(</a:t>
            </a:r>
            <a:r>
              <a:rPr lang="tr-TR" dirty="0">
                <a:hlinkClick r:id="rId3"/>
              </a:rPr>
              <a:t>https://docs.oracle.com/javase/1.5.0/docs/api/java/util/Calendar.html</a:t>
            </a:r>
            <a:r>
              <a:rPr lang="tr-TR" dirty="0"/>
              <a:t>)</a:t>
            </a:r>
          </a:p>
          <a:p>
            <a:r>
              <a:rPr lang="tr-TR" dirty="0"/>
              <a:t>Java </a:t>
            </a:r>
            <a:r>
              <a:rPr lang="tr-TR" dirty="0" err="1"/>
              <a:t>Date</a:t>
            </a:r>
            <a:r>
              <a:rPr lang="tr-TR" dirty="0"/>
              <a:t> &amp; Time</a:t>
            </a:r>
            <a:br>
              <a:rPr lang="tr-TR" dirty="0"/>
            </a:br>
            <a:r>
              <a:rPr lang="tr-TR" dirty="0"/>
              <a:t>(</a:t>
            </a:r>
            <a:r>
              <a:rPr lang="en-US" dirty="0">
                <a:hlinkClick r:id="rId4"/>
              </a:rPr>
              <a:t>https://www.w3schools.com/java/java_date.asp</a:t>
            </a:r>
            <a:r>
              <a:rPr lang="tr-TR" dirty="0"/>
              <a:t>)</a:t>
            </a:r>
          </a:p>
          <a:p>
            <a:r>
              <a:rPr lang="tr-TR" dirty="0"/>
              <a:t>Java Point</a:t>
            </a:r>
            <a:br>
              <a:rPr lang="tr-TR" dirty="0"/>
            </a:br>
            <a:r>
              <a:rPr lang="tr-TR" dirty="0"/>
              <a:t>(</a:t>
            </a:r>
            <a:r>
              <a:rPr lang="tr-TR" dirty="0">
                <a:hlinkClick r:id="rId5"/>
              </a:rPr>
              <a:t>https://www.javatpoint.com/java-util-calendar</a:t>
            </a:r>
            <a:r>
              <a:rPr lang="tr-TR" dirty="0"/>
              <a:t>)</a:t>
            </a:r>
          </a:p>
          <a:p>
            <a:r>
              <a:rPr lang="en-US" dirty="0"/>
              <a:t>Java Tutorial </a:t>
            </a:r>
            <a:r>
              <a:rPr lang="tr-TR" dirty="0"/>
              <a:t>Point</a:t>
            </a:r>
            <a:br>
              <a:rPr lang="tr-TR" dirty="0"/>
            </a:br>
            <a:r>
              <a:rPr lang="tr-TR" dirty="0"/>
              <a:t>(</a:t>
            </a:r>
            <a:r>
              <a:rPr lang="en-US" dirty="0">
                <a:hlinkClick r:id="rId6"/>
              </a:rPr>
              <a:t>https://www.tutorialspoint.com/java8/java8_datetime_api.htm</a:t>
            </a:r>
            <a:r>
              <a:rPr lang="tr-TR" dirty="0"/>
              <a:t>)</a:t>
            </a:r>
          </a:p>
          <a:p>
            <a:r>
              <a:rPr lang="tr-TR" dirty="0"/>
              <a:t>Java </a:t>
            </a:r>
            <a:r>
              <a:rPr lang="tr-TR" dirty="0" err="1"/>
              <a:t>Oracle</a:t>
            </a:r>
            <a:r>
              <a:rPr lang="tr-TR" dirty="0"/>
              <a:t> </a:t>
            </a:r>
            <a:r>
              <a:rPr lang="tr-TR" dirty="0" err="1"/>
              <a:t>Date</a:t>
            </a:r>
            <a:r>
              <a:rPr lang="tr-TR" dirty="0"/>
              <a:t> &amp; Time</a:t>
            </a:r>
            <a:br>
              <a:rPr lang="tr-TR" dirty="0"/>
            </a:br>
            <a:r>
              <a:rPr lang="tr-TR" dirty="0"/>
              <a:t>(</a:t>
            </a:r>
            <a:r>
              <a:rPr lang="tr-TR" dirty="0">
                <a:hlinkClick r:id="rId7"/>
              </a:rPr>
              <a:t>https://www.oracle.com/technical-resources/articles/java/jf14-date-time.html</a:t>
            </a:r>
            <a:r>
              <a:rPr lang="tr-TR" dirty="0"/>
              <a:t>)</a:t>
            </a:r>
          </a:p>
          <a:p>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22</a:t>
            </a:fld>
            <a:endParaRPr lang="en-US" dirty="0"/>
          </a:p>
        </p:txBody>
      </p:sp>
      <p:pic>
        <p:nvPicPr>
          <p:cNvPr id="5" name="Picture 8" descr="Kurumsal Kimlik | Burdur Mehmet Akif Ersoy Üniversitesi">
            <a:extLst>
              <a:ext uri="{FF2B5EF4-FFF2-40B4-BE49-F238E27FC236}">
                <a16:creationId xmlns:a16="http://schemas.microsoft.com/office/drawing/2014/main" id="{B9692603-E4BF-4B67-BABB-587E14DDD612}"/>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8" name="Resim 7">
            <a:hlinkClick r:id="rId9"/>
            <a:extLst>
              <a:ext uri="{FF2B5EF4-FFF2-40B4-BE49-F238E27FC236}">
                <a16:creationId xmlns:a16="http://schemas.microsoft.com/office/drawing/2014/main" id="{E615FC51-021C-4530-9CCB-7B39F7838C2C}"/>
              </a:ext>
            </a:extLst>
          </p:cNvPr>
          <p:cNvPicPr>
            <a:picLocks noChangeAspect="1"/>
          </p:cNvPicPr>
          <p:nvPr/>
        </p:nvPicPr>
        <p:blipFill>
          <a:blip r:embed="rId10"/>
          <a:stretch>
            <a:fillRect/>
          </a:stretch>
        </p:blipFill>
        <p:spPr>
          <a:xfrm>
            <a:off x="9794742" y="4953001"/>
            <a:ext cx="1778435" cy="1633526"/>
          </a:xfrm>
          <a:prstGeom prst="rect">
            <a:avLst/>
          </a:prstGeom>
        </p:spPr>
      </p:pic>
      <p:sp>
        <p:nvSpPr>
          <p:cNvPr id="10" name="Dikdörtgen 9">
            <a:extLst>
              <a:ext uri="{FF2B5EF4-FFF2-40B4-BE49-F238E27FC236}">
                <a16:creationId xmlns:a16="http://schemas.microsoft.com/office/drawing/2014/main" id="{04E655F6-73B9-4FAB-871E-DBA2FF42B388}"/>
              </a:ext>
            </a:extLst>
          </p:cNvPr>
          <p:cNvSpPr/>
          <p:nvPr/>
        </p:nvSpPr>
        <p:spPr>
          <a:xfrm>
            <a:off x="9297466" y="6375757"/>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11">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6138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89562"/>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810311" y="3232513"/>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346176" y="4529540"/>
            <a:ext cx="5499078" cy="2015869"/>
          </a:xfrm>
          <a:prstGeom prst="rect">
            <a:avLst/>
          </a:prstGeom>
        </p:spPr>
        <p:txBody>
          <a:bodyPr vert="horz" lIns="91440" tIns="45720" rIns="91440" bIns="45720" rtlCol="0" anchor="t">
            <a:normAutofit fontScale="92500"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tr-TR" b="1" dirty="0">
                <a:solidFill>
                  <a:schemeClr val="tx1"/>
                </a:solidFill>
              </a:rPr>
              <a:t>Ahmet Berke Tekerci 							1911404035</a:t>
            </a:r>
            <a:br>
              <a:rPr lang="tr-TR" b="1" dirty="0">
                <a:solidFill>
                  <a:schemeClr val="tx1"/>
                </a:solidFill>
              </a:rPr>
            </a:br>
            <a:r>
              <a:rPr lang="tr-TR" dirty="0">
                <a:solidFill>
                  <a:schemeClr val="tx1"/>
                </a:solidFill>
              </a:rPr>
              <a:t>E-posta                       : ahmetb.tekerci@gmail.com</a:t>
            </a:r>
          </a:p>
          <a:p>
            <a:r>
              <a:rPr lang="tr-TR" dirty="0">
                <a:solidFill>
                  <a:schemeClr val="tx1"/>
                </a:solidFill>
              </a:rPr>
              <a:t>Tarih                            </a:t>
            </a:r>
            <a:r>
              <a:rPr lang="tr-TR">
                <a:solidFill>
                  <a:schemeClr val="tx1"/>
                </a:solidFill>
              </a:rPr>
              <a:t>: 13/06/2021</a:t>
            </a:r>
            <a:endParaRPr lang="tr-TR" dirty="0">
              <a:solidFill>
                <a:schemeClr val="tx1"/>
              </a:solidFill>
            </a:endParaRPr>
          </a:p>
          <a:p>
            <a:r>
              <a:rPr lang="tr-TR" dirty="0">
                <a:solidFill>
                  <a:schemeClr val="tx1"/>
                </a:solidFill>
              </a:rPr>
              <a:t>Sürüm                         : v2</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842154" y="245935"/>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0" name="Alt Başlık 2">
            <a:extLst>
              <a:ext uri="{FF2B5EF4-FFF2-40B4-BE49-F238E27FC236}">
                <a16:creationId xmlns:a16="http://schemas.microsoft.com/office/drawing/2014/main" id="{F3FB4516-AA03-4E40-A3E9-4BD1CB9AAD92}"/>
              </a:ext>
            </a:extLst>
          </p:cNvPr>
          <p:cNvSpPr txBox="1">
            <a:spLocks/>
          </p:cNvSpPr>
          <p:nvPr/>
        </p:nvSpPr>
        <p:spPr>
          <a:xfrm>
            <a:off x="3745173" y="103740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12" name="Resim 11">
            <a:hlinkClick r:id="rId3"/>
            <a:extLst>
              <a:ext uri="{FF2B5EF4-FFF2-40B4-BE49-F238E27FC236}">
                <a16:creationId xmlns:a16="http://schemas.microsoft.com/office/drawing/2014/main" id="{6BDD6285-D7B4-4236-9241-3C7798F7D644}"/>
              </a:ext>
            </a:extLst>
          </p:cNvPr>
          <p:cNvPicPr>
            <a:picLocks noChangeAspect="1"/>
          </p:cNvPicPr>
          <p:nvPr/>
        </p:nvPicPr>
        <p:blipFill>
          <a:blip r:embed="rId4"/>
          <a:stretch>
            <a:fillRect/>
          </a:stretch>
        </p:blipFill>
        <p:spPr>
          <a:xfrm>
            <a:off x="880877" y="-28029"/>
            <a:ext cx="1778435" cy="1633526"/>
          </a:xfrm>
          <a:prstGeom prst="rect">
            <a:avLst/>
          </a:prstGeom>
        </p:spPr>
      </p:pic>
      <p:sp>
        <p:nvSpPr>
          <p:cNvPr id="13" name="Dikdörtgen 12">
            <a:extLst>
              <a:ext uri="{FF2B5EF4-FFF2-40B4-BE49-F238E27FC236}">
                <a16:creationId xmlns:a16="http://schemas.microsoft.com/office/drawing/2014/main" id="{9CA692D3-0526-46AB-B8B6-5B201CEEFBC0}"/>
              </a:ext>
            </a:extLst>
          </p:cNvPr>
          <p:cNvSpPr/>
          <p:nvPr/>
        </p:nvSpPr>
        <p:spPr>
          <a:xfrm>
            <a:off x="490929" y="1405544"/>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1" name="Picture 2" descr="Object Oriented Programming: A curated set of resources">
            <a:extLst>
              <a:ext uri="{FF2B5EF4-FFF2-40B4-BE49-F238E27FC236}">
                <a16:creationId xmlns:a16="http://schemas.microsoft.com/office/drawing/2014/main" id="{A7580241-F7E6-4A4F-B885-D5520F18163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757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Java’da Takvim ve Saat İşlemleri</a:t>
            </a:r>
            <a:br>
              <a:rPr lang="en-US" dirty="0"/>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6977675" cy="4589387"/>
          </a:xfrm>
        </p:spPr>
        <p:txBody>
          <a:bodyPr>
            <a:normAutofit/>
          </a:bodyPr>
          <a:lstStyle/>
          <a:p>
            <a:pPr algn="just"/>
            <a:r>
              <a:rPr lang="tr-TR" dirty="0"/>
              <a:t>Takvim, zamanın yüzyıl, yıl, ay, hafta ve gün gibi parçalara bölünüp düzenli bir sırayla gösterildiği çizelgedir.</a:t>
            </a:r>
            <a:r>
              <a:rPr lang="en-US" dirty="0"/>
              <a:t> </a:t>
            </a:r>
            <a:r>
              <a:rPr lang="tr-TR" dirty="0"/>
              <a:t>Saat ise</a:t>
            </a:r>
            <a:r>
              <a:rPr lang="en-US" dirty="0"/>
              <a:t> </a:t>
            </a:r>
            <a:r>
              <a:rPr lang="tr-TR" dirty="0"/>
              <a:t>zamanı</a:t>
            </a:r>
            <a:r>
              <a:rPr lang="en-US" dirty="0"/>
              <a:t> ölçmeye </a:t>
            </a:r>
            <a:r>
              <a:rPr lang="tr-TR" dirty="0"/>
              <a:t>yarayan</a:t>
            </a:r>
            <a:r>
              <a:rPr lang="en-US" dirty="0"/>
              <a:t> </a:t>
            </a:r>
            <a:r>
              <a:rPr lang="tr-TR" dirty="0"/>
              <a:t>alettir</a:t>
            </a:r>
            <a:r>
              <a:rPr lang="en-US" dirty="0"/>
              <a:t>. İki farklı zaman arasındaki farkı insanlar ta</a:t>
            </a:r>
            <a:r>
              <a:rPr lang="tr-TR" dirty="0"/>
              <a:t>rafından</a:t>
            </a:r>
            <a:r>
              <a:rPr lang="en-US" dirty="0"/>
              <a:t> </a:t>
            </a:r>
            <a:r>
              <a:rPr lang="tr-TR" dirty="0"/>
              <a:t>oluşturulan</a:t>
            </a:r>
            <a:r>
              <a:rPr lang="en-US" dirty="0"/>
              <a:t> </a:t>
            </a:r>
            <a:r>
              <a:rPr lang="tr-TR" dirty="0"/>
              <a:t>ölçütler</a:t>
            </a:r>
            <a:r>
              <a:rPr lang="en-US" dirty="0"/>
              <a:t> dahilinde ölçmeyi sağlar.</a:t>
            </a:r>
            <a:endParaRPr lang="tr-TR" dirty="0"/>
          </a:p>
          <a:p>
            <a:pPr algn="just"/>
            <a:r>
              <a:rPr lang="tr-TR" noProof="1"/>
              <a:t>Java programlama dilinde ise takvim ve saat işlemleri için bazı  sınıflardan faydalanıyoruz bunlar; </a:t>
            </a:r>
            <a:r>
              <a:rPr lang="tr-TR" noProof="1">
                <a:latin typeface="Courier New" panose="02070309020205020404" pitchFamily="49" charset="0"/>
                <a:cs typeface="Courier New" panose="02070309020205020404" pitchFamily="49" charset="0"/>
              </a:rPr>
              <a:t>Date</a:t>
            </a:r>
            <a:r>
              <a:rPr lang="tr-TR" noProof="1"/>
              <a:t>, </a:t>
            </a:r>
            <a:r>
              <a:rPr lang="tr-TR" noProof="1">
                <a:latin typeface="Courier New" panose="02070309020205020404" pitchFamily="49" charset="0"/>
                <a:cs typeface="Courier New" panose="02070309020205020404" pitchFamily="49" charset="0"/>
              </a:rPr>
              <a:t>Calender</a:t>
            </a:r>
            <a:r>
              <a:rPr lang="tr-TR" noProof="1"/>
              <a:t> ve </a:t>
            </a:r>
            <a:r>
              <a:rPr lang="tr-TR" noProof="1">
                <a:latin typeface="Courier New" panose="02070309020205020404" pitchFamily="49" charset="0"/>
                <a:cs typeface="Courier New" panose="02070309020205020404" pitchFamily="49" charset="0"/>
              </a:rPr>
              <a:t>GregorianCalender</a:t>
            </a:r>
            <a:r>
              <a:rPr lang="tr-TR" noProof="1"/>
              <a:t> sınıflarıdır. </a:t>
            </a:r>
            <a:r>
              <a:rPr lang="tr-TR" b="0" i="0" dirty="0" err="1">
                <a:solidFill>
                  <a:srgbClr val="444444"/>
                </a:solidFill>
                <a:effectLst/>
                <a:latin typeface="Courier New" panose="02070309020205020404" pitchFamily="49" charset="0"/>
                <a:cs typeface="Courier New" panose="02070309020205020404" pitchFamily="49" charset="0"/>
              </a:rPr>
              <a:t>Date</a:t>
            </a:r>
            <a:r>
              <a:rPr lang="tr-TR" b="0" i="0" dirty="0">
                <a:solidFill>
                  <a:srgbClr val="444444"/>
                </a:solidFill>
                <a:effectLst/>
              </a:rPr>
              <a:t> sınıfı zamanla yapabildiklerini </a:t>
            </a:r>
            <a:r>
              <a:rPr lang="tr-TR" b="0" i="0" dirty="0" err="1">
                <a:solidFill>
                  <a:srgbClr val="444444"/>
                </a:solidFill>
                <a:effectLst/>
                <a:latin typeface="Courier New" panose="02070309020205020404" pitchFamily="49" charset="0"/>
                <a:cs typeface="Courier New" panose="02070309020205020404" pitchFamily="49" charset="0"/>
              </a:rPr>
              <a:t>Calendar</a:t>
            </a:r>
            <a:r>
              <a:rPr lang="tr-TR" b="0" i="0" dirty="0">
                <a:solidFill>
                  <a:srgbClr val="444444"/>
                </a:solidFill>
                <a:effectLst/>
              </a:rPr>
              <a:t> sınıfına devretmiştir.</a:t>
            </a:r>
            <a:r>
              <a:rPr lang="tr-TR" b="1" i="0" dirty="0">
                <a:solidFill>
                  <a:srgbClr val="444444"/>
                </a:solidFill>
                <a:effectLst/>
                <a:latin typeface="Ubuntu"/>
              </a:rPr>
              <a:t> </a:t>
            </a:r>
            <a:r>
              <a:rPr lang="tr-TR" i="0" dirty="0" err="1">
                <a:solidFill>
                  <a:srgbClr val="444444"/>
                </a:solidFill>
                <a:effectLst/>
                <a:latin typeface="Courier New" panose="02070309020205020404" pitchFamily="49" charset="0"/>
                <a:cs typeface="Courier New" panose="02070309020205020404" pitchFamily="49" charset="0"/>
              </a:rPr>
              <a:t>GregorianCalendar</a:t>
            </a:r>
            <a:r>
              <a:rPr lang="tr-TR" b="0" i="0" dirty="0">
                <a:solidFill>
                  <a:srgbClr val="444444"/>
                </a:solidFill>
                <a:effectLst/>
              </a:rPr>
              <a:t> sınıfı da </a:t>
            </a:r>
            <a:r>
              <a:rPr lang="tr-TR" i="0" dirty="0" err="1">
                <a:solidFill>
                  <a:srgbClr val="444444"/>
                </a:solidFill>
                <a:effectLst/>
                <a:latin typeface="Courier New" panose="02070309020205020404" pitchFamily="49" charset="0"/>
                <a:cs typeface="Courier New" panose="02070309020205020404" pitchFamily="49" charset="0"/>
              </a:rPr>
              <a:t>Calendar</a:t>
            </a:r>
            <a:r>
              <a:rPr lang="tr-TR" b="0" i="0" dirty="0">
                <a:solidFill>
                  <a:srgbClr val="444444"/>
                </a:solidFill>
                <a:effectLst/>
              </a:rPr>
              <a:t> sınıfının alt sınıfıdır.</a:t>
            </a:r>
          </a:p>
          <a:p>
            <a:pPr algn="just"/>
            <a:r>
              <a:rPr lang="tr-TR" i="0" dirty="0" err="1">
                <a:solidFill>
                  <a:srgbClr val="444444"/>
                </a:solidFill>
                <a:effectLst/>
                <a:latin typeface="Courier New" panose="02070309020205020404" pitchFamily="49" charset="0"/>
                <a:cs typeface="Courier New" panose="02070309020205020404" pitchFamily="49" charset="0"/>
              </a:rPr>
              <a:t>SimpleDateFormatter</a:t>
            </a:r>
            <a:r>
              <a:rPr lang="tr-TR" b="0" i="0" dirty="0">
                <a:solidFill>
                  <a:srgbClr val="444444"/>
                </a:solidFill>
                <a:effectLst/>
              </a:rPr>
              <a:t> sınıfını da tarih ve saat bilgilerini istediğimiz formatta görüntülemek için kullanabiliriz.</a:t>
            </a:r>
          </a:p>
          <a:p>
            <a:pPr algn="just"/>
            <a:r>
              <a:rPr lang="tr-TR" b="0" i="0" dirty="0">
                <a:solidFill>
                  <a:srgbClr val="444444"/>
                </a:solidFill>
                <a:effectLst/>
              </a:rPr>
              <a:t>Bu paketler zamanla daha </a:t>
            </a:r>
            <a:r>
              <a:rPr lang="tr-TR" dirty="0">
                <a:solidFill>
                  <a:srgbClr val="444444"/>
                </a:solidFill>
              </a:rPr>
              <a:t>yeni olan </a:t>
            </a:r>
            <a:r>
              <a:rPr lang="tr-TR" dirty="0">
                <a:solidFill>
                  <a:srgbClr val="444444"/>
                </a:solidFill>
                <a:latin typeface="Courier New" panose="02070309020205020404" pitchFamily="49" charset="0"/>
                <a:cs typeface="Courier New" panose="02070309020205020404" pitchFamily="49" charset="0"/>
              </a:rPr>
              <a:t>Time</a:t>
            </a:r>
            <a:r>
              <a:rPr lang="tr-TR" dirty="0">
                <a:solidFill>
                  <a:srgbClr val="444444"/>
                </a:solidFill>
              </a:rPr>
              <a:t> paketine yerini devretmiştir.</a:t>
            </a:r>
            <a:endParaRPr lang="tr-TR" b="0" i="0" dirty="0">
              <a:solidFill>
                <a:srgbClr val="444444"/>
              </a:solidFill>
              <a:effectLst/>
            </a:endParaRPr>
          </a:p>
          <a:p>
            <a:pPr algn="just"/>
            <a:endParaRPr lang="tr-TR" noProof="1"/>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6" name="Resim 5" descr="metin, tabak, yemek takımı, tabak çanak içeren bir resim&#10;&#10;Açıklama otomatik olarak oluşturuldu">
            <a:extLst>
              <a:ext uri="{FF2B5EF4-FFF2-40B4-BE49-F238E27FC236}">
                <a16:creationId xmlns:a16="http://schemas.microsoft.com/office/drawing/2014/main" id="{C5146414-4E75-49FD-B7AE-3C06D127228D}"/>
              </a:ext>
            </a:extLst>
          </p:cNvPr>
          <p:cNvPicPr>
            <a:picLocks noChangeAspect="1"/>
          </p:cNvPicPr>
          <p:nvPr/>
        </p:nvPicPr>
        <p:blipFill>
          <a:blip r:embed="rId2"/>
          <a:stretch>
            <a:fillRect/>
          </a:stretch>
        </p:blipFill>
        <p:spPr>
          <a:xfrm>
            <a:off x="8485243" y="1744300"/>
            <a:ext cx="3137522" cy="2986012"/>
          </a:xfrm>
          <a:prstGeom prst="rect">
            <a:avLst/>
          </a:prstGeom>
        </p:spPr>
      </p:pic>
    </p:spTree>
    <p:extLst>
      <p:ext uri="{BB962C8B-B14F-4D97-AF65-F5344CB8AC3E}">
        <p14:creationId xmlns:p14="http://schemas.microsoft.com/office/powerpoint/2010/main" val="151015424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Java’da Takvim ve Saat İşlemleri - 2</a:t>
            </a:r>
            <a:br>
              <a:rPr lang="en-US" dirty="0"/>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6977675" cy="4589387"/>
          </a:xfrm>
        </p:spPr>
        <p:txBody>
          <a:bodyPr>
            <a:normAutofit/>
          </a:bodyPr>
          <a:lstStyle/>
          <a:p>
            <a:pPr algn="just"/>
            <a:r>
              <a:rPr lang="tr-TR" dirty="0"/>
              <a:t>Java’da güncel tarih ve zamanı alabileceğimiz sınıflar.</a:t>
            </a:r>
          </a:p>
          <a:p>
            <a:pPr>
              <a:buFont typeface="+mj-lt"/>
              <a:buAutoNum type="arabicPeriod"/>
            </a:pPr>
            <a:r>
              <a:rPr lang="tr-TR" b="0" i="0" dirty="0" err="1">
                <a:solidFill>
                  <a:srgbClr val="000000"/>
                </a:solidFill>
                <a:effectLst/>
                <a:latin typeface="Courier New" panose="02070309020205020404" pitchFamily="49" charset="0"/>
                <a:cs typeface="Courier New" panose="02070309020205020404" pitchFamily="49" charset="0"/>
              </a:rPr>
              <a:t>java.util.Calendar</a:t>
            </a:r>
            <a:endParaRPr lang="tr-TR" b="0" i="0" dirty="0">
              <a:solidFill>
                <a:srgbClr val="000000"/>
              </a:solidFill>
              <a:effectLst/>
              <a:latin typeface="Courier New" panose="02070309020205020404" pitchFamily="49" charset="0"/>
              <a:cs typeface="Courier New" panose="02070309020205020404" pitchFamily="49" charset="0"/>
            </a:endParaRPr>
          </a:p>
          <a:p>
            <a:pPr algn="l">
              <a:buFont typeface="+mj-lt"/>
              <a:buAutoNum type="arabicPeriod"/>
            </a:pPr>
            <a:r>
              <a:rPr lang="tr-TR" b="0" i="0" dirty="0" err="1">
                <a:solidFill>
                  <a:srgbClr val="000000"/>
                </a:solidFill>
                <a:effectLst/>
                <a:latin typeface="Courier New" panose="02070309020205020404" pitchFamily="49" charset="0"/>
                <a:cs typeface="Courier New" panose="02070309020205020404" pitchFamily="49" charset="0"/>
              </a:rPr>
              <a:t>java.util.Date</a:t>
            </a:r>
            <a:endParaRPr lang="tr-TR" b="0" i="0" dirty="0">
              <a:solidFill>
                <a:srgbClr val="000000"/>
              </a:solidFill>
              <a:effectLst/>
              <a:latin typeface="Courier New" panose="02070309020205020404" pitchFamily="49" charset="0"/>
              <a:cs typeface="Courier New" panose="02070309020205020404" pitchFamily="49" charset="0"/>
            </a:endParaRPr>
          </a:p>
          <a:p>
            <a:pPr algn="l">
              <a:buFont typeface="+mj-lt"/>
              <a:buAutoNum type="arabicPeriod"/>
            </a:pPr>
            <a:r>
              <a:rPr lang="tr-TR" b="0" i="0" dirty="0" err="1">
                <a:solidFill>
                  <a:srgbClr val="000000"/>
                </a:solidFill>
                <a:effectLst/>
                <a:latin typeface="Courier New" panose="02070309020205020404" pitchFamily="49" charset="0"/>
                <a:cs typeface="Courier New" panose="02070309020205020404" pitchFamily="49" charset="0"/>
              </a:rPr>
              <a:t>java.sql.Date</a:t>
            </a:r>
            <a:endParaRPr lang="tr-TR" b="0" i="0" dirty="0">
              <a:solidFill>
                <a:srgbClr val="000000"/>
              </a:solidFill>
              <a:effectLst/>
              <a:latin typeface="Courier New" panose="02070309020205020404" pitchFamily="49" charset="0"/>
              <a:cs typeface="Courier New" panose="02070309020205020404" pitchFamily="49" charset="0"/>
            </a:endParaRPr>
          </a:p>
          <a:p>
            <a:pPr algn="l">
              <a:buFont typeface="+mj-lt"/>
              <a:buAutoNum type="arabicPeriod"/>
            </a:pPr>
            <a:r>
              <a:rPr lang="tr-TR" b="0" i="0" dirty="0" err="1">
                <a:solidFill>
                  <a:srgbClr val="000000"/>
                </a:solidFill>
                <a:effectLst/>
                <a:latin typeface="Courier New" panose="02070309020205020404" pitchFamily="49" charset="0"/>
                <a:cs typeface="Courier New" panose="02070309020205020404" pitchFamily="49" charset="0"/>
              </a:rPr>
              <a:t>java.time.LocalDate</a:t>
            </a:r>
            <a:endParaRPr lang="tr-TR" b="0" i="0" dirty="0">
              <a:solidFill>
                <a:srgbClr val="000000"/>
              </a:solidFill>
              <a:effectLst/>
              <a:cs typeface="Courier New" panose="02070309020205020404" pitchFamily="49" charset="0"/>
            </a:endParaRPr>
          </a:p>
          <a:p>
            <a:pPr algn="l">
              <a:buFont typeface="+mj-lt"/>
              <a:buAutoNum type="arabicPeriod"/>
            </a:pPr>
            <a:r>
              <a:rPr lang="tr-TR" b="0" i="0" dirty="0" err="1">
                <a:solidFill>
                  <a:srgbClr val="000000"/>
                </a:solidFill>
                <a:effectLst/>
                <a:latin typeface="Courier New" panose="02070309020205020404" pitchFamily="49" charset="0"/>
                <a:cs typeface="Courier New" panose="02070309020205020404" pitchFamily="49" charset="0"/>
              </a:rPr>
              <a:t>java.time.LocalTime</a:t>
            </a:r>
            <a:endParaRPr lang="tr-TR" b="0" i="0" dirty="0">
              <a:solidFill>
                <a:srgbClr val="000000"/>
              </a:solidFill>
              <a:effectLst/>
              <a:cs typeface="Courier New" panose="02070309020205020404" pitchFamily="49" charset="0"/>
            </a:endParaRPr>
          </a:p>
          <a:p>
            <a:pPr algn="l">
              <a:buFont typeface="+mj-lt"/>
              <a:buAutoNum type="arabicPeriod"/>
            </a:pPr>
            <a:r>
              <a:rPr lang="tr-TR" b="0" i="0" dirty="0" err="1">
                <a:solidFill>
                  <a:srgbClr val="000000"/>
                </a:solidFill>
                <a:effectLst/>
                <a:latin typeface="Courier New" panose="02070309020205020404" pitchFamily="49" charset="0"/>
                <a:cs typeface="Courier New" panose="02070309020205020404" pitchFamily="49" charset="0"/>
              </a:rPr>
              <a:t>java.time.LocalDateTime</a:t>
            </a:r>
            <a:endParaRPr lang="tr-TR" b="0" i="0" dirty="0">
              <a:solidFill>
                <a:srgbClr val="000000"/>
              </a:solidFill>
              <a:effectLst/>
              <a:latin typeface="Courier New" panose="02070309020205020404" pitchFamily="49" charset="0"/>
              <a:cs typeface="Courier New" panose="02070309020205020404" pitchFamily="49" charset="0"/>
            </a:endParaRPr>
          </a:p>
          <a:p>
            <a:pPr algn="l">
              <a:buFont typeface="+mj-lt"/>
              <a:buAutoNum type="arabicPeriod"/>
            </a:pPr>
            <a:r>
              <a:rPr lang="tr-TR" b="0" i="0" dirty="0" err="1">
                <a:solidFill>
                  <a:srgbClr val="000000"/>
                </a:solidFill>
                <a:effectLst/>
                <a:latin typeface="Courier New" panose="02070309020205020404" pitchFamily="49" charset="0"/>
                <a:cs typeface="Courier New" panose="02070309020205020404" pitchFamily="49" charset="0"/>
              </a:rPr>
              <a:t>java.time.Clock</a:t>
            </a:r>
            <a:endParaRPr lang="tr-TR" b="0" i="0" dirty="0">
              <a:solidFill>
                <a:srgbClr val="000000"/>
              </a:solidFill>
              <a:effectLst/>
              <a:latin typeface="Courier New" panose="02070309020205020404" pitchFamily="49" charset="0"/>
              <a:cs typeface="Courier New" panose="02070309020205020404" pitchFamily="49" charset="0"/>
            </a:endParaRPr>
          </a:p>
          <a:p>
            <a:pPr algn="l">
              <a:buFont typeface="+mj-lt"/>
              <a:buAutoNum type="arabicPeriod"/>
            </a:pPr>
            <a:r>
              <a:rPr lang="tr-TR" b="0" i="0" dirty="0" err="1">
                <a:solidFill>
                  <a:srgbClr val="000000"/>
                </a:solidFill>
                <a:effectLst/>
                <a:latin typeface="Courier New" panose="02070309020205020404" pitchFamily="49" charset="0"/>
                <a:cs typeface="Courier New" panose="02070309020205020404" pitchFamily="49" charset="0"/>
              </a:rPr>
              <a:t>java.time.format.DateTimeFormatter</a:t>
            </a:r>
            <a:endParaRPr lang="tr-TR" b="0" i="0" dirty="0">
              <a:solidFill>
                <a:srgbClr val="000000"/>
              </a:solidFill>
              <a:effectLst/>
              <a:cs typeface="Courier New" panose="02070309020205020404" pitchFamily="49" charset="0"/>
            </a:endParaRPr>
          </a:p>
          <a:p>
            <a:pPr algn="l">
              <a:buFont typeface="+mj-lt"/>
              <a:buAutoNum type="arabicPeriod"/>
            </a:pPr>
            <a:r>
              <a:rPr lang="tr-TR" b="0" i="0" dirty="0" err="1">
                <a:solidFill>
                  <a:srgbClr val="000000"/>
                </a:solidFill>
                <a:effectLst/>
                <a:latin typeface="Courier New" panose="02070309020205020404" pitchFamily="49" charset="0"/>
                <a:cs typeface="Courier New" panose="02070309020205020404" pitchFamily="49" charset="0"/>
              </a:rPr>
              <a:t>java.text.SimpleDateFormat</a:t>
            </a:r>
            <a:endParaRPr lang="tr-TR" b="0" i="0" dirty="0">
              <a:solidFill>
                <a:srgbClr val="000000"/>
              </a:solidFill>
              <a:effectLst/>
              <a:cs typeface="Courier New" panose="02070309020205020404" pitchFamily="49" charset="0"/>
            </a:endParaRPr>
          </a:p>
          <a:p>
            <a:pPr marL="0" indent="0" algn="l">
              <a:buNone/>
            </a:pPr>
            <a:endParaRPr lang="tr-TR" b="0" i="0" dirty="0">
              <a:solidFill>
                <a:srgbClr val="444444"/>
              </a:solidFill>
              <a:effectLst/>
            </a:endParaRPr>
          </a:p>
          <a:p>
            <a:pPr algn="just"/>
            <a:endParaRPr lang="tr-TR" noProof="1"/>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6" name="Resim 5">
            <a:extLst>
              <a:ext uri="{FF2B5EF4-FFF2-40B4-BE49-F238E27FC236}">
                <a16:creationId xmlns:a16="http://schemas.microsoft.com/office/drawing/2014/main" id="{C5146414-4E75-49FD-B7AE-3C06D127228D}"/>
              </a:ext>
            </a:extLst>
          </p:cNvPr>
          <p:cNvPicPr>
            <a:picLocks noChangeAspect="1"/>
          </p:cNvPicPr>
          <p:nvPr/>
        </p:nvPicPr>
        <p:blipFill>
          <a:blip r:embed="rId2"/>
          <a:srcRect/>
          <a:stretch/>
        </p:blipFill>
        <p:spPr>
          <a:xfrm>
            <a:off x="6755192" y="2222647"/>
            <a:ext cx="4749420" cy="2412705"/>
          </a:xfrm>
          <a:prstGeom prst="rect">
            <a:avLst/>
          </a:prstGeom>
        </p:spPr>
      </p:pic>
    </p:spTree>
    <p:extLst>
      <p:ext uri="{BB962C8B-B14F-4D97-AF65-F5344CB8AC3E}">
        <p14:creationId xmlns:p14="http://schemas.microsoft.com/office/powerpoint/2010/main" val="2403844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Java’da Takvim ve Saat Paketleri</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5420240" cy="4952712"/>
          </a:xfrm>
        </p:spPr>
        <p:txBody>
          <a:bodyPr>
            <a:normAutofit/>
          </a:bodyPr>
          <a:lstStyle/>
          <a:p>
            <a:pPr algn="just"/>
            <a:r>
              <a:rPr lang="tr-TR" dirty="0"/>
              <a:t>Java’da geçerli tarih ve zamanı </a:t>
            </a:r>
            <a:r>
              <a:rPr lang="tr-TR" dirty="0" err="1">
                <a:latin typeface="Courier New" panose="02070309020205020404" pitchFamily="49" charset="0"/>
                <a:cs typeface="Courier New" panose="02070309020205020404" pitchFamily="49" charset="0"/>
              </a:rPr>
              <a:t>java.util.Date</a:t>
            </a:r>
            <a:r>
              <a:rPr lang="tr-TR" dirty="0">
                <a:latin typeface="Courier New" panose="02070309020205020404" pitchFamily="49" charset="0"/>
                <a:cs typeface="Courier New" panose="02070309020205020404" pitchFamily="49" charset="0"/>
              </a:rPr>
              <a:t> </a:t>
            </a:r>
            <a:r>
              <a:rPr lang="tr-TR" dirty="0"/>
              <a:t>paketinden yararlanarak yazdırabiliriz fakat </a:t>
            </a:r>
            <a:r>
              <a:rPr lang="tr-TR" dirty="0" err="1">
                <a:latin typeface="Courier New" panose="02070309020205020404" pitchFamily="49" charset="0"/>
                <a:cs typeface="Courier New" panose="02070309020205020404" pitchFamily="49" charset="0"/>
              </a:rPr>
              <a:t>Calendar</a:t>
            </a:r>
            <a:r>
              <a:rPr lang="tr-TR" dirty="0"/>
              <a:t> sınıfı paketi </a:t>
            </a:r>
            <a:r>
              <a:rPr lang="tr-TR" dirty="0" err="1">
                <a:latin typeface="Courier New" panose="02070309020205020404" pitchFamily="49" charset="0"/>
                <a:cs typeface="Courier New" panose="02070309020205020404" pitchFamily="49" charset="0"/>
              </a:rPr>
              <a:t>java.until.Calendar</a:t>
            </a:r>
            <a:r>
              <a:rPr lang="tr-TR" dirty="0">
                <a:latin typeface="Courier New" panose="02070309020205020404" pitchFamily="49" charset="0"/>
                <a:cs typeface="Courier New" panose="02070309020205020404" pitchFamily="49" charset="0"/>
              </a:rPr>
              <a:t>, </a:t>
            </a:r>
            <a:r>
              <a:rPr lang="tr-TR" dirty="0" err="1">
                <a:latin typeface="Courier New" panose="02070309020205020404" pitchFamily="49" charset="0"/>
                <a:cs typeface="Courier New" panose="02070309020205020404" pitchFamily="49" charset="0"/>
              </a:rPr>
              <a:t>Date</a:t>
            </a:r>
            <a:r>
              <a:rPr lang="tr-TR" dirty="0"/>
              <a:t> sınıfından daha kapsamlı bu bakımdan </a:t>
            </a:r>
            <a:r>
              <a:rPr lang="tr-TR" dirty="0" err="1">
                <a:latin typeface="Courier New" panose="02070309020205020404" pitchFamily="49" charset="0"/>
                <a:cs typeface="Courier New" panose="02070309020205020404" pitchFamily="49" charset="0"/>
              </a:rPr>
              <a:t>Calendar</a:t>
            </a:r>
            <a:r>
              <a:rPr lang="tr-TR" dirty="0"/>
              <a:t> sınıfını kullanarak işlem yapmak daha uygun olur. Java’da tarih ve saat işlemleri için birden fazla paketten yararlanabiliriz.</a:t>
            </a:r>
          </a:p>
          <a:p>
            <a:pPr algn="just"/>
            <a:r>
              <a:rPr lang="tr-TR" dirty="0"/>
              <a:t> </a:t>
            </a:r>
            <a:r>
              <a:rPr lang="tr-TR" dirty="0" err="1">
                <a:latin typeface="Courier New" panose="02070309020205020404" pitchFamily="49" charset="0"/>
                <a:cs typeface="Courier New" panose="02070309020205020404" pitchFamily="49" charset="0"/>
              </a:rPr>
              <a:t>java.time</a:t>
            </a:r>
            <a:r>
              <a:rPr lang="tr-TR" dirty="0">
                <a:latin typeface="Courier New" panose="02070309020205020404" pitchFamily="49" charset="0"/>
                <a:cs typeface="Courier New" panose="02070309020205020404" pitchFamily="49" charset="0"/>
              </a:rPr>
              <a:t> </a:t>
            </a:r>
            <a:r>
              <a:rPr lang="tr-TR" dirty="0"/>
              <a:t>paketi de Java SE 8 ile birlikte gelen Tarih ve Saat API’ si olarak işlem yapabileceğimiz tüm sınıfları bize sağlar</a:t>
            </a:r>
          </a:p>
          <a:p>
            <a:pPr algn="just"/>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6" name="Resim 5">
            <a:extLst>
              <a:ext uri="{FF2B5EF4-FFF2-40B4-BE49-F238E27FC236}">
                <a16:creationId xmlns:a16="http://schemas.microsoft.com/office/drawing/2014/main" id="{66B947C6-32C9-486E-9F80-2C546372BD8A}"/>
              </a:ext>
            </a:extLst>
          </p:cNvPr>
          <p:cNvPicPr>
            <a:picLocks noChangeAspect="1"/>
          </p:cNvPicPr>
          <p:nvPr/>
        </p:nvPicPr>
        <p:blipFill>
          <a:blip r:embed="rId2"/>
          <a:stretch>
            <a:fillRect/>
          </a:stretch>
        </p:blipFill>
        <p:spPr>
          <a:xfrm>
            <a:off x="6716936" y="1152907"/>
            <a:ext cx="4943252" cy="5544105"/>
          </a:xfrm>
          <a:prstGeom prst="rect">
            <a:avLst/>
          </a:prstGeom>
        </p:spPr>
      </p:pic>
    </p:spTree>
    <p:extLst>
      <p:ext uri="{BB962C8B-B14F-4D97-AF65-F5344CB8AC3E}">
        <p14:creationId xmlns:p14="http://schemas.microsoft.com/office/powerpoint/2010/main" val="232548713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Java’da Takvim ( </a:t>
            </a:r>
            <a:r>
              <a:rPr lang="tr-TR" dirty="0" err="1"/>
              <a:t>Calendar</a:t>
            </a:r>
            <a:r>
              <a:rPr lang="tr-TR" dirty="0"/>
              <a:t> ) Paketi Metotları</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408642" cy="5113700"/>
          </a:xfrm>
        </p:spPr>
        <p:txBody>
          <a:bodyPr>
            <a:noAutofit/>
          </a:bodyPr>
          <a:lstStyle/>
          <a:p>
            <a:pPr algn="just"/>
            <a:r>
              <a:rPr lang="tr-TR" dirty="0">
                <a:cs typeface="Courier New" panose="02070309020205020404" pitchFamily="49" charset="0"/>
              </a:rPr>
              <a:t>Bir </a:t>
            </a:r>
            <a:r>
              <a:rPr lang="tr-TR" b="1" dirty="0" err="1">
                <a:cs typeface="Courier New" panose="02070309020205020404" pitchFamily="49" charset="0"/>
              </a:rPr>
              <a:t>Calendar</a:t>
            </a:r>
            <a:r>
              <a:rPr lang="tr-TR" b="1" dirty="0">
                <a:cs typeface="Courier New" panose="02070309020205020404" pitchFamily="49" charset="0"/>
              </a:rPr>
              <a:t> </a:t>
            </a:r>
            <a:r>
              <a:rPr lang="tr-TR" dirty="0">
                <a:cs typeface="Courier New" panose="02070309020205020404" pitchFamily="49" charset="0"/>
              </a:rPr>
              <a:t>objesi oluşturduğumuzda kullanabileceğimiz metotlar;</a:t>
            </a:r>
          </a:p>
          <a:p>
            <a:pPr algn="just"/>
            <a:r>
              <a:rPr lang="tr-TR" dirty="0" err="1">
                <a:latin typeface="Courier New" panose="02070309020205020404" pitchFamily="49" charset="0"/>
                <a:cs typeface="Courier New" panose="02070309020205020404" pitchFamily="49" charset="0"/>
              </a:rPr>
              <a:t>add</a:t>
            </a:r>
            <a:r>
              <a:rPr lang="tr-TR" dirty="0">
                <a:latin typeface="Courier New" panose="02070309020205020404" pitchFamily="49" charset="0"/>
                <a:cs typeface="Courier New" panose="02070309020205020404" pitchFamily="49" charset="0"/>
              </a:rPr>
              <a:t>(</a:t>
            </a:r>
            <a:r>
              <a:rPr lang="tr-TR" dirty="0" err="1">
                <a:latin typeface="Courier New" panose="02070309020205020404" pitchFamily="49" charset="0"/>
                <a:cs typeface="Courier New" panose="02070309020205020404" pitchFamily="49" charset="0"/>
              </a:rPr>
              <a:t>int</a:t>
            </a:r>
            <a:r>
              <a:rPr lang="tr-TR" dirty="0">
                <a:latin typeface="Courier New" panose="02070309020205020404" pitchFamily="49" charset="0"/>
                <a:cs typeface="Courier New" panose="02070309020205020404" pitchFamily="49" charset="0"/>
              </a:rPr>
              <a:t> </a:t>
            </a:r>
            <a:r>
              <a:rPr lang="tr-TR" dirty="0" err="1">
                <a:latin typeface="Courier New" panose="02070309020205020404" pitchFamily="49" charset="0"/>
                <a:cs typeface="Courier New" panose="02070309020205020404" pitchFamily="49" charset="0"/>
              </a:rPr>
              <a:t>field</a:t>
            </a:r>
            <a:r>
              <a:rPr lang="tr-TR" dirty="0">
                <a:latin typeface="Courier New" panose="02070309020205020404" pitchFamily="49" charset="0"/>
                <a:cs typeface="Courier New" panose="02070309020205020404" pitchFamily="49" charset="0"/>
              </a:rPr>
              <a:t>, </a:t>
            </a:r>
            <a:r>
              <a:rPr lang="tr-TR" dirty="0" err="1">
                <a:latin typeface="Courier New" panose="02070309020205020404" pitchFamily="49" charset="0"/>
                <a:cs typeface="Courier New" panose="02070309020205020404" pitchFamily="49" charset="0"/>
              </a:rPr>
              <a:t>int</a:t>
            </a:r>
            <a:r>
              <a:rPr lang="tr-TR" dirty="0">
                <a:latin typeface="Courier New" panose="02070309020205020404" pitchFamily="49" charset="0"/>
                <a:cs typeface="Courier New" panose="02070309020205020404" pitchFamily="49" charset="0"/>
              </a:rPr>
              <a:t> </a:t>
            </a:r>
            <a:r>
              <a:rPr lang="tr-TR" dirty="0" err="1">
                <a:latin typeface="Courier New" panose="02070309020205020404" pitchFamily="49" charset="0"/>
                <a:cs typeface="Courier New" panose="02070309020205020404" pitchFamily="49" charset="0"/>
              </a:rPr>
              <a:t>amount</a:t>
            </a:r>
            <a:r>
              <a:rPr lang="tr-TR" dirty="0">
                <a:latin typeface="Courier New" panose="02070309020205020404" pitchFamily="49" charset="0"/>
                <a:cs typeface="Courier New" panose="02070309020205020404" pitchFamily="49" charset="0"/>
              </a:rPr>
              <a:t>) </a:t>
            </a:r>
            <a:r>
              <a:rPr lang="tr-TR" dirty="0"/>
              <a:t>: Takvimin kurallarına göre, belirtilen takvim alanına belirtilen süreyi ekler veya çıkarır.</a:t>
            </a:r>
          </a:p>
          <a:p>
            <a:pPr algn="just"/>
            <a:r>
              <a:rPr lang="tr-TR" dirty="0" err="1">
                <a:latin typeface="Courier New" panose="02070309020205020404" pitchFamily="49" charset="0"/>
                <a:cs typeface="Courier New" panose="02070309020205020404" pitchFamily="49" charset="0"/>
              </a:rPr>
              <a:t>clear</a:t>
            </a:r>
            <a:r>
              <a:rPr lang="tr-TR" dirty="0">
                <a:latin typeface="Courier New" panose="02070309020205020404" pitchFamily="49" charset="0"/>
                <a:cs typeface="Courier New" panose="02070309020205020404" pitchFamily="49" charset="0"/>
              </a:rPr>
              <a:t>(</a:t>
            </a:r>
            <a:r>
              <a:rPr lang="tr-TR" dirty="0" err="1">
                <a:latin typeface="Courier New" panose="02070309020205020404" pitchFamily="49" charset="0"/>
                <a:cs typeface="Courier New" panose="02070309020205020404" pitchFamily="49" charset="0"/>
              </a:rPr>
              <a:t>int</a:t>
            </a:r>
            <a:r>
              <a:rPr lang="tr-TR" dirty="0">
                <a:latin typeface="Courier New" panose="02070309020205020404" pitchFamily="49" charset="0"/>
                <a:cs typeface="Courier New" panose="02070309020205020404" pitchFamily="49" charset="0"/>
              </a:rPr>
              <a:t> </a:t>
            </a:r>
            <a:r>
              <a:rPr lang="tr-TR" dirty="0" err="1">
                <a:latin typeface="Courier New" panose="02070309020205020404" pitchFamily="49" charset="0"/>
                <a:cs typeface="Courier New" panose="02070309020205020404" pitchFamily="49" charset="0"/>
              </a:rPr>
              <a:t>field</a:t>
            </a:r>
            <a:r>
              <a:rPr lang="tr-TR" dirty="0">
                <a:latin typeface="Courier New" panose="02070309020205020404" pitchFamily="49" charset="0"/>
                <a:cs typeface="Courier New" panose="02070309020205020404" pitchFamily="49" charset="0"/>
              </a:rPr>
              <a:t>) </a:t>
            </a:r>
            <a:r>
              <a:rPr lang="tr-TR" dirty="0"/>
              <a:t>: Verilen takvim alanı değerini ve bu tanımlanmamış öğenin zaman değerini (milisaniye uzaklığı ) ayarlar.</a:t>
            </a:r>
          </a:p>
          <a:p>
            <a:pPr algn="just"/>
            <a:r>
              <a:rPr lang="tr-TR" dirty="0" err="1">
                <a:latin typeface="Courier New" panose="02070309020205020404" pitchFamily="49" charset="0"/>
                <a:cs typeface="Courier New" panose="02070309020205020404" pitchFamily="49" charset="0"/>
              </a:rPr>
              <a:t>clone</a:t>
            </a:r>
            <a:r>
              <a:rPr lang="tr-TR" dirty="0">
                <a:latin typeface="Courier New" panose="02070309020205020404" pitchFamily="49" charset="0"/>
                <a:cs typeface="Courier New" panose="02070309020205020404" pitchFamily="49" charset="0"/>
              </a:rPr>
              <a:t>() </a:t>
            </a:r>
            <a:r>
              <a:rPr lang="tr-TR" dirty="0"/>
              <a:t>:Bu nesnenin bir kopyasını oluşturur ve döndürür.</a:t>
            </a:r>
          </a:p>
          <a:p>
            <a:pPr algn="just"/>
            <a:r>
              <a:rPr lang="tr-TR" dirty="0" err="1">
                <a:latin typeface="Courier New" panose="02070309020205020404" pitchFamily="49" charset="0"/>
                <a:cs typeface="Courier New" panose="02070309020205020404" pitchFamily="49" charset="0"/>
              </a:rPr>
              <a:t>compareTo</a:t>
            </a:r>
            <a:r>
              <a:rPr lang="tr-TR" dirty="0">
                <a:latin typeface="Courier New" panose="02070309020205020404" pitchFamily="49" charset="0"/>
                <a:cs typeface="Courier New" panose="02070309020205020404" pitchFamily="49" charset="0"/>
              </a:rPr>
              <a:t>(</a:t>
            </a:r>
            <a:r>
              <a:rPr lang="tr-TR" dirty="0" err="1">
                <a:latin typeface="Courier New" panose="02070309020205020404" pitchFamily="49" charset="0"/>
                <a:cs typeface="Courier New" panose="02070309020205020404" pitchFamily="49" charset="0"/>
              </a:rPr>
              <a:t>Calendar</a:t>
            </a:r>
            <a:r>
              <a:rPr lang="tr-TR" dirty="0">
                <a:latin typeface="Courier New" panose="02070309020205020404" pitchFamily="49" charset="0"/>
                <a:cs typeface="Courier New" panose="02070309020205020404" pitchFamily="49" charset="0"/>
              </a:rPr>
              <a:t> </a:t>
            </a:r>
            <a:r>
              <a:rPr lang="tr-TR" dirty="0" err="1">
                <a:latin typeface="Courier New" panose="02070309020205020404" pitchFamily="49" charset="0"/>
                <a:cs typeface="Courier New" panose="02070309020205020404" pitchFamily="49" charset="0"/>
              </a:rPr>
              <a:t>anotherCalendar</a:t>
            </a:r>
            <a:r>
              <a:rPr lang="tr-TR" dirty="0">
                <a:latin typeface="Courier New" panose="02070309020205020404" pitchFamily="49" charset="0"/>
                <a:cs typeface="Courier New" panose="02070309020205020404" pitchFamily="49" charset="0"/>
              </a:rPr>
              <a:t>) </a:t>
            </a:r>
            <a:r>
              <a:rPr lang="tr-TR" dirty="0"/>
              <a:t>: Zaman değerleri (milisaniye cinsinden uzaklıklar karşılaştırır) </a:t>
            </a:r>
          </a:p>
          <a:p>
            <a:pPr algn="just"/>
            <a:r>
              <a:rPr lang="tr-TR" dirty="0" err="1">
                <a:latin typeface="Courier New" panose="02070309020205020404" pitchFamily="49" charset="0"/>
                <a:cs typeface="Courier New" panose="02070309020205020404" pitchFamily="49" charset="0"/>
              </a:rPr>
              <a:t>complete</a:t>
            </a:r>
            <a:r>
              <a:rPr lang="tr-TR" dirty="0">
                <a:latin typeface="Courier New" panose="02070309020205020404" pitchFamily="49" charset="0"/>
                <a:cs typeface="Courier New" panose="02070309020205020404" pitchFamily="49" charset="0"/>
              </a:rPr>
              <a:t>() </a:t>
            </a:r>
            <a:r>
              <a:rPr lang="tr-TR" dirty="0"/>
              <a:t>: Takvim alanlarındaki ayarlanmamış alanları doldurur.</a:t>
            </a:r>
          </a:p>
          <a:p>
            <a:pPr algn="just"/>
            <a:r>
              <a:rPr lang="tr-TR" dirty="0" err="1">
                <a:latin typeface="Courier New" panose="02070309020205020404" pitchFamily="49" charset="0"/>
                <a:cs typeface="Courier New" panose="02070309020205020404" pitchFamily="49" charset="0"/>
              </a:rPr>
              <a:t>get</a:t>
            </a:r>
            <a:r>
              <a:rPr lang="tr-TR" dirty="0">
                <a:latin typeface="Courier New" panose="02070309020205020404" pitchFamily="49" charset="0"/>
                <a:cs typeface="Courier New" panose="02070309020205020404" pitchFamily="49" charset="0"/>
              </a:rPr>
              <a:t>(</a:t>
            </a:r>
            <a:r>
              <a:rPr lang="tr-TR" dirty="0" err="1">
                <a:latin typeface="Courier New" panose="02070309020205020404" pitchFamily="49" charset="0"/>
                <a:cs typeface="Courier New" panose="02070309020205020404" pitchFamily="49" charset="0"/>
              </a:rPr>
              <a:t>int</a:t>
            </a:r>
            <a:r>
              <a:rPr lang="tr-TR" dirty="0">
                <a:latin typeface="Courier New" panose="02070309020205020404" pitchFamily="49" charset="0"/>
                <a:cs typeface="Courier New" panose="02070309020205020404" pitchFamily="49" charset="0"/>
              </a:rPr>
              <a:t> </a:t>
            </a:r>
            <a:r>
              <a:rPr lang="tr-TR" dirty="0" err="1">
                <a:latin typeface="Courier New" panose="02070309020205020404" pitchFamily="49" charset="0"/>
                <a:cs typeface="Courier New" panose="02070309020205020404" pitchFamily="49" charset="0"/>
              </a:rPr>
              <a:t>field</a:t>
            </a:r>
            <a:r>
              <a:rPr lang="tr-TR" dirty="0">
                <a:latin typeface="Courier New" panose="02070309020205020404" pitchFamily="49" charset="0"/>
                <a:cs typeface="Courier New" panose="02070309020205020404" pitchFamily="49" charset="0"/>
              </a:rPr>
              <a:t>) </a:t>
            </a:r>
            <a:r>
              <a:rPr lang="tr-TR" dirty="0"/>
              <a:t>: Verilen takvim alanının değerini döndürür.</a:t>
            </a:r>
          </a:p>
          <a:p>
            <a:pPr algn="just"/>
            <a:r>
              <a:rPr lang="tr-TR" dirty="0" err="1">
                <a:latin typeface="Courier New" panose="02070309020205020404" pitchFamily="49" charset="0"/>
                <a:cs typeface="Courier New" panose="02070309020205020404" pitchFamily="49" charset="0"/>
              </a:rPr>
              <a:t>getFirstDayOfWeek</a:t>
            </a:r>
            <a:r>
              <a:rPr lang="tr-TR" dirty="0">
                <a:latin typeface="Courier New" panose="02070309020205020404" pitchFamily="49" charset="0"/>
                <a:cs typeface="Courier New" panose="02070309020205020404" pitchFamily="49" charset="0"/>
              </a:rPr>
              <a:t>() </a:t>
            </a:r>
            <a:r>
              <a:rPr lang="tr-TR" dirty="0"/>
              <a:t>: Haftanın ilk gününü alır; örneğin SUNDAY ABD'de, MONDAY Fransa'da.</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676439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Java’da Takvim ( </a:t>
            </a:r>
            <a:r>
              <a:rPr lang="tr-TR" dirty="0" err="1"/>
              <a:t>Calendar</a:t>
            </a:r>
            <a:r>
              <a:rPr lang="tr-TR" dirty="0"/>
              <a:t> ) Paketi Metotları (devamı)</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408642" cy="5113700"/>
          </a:xfrm>
        </p:spPr>
        <p:txBody>
          <a:bodyPr>
            <a:noAutofit/>
          </a:bodyPr>
          <a:lstStyle/>
          <a:p>
            <a:pPr algn="just"/>
            <a:r>
              <a:rPr lang="tr-TR" dirty="0" err="1">
                <a:latin typeface="Courier New" panose="02070309020205020404" pitchFamily="49" charset="0"/>
                <a:cs typeface="Courier New" panose="02070309020205020404" pitchFamily="49" charset="0"/>
              </a:rPr>
              <a:t>getInstance</a:t>
            </a:r>
            <a:r>
              <a:rPr lang="tr-TR" dirty="0">
                <a:latin typeface="Courier New" panose="02070309020205020404" pitchFamily="49" charset="0"/>
                <a:cs typeface="Courier New" panose="02070309020205020404" pitchFamily="49" charset="0"/>
              </a:rPr>
              <a:t>()</a:t>
            </a:r>
            <a:r>
              <a:rPr lang="tr-TR" dirty="0"/>
              <a:t> : Varsayılan saat dilimini ve yerel ayarı kullanarak bir takvim alır.</a:t>
            </a:r>
          </a:p>
          <a:p>
            <a:pPr algn="just"/>
            <a:r>
              <a:rPr lang="tr-TR" dirty="0" err="1">
                <a:latin typeface="Courier New" panose="02070309020205020404" pitchFamily="49" charset="0"/>
                <a:cs typeface="Courier New" panose="02070309020205020404" pitchFamily="49" charset="0"/>
              </a:rPr>
              <a:t>getTime</a:t>
            </a:r>
            <a:r>
              <a:rPr lang="tr-TR" dirty="0">
                <a:latin typeface="Courier New" panose="02070309020205020404" pitchFamily="49" charset="0"/>
                <a:cs typeface="Courier New" panose="02070309020205020404" pitchFamily="49" charset="0"/>
              </a:rPr>
              <a:t>() </a:t>
            </a:r>
            <a:r>
              <a:rPr lang="tr-TR" dirty="0"/>
              <a:t>: Milisaniye cinsinden zaman değerini döndürür.</a:t>
            </a:r>
          </a:p>
          <a:p>
            <a:pPr algn="just"/>
            <a:r>
              <a:rPr lang="tr-TR" dirty="0" err="1">
                <a:latin typeface="Courier New" panose="02070309020205020404" pitchFamily="49" charset="0"/>
                <a:cs typeface="Courier New" panose="02070309020205020404" pitchFamily="49" charset="0"/>
              </a:rPr>
              <a:t>getTimeZone</a:t>
            </a:r>
            <a:r>
              <a:rPr lang="tr-TR" dirty="0">
                <a:latin typeface="Courier New" panose="02070309020205020404" pitchFamily="49" charset="0"/>
                <a:cs typeface="Courier New" panose="02070309020205020404" pitchFamily="49" charset="0"/>
              </a:rPr>
              <a:t>() </a:t>
            </a:r>
            <a:r>
              <a:rPr lang="tr-TR" dirty="0"/>
              <a:t>: Saat dilimini alır.</a:t>
            </a:r>
          </a:p>
          <a:p>
            <a:pPr algn="just"/>
            <a:r>
              <a:rPr lang="tr-TR" dirty="0" err="1">
                <a:latin typeface="Courier New" panose="02070309020205020404" pitchFamily="49" charset="0"/>
                <a:cs typeface="Courier New" panose="02070309020205020404" pitchFamily="49" charset="0"/>
              </a:rPr>
              <a:t>getWeeksInWeekYear</a:t>
            </a:r>
            <a:r>
              <a:rPr lang="tr-TR" dirty="0">
                <a:latin typeface="Courier New" panose="02070309020205020404" pitchFamily="49" charset="0"/>
                <a:cs typeface="Courier New" panose="02070309020205020404" pitchFamily="49" charset="0"/>
              </a:rPr>
              <a:t>() </a:t>
            </a:r>
            <a:r>
              <a:rPr lang="tr-TR" dirty="0"/>
              <a:t>: Temsil edilen hafta, yıl içindeki hafta sayısını döndürür.</a:t>
            </a:r>
          </a:p>
          <a:p>
            <a:pPr algn="just"/>
            <a:r>
              <a:rPr lang="tr-TR" dirty="0" err="1">
                <a:latin typeface="Courier New" panose="02070309020205020404" pitchFamily="49" charset="0"/>
                <a:cs typeface="Courier New" panose="02070309020205020404" pitchFamily="49" charset="0"/>
              </a:rPr>
              <a:t>getWeekYear</a:t>
            </a:r>
            <a:r>
              <a:rPr lang="tr-TR" dirty="0">
                <a:latin typeface="Courier New" panose="02070309020205020404" pitchFamily="49" charset="0"/>
                <a:cs typeface="Courier New" panose="02070309020205020404" pitchFamily="49" charset="0"/>
              </a:rPr>
              <a:t>() </a:t>
            </a:r>
            <a:r>
              <a:rPr lang="tr-TR" dirty="0"/>
              <a:t>: Bununla temsil edilen hafta yılını döndürür.</a:t>
            </a:r>
          </a:p>
          <a:p>
            <a:pPr algn="just"/>
            <a:r>
              <a:rPr lang="tr-TR" dirty="0">
                <a:latin typeface="Courier New" panose="02070309020205020404" pitchFamily="49" charset="0"/>
                <a:cs typeface="Courier New" panose="02070309020205020404" pitchFamily="49" charset="0"/>
              </a:rPr>
              <a:t>set(</a:t>
            </a:r>
            <a:r>
              <a:rPr lang="tr-TR" dirty="0" err="1">
                <a:latin typeface="Courier New" panose="02070309020205020404" pitchFamily="49" charset="0"/>
                <a:cs typeface="Courier New" panose="02070309020205020404" pitchFamily="49" charset="0"/>
              </a:rPr>
              <a:t>int</a:t>
            </a:r>
            <a:r>
              <a:rPr lang="tr-TR" dirty="0">
                <a:latin typeface="Courier New" panose="02070309020205020404" pitchFamily="49" charset="0"/>
                <a:cs typeface="Courier New" panose="02070309020205020404" pitchFamily="49" charset="0"/>
              </a:rPr>
              <a:t> </a:t>
            </a:r>
            <a:r>
              <a:rPr lang="tr-TR" dirty="0" err="1">
                <a:latin typeface="Courier New" panose="02070309020205020404" pitchFamily="49" charset="0"/>
                <a:cs typeface="Courier New" panose="02070309020205020404" pitchFamily="49" charset="0"/>
              </a:rPr>
              <a:t>field</a:t>
            </a:r>
            <a:r>
              <a:rPr lang="tr-TR" dirty="0">
                <a:latin typeface="Courier New" panose="02070309020205020404" pitchFamily="49" charset="0"/>
                <a:cs typeface="Courier New" panose="02070309020205020404" pitchFamily="49" charset="0"/>
              </a:rPr>
              <a:t>, </a:t>
            </a:r>
            <a:r>
              <a:rPr lang="tr-TR" dirty="0" err="1">
                <a:latin typeface="Courier New" panose="02070309020205020404" pitchFamily="49" charset="0"/>
                <a:cs typeface="Courier New" panose="02070309020205020404" pitchFamily="49" charset="0"/>
              </a:rPr>
              <a:t>int</a:t>
            </a:r>
            <a:r>
              <a:rPr lang="tr-TR" dirty="0">
                <a:latin typeface="Courier New" panose="02070309020205020404" pitchFamily="49" charset="0"/>
                <a:cs typeface="Courier New" panose="02070309020205020404" pitchFamily="49" charset="0"/>
              </a:rPr>
              <a:t> </a:t>
            </a:r>
            <a:r>
              <a:rPr lang="tr-TR" dirty="0" err="1">
                <a:latin typeface="Courier New" panose="02070309020205020404" pitchFamily="49" charset="0"/>
                <a:cs typeface="Courier New" panose="02070309020205020404" pitchFamily="49" charset="0"/>
              </a:rPr>
              <a:t>value</a:t>
            </a:r>
            <a:r>
              <a:rPr lang="tr-TR" dirty="0">
                <a:latin typeface="Courier New" panose="02070309020205020404" pitchFamily="49" charset="0"/>
                <a:cs typeface="Courier New" panose="02070309020205020404" pitchFamily="49" charset="0"/>
              </a:rPr>
              <a:t>) </a:t>
            </a:r>
            <a:r>
              <a:rPr lang="tr-TR" dirty="0"/>
              <a:t>: Verilen takvim alanını gönderilen değere ayarlar.</a:t>
            </a:r>
          </a:p>
          <a:p>
            <a:pPr algn="just"/>
            <a:r>
              <a:rPr lang="tr-TR" dirty="0" err="1">
                <a:latin typeface="Courier New" panose="02070309020205020404" pitchFamily="49" charset="0"/>
                <a:cs typeface="Courier New" panose="02070309020205020404" pitchFamily="49" charset="0"/>
              </a:rPr>
              <a:t>setTime</a:t>
            </a:r>
            <a:r>
              <a:rPr lang="tr-TR" dirty="0">
                <a:latin typeface="Courier New" panose="02070309020205020404" pitchFamily="49" charset="0"/>
                <a:cs typeface="Courier New" panose="02070309020205020404" pitchFamily="49" charset="0"/>
              </a:rPr>
              <a:t>(</a:t>
            </a:r>
            <a:r>
              <a:rPr lang="tr-TR" dirty="0" err="1">
                <a:latin typeface="Courier New" panose="02070309020205020404" pitchFamily="49" charset="0"/>
                <a:cs typeface="Courier New" panose="02070309020205020404" pitchFamily="49" charset="0"/>
              </a:rPr>
              <a:t>Date</a:t>
            </a:r>
            <a:r>
              <a:rPr lang="tr-TR" dirty="0">
                <a:latin typeface="Courier New" panose="02070309020205020404" pitchFamily="49" charset="0"/>
                <a:cs typeface="Courier New" panose="02070309020205020404" pitchFamily="49" charset="0"/>
              </a:rPr>
              <a:t> </a:t>
            </a:r>
            <a:r>
              <a:rPr lang="tr-TR" dirty="0" err="1">
                <a:latin typeface="Courier New" panose="02070309020205020404" pitchFamily="49" charset="0"/>
                <a:cs typeface="Courier New" panose="02070309020205020404" pitchFamily="49" charset="0"/>
              </a:rPr>
              <a:t>date</a:t>
            </a:r>
            <a:r>
              <a:rPr lang="tr-TR" dirty="0">
                <a:latin typeface="Courier New" panose="02070309020205020404" pitchFamily="49" charset="0"/>
                <a:cs typeface="Courier New" panose="02070309020205020404" pitchFamily="49" charset="0"/>
              </a:rPr>
              <a:t>) </a:t>
            </a:r>
            <a:r>
              <a:rPr lang="tr-TR" dirty="0"/>
              <a:t>: Takvimin saatini gönderilen değerle ayarlar.</a:t>
            </a:r>
          </a:p>
          <a:p>
            <a:pPr algn="just"/>
            <a:r>
              <a:rPr lang="tr-TR" dirty="0" err="1">
                <a:latin typeface="Courier New" panose="02070309020205020404" pitchFamily="49" charset="0"/>
                <a:cs typeface="Courier New" panose="02070309020205020404" pitchFamily="49" charset="0"/>
              </a:rPr>
              <a:t>toString</a:t>
            </a:r>
            <a:r>
              <a:rPr lang="tr-TR" dirty="0">
                <a:latin typeface="Courier New" panose="02070309020205020404" pitchFamily="49" charset="0"/>
                <a:cs typeface="Courier New" panose="02070309020205020404" pitchFamily="49" charset="0"/>
              </a:rPr>
              <a:t>() </a:t>
            </a:r>
            <a:r>
              <a:rPr lang="tr-TR" dirty="0"/>
              <a:t>: Bu takvimin dize gösterimini döndür.</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483419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Java’da Time Paketi</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405651"/>
            <a:ext cx="10086552" cy="2260338"/>
          </a:xfrm>
        </p:spPr>
        <p:txBody>
          <a:bodyPr>
            <a:normAutofit/>
          </a:bodyPr>
          <a:lstStyle/>
          <a:p>
            <a:pPr algn="just"/>
            <a:r>
              <a:rPr lang="en-US" dirty="0" err="1">
                <a:latin typeface="Courier New" panose="02070309020205020404" pitchFamily="49" charset="0"/>
                <a:cs typeface="Courier New" panose="02070309020205020404" pitchFamily="49" charset="0"/>
              </a:rPr>
              <a:t>Java.time</a:t>
            </a:r>
            <a:r>
              <a:rPr lang="en-US" dirty="0">
                <a:latin typeface="Courier New" panose="02070309020205020404" pitchFamily="49" charset="0"/>
                <a:cs typeface="Courier New" panose="02070309020205020404" pitchFamily="49" charset="0"/>
              </a:rPr>
              <a:t> </a:t>
            </a:r>
            <a:r>
              <a:rPr lang="tr-TR" dirty="0"/>
              <a:t>paketi</a:t>
            </a:r>
            <a:r>
              <a:rPr lang="en-US" dirty="0"/>
              <a:t>, Java 8 </a:t>
            </a:r>
            <a:r>
              <a:rPr lang="tr-TR" dirty="0"/>
              <a:t>ve sonraki sürümlerde yerleşiktir. </a:t>
            </a:r>
            <a:r>
              <a:rPr lang="en-US" dirty="0"/>
              <a:t>Bu </a:t>
            </a:r>
            <a:r>
              <a:rPr lang="tr-TR" dirty="0"/>
              <a:t>sınıflar, </a:t>
            </a:r>
            <a:r>
              <a:rPr lang="en-US" dirty="0">
                <a:latin typeface="Courier New" panose="02070309020205020404" pitchFamily="49" charset="0"/>
                <a:cs typeface="Courier New" panose="02070309020205020404" pitchFamily="49" charset="0"/>
              </a:rPr>
              <a:t>Date</a:t>
            </a:r>
            <a:r>
              <a:rPr lang="en-US" dirty="0"/>
              <a:t>, </a:t>
            </a:r>
            <a:r>
              <a:rPr lang="en-US" dirty="0">
                <a:latin typeface="Courier New" panose="02070309020205020404" pitchFamily="49" charset="0"/>
                <a:cs typeface="Courier New" panose="02070309020205020404" pitchFamily="49" charset="0"/>
              </a:rPr>
              <a:t>Calendar</a:t>
            </a:r>
            <a:r>
              <a:rPr lang="en-US" dirty="0"/>
              <a:t> </a:t>
            </a:r>
            <a:r>
              <a:rPr lang="tr-TR" dirty="0"/>
              <a:t>ve</a:t>
            </a:r>
            <a:r>
              <a:rPr lang="en-US" dirty="0"/>
              <a:t> </a:t>
            </a:r>
            <a:r>
              <a:rPr lang="en-US" dirty="0" err="1">
                <a:latin typeface="Courier New" panose="02070309020205020404" pitchFamily="49" charset="0"/>
                <a:cs typeface="Courier New" panose="02070309020205020404" pitchFamily="49" charset="0"/>
              </a:rPr>
              <a:t>SimpleDateFormat</a:t>
            </a:r>
            <a:r>
              <a:rPr lang="en-US" dirty="0"/>
              <a:t> </a:t>
            </a:r>
            <a:r>
              <a:rPr lang="tr-TR" dirty="0"/>
              <a:t>gibi zahmetli eski tarih-saat sınıflarının yerini alır. Aynı zamanda SQL veri tabanı işlemleri için kullanımı daha basitleştirilmiş bir pakettir.</a:t>
            </a:r>
          </a:p>
        </p:txBody>
      </p:sp>
      <p:pic>
        <p:nvPicPr>
          <p:cNvPr id="6" name="Resim 5">
            <a:extLst>
              <a:ext uri="{FF2B5EF4-FFF2-40B4-BE49-F238E27FC236}">
                <a16:creationId xmlns:a16="http://schemas.microsoft.com/office/drawing/2014/main" id="{88648D23-A846-42A3-9F06-B988FBDC09C8}"/>
              </a:ext>
            </a:extLst>
          </p:cNvPr>
          <p:cNvPicPr>
            <a:picLocks noChangeAspect="1"/>
          </p:cNvPicPr>
          <p:nvPr/>
        </p:nvPicPr>
        <p:blipFill>
          <a:blip r:embed="rId2"/>
          <a:stretch>
            <a:fillRect/>
          </a:stretch>
        </p:blipFill>
        <p:spPr>
          <a:xfrm>
            <a:off x="2220619" y="2359742"/>
            <a:ext cx="7670633" cy="4312361"/>
          </a:xfrm>
          <a:prstGeom prst="rect">
            <a:avLst/>
          </a:prstGeom>
        </p:spPr>
      </p:pic>
    </p:spTree>
    <p:extLst>
      <p:ext uri="{BB962C8B-B14F-4D97-AF65-F5344CB8AC3E}">
        <p14:creationId xmlns:p14="http://schemas.microsoft.com/office/powerpoint/2010/main" val="129174622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Java Time Sınıfları</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405651"/>
            <a:ext cx="10086552" cy="4640042"/>
          </a:xfrm>
        </p:spPr>
        <p:txBody>
          <a:bodyPr>
            <a:noAutofit/>
          </a:bodyPr>
          <a:lstStyle/>
          <a:p>
            <a:pPr algn="just"/>
            <a:r>
              <a:rPr lang="en-US" dirty="0">
                <a:latin typeface="Courier New" panose="02070309020205020404" pitchFamily="49" charset="0"/>
                <a:cs typeface="Courier New" panose="02070309020205020404" pitchFamily="49" charset="0"/>
              </a:rPr>
              <a:t>Clock</a:t>
            </a:r>
            <a:r>
              <a:rPr lang="en-US" dirty="0"/>
              <a:t> :</a:t>
            </a:r>
            <a:r>
              <a:rPr lang="tr-TR" dirty="0"/>
              <a:t> </a:t>
            </a:r>
            <a:r>
              <a:rPr lang="en-US" dirty="0"/>
              <a:t>Bir </a:t>
            </a:r>
            <a:r>
              <a:rPr lang="en-US" dirty="0" err="1"/>
              <a:t>saat</a:t>
            </a:r>
            <a:r>
              <a:rPr lang="en-US" dirty="0"/>
              <a:t> </a:t>
            </a:r>
            <a:r>
              <a:rPr lang="en-US" dirty="0" err="1"/>
              <a:t>dilimi</a:t>
            </a:r>
            <a:r>
              <a:rPr lang="en-US" dirty="0"/>
              <a:t> </a:t>
            </a:r>
            <a:r>
              <a:rPr lang="en-US" dirty="0" err="1"/>
              <a:t>kullanarak</a:t>
            </a:r>
            <a:r>
              <a:rPr lang="en-US" dirty="0"/>
              <a:t> </a:t>
            </a:r>
            <a:r>
              <a:rPr lang="en-US" dirty="0" err="1"/>
              <a:t>mevcut</a:t>
            </a:r>
            <a:r>
              <a:rPr lang="en-US" dirty="0"/>
              <a:t> an, </a:t>
            </a:r>
            <a:r>
              <a:rPr lang="en-US" dirty="0" err="1"/>
              <a:t>tarih</a:t>
            </a:r>
            <a:r>
              <a:rPr lang="en-US" dirty="0"/>
              <a:t> </a:t>
            </a:r>
            <a:r>
              <a:rPr lang="en-US" dirty="0" err="1"/>
              <a:t>ve</a:t>
            </a:r>
            <a:r>
              <a:rPr lang="en-US" dirty="0"/>
              <a:t> </a:t>
            </a:r>
            <a:r>
              <a:rPr lang="en-US" dirty="0" err="1"/>
              <a:t>saate</a:t>
            </a:r>
            <a:r>
              <a:rPr lang="en-US" dirty="0"/>
              <a:t> </a:t>
            </a:r>
            <a:r>
              <a:rPr lang="en-US" dirty="0" err="1"/>
              <a:t>erişim</a:t>
            </a:r>
            <a:r>
              <a:rPr lang="en-US" dirty="0"/>
              <a:t> </a:t>
            </a:r>
            <a:r>
              <a:rPr lang="en-US" dirty="0" err="1"/>
              <a:t>sağla</a:t>
            </a:r>
            <a:r>
              <a:rPr lang="tr-TR" dirty="0"/>
              <a:t>r</a:t>
            </a:r>
            <a:r>
              <a:rPr lang="en-US" dirty="0"/>
              <a:t>.</a:t>
            </a:r>
          </a:p>
          <a:p>
            <a:pPr algn="just"/>
            <a:r>
              <a:rPr lang="en-US" dirty="0" err="1">
                <a:latin typeface="Courier New" panose="02070309020205020404" pitchFamily="49" charset="0"/>
                <a:cs typeface="Courier New" panose="02070309020205020404" pitchFamily="49" charset="0"/>
              </a:rPr>
              <a:t>Duraction</a:t>
            </a:r>
            <a:r>
              <a:rPr lang="en-US" dirty="0"/>
              <a:t> :</a:t>
            </a:r>
            <a:r>
              <a:rPr lang="tr-TR" dirty="0"/>
              <a:t> ‘ </a:t>
            </a:r>
            <a:r>
              <a:rPr lang="en-US" dirty="0"/>
              <a:t>34, 5 </a:t>
            </a:r>
            <a:r>
              <a:rPr lang="en-US" dirty="0" err="1"/>
              <a:t>saniye</a:t>
            </a:r>
            <a:r>
              <a:rPr lang="en-US" dirty="0"/>
              <a:t> </a:t>
            </a:r>
            <a:r>
              <a:rPr lang="tr-TR" dirty="0"/>
              <a:t>’ </a:t>
            </a:r>
            <a:r>
              <a:rPr lang="en-US" dirty="0" err="1"/>
              <a:t>gibi</a:t>
            </a:r>
            <a:r>
              <a:rPr lang="en-US" dirty="0"/>
              <a:t> </a:t>
            </a:r>
            <a:r>
              <a:rPr lang="en-US" dirty="0" err="1"/>
              <a:t>zamana</a:t>
            </a:r>
            <a:r>
              <a:rPr lang="en-US" dirty="0"/>
              <a:t> </a:t>
            </a:r>
            <a:r>
              <a:rPr lang="en-US" dirty="0" err="1"/>
              <a:t>dayalı</a:t>
            </a:r>
            <a:r>
              <a:rPr lang="en-US" dirty="0"/>
              <a:t> </a:t>
            </a:r>
            <a:r>
              <a:rPr lang="en-US" dirty="0" err="1"/>
              <a:t>bir</a:t>
            </a:r>
            <a:r>
              <a:rPr lang="en-US" dirty="0"/>
              <a:t> </a:t>
            </a:r>
            <a:r>
              <a:rPr lang="en-US" dirty="0" err="1"/>
              <a:t>süre</a:t>
            </a:r>
            <a:r>
              <a:rPr lang="en-US" dirty="0"/>
              <a:t>.</a:t>
            </a:r>
          </a:p>
          <a:p>
            <a:pPr algn="just"/>
            <a:r>
              <a:rPr lang="en-US" dirty="0">
                <a:latin typeface="Courier New" panose="02070309020205020404" pitchFamily="49" charset="0"/>
                <a:cs typeface="Courier New" panose="02070309020205020404" pitchFamily="49" charset="0"/>
              </a:rPr>
              <a:t>Instant</a:t>
            </a:r>
            <a:r>
              <a:rPr lang="en-US" dirty="0"/>
              <a:t>	:</a:t>
            </a:r>
            <a:r>
              <a:rPr lang="tr-TR" dirty="0"/>
              <a:t> </a:t>
            </a:r>
            <a:r>
              <a:rPr lang="en-US" dirty="0"/>
              <a:t>Zaman </a:t>
            </a:r>
            <a:r>
              <a:rPr lang="en-US" dirty="0" err="1"/>
              <a:t>çizgisinde</a:t>
            </a:r>
            <a:r>
              <a:rPr lang="en-US" dirty="0"/>
              <a:t> </a:t>
            </a:r>
            <a:r>
              <a:rPr lang="en-US" dirty="0" err="1"/>
              <a:t>anlık</a:t>
            </a:r>
            <a:r>
              <a:rPr lang="en-US" dirty="0"/>
              <a:t> </a:t>
            </a:r>
            <a:r>
              <a:rPr lang="en-US" dirty="0" err="1"/>
              <a:t>bir</a:t>
            </a:r>
            <a:r>
              <a:rPr lang="en-US" dirty="0"/>
              <a:t> </a:t>
            </a:r>
            <a:r>
              <a:rPr lang="en-US" dirty="0" err="1"/>
              <a:t>nokta</a:t>
            </a:r>
            <a:r>
              <a:rPr lang="en-US" dirty="0"/>
              <a:t>.</a:t>
            </a:r>
          </a:p>
          <a:p>
            <a:pPr algn="just"/>
            <a:r>
              <a:rPr lang="en-US" dirty="0" err="1">
                <a:latin typeface="Courier New" panose="02070309020205020404" pitchFamily="49" charset="0"/>
                <a:cs typeface="Courier New" panose="02070309020205020404" pitchFamily="49" charset="0"/>
              </a:rPr>
              <a:t>LocalDate</a:t>
            </a:r>
            <a:r>
              <a:rPr lang="en-US" dirty="0"/>
              <a:t> : ISO-8601 </a:t>
            </a:r>
            <a:r>
              <a:rPr lang="en-US" dirty="0" err="1"/>
              <a:t>takvim</a:t>
            </a:r>
            <a:r>
              <a:rPr lang="en-US" dirty="0"/>
              <a:t> </a:t>
            </a:r>
            <a:r>
              <a:rPr lang="en-US" dirty="0" err="1"/>
              <a:t>sisteminde</a:t>
            </a:r>
            <a:r>
              <a:rPr lang="en-US" dirty="0"/>
              <a:t> </a:t>
            </a:r>
            <a:r>
              <a:rPr lang="en-US" dirty="0" err="1"/>
              <a:t>saat</a:t>
            </a:r>
            <a:r>
              <a:rPr lang="en-US" dirty="0"/>
              <a:t> </a:t>
            </a:r>
            <a:r>
              <a:rPr lang="en-US" dirty="0" err="1"/>
              <a:t>dilimi</a:t>
            </a:r>
            <a:r>
              <a:rPr lang="en-US" dirty="0"/>
              <a:t> </a:t>
            </a:r>
            <a:r>
              <a:rPr lang="en-US" dirty="0" err="1"/>
              <a:t>olmayan</a:t>
            </a:r>
            <a:r>
              <a:rPr lang="en-US" dirty="0"/>
              <a:t> </a:t>
            </a:r>
            <a:r>
              <a:rPr lang="en-US" dirty="0" err="1"/>
              <a:t>bir</a:t>
            </a:r>
            <a:r>
              <a:rPr lang="en-US" dirty="0"/>
              <a:t> </a:t>
            </a:r>
            <a:r>
              <a:rPr lang="en-US" dirty="0" err="1"/>
              <a:t>tarih</a:t>
            </a:r>
            <a:r>
              <a:rPr lang="en-US" dirty="0"/>
              <a:t>, </a:t>
            </a:r>
            <a:r>
              <a:rPr lang="en-US" dirty="0" err="1"/>
              <a:t>örneğin</a:t>
            </a:r>
            <a:r>
              <a:rPr lang="en-US" dirty="0"/>
              <a:t> 2007-12-03.</a:t>
            </a:r>
          </a:p>
          <a:p>
            <a:pPr algn="just"/>
            <a:r>
              <a:rPr lang="en-US" dirty="0" err="1">
                <a:latin typeface="Courier New" panose="02070309020205020404" pitchFamily="49" charset="0"/>
                <a:cs typeface="Courier New" panose="02070309020205020404" pitchFamily="49" charset="0"/>
              </a:rPr>
              <a:t>LocalDateTime</a:t>
            </a:r>
            <a:r>
              <a:rPr lang="en-US" dirty="0"/>
              <a:t> : ISO-8601 </a:t>
            </a:r>
            <a:r>
              <a:rPr lang="en-US" dirty="0" err="1"/>
              <a:t>takvim</a:t>
            </a:r>
            <a:r>
              <a:rPr lang="en-US" dirty="0"/>
              <a:t> </a:t>
            </a:r>
            <a:r>
              <a:rPr lang="en-US" dirty="0" err="1"/>
              <a:t>sisteminde</a:t>
            </a:r>
            <a:r>
              <a:rPr lang="en-US" dirty="0"/>
              <a:t> </a:t>
            </a:r>
            <a:r>
              <a:rPr lang="en-US" dirty="0" err="1"/>
              <a:t>saat</a:t>
            </a:r>
            <a:r>
              <a:rPr lang="en-US" dirty="0"/>
              <a:t> </a:t>
            </a:r>
            <a:r>
              <a:rPr lang="en-US" dirty="0" err="1"/>
              <a:t>dilimi</a:t>
            </a:r>
            <a:r>
              <a:rPr lang="en-US" dirty="0"/>
              <a:t> </a:t>
            </a:r>
            <a:r>
              <a:rPr lang="en-US" dirty="0" err="1"/>
              <a:t>olmayan</a:t>
            </a:r>
            <a:r>
              <a:rPr lang="en-US" dirty="0"/>
              <a:t> </a:t>
            </a:r>
            <a:r>
              <a:rPr lang="en-US" dirty="0" err="1"/>
              <a:t>bir</a:t>
            </a:r>
            <a:r>
              <a:rPr lang="en-US" dirty="0"/>
              <a:t> </a:t>
            </a:r>
            <a:r>
              <a:rPr lang="en-US" dirty="0" err="1"/>
              <a:t>tarih-saat</a:t>
            </a:r>
            <a:r>
              <a:rPr lang="en-US" dirty="0"/>
              <a:t>, </a:t>
            </a:r>
            <a:r>
              <a:rPr lang="en-US" dirty="0" err="1"/>
              <a:t>örneğin</a:t>
            </a:r>
            <a:r>
              <a:rPr lang="en-US" dirty="0"/>
              <a:t> 2007-12-03T10:15:30.</a:t>
            </a:r>
          </a:p>
          <a:p>
            <a:pPr algn="just"/>
            <a:r>
              <a:rPr lang="en-US" dirty="0" err="1">
                <a:latin typeface="Courier New" panose="02070309020205020404" pitchFamily="49" charset="0"/>
                <a:cs typeface="Courier New" panose="02070309020205020404" pitchFamily="49" charset="0"/>
              </a:rPr>
              <a:t>LocaleDateTime</a:t>
            </a:r>
            <a:r>
              <a:rPr lang="en-US" dirty="0"/>
              <a:t> : ISO-8601 </a:t>
            </a:r>
            <a:r>
              <a:rPr lang="en-US" dirty="0" err="1"/>
              <a:t>takvim</a:t>
            </a:r>
            <a:r>
              <a:rPr lang="en-US" dirty="0"/>
              <a:t> </a:t>
            </a:r>
            <a:r>
              <a:rPr lang="en-US" dirty="0" err="1"/>
              <a:t>sisteminde</a:t>
            </a:r>
            <a:r>
              <a:rPr lang="en-US" dirty="0"/>
              <a:t> </a:t>
            </a:r>
            <a:r>
              <a:rPr lang="en-US" dirty="0" err="1"/>
              <a:t>saat</a:t>
            </a:r>
            <a:r>
              <a:rPr lang="en-US" dirty="0"/>
              <a:t> </a:t>
            </a:r>
            <a:r>
              <a:rPr lang="en-US" dirty="0" err="1"/>
              <a:t>dilimi</a:t>
            </a:r>
            <a:r>
              <a:rPr lang="en-US" dirty="0"/>
              <a:t> </a:t>
            </a:r>
            <a:r>
              <a:rPr lang="en-US" dirty="0" err="1"/>
              <a:t>olmayan</a:t>
            </a:r>
            <a:r>
              <a:rPr lang="en-US" dirty="0"/>
              <a:t> </a:t>
            </a:r>
            <a:r>
              <a:rPr lang="en-US" dirty="0" err="1"/>
              <a:t>bir</a:t>
            </a:r>
            <a:r>
              <a:rPr lang="en-US" dirty="0"/>
              <a:t> </a:t>
            </a:r>
            <a:r>
              <a:rPr lang="en-US" dirty="0" err="1"/>
              <a:t>saat</a:t>
            </a:r>
            <a:r>
              <a:rPr lang="en-US" dirty="0"/>
              <a:t>, </a:t>
            </a:r>
            <a:r>
              <a:rPr lang="en-US" dirty="0" err="1"/>
              <a:t>örneğin</a:t>
            </a:r>
            <a:r>
              <a:rPr lang="en-US" dirty="0"/>
              <a:t> 10:15:30.</a:t>
            </a:r>
          </a:p>
          <a:p>
            <a:pPr algn="just"/>
            <a:r>
              <a:rPr lang="en-US" dirty="0" err="1">
                <a:latin typeface="Courier New" panose="02070309020205020404" pitchFamily="49" charset="0"/>
                <a:cs typeface="Courier New" panose="02070309020205020404" pitchFamily="49" charset="0"/>
              </a:rPr>
              <a:t>ZoneId</a:t>
            </a:r>
            <a:r>
              <a:rPr lang="en-US" dirty="0"/>
              <a:t>	: Europe/Paris </a:t>
            </a:r>
            <a:r>
              <a:rPr lang="en-US" dirty="0" err="1"/>
              <a:t>Gibi</a:t>
            </a:r>
            <a:r>
              <a:rPr lang="en-US" dirty="0"/>
              <a:t> </a:t>
            </a:r>
            <a:r>
              <a:rPr lang="en-US" dirty="0" err="1"/>
              <a:t>bir</a:t>
            </a:r>
            <a:r>
              <a:rPr lang="en-US" dirty="0"/>
              <a:t> </a:t>
            </a:r>
            <a:r>
              <a:rPr lang="en-US" dirty="0" err="1"/>
              <a:t>saat</a:t>
            </a:r>
            <a:r>
              <a:rPr lang="en-US" dirty="0"/>
              <a:t> </a:t>
            </a:r>
            <a:r>
              <a:rPr lang="en-US" dirty="0" err="1"/>
              <a:t>dilimi</a:t>
            </a:r>
            <a:r>
              <a:rPr lang="en-US" dirty="0"/>
              <a:t> </a:t>
            </a:r>
            <a:r>
              <a:rPr lang="en-US" dirty="0" err="1"/>
              <a:t>kimliği</a:t>
            </a:r>
            <a:r>
              <a:rPr lang="en-US" dirty="0"/>
              <a:t>.</a:t>
            </a:r>
          </a:p>
          <a:p>
            <a:pPr algn="just"/>
            <a:r>
              <a:rPr lang="en-US" dirty="0" err="1">
                <a:latin typeface="Courier New" panose="02070309020205020404" pitchFamily="49" charset="0"/>
                <a:cs typeface="Courier New" panose="02070309020205020404" pitchFamily="49" charset="0"/>
              </a:rPr>
              <a:t>ZoneOffset</a:t>
            </a:r>
            <a:r>
              <a:rPr lang="en-US" dirty="0"/>
              <a:t> : Greenwich / </a:t>
            </a:r>
            <a:r>
              <a:rPr lang="en-US" dirty="0" err="1"/>
              <a:t>UTC'den</a:t>
            </a:r>
            <a:r>
              <a:rPr lang="en-US" dirty="0"/>
              <a:t> </a:t>
            </a:r>
            <a:r>
              <a:rPr lang="en-US" dirty="0" err="1"/>
              <a:t>bir</a:t>
            </a:r>
            <a:r>
              <a:rPr lang="en-US" dirty="0"/>
              <a:t> </a:t>
            </a:r>
            <a:r>
              <a:rPr lang="en-US" dirty="0" err="1"/>
              <a:t>saat</a:t>
            </a:r>
            <a:r>
              <a:rPr lang="en-US" dirty="0"/>
              <a:t> </a:t>
            </a:r>
            <a:r>
              <a:rPr lang="en-US" dirty="0" err="1"/>
              <a:t>dilimi</a:t>
            </a:r>
            <a:r>
              <a:rPr lang="en-US" dirty="0"/>
              <a:t> </a:t>
            </a:r>
            <a:r>
              <a:rPr lang="en-US" dirty="0" err="1"/>
              <a:t>uzaklığı</a:t>
            </a:r>
            <a:r>
              <a:rPr lang="en-US" dirty="0"/>
              <a:t>, </a:t>
            </a:r>
            <a:r>
              <a:rPr lang="en-US" dirty="0" err="1"/>
              <a:t>örneğin</a:t>
            </a:r>
            <a:r>
              <a:rPr lang="en-US" dirty="0"/>
              <a:t> </a:t>
            </a:r>
            <a:r>
              <a:rPr lang="tr-TR" dirty="0"/>
              <a:t>‘ </a:t>
            </a:r>
            <a:r>
              <a:rPr lang="en-US" dirty="0"/>
              <a:t>+02:00</a:t>
            </a:r>
            <a:r>
              <a:rPr lang="tr-TR" dirty="0"/>
              <a:t> ’</a:t>
            </a:r>
            <a:r>
              <a:rPr lang="en-US" dirty="0"/>
              <a:t>.</a:t>
            </a:r>
            <a:endParaRPr lang="tr-TR" dirty="0"/>
          </a:p>
        </p:txBody>
      </p:sp>
    </p:spTree>
    <p:extLst>
      <p:ext uri="{BB962C8B-B14F-4D97-AF65-F5344CB8AC3E}">
        <p14:creationId xmlns:p14="http://schemas.microsoft.com/office/powerpoint/2010/main" val="4014743303"/>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1209</TotalTime>
  <Words>1797</Words>
  <Application>Microsoft Office PowerPoint</Application>
  <PresentationFormat>Geniş ekran</PresentationFormat>
  <Paragraphs>160</Paragraphs>
  <Slides>23</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23</vt:i4>
      </vt:variant>
    </vt:vector>
  </HeadingPairs>
  <TitlesOfParts>
    <vt:vector size="30" baseType="lpstr">
      <vt:lpstr>Arial</vt:lpstr>
      <vt:lpstr>Calibri</vt:lpstr>
      <vt:lpstr>Century Gothic</vt:lpstr>
      <vt:lpstr>Courier New</vt:lpstr>
      <vt:lpstr>Ubuntu</vt:lpstr>
      <vt:lpstr>Wingdings 3</vt:lpstr>
      <vt:lpstr>Duman</vt:lpstr>
      <vt:lpstr>Java’da Takvim ve Saat İşlemleri</vt:lpstr>
      <vt:lpstr>İçindekiler</vt:lpstr>
      <vt:lpstr>Java’da Takvim ve Saat İşlemleri </vt:lpstr>
      <vt:lpstr>Java’da Takvim ve Saat İşlemleri - 2 </vt:lpstr>
      <vt:lpstr>Java’da Takvim ve Saat Paketleri</vt:lpstr>
      <vt:lpstr>Java’da Takvim ( Calendar ) Paketi Metotları</vt:lpstr>
      <vt:lpstr>Java’da Takvim ( Calendar ) Paketi Metotları (devamı)</vt:lpstr>
      <vt:lpstr>Java’da Time Paketi</vt:lpstr>
      <vt:lpstr>Java Time Sınıfları</vt:lpstr>
      <vt:lpstr>Java Time Sınıfları</vt:lpstr>
      <vt:lpstr>Java’da Tarih ve Saat Formatı ‘SimpleDateFormatter’-‘DateTimeFormatter’</vt:lpstr>
      <vt:lpstr>Java’da Takvim ve Saat Örneği - 1</vt:lpstr>
      <vt:lpstr>Java’da Takvim ve Saat Örneği - 2 </vt:lpstr>
      <vt:lpstr>Java’da Takvim ve Saat Örneği - 3</vt:lpstr>
      <vt:lpstr>Java’da Takvim ve Saat İşlemleri Uygulama Örneği – 1  </vt:lpstr>
      <vt:lpstr>Java’da Takvim ve Saat İşlemleri Uygulama Örneği - 1 (Çıktımız)</vt:lpstr>
      <vt:lpstr>Java’da Takvim ve Saat İşlemleri Uygulama Örneği - 2</vt:lpstr>
      <vt:lpstr>Java’da Takvim ve Saat İşlemleri Uygulama Örneği – 2 ( Çıktımız )</vt:lpstr>
      <vt:lpstr>Uygulama Örneği -3 </vt:lpstr>
      <vt:lpstr>Uygulama Örneği -3 ( Çıktımız ) </vt:lpstr>
      <vt:lpstr>Sonuç</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Ahmet Berke Tekerci</cp:lastModifiedBy>
  <cp:revision>113</cp:revision>
  <dcterms:created xsi:type="dcterms:W3CDTF">2020-04-15T07:57:29Z</dcterms:created>
  <dcterms:modified xsi:type="dcterms:W3CDTF">2021-06-13T20:23:14Z</dcterms:modified>
</cp:coreProperties>
</file>