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81" r:id="rId4"/>
    <p:sldId id="283" r:id="rId5"/>
    <p:sldId id="258" r:id="rId6"/>
    <p:sldId id="259" r:id="rId7"/>
    <p:sldId id="285" r:id="rId8"/>
    <p:sldId id="263" r:id="rId9"/>
    <p:sldId id="260" r:id="rId10"/>
    <p:sldId id="290" r:id="rId11"/>
    <p:sldId id="291" r:id="rId12"/>
    <p:sldId id="292" r:id="rId13"/>
    <p:sldId id="278" r:id="rId14"/>
    <p:sldId id="264" r:id="rId15"/>
    <p:sldId id="282" r:id="rId16"/>
    <p:sldId id="265" r:id="rId17"/>
    <p:sldId id="286" r:id="rId18"/>
    <p:sldId id="287" r:id="rId19"/>
    <p:sldId id="289" r:id="rId20"/>
    <p:sldId id="262" r:id="rId21"/>
    <p:sldId id="266" r:id="rId22"/>
    <p:sldId id="268" r:id="rId23"/>
    <p:sldId id="288" r:id="rId24"/>
    <p:sldId id="269" r:id="rId25"/>
    <p:sldId id="261" r:id="rId26"/>
    <p:sldId id="279" r:id="rId27"/>
    <p:sldId id="270" r:id="rId28"/>
    <p:sldId id="274" r:id="rId29"/>
    <p:sldId id="273" r:id="rId30"/>
    <p:sldId id="272" r:id="rId31"/>
    <p:sldId id="271" r:id="rId32"/>
    <p:sldId id="277" r:id="rId33"/>
    <p:sldId id="280"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353535"/>
    <a:srgbClr val="FFCC66"/>
    <a:srgbClr val="F5F6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922" autoAdjust="0"/>
    <p:restoredTop sz="94660"/>
  </p:normalViewPr>
  <p:slideViewPr>
    <p:cSldViewPr snapToGrid="0">
      <p:cViewPr varScale="1">
        <p:scale>
          <a:sx n="46" d="100"/>
          <a:sy n="46" d="100"/>
        </p:scale>
        <p:origin x="126"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tr-TR" smtClean="0"/>
              <a:t>Asıl başlık stili için tıklatın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tıklayın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B61BEF0D-F0BB-DE4B-95CE-6DB70DBA9567}" type="datetimeFigureOut">
              <a:rPr lang="en-US" dirty="0"/>
              <a:pPr/>
              <a:t>6/15/2021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tr-TR" smtClean="0"/>
              <a:t>Asıl başlık stili için tıklatın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smtClean="0"/>
              <a:t>Asıl metin stillerini düzenle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B61BEF0D-F0BB-DE4B-95CE-6DB70DBA9567}" type="datetimeFigureOut">
              <a:rPr lang="en-US" dirty="0"/>
              <a:pPr/>
              <a:t>6/15/2021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tr-TR" smtClean="0"/>
              <a:t>Asıl başlık stili için tıklatın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smtClean="0"/>
              <a:t>Asıl metin stillerini düzenle</a:t>
            </a:r>
          </a:p>
        </p:txBody>
      </p:sp>
      <p:sp>
        <p:nvSpPr>
          <p:cNvPr id="5" name="Date Placeholder 4"/>
          <p:cNvSpPr>
            <a:spLocks noGrp="1"/>
          </p:cNvSpPr>
          <p:nvPr>
            <p:ph type="dt" sz="half" idx="10"/>
          </p:nvPr>
        </p:nvSpPr>
        <p:spPr/>
        <p:txBody>
          <a:bodyPr/>
          <a:lstStyle/>
          <a:p>
            <a:fld id="{B61BEF0D-F0BB-DE4B-95CE-6DB70DBA9567}" type="datetimeFigureOut">
              <a:rPr lang="en-US" dirty="0"/>
              <a:pPr/>
              <a:t>6/15/2021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tr-TR" smtClean="0"/>
              <a:t>Asıl başlık stili için tıklatın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smtClean="0"/>
              <a:t>Asıl metin stillerini düzenle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smtClean="0"/>
              <a:t>Asıl metin stillerini düzenle</a:t>
            </a:r>
          </a:p>
        </p:txBody>
      </p:sp>
      <p:sp>
        <p:nvSpPr>
          <p:cNvPr id="5" name="Date Placeholder 4"/>
          <p:cNvSpPr>
            <a:spLocks noGrp="1"/>
          </p:cNvSpPr>
          <p:nvPr>
            <p:ph type="dt" sz="half" idx="10"/>
          </p:nvPr>
        </p:nvSpPr>
        <p:spPr/>
        <p:txBody>
          <a:bodyPr/>
          <a:lstStyle/>
          <a:p>
            <a:fld id="{B61BEF0D-F0BB-DE4B-95CE-6DB70DBA9567}" type="datetimeFigureOut">
              <a:rPr lang="en-US" dirty="0"/>
              <a:pPr/>
              <a:t>6/15/2021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tr-TR" smtClean="0"/>
              <a:t>Asıl başlık stili için tıklatın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smtClean="0"/>
              <a:t>Asıl metin stillerini düzenle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smtClean="0"/>
              <a:t>Asıl metin stillerini düzenle</a:t>
            </a:r>
          </a:p>
        </p:txBody>
      </p:sp>
      <p:sp>
        <p:nvSpPr>
          <p:cNvPr id="5" name="Date Placeholder 4"/>
          <p:cNvSpPr>
            <a:spLocks noGrp="1"/>
          </p:cNvSpPr>
          <p:nvPr>
            <p:ph type="dt" sz="half" idx="10"/>
          </p:nvPr>
        </p:nvSpPr>
        <p:spPr/>
        <p:txBody>
          <a:bodyPr/>
          <a:lstStyle/>
          <a:p>
            <a:fld id="{B61BEF0D-F0BB-DE4B-95CE-6DB70DBA9567}" type="datetimeFigureOut">
              <a:rPr lang="en-US" dirty="0"/>
              <a:pPr/>
              <a:t>6/15/2021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Vertical Text Placeholder 2"/>
          <p:cNvSpPr>
            <a:spLocks noGrp="1"/>
          </p:cNvSpPr>
          <p:nvPr>
            <p:ph type="body" orient="vert" idx="1"/>
          </p:nvPr>
        </p:nvSpPr>
        <p:spPr/>
        <p:txBody>
          <a:bodyPr vert="eaVert" ancho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tr-TR" smtClean="0"/>
              <a:t>Asıl başlık stili için tıklatın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B61BEF0D-F0BB-DE4B-95CE-6DB70DBA9567}" type="datetimeFigureOut">
              <a:rPr lang="en-US" dirty="0"/>
              <a:pPr/>
              <a:t>6/15/2021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tr-TR" smtClean="0"/>
              <a:t>Asıl başlık stili için tıklatın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6/15/2021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6/15/2021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6/15/2021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tr-TR" smtClean="0"/>
              <a:t>Asıl başlık stili için tıklatın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B61BEF0D-F0BB-DE4B-95CE-6DB70DBA9567}" type="datetimeFigureOut">
              <a:rPr lang="en-US" dirty="0"/>
              <a:pPr/>
              <a:t>6/15/2021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B61BEF0D-F0BB-DE4B-95CE-6DB70DBA9567}" type="datetimeFigureOut">
              <a:rPr lang="en-US" dirty="0"/>
              <a:pPr/>
              <a:t>6/15/2021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6/15/2021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hyperlink" Target="http://youtube.com/bmdersleri"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youtube.com/channel/UCIdYgV-XFjv9q0IHtzUTtQw" TargetMode="External"/><Relationship Id="rId1" Type="http://schemas.openxmlformats.org/officeDocument/2006/relationships/slideLayout" Target="../slideLayouts/slideLayout2.xml"/><Relationship Id="rId4" Type="http://schemas.openxmlformats.org/officeDocument/2006/relationships/hyperlink" Target="http://youtube.com/bmdersleri"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youtube.com/channel/UCIdYgV-XFjv9q0IHtzUTtQw" TargetMode="External"/><Relationship Id="rId1" Type="http://schemas.openxmlformats.org/officeDocument/2006/relationships/slideLayout" Target="../slideLayouts/slideLayout4.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hyperlink" Target="http://youtube.com/bmdersleri"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youtube.com/channel/UCIdYgV-XFjv9q0IHtzUTtQw" TargetMode="External"/><Relationship Id="rId1" Type="http://schemas.openxmlformats.org/officeDocument/2006/relationships/slideLayout" Target="../slideLayouts/slideLayout4.xml"/><Relationship Id="rId5" Type="http://schemas.openxmlformats.org/officeDocument/2006/relationships/image" Target="../media/image15.PNG"/><Relationship Id="rId4" Type="http://schemas.openxmlformats.org/officeDocument/2006/relationships/hyperlink" Target="http://youtube.com/bmdersleri"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youtube.com/channel/UCIdYgV-XFjv9q0IHtzUTtQw" TargetMode="External"/><Relationship Id="rId1" Type="http://schemas.openxmlformats.org/officeDocument/2006/relationships/slideLayout" Target="../slideLayouts/slideLayout4.xml"/><Relationship Id="rId4" Type="http://schemas.openxmlformats.org/officeDocument/2006/relationships/hyperlink" Target="http://youtube.com/bmdersleri"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youtube.com/channel/UCIdYgV-XFjv9q0IHtzUTtQw" TargetMode="External"/><Relationship Id="rId1" Type="http://schemas.openxmlformats.org/officeDocument/2006/relationships/slideLayout" Target="../slideLayouts/slideLayout4.xml"/><Relationship Id="rId5" Type="http://schemas.openxmlformats.org/officeDocument/2006/relationships/image" Target="../media/image16.PNG"/><Relationship Id="rId4" Type="http://schemas.openxmlformats.org/officeDocument/2006/relationships/hyperlink" Target="http://youtube.com/bmdersleri"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youtube.com/channel/UCIdYgV-XFjv9q0IHtzUTtQw" TargetMode="External"/><Relationship Id="rId1" Type="http://schemas.openxmlformats.org/officeDocument/2006/relationships/slideLayout" Target="../slideLayouts/slideLayout4.xml"/><Relationship Id="rId5" Type="http://schemas.openxmlformats.org/officeDocument/2006/relationships/image" Target="../media/image17.PNG"/><Relationship Id="rId4" Type="http://schemas.openxmlformats.org/officeDocument/2006/relationships/hyperlink" Target="http://youtube.com/bmdersleri"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youtube.com/channel/UCIdYgV-XFjv9q0IHtzUTtQw" TargetMode="External"/><Relationship Id="rId1" Type="http://schemas.openxmlformats.org/officeDocument/2006/relationships/slideLayout" Target="../slideLayouts/slideLayout4.xml"/><Relationship Id="rId5" Type="http://schemas.openxmlformats.org/officeDocument/2006/relationships/image" Target="../media/image18.png"/><Relationship Id="rId4" Type="http://schemas.openxmlformats.org/officeDocument/2006/relationships/hyperlink" Target="http://youtube.com/bmdersleri"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youtube.com/channel/UCIdYgV-XFjv9q0IHtzUTtQw" TargetMode="External"/><Relationship Id="rId1" Type="http://schemas.openxmlformats.org/officeDocument/2006/relationships/slideLayout" Target="../slideLayouts/slideLayout4.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hyperlink" Target="http://youtube.com/bmdersleri"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youtube.com/channel/UCIdYgV-XFjv9q0IHtzUTtQw" TargetMode="External"/><Relationship Id="rId1" Type="http://schemas.openxmlformats.org/officeDocument/2006/relationships/slideLayout" Target="../slideLayouts/slideLayout4.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hyperlink" Target="http://youtube.com/bmdersleri"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youtube.com/channel/UCIdYgV-XFjv9q0IHtzUTtQw" TargetMode="External"/><Relationship Id="rId1" Type="http://schemas.openxmlformats.org/officeDocument/2006/relationships/slideLayout" Target="../slideLayouts/slideLayout4.xml"/><Relationship Id="rId5" Type="http://schemas.openxmlformats.org/officeDocument/2006/relationships/image" Target="../media/image23.PNG"/><Relationship Id="rId4" Type="http://schemas.openxmlformats.org/officeDocument/2006/relationships/hyperlink" Target="http://youtube.com/bmdersleri"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www.youtube.com/channel/UCIdYgV-XFjv9q0IHtzUTtQw" TargetMode="External"/><Relationship Id="rId2" Type="http://schemas.openxmlformats.org/officeDocument/2006/relationships/hyperlink" Target="http://youtube.com/bmdersleri" TargetMode="Externa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youtube.com/channel/UCIdYgV-XFjv9q0IHtzUTtQw" TargetMode="External"/><Relationship Id="rId1" Type="http://schemas.openxmlformats.org/officeDocument/2006/relationships/slideLayout" Target="../slideLayouts/slideLayout4.xml"/><Relationship Id="rId5" Type="http://schemas.openxmlformats.org/officeDocument/2006/relationships/image" Target="../media/image24.PNG"/><Relationship Id="rId4" Type="http://schemas.openxmlformats.org/officeDocument/2006/relationships/hyperlink" Target="http://youtube.com/bmdersleri"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youtube.com/channel/UCIdYgV-XFjv9q0IHtzUTtQw" TargetMode="External"/><Relationship Id="rId1" Type="http://schemas.openxmlformats.org/officeDocument/2006/relationships/slideLayout" Target="../slideLayouts/slideLayout4.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hyperlink" Target="http://youtube.com/bmdersleri"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youtube.com/channel/UCIdYgV-XFjv9q0IHtzUTtQw" TargetMode="External"/><Relationship Id="rId1" Type="http://schemas.openxmlformats.org/officeDocument/2006/relationships/slideLayout" Target="../slideLayouts/slideLayout4.xml"/><Relationship Id="rId5" Type="http://schemas.openxmlformats.org/officeDocument/2006/relationships/image" Target="../media/image27.png"/><Relationship Id="rId4" Type="http://schemas.openxmlformats.org/officeDocument/2006/relationships/hyperlink" Target="http://youtube.com/bmdersleri"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youtube.com/channel/UCIdYgV-XFjv9q0IHtzUTtQw" TargetMode="External"/><Relationship Id="rId1" Type="http://schemas.openxmlformats.org/officeDocument/2006/relationships/slideLayout" Target="../slideLayouts/slideLayout4.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hyperlink" Target="http://youtube.com/bmdersleri"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32.PNG"/><Relationship Id="rId2" Type="http://schemas.openxmlformats.org/officeDocument/2006/relationships/hyperlink" Target="https://www.youtube.com/channel/UCIdYgV-XFjv9q0IHtzUTtQw" TargetMode="External"/><Relationship Id="rId1" Type="http://schemas.openxmlformats.org/officeDocument/2006/relationships/slideLayout" Target="../slideLayouts/slideLayout4.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hyperlink" Target="http://youtube.com/bmdersleri"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35.PNG"/><Relationship Id="rId2" Type="http://schemas.openxmlformats.org/officeDocument/2006/relationships/hyperlink" Target="https://www.youtube.com/channel/UCIdYgV-XFjv9q0IHtzUTtQw" TargetMode="External"/><Relationship Id="rId1" Type="http://schemas.openxmlformats.org/officeDocument/2006/relationships/slideLayout" Target="../slideLayouts/slideLayout4.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hyperlink" Target="http://youtube.com/bmdersleri"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youtube.com/channel/UCIdYgV-XFjv9q0IHtzUTtQw" TargetMode="External"/><Relationship Id="rId1" Type="http://schemas.openxmlformats.org/officeDocument/2006/relationships/slideLayout" Target="../slideLayouts/slideLayout4.xml"/><Relationship Id="rId4" Type="http://schemas.openxmlformats.org/officeDocument/2006/relationships/hyperlink" Target="http://youtube.com/bmdersleri"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youtube.com/channel/UCIdYgV-XFjv9q0IHtzUTtQw" TargetMode="External"/><Relationship Id="rId1" Type="http://schemas.openxmlformats.org/officeDocument/2006/relationships/slideLayout" Target="../slideLayouts/slideLayout4.xml"/><Relationship Id="rId4" Type="http://schemas.openxmlformats.org/officeDocument/2006/relationships/hyperlink" Target="http://youtube.com/bmdersleri"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38.PNG"/><Relationship Id="rId2" Type="http://schemas.openxmlformats.org/officeDocument/2006/relationships/hyperlink" Target="https://www.youtube.com/channel/UCIdYgV-XFjv9q0IHtzUTtQw" TargetMode="External"/><Relationship Id="rId1" Type="http://schemas.openxmlformats.org/officeDocument/2006/relationships/slideLayout" Target="../slideLayouts/slideLayout4.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hyperlink" Target="http://youtube.com/bmdersleri" TargetMode="Externa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youtube.com/channel/UCIdYgV-XFjv9q0IHtzUTtQw" TargetMode="External"/><Relationship Id="rId1" Type="http://schemas.openxmlformats.org/officeDocument/2006/relationships/slideLayout" Target="../slideLayouts/slideLayout4.xml"/><Relationship Id="rId4" Type="http://schemas.openxmlformats.org/officeDocument/2006/relationships/hyperlink" Target="http://youtube.com/bmdersleri"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youtube.com/channel/UCIdYgV-XFjv9q0IHtzUTtQw" TargetMode="External"/><Relationship Id="rId1" Type="http://schemas.openxmlformats.org/officeDocument/2006/relationships/slideLayout" Target="../slideLayouts/slideLayout2.xml"/><Relationship Id="rId4" Type="http://schemas.openxmlformats.org/officeDocument/2006/relationships/hyperlink" Target="http://youtube.com/bmdersleri"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youtube.com/channel/UCIdYgV-XFjv9q0IHtzUTtQw" TargetMode="External"/><Relationship Id="rId1" Type="http://schemas.openxmlformats.org/officeDocument/2006/relationships/slideLayout" Target="../slideLayouts/slideLayout4.xml"/><Relationship Id="rId5" Type="http://schemas.openxmlformats.org/officeDocument/2006/relationships/image" Target="../media/image39.png"/><Relationship Id="rId4" Type="http://schemas.openxmlformats.org/officeDocument/2006/relationships/hyperlink" Target="http://youtube.com/bmdersleri" TargetMode="External"/></Relationships>
</file>

<file path=ppt/slides/_rels/slide31.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5.png"/><Relationship Id="rId7" Type="http://schemas.openxmlformats.org/officeDocument/2006/relationships/image" Target="../media/image42.PNG"/><Relationship Id="rId2" Type="http://schemas.openxmlformats.org/officeDocument/2006/relationships/hyperlink" Target="https://www.youtube.com/channel/UCIdYgV-XFjv9q0IHtzUTtQw" TargetMode="External"/><Relationship Id="rId1" Type="http://schemas.openxmlformats.org/officeDocument/2006/relationships/slideLayout" Target="../slideLayouts/slideLayout4.xml"/><Relationship Id="rId6" Type="http://schemas.openxmlformats.org/officeDocument/2006/relationships/image" Target="../media/image41.PNG"/><Relationship Id="rId5" Type="http://schemas.openxmlformats.org/officeDocument/2006/relationships/image" Target="../media/image40.PNG"/><Relationship Id="rId10" Type="http://schemas.openxmlformats.org/officeDocument/2006/relationships/image" Target="../media/image45.PNG"/><Relationship Id="rId4" Type="http://schemas.openxmlformats.org/officeDocument/2006/relationships/hyperlink" Target="http://youtube.com/bmdersleri" TargetMode="External"/><Relationship Id="rId9" Type="http://schemas.openxmlformats.org/officeDocument/2006/relationships/image" Target="../media/image44.PNG"/></Relationships>
</file>

<file path=ppt/slides/_rels/slide32.xml.rels><?xml version="1.0" encoding="UTF-8" standalone="yes"?>
<Relationships xmlns="http://schemas.openxmlformats.org/package/2006/relationships"><Relationship Id="rId8" Type="http://schemas.openxmlformats.org/officeDocument/2006/relationships/hyperlink" Target="https://www.youtube.com/channel/UCIdYgV-XFjv9q0IHtzUTtQw" TargetMode="External"/><Relationship Id="rId3" Type="http://schemas.openxmlformats.org/officeDocument/2006/relationships/hyperlink" Target="https://caylakyazilimci.com/post/tarih-ve-saat-islemleri" TargetMode="External"/><Relationship Id="rId7" Type="http://schemas.openxmlformats.org/officeDocument/2006/relationships/hyperlink" Target="https://www.btdersleri.com/ders/Visual-C-sharp-Tarih-Saat-Metotlar%C4%B1" TargetMode="External"/><Relationship Id="rId2" Type="http://schemas.openxmlformats.org/officeDocument/2006/relationships/hyperlink" Target="https://www.kodlamamerkezi.com/c-net/csharp-tarih-ve-zaman-fonksiyonlari/" TargetMode="External"/><Relationship Id="rId1" Type="http://schemas.openxmlformats.org/officeDocument/2006/relationships/slideLayout" Target="../slideLayouts/slideLayout4.xml"/><Relationship Id="rId6" Type="http://schemas.openxmlformats.org/officeDocument/2006/relationships/hyperlink" Target="https://www.muslu.net/2015/04/c-csharp-saat-ve-tarih-islemleri-ekranda-gosterme.html" TargetMode="External"/><Relationship Id="rId5" Type="http://schemas.openxmlformats.org/officeDocument/2006/relationships/hyperlink" Target="https://ismetkizgin.com/BlogDetay/Csarp-DateTime-Kullanimi-ve-Gosterimleri/5" TargetMode="External"/><Relationship Id="rId10" Type="http://schemas.openxmlformats.org/officeDocument/2006/relationships/hyperlink" Target="http://youtube.com/bmdersleri" TargetMode="External"/><Relationship Id="rId4" Type="http://schemas.openxmlformats.org/officeDocument/2006/relationships/hyperlink" Target="https://docs.microsoft.com/tr-tr/dotnet/api/system.datetime.today?view=net-5.0" TargetMode="External"/><Relationship Id="rId9" Type="http://schemas.openxmlformats.org/officeDocument/2006/relationships/image" Target="../media/image5.png"/></Relationships>
</file>

<file path=ppt/slides/_rels/slide3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hyperlink" Target="http://youtube.com/bmdersleri"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youtube.com/channel/UCIdYgV-XFjv9q0IHtzUTtQw" TargetMode="External"/><Relationship Id="rId1" Type="http://schemas.openxmlformats.org/officeDocument/2006/relationships/slideLayout" Target="../slideLayouts/slideLayout2.xml"/><Relationship Id="rId4" Type="http://schemas.openxmlformats.org/officeDocument/2006/relationships/hyperlink" Target="http://youtube.com/bmdersleri"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youtube.com/channel/UCIdYgV-XFjv9q0IHtzUTtQw" TargetMode="External"/><Relationship Id="rId1" Type="http://schemas.openxmlformats.org/officeDocument/2006/relationships/slideLayout" Target="../slideLayouts/slideLayout2.xml"/><Relationship Id="rId5" Type="http://schemas.openxmlformats.org/officeDocument/2006/relationships/image" Target="../media/image7.jpg"/><Relationship Id="rId4" Type="http://schemas.openxmlformats.org/officeDocument/2006/relationships/hyperlink" Target="http://youtube.com/bmdersleri"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youtube.com/channel/UCIdYgV-XFjv9q0IHtzUTtQw" TargetMode="External"/><Relationship Id="rId1" Type="http://schemas.openxmlformats.org/officeDocument/2006/relationships/slideLayout" Target="../slideLayouts/slideLayout2.xml"/><Relationship Id="rId4" Type="http://schemas.openxmlformats.org/officeDocument/2006/relationships/hyperlink" Target="http://youtube.com/bmdersleri"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youtube.com/channel/UCIdYgV-XFjv9q0IHtzUTtQw" TargetMode="Externa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hyperlink" Target="http://youtube.com/bmdersleri"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youtube.com/channel/UCIdYgV-XFjv9q0IHtzUTtQw" TargetMode="External"/><Relationship Id="rId1" Type="http://schemas.openxmlformats.org/officeDocument/2006/relationships/slideLayout" Target="../slideLayouts/slideLayout4.xml"/><Relationship Id="rId5" Type="http://schemas.openxmlformats.org/officeDocument/2006/relationships/image" Target="../media/image10.PNG"/><Relationship Id="rId4" Type="http://schemas.openxmlformats.org/officeDocument/2006/relationships/hyperlink" Target="http://youtube.com/bmdersleri"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youtube.com/channel/UCIdYgV-XFjv9q0IHtzUTtQw" TargetMode="External"/><Relationship Id="rId1" Type="http://schemas.openxmlformats.org/officeDocument/2006/relationships/slideLayout" Target="../slideLayouts/slideLayout4.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hyperlink" Target="http://youtube.com/bmdersleri"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37176" y="188505"/>
            <a:ext cx="3218688" cy="1093851"/>
          </a:xfrm>
          <a:prstGeom prst="rect">
            <a:avLst/>
          </a:prstGeom>
        </p:spPr>
      </p:pic>
      <p:pic>
        <p:nvPicPr>
          <p:cNvPr id="5" name="Resim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361" y="0"/>
            <a:ext cx="1676400" cy="1676400"/>
          </a:xfrm>
          <a:prstGeom prst="rect">
            <a:avLst/>
          </a:prstGeom>
        </p:spPr>
      </p:pic>
      <p:sp>
        <p:nvSpPr>
          <p:cNvPr id="9" name="Metin kutusu 8"/>
          <p:cNvSpPr txBox="1"/>
          <p:nvPr/>
        </p:nvSpPr>
        <p:spPr>
          <a:xfrm>
            <a:off x="4837176" y="1167517"/>
            <a:ext cx="4767943" cy="369332"/>
          </a:xfrm>
          <a:prstGeom prst="rect">
            <a:avLst/>
          </a:prstGeom>
          <a:noFill/>
        </p:spPr>
        <p:txBody>
          <a:bodyPr wrap="square" rtlCol="0">
            <a:spAutoFit/>
          </a:bodyPr>
          <a:lstStyle/>
          <a:p>
            <a:r>
              <a:rPr lang="tr-TR" b="1" dirty="0" smtClean="0">
                <a:solidFill>
                  <a:schemeClr val="accent3">
                    <a:lumMod val="75000"/>
                  </a:schemeClr>
                </a:solidFill>
              </a:rPr>
              <a:t>Nesneye Dayalı Programlama</a:t>
            </a:r>
            <a:endParaRPr lang="tr-TR" b="1" dirty="0">
              <a:solidFill>
                <a:schemeClr val="accent3">
                  <a:lumMod val="75000"/>
                </a:schemeClr>
              </a:solidFill>
            </a:endParaRPr>
          </a:p>
        </p:txBody>
      </p:sp>
      <p:sp>
        <p:nvSpPr>
          <p:cNvPr id="7" name="Dikdörtgen 6">
            <a:extLst>
              <a:ext uri="{FF2B5EF4-FFF2-40B4-BE49-F238E27FC236}">
                <a16:creationId xmlns:a16="http://schemas.microsoft.com/office/drawing/2014/main" id="{1E4F3095-F1B4-404E-8096-C524CBBDD076}"/>
              </a:ext>
            </a:extLst>
          </p:cNvPr>
          <p:cNvSpPr/>
          <p:nvPr/>
        </p:nvSpPr>
        <p:spPr>
          <a:xfrm>
            <a:off x="132081" y="1409627"/>
            <a:ext cx="2570480" cy="276999"/>
          </a:xfrm>
          <a:prstGeom prst="rect">
            <a:avLst/>
          </a:prstGeom>
          <a:noFill/>
        </p:spPr>
        <p:txBody>
          <a:bodyPr wrap="square" lIns="91440" tIns="45720" rIns="91440" bIns="45720">
            <a:spAutoFit/>
          </a:bodyPr>
          <a:lstStyle/>
          <a:p>
            <a:pPr algn="ctr"/>
            <a:r>
              <a:rPr lang="tr-TR" sz="1200" b="0" cap="none" spc="0" dirty="0">
                <a:ln w="0"/>
                <a:effectLst>
                  <a:outerShdw blurRad="38100" dist="19050" dir="2700000" algn="tl" rotWithShape="0">
                    <a:schemeClr val="dk1">
                      <a:alpha val="40000"/>
                    </a:schemeClr>
                  </a:outerShdw>
                </a:effectLst>
                <a:hlinkClick r:id="rId4">
                  <a:extLst>
                    <a:ext uri="{A12FA001-AC4F-418D-AE19-62706E023703}">
                      <ahyp:hlinkClr xmlns:ahyp="http://schemas.microsoft.com/office/drawing/2018/hyperlinkcolor" xmlns="" val="tx"/>
                    </a:ext>
                  </a:extLst>
                </a:hlinkClick>
              </a:rPr>
              <a:t>http://youtube.com/bmdersleri</a:t>
            </a:r>
            <a:endParaRPr lang="tr-TR" sz="1200" b="0" cap="none" spc="0" dirty="0">
              <a:ln w="0"/>
              <a:effectLst>
                <a:outerShdw blurRad="38100" dist="19050" dir="2700000" algn="tl" rotWithShape="0">
                  <a:schemeClr val="dk1">
                    <a:alpha val="40000"/>
                  </a:schemeClr>
                </a:outerShdw>
              </a:effectLst>
            </a:endParaRPr>
          </a:p>
        </p:txBody>
      </p:sp>
      <p:pic>
        <p:nvPicPr>
          <p:cNvPr id="10" name="Picture 2" descr="Object Oriented Programming: A curated set of resources">
            <a:extLst>
              <a:ext uri="{FF2B5EF4-FFF2-40B4-BE49-F238E27FC236}">
                <a16:creationId xmlns:a16="http://schemas.microsoft.com/office/drawing/2014/main" id="{A2F27DDA-67C0-41CC-BD3F-EBB74DA685A3}"/>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7570"/>
          <a:stretch/>
        </p:blipFill>
        <p:spPr bwMode="auto">
          <a:xfrm>
            <a:off x="9306374" y="212981"/>
            <a:ext cx="2559953" cy="1822402"/>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11" name="Picture 2">
            <a:extLst>
              <a:ext uri="{FF2B5EF4-FFF2-40B4-BE49-F238E27FC236}">
                <a16:creationId xmlns:a16="http://schemas.microsoft.com/office/drawing/2014/main" id="{9C97840F-45F2-4B61-ACA8-042E075CB659}"/>
              </a:ext>
            </a:extLst>
          </p:cNvPr>
          <p:cNvPicPr>
            <a:picLocks noChangeAspect="1" noChangeArrowheads="1"/>
          </p:cNvPicPr>
          <p:nvPr/>
        </p:nvPicPr>
        <p:blipFill>
          <a:blip r:embed="rId6"/>
          <a:srcRect t="3201" b="3201"/>
          <a:stretch/>
        </p:blipFill>
        <p:spPr bwMode="auto">
          <a:xfrm>
            <a:off x="1866004" y="4355499"/>
            <a:ext cx="3731713" cy="232855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2" name="Başlık 1">
            <a:extLst>
              <a:ext uri="{FF2B5EF4-FFF2-40B4-BE49-F238E27FC236}">
                <a16:creationId xmlns:a16="http://schemas.microsoft.com/office/drawing/2014/main" id="{9BA139C7-4FF9-4739-8B42-CEE441CD9363}"/>
              </a:ext>
            </a:extLst>
          </p:cNvPr>
          <p:cNvSpPr>
            <a:spLocks noGrp="1"/>
          </p:cNvSpPr>
          <p:nvPr>
            <p:ph type="ctrTitle"/>
          </p:nvPr>
        </p:nvSpPr>
        <p:spPr>
          <a:xfrm>
            <a:off x="708774" y="2570036"/>
            <a:ext cx="10450398" cy="888718"/>
          </a:xfrm>
        </p:spPr>
        <p:txBody>
          <a:bodyPr>
            <a:normAutofit fontScale="90000"/>
          </a:bodyPr>
          <a:lstStyle/>
          <a:p>
            <a:pPr algn="ctr"/>
            <a:r>
              <a:rPr lang="en-US" sz="3600" b="1"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C#</a:t>
            </a:r>
            <a:r>
              <a:rPr lang="tr-TR" sz="3600" b="1"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 </a:t>
            </a:r>
            <a:r>
              <a:rPr lang="en-US" sz="3600" b="1"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da </a:t>
            </a:r>
            <a:r>
              <a:rPr lang="tr-TR" sz="3600" b="1" dirty="0" err="1" smtClean="0">
                <a:ln w="9525">
                  <a:solidFill>
                    <a:schemeClr val="bg1"/>
                  </a:solidFill>
                  <a:prstDash val="solid"/>
                </a:ln>
                <a:solidFill>
                  <a:schemeClr val="tx1"/>
                </a:solidFill>
                <a:effectLst>
                  <a:outerShdw blurRad="12700" dist="38100" dir="2700000" algn="tl" rotWithShape="0">
                    <a:schemeClr val="bg1">
                      <a:lumMod val="50000"/>
                    </a:schemeClr>
                  </a:outerShdw>
                </a:effectLst>
              </a:rPr>
              <a:t>T</a:t>
            </a:r>
            <a:r>
              <a:rPr lang="en-US" sz="3600" b="1" dirty="0" err="1" smtClean="0">
                <a:ln w="9525">
                  <a:solidFill>
                    <a:schemeClr val="bg1"/>
                  </a:solidFill>
                  <a:prstDash val="solid"/>
                </a:ln>
                <a:solidFill>
                  <a:schemeClr val="tx1"/>
                </a:solidFill>
                <a:effectLst>
                  <a:outerShdw blurRad="12700" dist="38100" dir="2700000" algn="tl" rotWithShape="0">
                    <a:schemeClr val="bg1">
                      <a:lumMod val="50000"/>
                    </a:schemeClr>
                  </a:outerShdw>
                </a:effectLst>
              </a:rPr>
              <a:t>akvim</a:t>
            </a:r>
            <a:r>
              <a:rPr lang="en-US" sz="3600" b="1"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 </a:t>
            </a:r>
            <a:r>
              <a:rPr lang="en-US" sz="3600" b="1" dirty="0" err="1" smtClean="0">
                <a:ln w="9525">
                  <a:solidFill>
                    <a:schemeClr val="bg1"/>
                  </a:solidFill>
                  <a:prstDash val="solid"/>
                </a:ln>
                <a:solidFill>
                  <a:schemeClr val="tx1"/>
                </a:solidFill>
                <a:effectLst>
                  <a:outerShdw blurRad="12700" dist="38100" dir="2700000" algn="tl" rotWithShape="0">
                    <a:schemeClr val="bg1">
                      <a:lumMod val="50000"/>
                    </a:schemeClr>
                  </a:outerShdw>
                </a:effectLst>
              </a:rPr>
              <a:t>ve</a:t>
            </a:r>
            <a:r>
              <a:rPr lang="en-US" sz="3600" b="1"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 </a:t>
            </a:r>
            <a:r>
              <a:rPr lang="tr-TR" sz="3600" b="1" dirty="0" err="1">
                <a:ln w="9525">
                  <a:solidFill>
                    <a:schemeClr val="bg1"/>
                  </a:solidFill>
                  <a:prstDash val="solid"/>
                </a:ln>
                <a:solidFill>
                  <a:schemeClr val="tx1"/>
                </a:solidFill>
                <a:effectLst>
                  <a:outerShdw blurRad="12700" dist="38100" dir="2700000" algn="tl" rotWithShape="0">
                    <a:schemeClr val="bg1">
                      <a:lumMod val="50000"/>
                    </a:schemeClr>
                  </a:outerShdw>
                </a:effectLst>
              </a:rPr>
              <a:t>S</a:t>
            </a:r>
            <a:r>
              <a:rPr lang="en-US" sz="3600" b="1" dirty="0" err="1" smtClean="0">
                <a:ln w="9525">
                  <a:solidFill>
                    <a:schemeClr val="bg1"/>
                  </a:solidFill>
                  <a:prstDash val="solid"/>
                </a:ln>
                <a:solidFill>
                  <a:schemeClr val="tx1"/>
                </a:solidFill>
                <a:effectLst>
                  <a:outerShdw blurRad="12700" dist="38100" dir="2700000" algn="tl" rotWithShape="0">
                    <a:schemeClr val="bg1">
                      <a:lumMod val="50000"/>
                    </a:schemeClr>
                  </a:outerShdw>
                </a:effectLst>
              </a:rPr>
              <a:t>aat</a:t>
            </a:r>
            <a:r>
              <a:rPr lang="en-US" sz="3600" b="1"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 </a:t>
            </a:r>
            <a:r>
              <a:rPr lang="tr-TR" sz="3600" b="1" dirty="0" err="1">
                <a:ln w="9525">
                  <a:solidFill>
                    <a:schemeClr val="bg1"/>
                  </a:solidFill>
                  <a:prstDash val="solid"/>
                </a:ln>
                <a:solidFill>
                  <a:schemeClr val="tx1"/>
                </a:solidFill>
                <a:effectLst>
                  <a:outerShdw blurRad="12700" dist="38100" dir="2700000" algn="tl" rotWithShape="0">
                    <a:schemeClr val="bg1">
                      <a:lumMod val="50000"/>
                    </a:schemeClr>
                  </a:outerShdw>
                </a:effectLst>
              </a:rPr>
              <a:t>İ</a:t>
            </a:r>
            <a:r>
              <a:rPr lang="en-US" sz="3600" b="1" dirty="0" err="1" smtClean="0">
                <a:ln w="9525">
                  <a:solidFill>
                    <a:schemeClr val="bg1"/>
                  </a:solidFill>
                  <a:prstDash val="solid"/>
                </a:ln>
                <a:solidFill>
                  <a:schemeClr val="tx1"/>
                </a:solidFill>
                <a:effectLst>
                  <a:outerShdw blurRad="12700" dist="38100" dir="2700000" algn="tl" rotWithShape="0">
                    <a:schemeClr val="bg1">
                      <a:lumMod val="50000"/>
                    </a:schemeClr>
                  </a:outerShdw>
                </a:effectLst>
              </a:rPr>
              <a:t>şlemleri</a:t>
            </a:r>
            <a:r>
              <a:rPr lang="en-US" sz="3600" b="1"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
            </a:r>
            <a:br>
              <a:rPr lang="en-US" sz="3600" b="1"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br>
            <a:endParaRPr lang="en-US" sz="3600"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13" name="Slayt Numarası Yer Tutucusu 3">
            <a:extLst>
              <a:ext uri="{FF2B5EF4-FFF2-40B4-BE49-F238E27FC236}">
                <a16:creationId xmlns:a16="http://schemas.microsoft.com/office/drawing/2014/main" id="{EF0C1E0F-E3F3-485B-B968-94C7F3058E4B}"/>
              </a:ext>
            </a:extLst>
          </p:cNvPr>
          <p:cNvSpPr>
            <a:spLocks noGrp="1"/>
          </p:cNvSpPr>
          <p:nvPr>
            <p:ph type="sldNum" sz="quarter" idx="12"/>
          </p:nvPr>
        </p:nvSpPr>
        <p:spPr>
          <a:xfrm>
            <a:off x="531812" y="4529540"/>
            <a:ext cx="779767" cy="365125"/>
          </a:xfrm>
        </p:spPr>
        <p:txBody>
          <a:bodyPr/>
          <a:lstStyle/>
          <a:p>
            <a:fld id="{D57F1E4F-1CFF-5643-939E-217C01CDF565}" type="slidenum">
              <a:rPr lang="en-US" smtClean="0"/>
              <a:pPr/>
              <a:t>1</a:t>
            </a:fld>
            <a:endParaRPr lang="en-US" dirty="0"/>
          </a:p>
        </p:txBody>
      </p:sp>
      <p:sp>
        <p:nvSpPr>
          <p:cNvPr id="15" name="Dikdörtgen: Köşeleri Yuvarlatılmış 5">
            <a:extLst>
              <a:ext uri="{FF2B5EF4-FFF2-40B4-BE49-F238E27FC236}">
                <a16:creationId xmlns:a16="http://schemas.microsoft.com/office/drawing/2014/main" id="{076FD396-29BE-4299-87ED-718DA102194B}"/>
              </a:ext>
            </a:extLst>
          </p:cNvPr>
          <p:cNvSpPr/>
          <p:nvPr/>
        </p:nvSpPr>
        <p:spPr>
          <a:xfrm>
            <a:off x="5947794" y="4370664"/>
            <a:ext cx="5972961" cy="2239861"/>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6" name="Alt Başlık 2">
            <a:extLst>
              <a:ext uri="{FF2B5EF4-FFF2-40B4-BE49-F238E27FC236}">
                <a16:creationId xmlns:a16="http://schemas.microsoft.com/office/drawing/2014/main" id="{ABB297CB-A6C7-4031-8C8E-CA95B981B15B}"/>
              </a:ext>
            </a:extLst>
          </p:cNvPr>
          <p:cNvSpPr txBox="1">
            <a:spLocks/>
          </p:cNvSpPr>
          <p:nvPr/>
        </p:nvSpPr>
        <p:spPr>
          <a:xfrm>
            <a:off x="6421677" y="4712102"/>
            <a:ext cx="5499078" cy="2015869"/>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tr-TR" dirty="0">
                <a:solidFill>
                  <a:schemeClr val="tx1"/>
                </a:solidFill>
              </a:rPr>
              <a:t>Hazırlayan ve Sunan: </a:t>
            </a:r>
            <a:r>
              <a:rPr lang="tr-TR" b="1" dirty="0" smtClean="0">
                <a:solidFill>
                  <a:schemeClr val="tx1"/>
                </a:solidFill>
              </a:rPr>
              <a:t>Derya Ayyıldız 1911404025</a:t>
            </a:r>
            <a:endParaRPr lang="tr-TR" b="1" dirty="0">
              <a:solidFill>
                <a:schemeClr val="tx1"/>
              </a:solidFill>
            </a:endParaRPr>
          </a:p>
          <a:p>
            <a:r>
              <a:rPr lang="tr-TR" dirty="0">
                <a:solidFill>
                  <a:schemeClr val="tx1"/>
                </a:solidFill>
              </a:rPr>
              <a:t>Tarih                            </a:t>
            </a:r>
            <a:r>
              <a:rPr lang="tr-TR">
                <a:solidFill>
                  <a:schemeClr val="tx1"/>
                </a:solidFill>
              </a:rPr>
              <a:t>: </a:t>
            </a:r>
            <a:r>
              <a:rPr lang="tr-TR" smtClean="0">
                <a:solidFill>
                  <a:schemeClr val="tx1"/>
                </a:solidFill>
              </a:rPr>
              <a:t>10/06/2021</a:t>
            </a:r>
            <a:endParaRPr lang="tr-TR" dirty="0">
              <a:solidFill>
                <a:schemeClr val="tx1"/>
              </a:solidFill>
            </a:endParaRPr>
          </a:p>
          <a:p>
            <a:r>
              <a:rPr lang="tr-TR" dirty="0">
                <a:solidFill>
                  <a:schemeClr val="tx1"/>
                </a:solidFill>
              </a:rPr>
              <a:t>Sürüm                         : </a:t>
            </a:r>
            <a:r>
              <a:rPr lang="tr-TR" dirty="0" smtClean="0">
                <a:solidFill>
                  <a:schemeClr val="tx1"/>
                </a:solidFill>
              </a:rPr>
              <a:t>v2</a:t>
            </a:r>
            <a:endParaRPr lang="tr-TR" dirty="0">
              <a:solidFill>
                <a:schemeClr val="tx1"/>
              </a:solidFill>
            </a:endParaRPr>
          </a:p>
          <a:p>
            <a:r>
              <a:rPr lang="tr-TR" dirty="0">
                <a:solidFill>
                  <a:schemeClr val="tx1"/>
                </a:solidFill>
              </a:rPr>
              <a:t>Ders Yürütücüsü        : Doç. Dr. İsmail KIRBAŞ </a:t>
            </a:r>
            <a:endParaRPr lang="en-US" dirty="0">
              <a:solidFill>
                <a:schemeClr val="tx1"/>
              </a:solidFill>
            </a:endParaRPr>
          </a:p>
        </p:txBody>
      </p:sp>
    </p:spTree>
    <p:extLst>
      <p:ext uri="{BB962C8B-B14F-4D97-AF65-F5344CB8AC3E}">
        <p14:creationId xmlns:p14="http://schemas.microsoft.com/office/powerpoint/2010/main" val="13752552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488865" y="1721583"/>
            <a:ext cx="9270575" cy="4507345"/>
          </a:xfrm>
        </p:spPr>
        <p:txBody>
          <a:bodyPr anchor="ctr">
            <a:normAutofit/>
          </a:bodyPr>
          <a:lstStyle/>
          <a:p>
            <a:pPr fontAlgn="base"/>
            <a:r>
              <a:rPr lang="tr-TR" dirty="0"/>
              <a:t>Herhangi bir yılın herhangi bir ayının kaç çektiğini öğrenmek </a:t>
            </a:r>
            <a:r>
              <a:rPr lang="tr-TR" dirty="0" smtClean="0"/>
              <a:t>istiyorsak</a:t>
            </a:r>
            <a:r>
              <a:rPr lang="tr-TR" dirty="0"/>
              <a:t> </a:t>
            </a:r>
            <a:r>
              <a:rPr lang="tr-TR" b="1" dirty="0" err="1"/>
              <a:t>DaysInMonth</a:t>
            </a:r>
            <a:r>
              <a:rPr lang="tr-TR" dirty="0"/>
              <a:t>() metodundan </a:t>
            </a:r>
            <a:r>
              <a:rPr lang="tr-TR" dirty="0" smtClean="0"/>
              <a:t>yararlanabiliriz. </a:t>
            </a:r>
            <a:r>
              <a:rPr lang="tr-TR" b="1" dirty="0" err="1" smtClean="0"/>
              <a:t>DaysInMonth</a:t>
            </a:r>
            <a:r>
              <a:rPr lang="tr-TR" b="1" dirty="0" smtClean="0"/>
              <a:t> </a:t>
            </a:r>
            <a:r>
              <a:rPr lang="tr-TR" dirty="0" smtClean="0"/>
              <a:t>metodu </a:t>
            </a:r>
            <a:r>
              <a:rPr lang="tr-TR" dirty="0"/>
              <a:t>2 parametreye sahiptir. İlk parametrede yıl, 2. parametrede ise gün sayısı öğrenilmek istenen ay verilmektedir. </a:t>
            </a:r>
            <a:endParaRPr lang="tr-TR" dirty="0" smtClean="0"/>
          </a:p>
          <a:p>
            <a:pPr fontAlgn="base"/>
            <a:endParaRPr lang="tr-TR" dirty="0" smtClean="0"/>
          </a:p>
          <a:p>
            <a:pPr fontAlgn="base"/>
            <a:r>
              <a:rPr lang="tr-TR" dirty="0" smtClean="0"/>
              <a:t>4 yılda bir şubat ayı 29 çekmekte ve dolayısıyla o yılda 366 gün olmaktadır. Belirtilen yılın 366 güne sahip olup olmadığını öğrenmek istiyorsak </a:t>
            </a:r>
            <a:r>
              <a:rPr lang="tr-TR" b="1" dirty="0" err="1" smtClean="0"/>
              <a:t>IsLeapYear</a:t>
            </a:r>
            <a:r>
              <a:rPr lang="tr-TR" dirty="0" smtClean="0"/>
              <a:t>() metodunu kullanabiliriz. Bu metot parametre olarak aldığı tarih bilgisinin yılı 366 gün çekiyorsa geriye </a:t>
            </a:r>
            <a:r>
              <a:rPr lang="tr-TR" dirty="0" err="1" smtClean="0"/>
              <a:t>true</a:t>
            </a:r>
            <a:r>
              <a:rPr lang="tr-TR" dirty="0" smtClean="0"/>
              <a:t>, değilse </a:t>
            </a:r>
            <a:r>
              <a:rPr lang="tr-TR" dirty="0" err="1" smtClean="0"/>
              <a:t>false</a:t>
            </a:r>
            <a:r>
              <a:rPr lang="tr-TR" dirty="0" smtClean="0"/>
              <a:t> gönderir. </a:t>
            </a:r>
          </a:p>
          <a:p>
            <a:pPr fontAlgn="base"/>
            <a:endParaRPr lang="tr-TR" dirty="0"/>
          </a:p>
          <a:p>
            <a:pPr marL="0" indent="0" fontAlgn="base">
              <a:buNone/>
            </a:pPr>
            <a:r>
              <a:rPr lang="tr-TR" dirty="0" smtClean="0"/>
              <a:t>     </a:t>
            </a:r>
            <a:endParaRPr lang="tr-TR" dirty="0"/>
          </a:p>
        </p:txBody>
      </p:sp>
      <p:sp>
        <p:nvSpPr>
          <p:cNvPr id="6" name="Slayt Numarası Yer Tutucusu 3">
            <a:extLst>
              <a:ext uri="{FF2B5EF4-FFF2-40B4-BE49-F238E27FC236}">
                <a16:creationId xmlns:a16="http://schemas.microsoft.com/office/drawing/2014/main" id="{EF0C1E0F-E3F3-485B-B968-94C7F3058E4B}"/>
              </a:ext>
            </a:extLst>
          </p:cNvPr>
          <p:cNvSpPr>
            <a:spLocks noGrp="1"/>
          </p:cNvSpPr>
          <p:nvPr>
            <p:ph type="sldNum" sz="quarter" idx="12"/>
          </p:nvPr>
        </p:nvSpPr>
        <p:spPr>
          <a:xfrm>
            <a:off x="460692" y="790660"/>
            <a:ext cx="779767" cy="365125"/>
          </a:xfrm>
        </p:spPr>
        <p:txBody>
          <a:bodyPr/>
          <a:lstStyle/>
          <a:p>
            <a:fld id="{D57F1E4F-1CFF-5643-939E-217C01CDF565}" type="slidenum">
              <a:rPr lang="en-US" smtClean="0"/>
              <a:pPr/>
              <a:t>10</a:t>
            </a:fld>
            <a:endParaRPr lang="en-US" dirty="0"/>
          </a:p>
        </p:txBody>
      </p:sp>
      <p:pic>
        <p:nvPicPr>
          <p:cNvPr id="7" name="Resim 6">
            <a:hlinkClick r:id="rId2"/>
            <a:extLst>
              <a:ext uri="{FF2B5EF4-FFF2-40B4-BE49-F238E27FC236}">
                <a16:creationId xmlns:a16="http://schemas.microsoft.com/office/drawing/2014/main" id="{5E0CEE4C-9B47-48D3-9C95-A5768F3000F3}"/>
              </a:ext>
            </a:extLst>
          </p:cNvPr>
          <p:cNvPicPr>
            <a:picLocks noChangeAspect="1"/>
          </p:cNvPicPr>
          <p:nvPr/>
        </p:nvPicPr>
        <p:blipFill>
          <a:blip r:embed="rId3"/>
          <a:stretch>
            <a:fillRect/>
          </a:stretch>
        </p:blipFill>
        <p:spPr>
          <a:xfrm>
            <a:off x="10213349" y="5224474"/>
            <a:ext cx="1778435" cy="1633526"/>
          </a:xfrm>
          <a:prstGeom prst="rect">
            <a:avLst/>
          </a:prstGeom>
        </p:spPr>
      </p:pic>
      <p:sp>
        <p:nvSpPr>
          <p:cNvPr id="8" name="Dikdörtgen 7">
            <a:extLst>
              <a:ext uri="{FF2B5EF4-FFF2-40B4-BE49-F238E27FC236}">
                <a16:creationId xmlns:a16="http://schemas.microsoft.com/office/drawing/2014/main" id="{119B20A2-A534-4B18-BCEA-DDD3194F8470}"/>
              </a:ext>
            </a:extLst>
          </p:cNvPr>
          <p:cNvSpPr/>
          <p:nvPr/>
        </p:nvSpPr>
        <p:spPr>
          <a:xfrm>
            <a:off x="9572776" y="6581001"/>
            <a:ext cx="2772989" cy="276999"/>
          </a:xfrm>
          <a:prstGeom prst="rect">
            <a:avLst/>
          </a:prstGeom>
          <a:noFill/>
        </p:spPr>
        <p:txBody>
          <a:bodyPr wrap="square" lIns="91440" tIns="45720" rIns="91440" bIns="45720">
            <a:spAutoFit/>
          </a:bodyPr>
          <a:lstStyle/>
          <a:p>
            <a:pPr algn="ctr"/>
            <a:r>
              <a:rPr lang="tr-TR" sz="1200" b="0" cap="none" spc="0" dirty="0">
                <a:ln w="0"/>
                <a:effectLst>
                  <a:outerShdw blurRad="38100" dist="19050" dir="2700000" algn="tl" rotWithShape="0">
                    <a:schemeClr val="dk1">
                      <a:alpha val="40000"/>
                    </a:schemeClr>
                  </a:outerShdw>
                </a:effectLst>
                <a:hlinkClick r:id="rId4">
                  <a:extLst>
                    <a:ext uri="{A12FA001-AC4F-418D-AE19-62706E023703}">
                      <ahyp:hlinkClr xmlns:ahyp="http://schemas.microsoft.com/office/drawing/2018/hyperlinkcolor" xmlns="" val="tx"/>
                    </a:ext>
                  </a:extLst>
                </a:hlinkClick>
              </a:rPr>
              <a:t>http://youtube.com/bmdersleri</a:t>
            </a:r>
            <a:endParaRPr lang="tr-TR" sz="1200" b="0" cap="none" spc="0" dirty="0">
              <a:ln w="0"/>
              <a:effectLst>
                <a:outerShdw blurRad="38100" dist="19050" dir="2700000" algn="tl" rotWithShape="0">
                  <a:schemeClr val="dk1">
                    <a:alpha val="40000"/>
                  </a:schemeClr>
                </a:outerShdw>
              </a:effectLst>
            </a:endParaRPr>
          </a:p>
        </p:txBody>
      </p:sp>
      <p:sp>
        <p:nvSpPr>
          <p:cNvPr id="10" name="Unvan 1"/>
          <p:cNvSpPr txBox="1">
            <a:spLocks/>
          </p:cNvSpPr>
          <p:nvPr/>
        </p:nvSpPr>
        <p:spPr>
          <a:xfrm>
            <a:off x="1727200" y="515340"/>
            <a:ext cx="10017760"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tr-TR" dirty="0" err="1"/>
              <a:t>DaysInMonth</a:t>
            </a:r>
            <a:r>
              <a:rPr lang="tr-TR" dirty="0"/>
              <a:t>() ve </a:t>
            </a:r>
            <a:r>
              <a:rPr lang="tr-TR" dirty="0" err="1"/>
              <a:t>IsLeapYear</a:t>
            </a:r>
            <a:r>
              <a:rPr lang="tr-TR" dirty="0"/>
              <a:t>() Metotları</a:t>
            </a:r>
            <a:endParaRPr lang="tr-TR" sz="2400" dirty="0"/>
          </a:p>
        </p:txBody>
      </p:sp>
    </p:spTree>
    <p:extLst>
      <p:ext uri="{BB962C8B-B14F-4D97-AF65-F5344CB8AC3E}">
        <p14:creationId xmlns:p14="http://schemas.microsoft.com/office/powerpoint/2010/main" val="25484392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0" y="740121"/>
            <a:ext cx="8911687" cy="1280890"/>
          </a:xfrm>
        </p:spPr>
        <p:txBody>
          <a:bodyPr>
            <a:normAutofit/>
          </a:bodyPr>
          <a:lstStyle/>
          <a:p>
            <a:r>
              <a:rPr lang="tr-TR" sz="2400" b="1" dirty="0"/>
              <a:t> </a:t>
            </a:r>
            <a:r>
              <a:rPr lang="tr-TR" sz="2400" b="1" dirty="0" smtClean="0"/>
              <a:t>                        </a:t>
            </a:r>
            <a:r>
              <a:rPr lang="tr-TR" sz="2400" dirty="0" smtClean="0"/>
              <a:t>Uygulama </a:t>
            </a:r>
            <a:r>
              <a:rPr lang="tr-TR" sz="2400" dirty="0"/>
              <a:t>Örneği </a:t>
            </a:r>
            <a:r>
              <a:rPr lang="tr-TR" sz="2400" dirty="0" smtClean="0"/>
              <a:t>-</a:t>
            </a:r>
            <a:r>
              <a:rPr lang="tr-TR" sz="2400" dirty="0"/>
              <a:t>4</a:t>
            </a:r>
            <a:endParaRPr lang="tr-TR" sz="2400" b="1" dirty="0"/>
          </a:p>
        </p:txBody>
      </p:sp>
      <p:sp>
        <p:nvSpPr>
          <p:cNvPr id="10" name="Slayt Numarası Yer Tutucusu 3">
            <a:extLst>
              <a:ext uri="{FF2B5EF4-FFF2-40B4-BE49-F238E27FC236}">
                <a16:creationId xmlns:a16="http://schemas.microsoft.com/office/drawing/2014/main" id="{EF0C1E0F-E3F3-485B-B968-94C7F3058E4B}"/>
              </a:ext>
            </a:extLst>
          </p:cNvPr>
          <p:cNvSpPr>
            <a:spLocks noGrp="1"/>
          </p:cNvSpPr>
          <p:nvPr>
            <p:ph type="sldNum" sz="quarter" idx="12"/>
          </p:nvPr>
        </p:nvSpPr>
        <p:spPr>
          <a:xfrm>
            <a:off x="460692" y="790660"/>
            <a:ext cx="779767" cy="365125"/>
          </a:xfrm>
        </p:spPr>
        <p:txBody>
          <a:bodyPr/>
          <a:lstStyle/>
          <a:p>
            <a:fld id="{D57F1E4F-1CFF-5643-939E-217C01CDF565}" type="slidenum">
              <a:rPr lang="en-US" smtClean="0"/>
              <a:pPr/>
              <a:t>11</a:t>
            </a:fld>
            <a:endParaRPr lang="en-US" dirty="0"/>
          </a:p>
        </p:txBody>
      </p:sp>
      <p:pic>
        <p:nvPicPr>
          <p:cNvPr id="11" name="Resim 10">
            <a:hlinkClick r:id="rId2"/>
            <a:extLst>
              <a:ext uri="{FF2B5EF4-FFF2-40B4-BE49-F238E27FC236}">
                <a16:creationId xmlns:a16="http://schemas.microsoft.com/office/drawing/2014/main" id="{5E0CEE4C-9B47-48D3-9C95-A5768F3000F3}"/>
              </a:ext>
            </a:extLst>
          </p:cNvPr>
          <p:cNvPicPr>
            <a:picLocks noChangeAspect="1"/>
          </p:cNvPicPr>
          <p:nvPr/>
        </p:nvPicPr>
        <p:blipFill>
          <a:blip r:embed="rId3"/>
          <a:stretch>
            <a:fillRect/>
          </a:stretch>
        </p:blipFill>
        <p:spPr>
          <a:xfrm>
            <a:off x="10213349" y="5224474"/>
            <a:ext cx="1778435" cy="1633526"/>
          </a:xfrm>
          <a:prstGeom prst="rect">
            <a:avLst/>
          </a:prstGeom>
        </p:spPr>
      </p:pic>
      <p:sp>
        <p:nvSpPr>
          <p:cNvPr id="12" name="Dikdörtgen 11">
            <a:extLst>
              <a:ext uri="{FF2B5EF4-FFF2-40B4-BE49-F238E27FC236}">
                <a16:creationId xmlns:a16="http://schemas.microsoft.com/office/drawing/2014/main" id="{119B20A2-A534-4B18-BCEA-DDD3194F8470}"/>
              </a:ext>
            </a:extLst>
          </p:cNvPr>
          <p:cNvSpPr/>
          <p:nvPr/>
        </p:nvSpPr>
        <p:spPr>
          <a:xfrm>
            <a:off x="9572776" y="6581001"/>
            <a:ext cx="2772989" cy="276999"/>
          </a:xfrm>
          <a:prstGeom prst="rect">
            <a:avLst/>
          </a:prstGeom>
          <a:noFill/>
        </p:spPr>
        <p:txBody>
          <a:bodyPr wrap="square" lIns="91440" tIns="45720" rIns="91440" bIns="45720">
            <a:spAutoFit/>
          </a:bodyPr>
          <a:lstStyle/>
          <a:p>
            <a:pPr algn="ctr"/>
            <a:r>
              <a:rPr lang="tr-TR" sz="1200" b="0" cap="none" spc="0" dirty="0">
                <a:ln w="0"/>
                <a:effectLst>
                  <a:outerShdw blurRad="38100" dist="19050" dir="2700000" algn="tl" rotWithShape="0">
                    <a:schemeClr val="dk1">
                      <a:alpha val="40000"/>
                    </a:schemeClr>
                  </a:outerShdw>
                </a:effectLst>
                <a:hlinkClick r:id="rId4">
                  <a:extLst>
                    <a:ext uri="{A12FA001-AC4F-418D-AE19-62706E023703}">
                      <ahyp:hlinkClr xmlns:ahyp="http://schemas.microsoft.com/office/drawing/2018/hyperlinkcolor" xmlns="" val="tx"/>
                    </a:ext>
                  </a:extLst>
                </a:hlinkClick>
              </a:rPr>
              <a:t>http://youtube.com/bmdersleri</a:t>
            </a:r>
            <a:endParaRPr lang="tr-TR" sz="1200" b="0" cap="none" spc="0" dirty="0">
              <a:ln w="0"/>
              <a:effectLst>
                <a:outerShdw blurRad="38100" dist="19050" dir="2700000" algn="tl" rotWithShape="0">
                  <a:schemeClr val="dk1">
                    <a:alpha val="40000"/>
                  </a:schemeClr>
                </a:outerShdw>
              </a:effectLst>
            </a:endParaRPr>
          </a:p>
        </p:txBody>
      </p:sp>
      <p:pic>
        <p:nvPicPr>
          <p:cNvPr id="5" name="Resim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44664" y="1560204"/>
            <a:ext cx="4656223" cy="2430991"/>
          </a:xfrm>
          <a:prstGeom prst="rect">
            <a:avLst/>
          </a:prstGeom>
        </p:spPr>
      </p:pic>
      <p:pic>
        <p:nvPicPr>
          <p:cNvPr id="6" name="Resim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62662" y="1560204"/>
            <a:ext cx="6891105" cy="4493427"/>
          </a:xfrm>
          <a:prstGeom prst="rect">
            <a:avLst/>
          </a:prstGeom>
        </p:spPr>
      </p:pic>
    </p:spTree>
    <p:extLst>
      <p:ext uri="{BB962C8B-B14F-4D97-AF65-F5344CB8AC3E}">
        <p14:creationId xmlns:p14="http://schemas.microsoft.com/office/powerpoint/2010/main" val="392631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0" y="740121"/>
            <a:ext cx="8911687" cy="1280890"/>
          </a:xfrm>
        </p:spPr>
        <p:txBody>
          <a:bodyPr>
            <a:normAutofit/>
          </a:bodyPr>
          <a:lstStyle/>
          <a:p>
            <a:r>
              <a:rPr lang="tr-TR" sz="2400" b="1" dirty="0"/>
              <a:t> </a:t>
            </a:r>
            <a:r>
              <a:rPr lang="tr-TR" sz="2400" b="1" dirty="0" smtClean="0"/>
              <a:t>                        </a:t>
            </a:r>
            <a:r>
              <a:rPr lang="tr-TR" sz="2400" dirty="0" smtClean="0"/>
              <a:t>Uygulama </a:t>
            </a:r>
            <a:r>
              <a:rPr lang="tr-TR" sz="2400" dirty="0"/>
              <a:t>Örneği </a:t>
            </a:r>
            <a:r>
              <a:rPr lang="tr-TR" sz="2400" dirty="0" smtClean="0"/>
              <a:t>-</a:t>
            </a:r>
            <a:r>
              <a:rPr lang="tr-TR" sz="2400" dirty="0"/>
              <a:t>5</a:t>
            </a:r>
            <a:endParaRPr lang="tr-TR" sz="2400" b="1" dirty="0"/>
          </a:p>
        </p:txBody>
      </p:sp>
      <p:sp>
        <p:nvSpPr>
          <p:cNvPr id="10" name="Slayt Numarası Yer Tutucusu 3">
            <a:extLst>
              <a:ext uri="{FF2B5EF4-FFF2-40B4-BE49-F238E27FC236}">
                <a16:creationId xmlns:a16="http://schemas.microsoft.com/office/drawing/2014/main" id="{EF0C1E0F-E3F3-485B-B968-94C7F3058E4B}"/>
              </a:ext>
            </a:extLst>
          </p:cNvPr>
          <p:cNvSpPr>
            <a:spLocks noGrp="1"/>
          </p:cNvSpPr>
          <p:nvPr>
            <p:ph type="sldNum" sz="quarter" idx="12"/>
          </p:nvPr>
        </p:nvSpPr>
        <p:spPr>
          <a:xfrm>
            <a:off x="460692" y="790660"/>
            <a:ext cx="779767" cy="365125"/>
          </a:xfrm>
        </p:spPr>
        <p:txBody>
          <a:bodyPr/>
          <a:lstStyle/>
          <a:p>
            <a:fld id="{D57F1E4F-1CFF-5643-939E-217C01CDF565}" type="slidenum">
              <a:rPr lang="en-US" smtClean="0"/>
              <a:pPr/>
              <a:t>12</a:t>
            </a:fld>
            <a:endParaRPr lang="en-US" dirty="0"/>
          </a:p>
        </p:txBody>
      </p:sp>
      <p:pic>
        <p:nvPicPr>
          <p:cNvPr id="11" name="Resim 10">
            <a:hlinkClick r:id="rId2"/>
            <a:extLst>
              <a:ext uri="{FF2B5EF4-FFF2-40B4-BE49-F238E27FC236}">
                <a16:creationId xmlns:a16="http://schemas.microsoft.com/office/drawing/2014/main" id="{5E0CEE4C-9B47-48D3-9C95-A5768F3000F3}"/>
              </a:ext>
            </a:extLst>
          </p:cNvPr>
          <p:cNvPicPr>
            <a:picLocks noChangeAspect="1"/>
          </p:cNvPicPr>
          <p:nvPr/>
        </p:nvPicPr>
        <p:blipFill>
          <a:blip r:embed="rId3"/>
          <a:stretch>
            <a:fillRect/>
          </a:stretch>
        </p:blipFill>
        <p:spPr>
          <a:xfrm>
            <a:off x="10213349" y="5224474"/>
            <a:ext cx="1778435" cy="1633526"/>
          </a:xfrm>
          <a:prstGeom prst="rect">
            <a:avLst/>
          </a:prstGeom>
        </p:spPr>
      </p:pic>
      <p:sp>
        <p:nvSpPr>
          <p:cNvPr id="12" name="Dikdörtgen 11">
            <a:extLst>
              <a:ext uri="{FF2B5EF4-FFF2-40B4-BE49-F238E27FC236}">
                <a16:creationId xmlns:a16="http://schemas.microsoft.com/office/drawing/2014/main" id="{119B20A2-A534-4B18-BCEA-DDD3194F8470}"/>
              </a:ext>
            </a:extLst>
          </p:cNvPr>
          <p:cNvSpPr/>
          <p:nvPr/>
        </p:nvSpPr>
        <p:spPr>
          <a:xfrm>
            <a:off x="9572776" y="6581001"/>
            <a:ext cx="2772989" cy="276999"/>
          </a:xfrm>
          <a:prstGeom prst="rect">
            <a:avLst/>
          </a:prstGeom>
          <a:noFill/>
        </p:spPr>
        <p:txBody>
          <a:bodyPr wrap="square" lIns="91440" tIns="45720" rIns="91440" bIns="45720">
            <a:spAutoFit/>
          </a:bodyPr>
          <a:lstStyle/>
          <a:p>
            <a:pPr algn="ctr"/>
            <a:r>
              <a:rPr lang="tr-TR" sz="1200" b="0" cap="none" spc="0" dirty="0">
                <a:ln w="0"/>
                <a:effectLst>
                  <a:outerShdw blurRad="38100" dist="19050" dir="2700000" algn="tl" rotWithShape="0">
                    <a:schemeClr val="dk1">
                      <a:alpha val="40000"/>
                    </a:schemeClr>
                  </a:outerShdw>
                </a:effectLst>
                <a:hlinkClick r:id="rId4">
                  <a:extLst>
                    <a:ext uri="{A12FA001-AC4F-418D-AE19-62706E023703}">
                      <ahyp:hlinkClr xmlns:ahyp="http://schemas.microsoft.com/office/drawing/2018/hyperlinkcolor" xmlns="" val="tx"/>
                    </a:ext>
                  </a:extLst>
                </a:hlinkClick>
              </a:rPr>
              <a:t>http://youtube.com/bmdersleri</a:t>
            </a:r>
            <a:endParaRPr lang="tr-TR" sz="1200" b="0" cap="none" spc="0" dirty="0">
              <a:ln w="0"/>
              <a:effectLst>
                <a:outerShdw blurRad="38100" dist="19050" dir="2700000" algn="tl" rotWithShape="0">
                  <a:schemeClr val="dk1">
                    <a:alpha val="40000"/>
                  </a:schemeClr>
                </a:outerShdw>
              </a:effectLst>
            </a:endParaRPr>
          </a:p>
        </p:txBody>
      </p:sp>
      <p:pic>
        <p:nvPicPr>
          <p:cNvPr id="3" name="Resim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86769" y="1380566"/>
            <a:ext cx="9259102" cy="3551228"/>
          </a:xfrm>
          <a:prstGeom prst="rect">
            <a:avLst/>
          </a:prstGeom>
        </p:spPr>
      </p:pic>
      <p:sp>
        <p:nvSpPr>
          <p:cNvPr id="4" name="Dikdörtgen 3"/>
          <p:cNvSpPr/>
          <p:nvPr/>
        </p:nvSpPr>
        <p:spPr>
          <a:xfrm>
            <a:off x="1389636" y="5256406"/>
            <a:ext cx="8823713" cy="646331"/>
          </a:xfrm>
          <a:prstGeom prst="rect">
            <a:avLst/>
          </a:prstGeom>
        </p:spPr>
        <p:txBody>
          <a:bodyPr wrap="square">
            <a:spAutoFit/>
          </a:bodyPr>
          <a:lstStyle/>
          <a:p>
            <a:r>
              <a:rPr lang="tr-TR" dirty="0">
                <a:solidFill>
                  <a:srgbClr val="333333"/>
                </a:solidFill>
                <a:latin typeface="Fertigo Pro"/>
              </a:rPr>
              <a:t>Formdaki ilk </a:t>
            </a:r>
            <a:r>
              <a:rPr lang="tr-TR" dirty="0" err="1">
                <a:solidFill>
                  <a:srgbClr val="333333"/>
                </a:solidFill>
                <a:latin typeface="Fertigo Pro"/>
              </a:rPr>
              <a:t>TextBox’a</a:t>
            </a:r>
            <a:r>
              <a:rPr lang="tr-TR" dirty="0">
                <a:solidFill>
                  <a:srgbClr val="333333"/>
                </a:solidFill>
                <a:latin typeface="Fertigo Pro"/>
              </a:rPr>
              <a:t> yılı, 2. </a:t>
            </a:r>
            <a:r>
              <a:rPr lang="tr-TR" dirty="0" err="1">
                <a:solidFill>
                  <a:srgbClr val="333333"/>
                </a:solidFill>
                <a:latin typeface="Fertigo Pro"/>
              </a:rPr>
              <a:t>TextBox’a</a:t>
            </a:r>
            <a:r>
              <a:rPr lang="tr-TR" dirty="0">
                <a:solidFill>
                  <a:srgbClr val="333333"/>
                </a:solidFill>
                <a:latin typeface="Fertigo Pro"/>
              </a:rPr>
              <a:t> gün sayısını öğrenmek istediğimiz ayı yazıp bu kodu </a:t>
            </a:r>
            <a:r>
              <a:rPr lang="tr-TR" dirty="0" smtClean="0">
                <a:solidFill>
                  <a:srgbClr val="333333"/>
                </a:solidFill>
                <a:latin typeface="Fertigo Pro"/>
              </a:rPr>
              <a:t>çalıştırınca </a:t>
            </a:r>
            <a:r>
              <a:rPr lang="tr-TR" dirty="0">
                <a:solidFill>
                  <a:srgbClr val="333333"/>
                </a:solidFill>
                <a:latin typeface="Fertigo Pro"/>
              </a:rPr>
              <a:t>y</a:t>
            </a:r>
            <a:r>
              <a:rPr lang="tr-TR" dirty="0" smtClean="0">
                <a:solidFill>
                  <a:srgbClr val="333333"/>
                </a:solidFill>
                <a:latin typeface="Fertigo Pro"/>
              </a:rPr>
              <a:t>ukarıdaki </a:t>
            </a:r>
            <a:r>
              <a:rPr lang="tr-TR" dirty="0">
                <a:solidFill>
                  <a:srgbClr val="333333"/>
                </a:solidFill>
                <a:latin typeface="Fertigo Pro"/>
              </a:rPr>
              <a:t>gibi bir </a:t>
            </a:r>
            <a:r>
              <a:rPr lang="tr-TR" dirty="0" smtClean="0">
                <a:solidFill>
                  <a:srgbClr val="333333"/>
                </a:solidFill>
                <a:latin typeface="Fertigo Pro"/>
              </a:rPr>
              <a:t>çıktı </a:t>
            </a:r>
            <a:r>
              <a:rPr lang="tr-TR" dirty="0">
                <a:solidFill>
                  <a:srgbClr val="333333"/>
                </a:solidFill>
                <a:latin typeface="Fertigo Pro"/>
              </a:rPr>
              <a:t>elde ettik.</a:t>
            </a:r>
            <a:endParaRPr lang="tr-TR" dirty="0"/>
          </a:p>
        </p:txBody>
      </p:sp>
    </p:spTree>
    <p:extLst>
      <p:ext uri="{BB962C8B-B14F-4D97-AF65-F5344CB8AC3E}">
        <p14:creationId xmlns:p14="http://schemas.microsoft.com/office/powerpoint/2010/main" val="2925337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ayt Numarası Yer Tutucusu 3">
            <a:extLst>
              <a:ext uri="{FF2B5EF4-FFF2-40B4-BE49-F238E27FC236}">
                <a16:creationId xmlns:a16="http://schemas.microsoft.com/office/drawing/2014/main" id="{EF0C1E0F-E3F3-485B-B968-94C7F3058E4B}"/>
              </a:ext>
            </a:extLst>
          </p:cNvPr>
          <p:cNvSpPr>
            <a:spLocks noGrp="1"/>
          </p:cNvSpPr>
          <p:nvPr>
            <p:ph type="sldNum" sz="quarter" idx="12"/>
          </p:nvPr>
        </p:nvSpPr>
        <p:spPr>
          <a:xfrm>
            <a:off x="460692" y="790660"/>
            <a:ext cx="779767" cy="365125"/>
          </a:xfrm>
        </p:spPr>
        <p:txBody>
          <a:bodyPr/>
          <a:lstStyle/>
          <a:p>
            <a:fld id="{D57F1E4F-1CFF-5643-939E-217C01CDF565}" type="slidenum">
              <a:rPr lang="en-US" smtClean="0"/>
              <a:pPr/>
              <a:t>13</a:t>
            </a:fld>
            <a:endParaRPr lang="en-US" dirty="0"/>
          </a:p>
        </p:txBody>
      </p:sp>
      <p:pic>
        <p:nvPicPr>
          <p:cNvPr id="8" name="Resim 7">
            <a:hlinkClick r:id="rId2"/>
            <a:extLst>
              <a:ext uri="{FF2B5EF4-FFF2-40B4-BE49-F238E27FC236}">
                <a16:creationId xmlns:a16="http://schemas.microsoft.com/office/drawing/2014/main" id="{5E0CEE4C-9B47-48D3-9C95-A5768F3000F3}"/>
              </a:ext>
            </a:extLst>
          </p:cNvPr>
          <p:cNvPicPr>
            <a:picLocks noChangeAspect="1"/>
          </p:cNvPicPr>
          <p:nvPr/>
        </p:nvPicPr>
        <p:blipFill>
          <a:blip r:embed="rId3"/>
          <a:stretch>
            <a:fillRect/>
          </a:stretch>
        </p:blipFill>
        <p:spPr>
          <a:xfrm>
            <a:off x="10213349" y="5224474"/>
            <a:ext cx="1778435" cy="1633526"/>
          </a:xfrm>
          <a:prstGeom prst="rect">
            <a:avLst/>
          </a:prstGeom>
        </p:spPr>
      </p:pic>
      <p:sp>
        <p:nvSpPr>
          <p:cNvPr id="9" name="Dikdörtgen 8">
            <a:extLst>
              <a:ext uri="{FF2B5EF4-FFF2-40B4-BE49-F238E27FC236}">
                <a16:creationId xmlns:a16="http://schemas.microsoft.com/office/drawing/2014/main" id="{119B20A2-A534-4B18-BCEA-DDD3194F8470}"/>
              </a:ext>
            </a:extLst>
          </p:cNvPr>
          <p:cNvSpPr/>
          <p:nvPr/>
        </p:nvSpPr>
        <p:spPr>
          <a:xfrm>
            <a:off x="9572776" y="6581001"/>
            <a:ext cx="2772989" cy="276999"/>
          </a:xfrm>
          <a:prstGeom prst="rect">
            <a:avLst/>
          </a:prstGeom>
          <a:noFill/>
        </p:spPr>
        <p:txBody>
          <a:bodyPr wrap="square" lIns="91440" tIns="45720" rIns="91440" bIns="45720">
            <a:spAutoFit/>
          </a:bodyPr>
          <a:lstStyle/>
          <a:p>
            <a:pPr algn="ctr"/>
            <a:r>
              <a:rPr lang="tr-TR" sz="1200" b="0" cap="none" spc="0" dirty="0">
                <a:ln w="0"/>
                <a:effectLst>
                  <a:outerShdw blurRad="38100" dist="19050" dir="2700000" algn="tl" rotWithShape="0">
                    <a:schemeClr val="dk1">
                      <a:alpha val="40000"/>
                    </a:schemeClr>
                  </a:outerShdw>
                </a:effectLst>
                <a:hlinkClick r:id="rId4">
                  <a:extLst>
                    <a:ext uri="{A12FA001-AC4F-418D-AE19-62706E023703}">
                      <ahyp:hlinkClr xmlns:ahyp="http://schemas.microsoft.com/office/drawing/2018/hyperlinkcolor" xmlns="" val="tx"/>
                    </a:ext>
                  </a:extLst>
                </a:hlinkClick>
              </a:rPr>
              <a:t>http://youtube.com/bmdersleri</a:t>
            </a:r>
            <a:endParaRPr lang="tr-TR" sz="1200" b="0" cap="none" spc="0" dirty="0">
              <a:ln w="0"/>
              <a:effectLst>
                <a:outerShdw blurRad="38100" dist="19050" dir="2700000" algn="tl" rotWithShape="0">
                  <a:schemeClr val="dk1">
                    <a:alpha val="40000"/>
                  </a:schemeClr>
                </a:outerShdw>
              </a:effectLst>
            </a:endParaRPr>
          </a:p>
        </p:txBody>
      </p:sp>
      <p:graphicFrame>
        <p:nvGraphicFramePr>
          <p:cNvPr id="17" name="Tablo 16"/>
          <p:cNvGraphicFramePr>
            <a:graphicFrameLocks noGrp="1"/>
          </p:cNvGraphicFramePr>
          <p:nvPr>
            <p:extLst>
              <p:ext uri="{D42A27DB-BD31-4B8C-83A1-F6EECF244321}">
                <p14:modId xmlns:p14="http://schemas.microsoft.com/office/powerpoint/2010/main" val="661928903"/>
              </p:ext>
            </p:extLst>
          </p:nvPr>
        </p:nvGraphicFramePr>
        <p:xfrm>
          <a:off x="997903" y="1925405"/>
          <a:ext cx="9215446" cy="4419600"/>
        </p:xfrm>
        <a:graphic>
          <a:graphicData uri="http://schemas.openxmlformats.org/drawingml/2006/table">
            <a:tbl>
              <a:tblPr firstRow="1" bandRow="1">
                <a:tableStyleId>{5C22544A-7EE6-4342-B048-85BDC9FD1C3A}</a:tableStyleId>
              </a:tblPr>
              <a:tblGrid>
                <a:gridCol w="4607723">
                  <a:extLst>
                    <a:ext uri="{9D8B030D-6E8A-4147-A177-3AD203B41FA5}">
                      <a16:colId xmlns:a16="http://schemas.microsoft.com/office/drawing/2014/main" val="746881156"/>
                    </a:ext>
                  </a:extLst>
                </a:gridCol>
                <a:gridCol w="4607723">
                  <a:extLst>
                    <a:ext uri="{9D8B030D-6E8A-4147-A177-3AD203B41FA5}">
                      <a16:colId xmlns:a16="http://schemas.microsoft.com/office/drawing/2014/main" val="3099262104"/>
                    </a:ext>
                  </a:extLst>
                </a:gridCol>
              </a:tblGrid>
              <a:tr h="557377">
                <a:tc>
                  <a:txBody>
                    <a:bodyPr/>
                    <a:lstStyle/>
                    <a:p>
                      <a:r>
                        <a:rPr lang="tr-TR" b="1" dirty="0" err="1" smtClean="0">
                          <a:solidFill>
                            <a:schemeClr val="tx1"/>
                          </a:solidFill>
                        </a:rPr>
                        <a:t>AddDays</a:t>
                      </a:r>
                      <a:r>
                        <a:rPr lang="tr-TR" b="1" dirty="0" smtClean="0">
                          <a:solidFill>
                            <a:schemeClr val="tx1"/>
                          </a:solidFill>
                        </a:rPr>
                        <a:t> :</a:t>
                      </a:r>
                      <a:endParaRPr lang="tr-TR" b="1" dirty="0">
                        <a:solidFill>
                          <a:schemeClr val="tx1"/>
                        </a:solidFill>
                      </a:endParaRPr>
                    </a:p>
                  </a:txBody>
                  <a:tcPr>
                    <a:solidFill>
                      <a:srgbClr val="F5F6C0"/>
                    </a:solidFill>
                  </a:tcPr>
                </a:tc>
                <a:tc>
                  <a:txBody>
                    <a:bodyPr/>
                    <a:lstStyle/>
                    <a:p>
                      <a:r>
                        <a:rPr lang="tr-TR" sz="1600" b="0" dirty="0" smtClean="0">
                          <a:solidFill>
                            <a:schemeClr val="tx1"/>
                          </a:solidFill>
                        </a:rPr>
                        <a:t>Belirtilen gün değeri kadar,</a:t>
                      </a:r>
                      <a:r>
                        <a:rPr lang="tr-TR" sz="1600" b="0" baseline="0" dirty="0" smtClean="0">
                          <a:solidFill>
                            <a:schemeClr val="tx1"/>
                          </a:solidFill>
                        </a:rPr>
                        <a:t> geçerli tarih değeri üzerine ekleme yapar.</a:t>
                      </a:r>
                      <a:endParaRPr lang="tr-TR" sz="1600" b="0" dirty="0" smtClean="0">
                        <a:solidFill>
                          <a:schemeClr val="tx1"/>
                        </a:solidFill>
                      </a:endParaRPr>
                    </a:p>
                  </a:txBody>
                  <a:tcPr>
                    <a:solidFill>
                      <a:srgbClr val="FFCC66"/>
                    </a:solidFill>
                  </a:tcPr>
                </a:tc>
                <a:extLst>
                  <a:ext uri="{0D108BD9-81ED-4DB2-BD59-A6C34878D82A}">
                    <a16:rowId xmlns:a16="http://schemas.microsoft.com/office/drawing/2014/main" val="20029784"/>
                  </a:ext>
                </a:extLst>
              </a:tr>
              <a:tr h="539750">
                <a:tc>
                  <a:txBody>
                    <a:bodyPr/>
                    <a:lstStyle/>
                    <a:p>
                      <a:r>
                        <a:rPr lang="tr-TR" b="1" dirty="0" err="1" smtClean="0">
                          <a:solidFill>
                            <a:schemeClr val="tx1"/>
                          </a:solidFill>
                        </a:rPr>
                        <a:t>AddHours</a:t>
                      </a:r>
                      <a:r>
                        <a:rPr lang="tr-TR" b="1" dirty="0" smtClean="0">
                          <a:solidFill>
                            <a:schemeClr val="tx1"/>
                          </a:solidFill>
                        </a:rPr>
                        <a:t> :</a:t>
                      </a:r>
                      <a:endParaRPr lang="tr-TR" b="1" dirty="0">
                        <a:solidFill>
                          <a:schemeClr val="tx1"/>
                        </a:solidFill>
                      </a:endParaRPr>
                    </a:p>
                  </a:txBody>
                  <a:tcPr>
                    <a:solidFill>
                      <a:srgbClr val="F5F6C0"/>
                    </a:solidFill>
                  </a:tcPr>
                </a:tc>
                <a:tc>
                  <a:txBody>
                    <a:bodyPr/>
                    <a:lstStyle/>
                    <a:p>
                      <a:r>
                        <a:rPr lang="tr-TR" dirty="0" smtClean="0"/>
                        <a:t>Belirtilen saat değeri kadar, geçerli zaman değeri üzerine ekleme yapar.</a:t>
                      </a:r>
                      <a:endParaRPr lang="tr-TR" dirty="0"/>
                    </a:p>
                  </a:txBody>
                  <a:tcPr>
                    <a:solidFill>
                      <a:srgbClr val="FFCC66"/>
                    </a:solidFill>
                  </a:tcPr>
                </a:tc>
                <a:extLst>
                  <a:ext uri="{0D108BD9-81ED-4DB2-BD59-A6C34878D82A}">
                    <a16:rowId xmlns:a16="http://schemas.microsoft.com/office/drawing/2014/main" val="68162048"/>
                  </a:ext>
                </a:extLst>
              </a:tr>
              <a:tr h="539750">
                <a:tc>
                  <a:txBody>
                    <a:bodyPr/>
                    <a:lstStyle/>
                    <a:p>
                      <a:r>
                        <a:rPr lang="tr-TR" b="1" dirty="0" err="1" smtClean="0">
                          <a:solidFill>
                            <a:schemeClr val="tx1"/>
                          </a:solidFill>
                        </a:rPr>
                        <a:t>AddMilliseconds</a:t>
                      </a:r>
                      <a:r>
                        <a:rPr lang="tr-TR" b="1" dirty="0" smtClean="0">
                          <a:solidFill>
                            <a:schemeClr val="tx1"/>
                          </a:solidFill>
                        </a:rPr>
                        <a:t> :</a:t>
                      </a:r>
                      <a:endParaRPr lang="tr-TR" b="1" dirty="0">
                        <a:solidFill>
                          <a:schemeClr val="tx1"/>
                        </a:solidFill>
                      </a:endParaRPr>
                    </a:p>
                  </a:txBody>
                  <a:tcPr>
                    <a:solidFill>
                      <a:srgbClr val="F5F6C0"/>
                    </a:solidFill>
                  </a:tcPr>
                </a:tc>
                <a:tc>
                  <a:txBody>
                    <a:bodyPr/>
                    <a:lstStyle/>
                    <a:p>
                      <a:r>
                        <a:rPr lang="tr-TR" dirty="0" smtClean="0"/>
                        <a:t>Belirtilen milisaniye değeri kadar, geçerli zaman</a:t>
                      </a:r>
                      <a:r>
                        <a:rPr lang="tr-TR" baseline="0" dirty="0" smtClean="0"/>
                        <a:t> değeri üzerine ekleme yapar.</a:t>
                      </a:r>
                      <a:endParaRPr lang="tr-TR" dirty="0"/>
                    </a:p>
                  </a:txBody>
                  <a:tcPr>
                    <a:solidFill>
                      <a:srgbClr val="FFCC66"/>
                    </a:solidFill>
                  </a:tcPr>
                </a:tc>
                <a:extLst>
                  <a:ext uri="{0D108BD9-81ED-4DB2-BD59-A6C34878D82A}">
                    <a16:rowId xmlns:a16="http://schemas.microsoft.com/office/drawing/2014/main" val="1496524986"/>
                  </a:ext>
                </a:extLst>
              </a:tr>
              <a:tr h="539750">
                <a:tc>
                  <a:txBody>
                    <a:bodyPr/>
                    <a:lstStyle/>
                    <a:p>
                      <a:r>
                        <a:rPr lang="tr-TR" b="1" dirty="0" err="1" smtClean="0">
                          <a:solidFill>
                            <a:schemeClr val="tx1"/>
                          </a:solidFill>
                        </a:rPr>
                        <a:t>AddMinutes</a:t>
                      </a:r>
                      <a:r>
                        <a:rPr lang="tr-TR" b="1" dirty="0" smtClean="0">
                          <a:solidFill>
                            <a:schemeClr val="tx1"/>
                          </a:solidFill>
                        </a:rPr>
                        <a:t> :</a:t>
                      </a:r>
                      <a:endParaRPr lang="tr-TR" b="1" dirty="0">
                        <a:solidFill>
                          <a:schemeClr val="tx1"/>
                        </a:solidFill>
                      </a:endParaRPr>
                    </a:p>
                  </a:txBody>
                  <a:tcPr>
                    <a:solidFill>
                      <a:srgbClr val="F5F6C0"/>
                    </a:solidFill>
                  </a:tcPr>
                </a:tc>
                <a:tc>
                  <a:txBody>
                    <a:bodyPr/>
                    <a:lstStyle/>
                    <a:p>
                      <a:r>
                        <a:rPr lang="tr-TR" dirty="0" smtClean="0"/>
                        <a:t>Belirtilen dakika değeri kadar,</a:t>
                      </a:r>
                      <a:r>
                        <a:rPr lang="tr-TR" baseline="0" dirty="0" smtClean="0"/>
                        <a:t> geçerli zaman değeri üzerine ekleme yapar.</a:t>
                      </a:r>
                      <a:endParaRPr lang="tr-TR" dirty="0"/>
                    </a:p>
                  </a:txBody>
                  <a:tcPr>
                    <a:solidFill>
                      <a:srgbClr val="FFCC66"/>
                    </a:solidFill>
                  </a:tcPr>
                </a:tc>
                <a:extLst>
                  <a:ext uri="{0D108BD9-81ED-4DB2-BD59-A6C34878D82A}">
                    <a16:rowId xmlns:a16="http://schemas.microsoft.com/office/drawing/2014/main" val="1920881493"/>
                  </a:ext>
                </a:extLst>
              </a:tr>
              <a:tr h="539750">
                <a:tc>
                  <a:txBody>
                    <a:bodyPr/>
                    <a:lstStyle/>
                    <a:p>
                      <a:r>
                        <a:rPr lang="tr-TR" b="1" dirty="0" err="1" smtClean="0">
                          <a:solidFill>
                            <a:schemeClr val="tx1"/>
                          </a:solidFill>
                        </a:rPr>
                        <a:t>AddMonths</a:t>
                      </a:r>
                      <a:r>
                        <a:rPr lang="tr-TR" b="1" dirty="0" smtClean="0">
                          <a:solidFill>
                            <a:schemeClr val="tx1"/>
                          </a:solidFill>
                        </a:rPr>
                        <a:t> :</a:t>
                      </a:r>
                      <a:endParaRPr lang="tr-TR" b="1" dirty="0">
                        <a:solidFill>
                          <a:schemeClr val="tx1"/>
                        </a:solidFill>
                      </a:endParaRPr>
                    </a:p>
                  </a:txBody>
                  <a:tcPr>
                    <a:solidFill>
                      <a:srgbClr val="F5F6C0"/>
                    </a:solidFill>
                  </a:tcPr>
                </a:tc>
                <a:tc>
                  <a:txBody>
                    <a:bodyPr/>
                    <a:lstStyle/>
                    <a:p>
                      <a:r>
                        <a:rPr lang="tr-TR" dirty="0" smtClean="0"/>
                        <a:t>Belirtilen ay değeri kadar, geçerli tarih değeri</a:t>
                      </a:r>
                      <a:r>
                        <a:rPr lang="tr-TR" baseline="0" dirty="0" smtClean="0"/>
                        <a:t> üzerine ekleme yapar.</a:t>
                      </a:r>
                      <a:endParaRPr lang="tr-TR" dirty="0" smtClean="0"/>
                    </a:p>
                  </a:txBody>
                  <a:tcPr>
                    <a:solidFill>
                      <a:srgbClr val="FFCC66"/>
                    </a:solidFill>
                  </a:tcPr>
                </a:tc>
                <a:extLst>
                  <a:ext uri="{0D108BD9-81ED-4DB2-BD59-A6C34878D82A}">
                    <a16:rowId xmlns:a16="http://schemas.microsoft.com/office/drawing/2014/main" val="3607115011"/>
                  </a:ext>
                </a:extLst>
              </a:tr>
              <a:tr h="539750">
                <a:tc>
                  <a:txBody>
                    <a:bodyPr/>
                    <a:lstStyle/>
                    <a:p>
                      <a:r>
                        <a:rPr lang="tr-TR" b="1" dirty="0" err="1" smtClean="0">
                          <a:solidFill>
                            <a:schemeClr val="tx1"/>
                          </a:solidFill>
                        </a:rPr>
                        <a:t>AddSeconds</a:t>
                      </a:r>
                      <a:r>
                        <a:rPr lang="tr-TR" b="1" dirty="0" smtClean="0">
                          <a:solidFill>
                            <a:schemeClr val="tx1"/>
                          </a:solidFill>
                        </a:rPr>
                        <a:t> :</a:t>
                      </a:r>
                      <a:endParaRPr lang="tr-TR" b="1" dirty="0">
                        <a:solidFill>
                          <a:schemeClr val="tx1"/>
                        </a:solidFill>
                      </a:endParaRPr>
                    </a:p>
                  </a:txBody>
                  <a:tcPr>
                    <a:solidFill>
                      <a:srgbClr val="F5F6C0"/>
                    </a:solidFill>
                  </a:tcPr>
                </a:tc>
                <a:tc>
                  <a:txBody>
                    <a:bodyPr/>
                    <a:lstStyle/>
                    <a:p>
                      <a:r>
                        <a:rPr lang="tr-TR" dirty="0" smtClean="0"/>
                        <a:t>Belirtilen saniye değeri kadar, geçerli</a:t>
                      </a:r>
                      <a:r>
                        <a:rPr lang="tr-TR" baseline="0" dirty="0" smtClean="0"/>
                        <a:t> zaman değeri üzerine ekleme yapar.</a:t>
                      </a:r>
                      <a:endParaRPr lang="tr-TR" dirty="0"/>
                    </a:p>
                  </a:txBody>
                  <a:tcPr>
                    <a:solidFill>
                      <a:srgbClr val="FFCC66"/>
                    </a:solidFill>
                  </a:tcPr>
                </a:tc>
                <a:extLst>
                  <a:ext uri="{0D108BD9-81ED-4DB2-BD59-A6C34878D82A}">
                    <a16:rowId xmlns:a16="http://schemas.microsoft.com/office/drawing/2014/main" val="2460865022"/>
                  </a:ext>
                </a:extLst>
              </a:tr>
              <a:tr h="539750">
                <a:tc>
                  <a:txBody>
                    <a:bodyPr/>
                    <a:lstStyle/>
                    <a:p>
                      <a:r>
                        <a:rPr lang="tr-TR" b="1" dirty="0" err="1" smtClean="0">
                          <a:solidFill>
                            <a:schemeClr val="tx1"/>
                          </a:solidFill>
                        </a:rPr>
                        <a:t>AddYears</a:t>
                      </a:r>
                      <a:r>
                        <a:rPr lang="tr-TR" b="1" dirty="0" smtClean="0">
                          <a:solidFill>
                            <a:schemeClr val="tx1"/>
                          </a:solidFill>
                        </a:rPr>
                        <a:t> :</a:t>
                      </a:r>
                      <a:endParaRPr lang="tr-TR" b="1" dirty="0">
                        <a:solidFill>
                          <a:schemeClr val="tx1"/>
                        </a:solidFill>
                      </a:endParaRPr>
                    </a:p>
                  </a:txBody>
                  <a:tcPr>
                    <a:solidFill>
                      <a:srgbClr val="F5F6C0"/>
                    </a:solidFill>
                  </a:tcPr>
                </a:tc>
                <a:tc>
                  <a:txBody>
                    <a:bodyPr/>
                    <a:lstStyle/>
                    <a:p>
                      <a:r>
                        <a:rPr lang="tr-TR" dirty="0" smtClean="0"/>
                        <a:t>Belirtilen yıl değeri kadar, geçerli tarih değeri üzerine ekleme yapar.</a:t>
                      </a:r>
                      <a:endParaRPr lang="tr-TR" dirty="0"/>
                    </a:p>
                  </a:txBody>
                  <a:tcPr>
                    <a:solidFill>
                      <a:srgbClr val="FFCC66"/>
                    </a:solidFill>
                  </a:tcPr>
                </a:tc>
                <a:extLst>
                  <a:ext uri="{0D108BD9-81ED-4DB2-BD59-A6C34878D82A}">
                    <a16:rowId xmlns:a16="http://schemas.microsoft.com/office/drawing/2014/main" val="892341755"/>
                  </a:ext>
                </a:extLst>
              </a:tr>
            </a:tbl>
          </a:graphicData>
        </a:graphic>
      </p:graphicFrame>
      <p:sp>
        <p:nvSpPr>
          <p:cNvPr id="19" name="Unvan 1"/>
          <p:cNvSpPr>
            <a:spLocks noGrp="1"/>
          </p:cNvSpPr>
          <p:nvPr>
            <p:ph type="title"/>
          </p:nvPr>
        </p:nvSpPr>
        <p:spPr>
          <a:xfrm>
            <a:off x="1546860" y="644515"/>
            <a:ext cx="10645140" cy="1280890"/>
          </a:xfrm>
        </p:spPr>
        <p:txBody>
          <a:bodyPr>
            <a:normAutofit fontScale="90000"/>
          </a:bodyPr>
          <a:lstStyle/>
          <a:p>
            <a:r>
              <a:rPr lang="tr-TR" dirty="0"/>
              <a:t>Tarih ve Zaman Üzerinde Ekleme Çıkarma Yapmak</a:t>
            </a:r>
            <a:br>
              <a:rPr lang="tr-TR" dirty="0"/>
            </a:br>
            <a:endParaRPr lang="tr-TR" i="1" dirty="0">
              <a:solidFill>
                <a:schemeClr val="accent2"/>
              </a:solidFill>
            </a:endParaRPr>
          </a:p>
        </p:txBody>
      </p:sp>
    </p:spTree>
    <p:extLst>
      <p:ext uri="{BB962C8B-B14F-4D97-AF65-F5344CB8AC3E}">
        <p14:creationId xmlns:p14="http://schemas.microsoft.com/office/powerpoint/2010/main" val="24894999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Unvan 1"/>
          <p:cNvSpPr txBox="1">
            <a:spLocks/>
          </p:cNvSpPr>
          <p:nvPr/>
        </p:nvSpPr>
        <p:spPr>
          <a:xfrm>
            <a:off x="-71120" y="738410"/>
            <a:ext cx="8911687"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tr-TR" sz="2400" b="1" dirty="0"/>
              <a:t> </a:t>
            </a:r>
            <a:r>
              <a:rPr lang="tr-TR" sz="2400" b="1" dirty="0" smtClean="0"/>
              <a:t>                  </a:t>
            </a:r>
            <a:r>
              <a:rPr lang="tr-TR" sz="2400" dirty="0" smtClean="0"/>
              <a:t>Uygulama </a:t>
            </a:r>
            <a:r>
              <a:rPr lang="tr-TR" sz="2400" dirty="0"/>
              <a:t>Örneği </a:t>
            </a:r>
            <a:r>
              <a:rPr lang="tr-TR" sz="2400" dirty="0" smtClean="0"/>
              <a:t>- 6 </a:t>
            </a:r>
            <a:endParaRPr lang="tr-TR" sz="2400" b="1" dirty="0"/>
          </a:p>
        </p:txBody>
      </p:sp>
      <p:sp>
        <p:nvSpPr>
          <p:cNvPr id="6" name="Slayt Numarası Yer Tutucusu 3">
            <a:extLst>
              <a:ext uri="{FF2B5EF4-FFF2-40B4-BE49-F238E27FC236}">
                <a16:creationId xmlns:a16="http://schemas.microsoft.com/office/drawing/2014/main" id="{EF0C1E0F-E3F3-485B-B968-94C7F3058E4B}"/>
              </a:ext>
            </a:extLst>
          </p:cNvPr>
          <p:cNvSpPr>
            <a:spLocks noGrp="1"/>
          </p:cNvSpPr>
          <p:nvPr>
            <p:ph type="sldNum" sz="quarter" idx="12"/>
          </p:nvPr>
        </p:nvSpPr>
        <p:spPr>
          <a:xfrm>
            <a:off x="460692" y="790660"/>
            <a:ext cx="779767" cy="365125"/>
          </a:xfrm>
        </p:spPr>
        <p:txBody>
          <a:bodyPr/>
          <a:lstStyle/>
          <a:p>
            <a:fld id="{D57F1E4F-1CFF-5643-939E-217C01CDF565}" type="slidenum">
              <a:rPr lang="en-US" smtClean="0"/>
              <a:pPr/>
              <a:t>14</a:t>
            </a:fld>
            <a:endParaRPr lang="en-US" dirty="0"/>
          </a:p>
        </p:txBody>
      </p:sp>
      <p:pic>
        <p:nvPicPr>
          <p:cNvPr id="10" name="Resim 9">
            <a:hlinkClick r:id="rId2"/>
            <a:extLst>
              <a:ext uri="{FF2B5EF4-FFF2-40B4-BE49-F238E27FC236}">
                <a16:creationId xmlns:a16="http://schemas.microsoft.com/office/drawing/2014/main" id="{5E0CEE4C-9B47-48D3-9C95-A5768F3000F3}"/>
              </a:ext>
            </a:extLst>
          </p:cNvPr>
          <p:cNvPicPr>
            <a:picLocks noChangeAspect="1"/>
          </p:cNvPicPr>
          <p:nvPr/>
        </p:nvPicPr>
        <p:blipFill>
          <a:blip r:embed="rId3"/>
          <a:stretch>
            <a:fillRect/>
          </a:stretch>
        </p:blipFill>
        <p:spPr>
          <a:xfrm>
            <a:off x="10213349" y="5224474"/>
            <a:ext cx="1778435" cy="1633526"/>
          </a:xfrm>
          <a:prstGeom prst="rect">
            <a:avLst/>
          </a:prstGeom>
        </p:spPr>
      </p:pic>
      <p:sp>
        <p:nvSpPr>
          <p:cNvPr id="11" name="Dikdörtgen 10">
            <a:extLst>
              <a:ext uri="{FF2B5EF4-FFF2-40B4-BE49-F238E27FC236}">
                <a16:creationId xmlns:a16="http://schemas.microsoft.com/office/drawing/2014/main" id="{119B20A2-A534-4B18-BCEA-DDD3194F8470}"/>
              </a:ext>
            </a:extLst>
          </p:cNvPr>
          <p:cNvSpPr/>
          <p:nvPr/>
        </p:nvSpPr>
        <p:spPr>
          <a:xfrm>
            <a:off x="9572776" y="6581001"/>
            <a:ext cx="2772989" cy="276999"/>
          </a:xfrm>
          <a:prstGeom prst="rect">
            <a:avLst/>
          </a:prstGeom>
          <a:noFill/>
        </p:spPr>
        <p:txBody>
          <a:bodyPr wrap="square" lIns="91440" tIns="45720" rIns="91440" bIns="45720">
            <a:spAutoFit/>
          </a:bodyPr>
          <a:lstStyle/>
          <a:p>
            <a:pPr algn="ctr"/>
            <a:r>
              <a:rPr lang="tr-TR" sz="1200" b="0" cap="none" spc="0" dirty="0">
                <a:ln w="0"/>
                <a:effectLst>
                  <a:outerShdw blurRad="38100" dist="19050" dir="2700000" algn="tl" rotWithShape="0">
                    <a:schemeClr val="dk1">
                      <a:alpha val="40000"/>
                    </a:schemeClr>
                  </a:outerShdw>
                </a:effectLst>
                <a:hlinkClick r:id="rId4">
                  <a:extLst>
                    <a:ext uri="{A12FA001-AC4F-418D-AE19-62706E023703}">
                      <ahyp:hlinkClr xmlns:ahyp="http://schemas.microsoft.com/office/drawing/2018/hyperlinkcolor" xmlns="" val="tx"/>
                    </a:ext>
                  </a:extLst>
                </a:hlinkClick>
              </a:rPr>
              <a:t>http://youtube.com/bmdersleri</a:t>
            </a:r>
            <a:endParaRPr lang="tr-TR" sz="1200" b="0" cap="none" spc="0" dirty="0">
              <a:ln w="0"/>
              <a:effectLst>
                <a:outerShdw blurRad="38100" dist="19050" dir="2700000" algn="tl" rotWithShape="0">
                  <a:schemeClr val="dk1">
                    <a:alpha val="40000"/>
                  </a:schemeClr>
                </a:outerShdw>
              </a:effectLst>
            </a:endParaRPr>
          </a:p>
        </p:txBody>
      </p:sp>
      <p:sp>
        <p:nvSpPr>
          <p:cNvPr id="13" name="İçerik Yer Tutucusu 4"/>
          <p:cNvSpPr>
            <a:spLocks noGrp="1"/>
          </p:cNvSpPr>
          <p:nvPr>
            <p:ph sz="half" idx="1"/>
          </p:nvPr>
        </p:nvSpPr>
        <p:spPr>
          <a:xfrm>
            <a:off x="942110" y="4482535"/>
            <a:ext cx="8802254" cy="3777622"/>
          </a:xfrm>
        </p:spPr>
        <p:txBody>
          <a:bodyPr/>
          <a:lstStyle/>
          <a:p>
            <a:r>
              <a:rPr lang="tr-TR" dirty="0" smtClean="0"/>
              <a:t>yukarda gözüken kod satırlarımızda </a:t>
            </a:r>
            <a:r>
              <a:rPr lang="tr-TR" dirty="0" err="1" smtClean="0"/>
              <a:t>DateTime.now</a:t>
            </a:r>
            <a:r>
              <a:rPr lang="tr-TR" dirty="0" smtClean="0"/>
              <a:t> metodu ile bugünün tarihini elde ettik.</a:t>
            </a:r>
          </a:p>
          <a:p>
            <a:r>
              <a:rPr lang="tr-TR" dirty="0" smtClean="0"/>
              <a:t>24. Satırımızda ‘</a:t>
            </a:r>
            <a:r>
              <a:rPr lang="tr-TR" dirty="0" err="1"/>
              <a:t>A</a:t>
            </a:r>
            <a:r>
              <a:rPr lang="tr-TR" dirty="0" err="1" smtClean="0"/>
              <a:t>ddDays</a:t>
            </a:r>
            <a:r>
              <a:rPr lang="tr-TR" dirty="0" smtClean="0"/>
              <a:t>’ metodu ile bugünün tarih değeri üzerine 10 gün ekledik</a:t>
            </a:r>
          </a:p>
        </p:txBody>
      </p:sp>
      <p:pic>
        <p:nvPicPr>
          <p:cNvPr id="4" name="Resim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40459" y="1366708"/>
            <a:ext cx="9495343" cy="2751058"/>
          </a:xfrm>
          <a:prstGeom prst="rect">
            <a:avLst/>
          </a:prstGeom>
        </p:spPr>
      </p:pic>
    </p:spTree>
    <p:extLst>
      <p:ext uri="{BB962C8B-B14F-4D97-AF65-F5344CB8AC3E}">
        <p14:creationId xmlns:p14="http://schemas.microsoft.com/office/powerpoint/2010/main" val="2633295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Unvan 1"/>
          <p:cNvSpPr txBox="1">
            <a:spLocks/>
          </p:cNvSpPr>
          <p:nvPr/>
        </p:nvSpPr>
        <p:spPr>
          <a:xfrm>
            <a:off x="-71120" y="738410"/>
            <a:ext cx="8911687"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tr-TR" sz="2400" b="1" dirty="0"/>
              <a:t> </a:t>
            </a:r>
            <a:r>
              <a:rPr lang="tr-TR" sz="2400" b="1" dirty="0" smtClean="0"/>
              <a:t>                  </a:t>
            </a:r>
            <a:r>
              <a:rPr lang="tr-TR" sz="2400" dirty="0" smtClean="0"/>
              <a:t>Uygulama </a:t>
            </a:r>
            <a:r>
              <a:rPr lang="tr-TR" sz="2400" dirty="0"/>
              <a:t>Örneği </a:t>
            </a:r>
            <a:r>
              <a:rPr lang="tr-TR" sz="2400" dirty="0" smtClean="0"/>
              <a:t>– 6 -Çıktı </a:t>
            </a:r>
            <a:endParaRPr lang="tr-TR" sz="2400" b="1" dirty="0"/>
          </a:p>
        </p:txBody>
      </p:sp>
      <p:sp>
        <p:nvSpPr>
          <p:cNvPr id="6" name="Slayt Numarası Yer Tutucusu 3">
            <a:extLst>
              <a:ext uri="{FF2B5EF4-FFF2-40B4-BE49-F238E27FC236}">
                <a16:creationId xmlns:a16="http://schemas.microsoft.com/office/drawing/2014/main" id="{EF0C1E0F-E3F3-485B-B968-94C7F3058E4B}"/>
              </a:ext>
            </a:extLst>
          </p:cNvPr>
          <p:cNvSpPr>
            <a:spLocks noGrp="1"/>
          </p:cNvSpPr>
          <p:nvPr>
            <p:ph type="sldNum" sz="quarter" idx="12"/>
          </p:nvPr>
        </p:nvSpPr>
        <p:spPr>
          <a:xfrm>
            <a:off x="460692" y="790660"/>
            <a:ext cx="779767" cy="365125"/>
          </a:xfrm>
        </p:spPr>
        <p:txBody>
          <a:bodyPr/>
          <a:lstStyle/>
          <a:p>
            <a:fld id="{D57F1E4F-1CFF-5643-939E-217C01CDF565}" type="slidenum">
              <a:rPr lang="en-US" smtClean="0"/>
              <a:pPr/>
              <a:t>15</a:t>
            </a:fld>
            <a:endParaRPr lang="en-US" dirty="0"/>
          </a:p>
        </p:txBody>
      </p:sp>
      <p:pic>
        <p:nvPicPr>
          <p:cNvPr id="10" name="Resim 9">
            <a:hlinkClick r:id="rId2"/>
            <a:extLst>
              <a:ext uri="{FF2B5EF4-FFF2-40B4-BE49-F238E27FC236}">
                <a16:creationId xmlns:a16="http://schemas.microsoft.com/office/drawing/2014/main" id="{5E0CEE4C-9B47-48D3-9C95-A5768F3000F3}"/>
              </a:ext>
            </a:extLst>
          </p:cNvPr>
          <p:cNvPicPr>
            <a:picLocks noChangeAspect="1"/>
          </p:cNvPicPr>
          <p:nvPr/>
        </p:nvPicPr>
        <p:blipFill>
          <a:blip r:embed="rId3"/>
          <a:stretch>
            <a:fillRect/>
          </a:stretch>
        </p:blipFill>
        <p:spPr>
          <a:xfrm>
            <a:off x="10213349" y="5224474"/>
            <a:ext cx="1778435" cy="1633526"/>
          </a:xfrm>
          <a:prstGeom prst="rect">
            <a:avLst/>
          </a:prstGeom>
        </p:spPr>
      </p:pic>
      <p:sp>
        <p:nvSpPr>
          <p:cNvPr id="11" name="Dikdörtgen 10">
            <a:extLst>
              <a:ext uri="{FF2B5EF4-FFF2-40B4-BE49-F238E27FC236}">
                <a16:creationId xmlns:a16="http://schemas.microsoft.com/office/drawing/2014/main" id="{119B20A2-A534-4B18-BCEA-DDD3194F8470}"/>
              </a:ext>
            </a:extLst>
          </p:cNvPr>
          <p:cNvSpPr/>
          <p:nvPr/>
        </p:nvSpPr>
        <p:spPr>
          <a:xfrm>
            <a:off x="9572776" y="6581001"/>
            <a:ext cx="2772989" cy="276999"/>
          </a:xfrm>
          <a:prstGeom prst="rect">
            <a:avLst/>
          </a:prstGeom>
          <a:noFill/>
        </p:spPr>
        <p:txBody>
          <a:bodyPr wrap="square" lIns="91440" tIns="45720" rIns="91440" bIns="45720">
            <a:spAutoFit/>
          </a:bodyPr>
          <a:lstStyle/>
          <a:p>
            <a:pPr algn="ctr"/>
            <a:r>
              <a:rPr lang="tr-TR" sz="1200" b="0" cap="none" spc="0" dirty="0">
                <a:ln w="0"/>
                <a:effectLst>
                  <a:outerShdw blurRad="38100" dist="19050" dir="2700000" algn="tl" rotWithShape="0">
                    <a:schemeClr val="dk1">
                      <a:alpha val="40000"/>
                    </a:schemeClr>
                  </a:outerShdw>
                </a:effectLst>
                <a:hlinkClick r:id="rId4">
                  <a:extLst>
                    <a:ext uri="{A12FA001-AC4F-418D-AE19-62706E023703}">
                      <ahyp:hlinkClr xmlns:ahyp="http://schemas.microsoft.com/office/drawing/2018/hyperlinkcolor" xmlns="" val="tx"/>
                    </a:ext>
                  </a:extLst>
                </a:hlinkClick>
              </a:rPr>
              <a:t>http://youtube.com/bmdersleri</a:t>
            </a:r>
            <a:endParaRPr lang="tr-TR" sz="1200" b="0" cap="none" spc="0" dirty="0">
              <a:ln w="0"/>
              <a:effectLst>
                <a:outerShdw blurRad="38100" dist="19050" dir="2700000" algn="tl" rotWithShape="0">
                  <a:schemeClr val="dk1">
                    <a:alpha val="40000"/>
                  </a:schemeClr>
                </a:outerShdw>
              </a:effectLst>
            </a:endParaRPr>
          </a:p>
        </p:txBody>
      </p:sp>
      <p:sp>
        <p:nvSpPr>
          <p:cNvPr id="13" name="İçerik Yer Tutucusu 4"/>
          <p:cNvSpPr>
            <a:spLocks noGrp="1"/>
          </p:cNvSpPr>
          <p:nvPr>
            <p:ph sz="half" idx="1"/>
          </p:nvPr>
        </p:nvSpPr>
        <p:spPr>
          <a:xfrm>
            <a:off x="7711342" y="1669708"/>
            <a:ext cx="3957939" cy="3777622"/>
          </a:xfrm>
        </p:spPr>
        <p:txBody>
          <a:bodyPr/>
          <a:lstStyle/>
          <a:p>
            <a:r>
              <a:rPr lang="tr-TR" dirty="0" smtClean="0"/>
              <a:t>Form uygulamamızın çıktısı yanda görülen görsel gibidir.</a:t>
            </a:r>
          </a:p>
          <a:p>
            <a:r>
              <a:rPr lang="tr-TR" dirty="0" smtClean="0"/>
              <a:t>Tarih ve zaman ekleme işlemlerini gerçekleştirirken, eklenecek olan değerin önüne – işareti ekleyerek tarih ve zaman değerlerini arttırmak yerine azaltma işlemini de gerçekleştirebiliyoruz.</a:t>
            </a:r>
          </a:p>
        </p:txBody>
      </p:sp>
      <p:pic>
        <p:nvPicPr>
          <p:cNvPr id="3" name="Resim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5934" y="1770496"/>
            <a:ext cx="6607113" cy="2651990"/>
          </a:xfrm>
          <a:prstGeom prst="rect">
            <a:avLst/>
          </a:prstGeom>
        </p:spPr>
      </p:pic>
    </p:spTree>
    <p:extLst>
      <p:ext uri="{BB962C8B-B14F-4D97-AF65-F5344CB8AC3E}">
        <p14:creationId xmlns:p14="http://schemas.microsoft.com/office/powerpoint/2010/main" val="27281435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ayt Numarası Yer Tutucusu 3">
            <a:extLst>
              <a:ext uri="{FF2B5EF4-FFF2-40B4-BE49-F238E27FC236}">
                <a16:creationId xmlns:a16="http://schemas.microsoft.com/office/drawing/2014/main" id="{EF0C1E0F-E3F3-485B-B968-94C7F3058E4B}"/>
              </a:ext>
            </a:extLst>
          </p:cNvPr>
          <p:cNvSpPr>
            <a:spLocks noGrp="1"/>
          </p:cNvSpPr>
          <p:nvPr>
            <p:ph type="sldNum" sz="quarter" idx="12"/>
          </p:nvPr>
        </p:nvSpPr>
        <p:spPr>
          <a:xfrm>
            <a:off x="460692" y="790660"/>
            <a:ext cx="779767" cy="365125"/>
          </a:xfrm>
        </p:spPr>
        <p:txBody>
          <a:bodyPr/>
          <a:lstStyle/>
          <a:p>
            <a:fld id="{D57F1E4F-1CFF-5643-939E-217C01CDF565}" type="slidenum">
              <a:rPr lang="en-US" smtClean="0"/>
              <a:pPr/>
              <a:t>16</a:t>
            </a:fld>
            <a:endParaRPr lang="en-US" dirty="0"/>
          </a:p>
        </p:txBody>
      </p:sp>
      <p:pic>
        <p:nvPicPr>
          <p:cNvPr id="10" name="Resim 9">
            <a:hlinkClick r:id="rId2"/>
            <a:extLst>
              <a:ext uri="{FF2B5EF4-FFF2-40B4-BE49-F238E27FC236}">
                <a16:creationId xmlns:a16="http://schemas.microsoft.com/office/drawing/2014/main" id="{5E0CEE4C-9B47-48D3-9C95-A5768F3000F3}"/>
              </a:ext>
            </a:extLst>
          </p:cNvPr>
          <p:cNvPicPr>
            <a:picLocks noChangeAspect="1"/>
          </p:cNvPicPr>
          <p:nvPr/>
        </p:nvPicPr>
        <p:blipFill>
          <a:blip r:embed="rId3"/>
          <a:stretch>
            <a:fillRect/>
          </a:stretch>
        </p:blipFill>
        <p:spPr>
          <a:xfrm>
            <a:off x="10213349" y="5224474"/>
            <a:ext cx="1778435" cy="1633526"/>
          </a:xfrm>
          <a:prstGeom prst="rect">
            <a:avLst/>
          </a:prstGeom>
        </p:spPr>
      </p:pic>
      <p:sp>
        <p:nvSpPr>
          <p:cNvPr id="11" name="Dikdörtgen 10">
            <a:extLst>
              <a:ext uri="{FF2B5EF4-FFF2-40B4-BE49-F238E27FC236}">
                <a16:creationId xmlns:a16="http://schemas.microsoft.com/office/drawing/2014/main" id="{119B20A2-A534-4B18-BCEA-DDD3194F8470}"/>
              </a:ext>
            </a:extLst>
          </p:cNvPr>
          <p:cNvSpPr/>
          <p:nvPr/>
        </p:nvSpPr>
        <p:spPr>
          <a:xfrm>
            <a:off x="9572776" y="6581001"/>
            <a:ext cx="2772989" cy="276999"/>
          </a:xfrm>
          <a:prstGeom prst="rect">
            <a:avLst/>
          </a:prstGeom>
          <a:noFill/>
        </p:spPr>
        <p:txBody>
          <a:bodyPr wrap="square" lIns="91440" tIns="45720" rIns="91440" bIns="45720">
            <a:spAutoFit/>
          </a:bodyPr>
          <a:lstStyle/>
          <a:p>
            <a:pPr algn="ctr"/>
            <a:r>
              <a:rPr lang="tr-TR" sz="1200" b="0" cap="none" spc="0" dirty="0">
                <a:ln w="0"/>
                <a:effectLst>
                  <a:outerShdw blurRad="38100" dist="19050" dir="2700000" algn="tl" rotWithShape="0">
                    <a:schemeClr val="dk1">
                      <a:alpha val="40000"/>
                    </a:schemeClr>
                  </a:outerShdw>
                </a:effectLst>
                <a:hlinkClick r:id="rId4">
                  <a:extLst>
                    <a:ext uri="{A12FA001-AC4F-418D-AE19-62706E023703}">
                      <ahyp:hlinkClr xmlns:ahyp="http://schemas.microsoft.com/office/drawing/2018/hyperlinkcolor" xmlns="" val="tx"/>
                    </a:ext>
                  </a:extLst>
                </a:hlinkClick>
              </a:rPr>
              <a:t>http://youtube.com/bmdersleri</a:t>
            </a:r>
            <a:endParaRPr lang="tr-TR" sz="1200" b="0" cap="none" spc="0" dirty="0">
              <a:ln w="0"/>
              <a:effectLst>
                <a:outerShdw blurRad="38100" dist="19050" dir="2700000" algn="tl" rotWithShape="0">
                  <a:schemeClr val="dk1">
                    <a:alpha val="40000"/>
                  </a:schemeClr>
                </a:outerShdw>
              </a:effectLst>
            </a:endParaRPr>
          </a:p>
        </p:txBody>
      </p:sp>
      <p:sp>
        <p:nvSpPr>
          <p:cNvPr id="12" name="Unvan 1"/>
          <p:cNvSpPr txBox="1">
            <a:spLocks/>
          </p:cNvSpPr>
          <p:nvPr/>
        </p:nvSpPr>
        <p:spPr>
          <a:xfrm>
            <a:off x="2592925" y="624110"/>
            <a:ext cx="8911687"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tr-TR" i="1" dirty="0" err="1" smtClean="0">
                <a:solidFill>
                  <a:schemeClr val="accent2"/>
                </a:solidFill>
              </a:rPr>
              <a:t>TimeSpan</a:t>
            </a:r>
            <a:r>
              <a:rPr lang="tr-TR" i="1" dirty="0" smtClean="0">
                <a:solidFill>
                  <a:schemeClr val="accent2"/>
                </a:solidFill>
              </a:rPr>
              <a:t> Nesnesi Özellikleri</a:t>
            </a:r>
          </a:p>
          <a:p>
            <a:endParaRPr lang="tr-TR" i="1" dirty="0">
              <a:solidFill>
                <a:schemeClr val="accent2"/>
              </a:solidFill>
            </a:endParaRPr>
          </a:p>
        </p:txBody>
      </p:sp>
      <p:sp>
        <p:nvSpPr>
          <p:cNvPr id="4" name="İçerik Yer Tutucusu 3"/>
          <p:cNvSpPr>
            <a:spLocks noGrp="1"/>
          </p:cNvSpPr>
          <p:nvPr>
            <p:ph sz="half" idx="1"/>
          </p:nvPr>
        </p:nvSpPr>
        <p:spPr>
          <a:xfrm>
            <a:off x="1348509" y="1616365"/>
            <a:ext cx="8971877" cy="5103136"/>
          </a:xfrm>
        </p:spPr>
        <p:txBody>
          <a:bodyPr>
            <a:noAutofit/>
          </a:bodyPr>
          <a:lstStyle/>
          <a:p>
            <a:r>
              <a:rPr lang="tr-TR" dirty="0" smtClean="0"/>
              <a:t>Tarih ve zaman değerleri üzerinde ekleme, çıkarma gibi işlemler yaparken, işlem sonucunu </a:t>
            </a:r>
            <a:r>
              <a:rPr lang="tr-TR" dirty="0" err="1" smtClean="0"/>
              <a:t>TimeSpan</a:t>
            </a:r>
            <a:r>
              <a:rPr lang="tr-TR" dirty="0" smtClean="0"/>
              <a:t> nesnesi türünden bir değişkene aktararak işlem sonucunu birimlere ayırabiliriz. </a:t>
            </a:r>
          </a:p>
          <a:p>
            <a:r>
              <a:rPr lang="tr-TR" dirty="0" err="1" smtClean="0"/>
              <a:t>TimeSpan</a:t>
            </a:r>
            <a:r>
              <a:rPr lang="tr-TR" dirty="0" smtClean="0"/>
              <a:t> Değişkeni ile elde edilen işlem sonucunu gün , saat, dakika , saniye ve milisaniye cinsinden elde edebiliriz. </a:t>
            </a:r>
          </a:p>
          <a:p>
            <a:r>
              <a:rPr lang="tr-TR" dirty="0" err="1" smtClean="0"/>
              <a:t>Add</a:t>
            </a:r>
            <a:r>
              <a:rPr lang="tr-TR" dirty="0" smtClean="0"/>
              <a:t> ve </a:t>
            </a:r>
            <a:r>
              <a:rPr lang="tr-TR" dirty="0" err="1" smtClean="0"/>
              <a:t>Subtract</a:t>
            </a:r>
            <a:r>
              <a:rPr lang="tr-TR" dirty="0" smtClean="0"/>
              <a:t> metotlarını kullanarak </a:t>
            </a:r>
            <a:r>
              <a:rPr lang="tr-TR" dirty="0" err="1" smtClean="0"/>
              <a:t>TimeSpan</a:t>
            </a:r>
            <a:r>
              <a:rPr lang="tr-TR" dirty="0" smtClean="0"/>
              <a:t> nesneleri üzerinde ekleme ve çıkarma işlemleri </a:t>
            </a:r>
            <a:r>
              <a:rPr lang="tr-TR" dirty="0" err="1" smtClean="0"/>
              <a:t>gerçekleştirebilriz</a:t>
            </a:r>
            <a:r>
              <a:rPr lang="tr-TR" dirty="0" smtClean="0"/>
              <a:t>.</a:t>
            </a:r>
            <a:endParaRPr lang="tr-TR" dirty="0"/>
          </a:p>
        </p:txBody>
      </p:sp>
      <p:pic>
        <p:nvPicPr>
          <p:cNvPr id="2" name="Resim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85355" y="4384424"/>
            <a:ext cx="8132632" cy="1133633"/>
          </a:xfrm>
          <a:prstGeom prst="rect">
            <a:avLst/>
          </a:prstGeom>
        </p:spPr>
      </p:pic>
    </p:spTree>
    <p:extLst>
      <p:ext uri="{BB962C8B-B14F-4D97-AF65-F5344CB8AC3E}">
        <p14:creationId xmlns:p14="http://schemas.microsoft.com/office/powerpoint/2010/main" val="410351508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ayt Numarası Yer Tutucusu 3">
            <a:extLst>
              <a:ext uri="{FF2B5EF4-FFF2-40B4-BE49-F238E27FC236}">
                <a16:creationId xmlns:a16="http://schemas.microsoft.com/office/drawing/2014/main" id="{EF0C1E0F-E3F3-485B-B968-94C7F3058E4B}"/>
              </a:ext>
            </a:extLst>
          </p:cNvPr>
          <p:cNvSpPr>
            <a:spLocks noGrp="1"/>
          </p:cNvSpPr>
          <p:nvPr>
            <p:ph type="sldNum" sz="quarter" idx="12"/>
          </p:nvPr>
        </p:nvSpPr>
        <p:spPr>
          <a:xfrm>
            <a:off x="460692" y="790660"/>
            <a:ext cx="779767" cy="365125"/>
          </a:xfrm>
        </p:spPr>
        <p:txBody>
          <a:bodyPr/>
          <a:lstStyle/>
          <a:p>
            <a:fld id="{D57F1E4F-1CFF-5643-939E-217C01CDF565}" type="slidenum">
              <a:rPr lang="en-US" smtClean="0"/>
              <a:pPr/>
              <a:t>17</a:t>
            </a:fld>
            <a:endParaRPr lang="en-US" dirty="0"/>
          </a:p>
        </p:txBody>
      </p:sp>
      <p:sp>
        <p:nvSpPr>
          <p:cNvPr id="10" name="Unvan 1"/>
          <p:cNvSpPr>
            <a:spLocks noGrp="1"/>
          </p:cNvSpPr>
          <p:nvPr>
            <p:ph type="title"/>
          </p:nvPr>
        </p:nvSpPr>
        <p:spPr>
          <a:xfrm>
            <a:off x="1624872" y="738410"/>
            <a:ext cx="8911687" cy="1280890"/>
          </a:xfrm>
        </p:spPr>
        <p:txBody>
          <a:bodyPr>
            <a:normAutofit/>
          </a:bodyPr>
          <a:lstStyle/>
          <a:p>
            <a:r>
              <a:rPr lang="tr-TR" sz="2400" dirty="0" smtClean="0"/>
              <a:t>Uygulama </a:t>
            </a:r>
            <a:r>
              <a:rPr lang="tr-TR" sz="2400" dirty="0"/>
              <a:t>Örneği </a:t>
            </a:r>
            <a:r>
              <a:rPr lang="tr-TR" sz="2400" dirty="0" smtClean="0"/>
              <a:t>-7</a:t>
            </a:r>
            <a:endParaRPr lang="tr-TR" sz="2400" b="1" dirty="0"/>
          </a:p>
        </p:txBody>
      </p:sp>
      <p:pic>
        <p:nvPicPr>
          <p:cNvPr id="11" name="Resim 10">
            <a:hlinkClick r:id="rId2"/>
            <a:extLst>
              <a:ext uri="{FF2B5EF4-FFF2-40B4-BE49-F238E27FC236}">
                <a16:creationId xmlns:a16="http://schemas.microsoft.com/office/drawing/2014/main" id="{5E0CEE4C-9B47-48D3-9C95-A5768F3000F3}"/>
              </a:ext>
            </a:extLst>
          </p:cNvPr>
          <p:cNvPicPr>
            <a:picLocks noChangeAspect="1"/>
          </p:cNvPicPr>
          <p:nvPr/>
        </p:nvPicPr>
        <p:blipFill>
          <a:blip r:embed="rId3"/>
          <a:stretch>
            <a:fillRect/>
          </a:stretch>
        </p:blipFill>
        <p:spPr>
          <a:xfrm>
            <a:off x="10213349" y="5224474"/>
            <a:ext cx="1778435" cy="1633526"/>
          </a:xfrm>
          <a:prstGeom prst="rect">
            <a:avLst/>
          </a:prstGeom>
        </p:spPr>
      </p:pic>
      <p:sp>
        <p:nvSpPr>
          <p:cNvPr id="12" name="Dikdörtgen 11">
            <a:extLst>
              <a:ext uri="{FF2B5EF4-FFF2-40B4-BE49-F238E27FC236}">
                <a16:creationId xmlns:a16="http://schemas.microsoft.com/office/drawing/2014/main" id="{119B20A2-A534-4B18-BCEA-DDD3194F8470}"/>
              </a:ext>
            </a:extLst>
          </p:cNvPr>
          <p:cNvSpPr/>
          <p:nvPr/>
        </p:nvSpPr>
        <p:spPr>
          <a:xfrm>
            <a:off x="9572776" y="6581001"/>
            <a:ext cx="2772989" cy="276999"/>
          </a:xfrm>
          <a:prstGeom prst="rect">
            <a:avLst/>
          </a:prstGeom>
          <a:noFill/>
        </p:spPr>
        <p:txBody>
          <a:bodyPr wrap="square" lIns="91440" tIns="45720" rIns="91440" bIns="45720">
            <a:spAutoFit/>
          </a:bodyPr>
          <a:lstStyle/>
          <a:p>
            <a:pPr algn="ctr"/>
            <a:r>
              <a:rPr lang="tr-TR" sz="1200" b="0" cap="none" spc="0" dirty="0">
                <a:ln w="0"/>
                <a:effectLst>
                  <a:outerShdw blurRad="38100" dist="19050" dir="2700000" algn="tl" rotWithShape="0">
                    <a:schemeClr val="dk1">
                      <a:alpha val="40000"/>
                    </a:schemeClr>
                  </a:outerShdw>
                </a:effectLst>
                <a:hlinkClick r:id="rId4">
                  <a:extLst>
                    <a:ext uri="{A12FA001-AC4F-418D-AE19-62706E023703}">
                      <ahyp:hlinkClr xmlns:ahyp="http://schemas.microsoft.com/office/drawing/2018/hyperlinkcolor" xmlns="" val="tx"/>
                    </a:ext>
                  </a:extLst>
                </a:hlinkClick>
              </a:rPr>
              <a:t>http://youtube.com/bmdersleri</a:t>
            </a:r>
            <a:endParaRPr lang="tr-TR" sz="1200" b="0" cap="none" spc="0" dirty="0">
              <a:ln w="0"/>
              <a:effectLst>
                <a:outerShdw blurRad="38100" dist="19050" dir="2700000" algn="tl" rotWithShape="0">
                  <a:schemeClr val="dk1">
                    <a:alpha val="40000"/>
                  </a:schemeClr>
                </a:outerShdw>
              </a:effectLst>
            </a:endParaRPr>
          </a:p>
        </p:txBody>
      </p:sp>
      <p:pic>
        <p:nvPicPr>
          <p:cNvPr id="6" name="İçerik Yer Tutucusu 5"/>
          <p:cNvPicPr>
            <a:picLocks noGrp="1" noChangeAspect="1"/>
          </p:cNvPicPr>
          <p:nvPr>
            <p:ph sz="half" idx="1"/>
          </p:nvPr>
        </p:nvPicPr>
        <p:blipFill>
          <a:blip r:embed="rId5">
            <a:extLst>
              <a:ext uri="{28A0092B-C50C-407E-A947-70E740481C1C}">
                <a14:useLocalDpi xmlns:a14="http://schemas.microsoft.com/office/drawing/2010/main" val="0"/>
              </a:ext>
            </a:extLst>
          </a:blip>
          <a:stretch>
            <a:fillRect/>
          </a:stretch>
        </p:blipFill>
        <p:spPr>
          <a:xfrm>
            <a:off x="4280673" y="3474212"/>
            <a:ext cx="2712955" cy="1104996"/>
          </a:xfrm>
        </p:spPr>
      </p:pic>
      <p:pic>
        <p:nvPicPr>
          <p:cNvPr id="7" name="İçerik Yer Tutucusu 6"/>
          <p:cNvPicPr>
            <a:picLocks noGrp="1" noChangeAspect="1"/>
          </p:cNvPicPr>
          <p:nvPr>
            <p:ph sz="half" idx="2"/>
          </p:nvPr>
        </p:nvPicPr>
        <p:blipFill>
          <a:blip r:embed="rId6">
            <a:extLst>
              <a:ext uri="{28A0092B-C50C-407E-A947-70E740481C1C}">
                <a14:useLocalDpi xmlns:a14="http://schemas.microsoft.com/office/drawing/2010/main" val="0"/>
              </a:ext>
            </a:extLst>
          </a:blip>
          <a:stretch>
            <a:fillRect/>
          </a:stretch>
        </p:blipFill>
        <p:spPr>
          <a:xfrm>
            <a:off x="1624872" y="1555869"/>
            <a:ext cx="8024558" cy="1860897"/>
          </a:xfrm>
        </p:spPr>
      </p:pic>
      <p:sp>
        <p:nvSpPr>
          <p:cNvPr id="9" name="Metin kutusu 8"/>
          <p:cNvSpPr txBox="1"/>
          <p:nvPr/>
        </p:nvSpPr>
        <p:spPr>
          <a:xfrm>
            <a:off x="2099918" y="4636655"/>
            <a:ext cx="8113431" cy="1477328"/>
          </a:xfrm>
          <a:prstGeom prst="rect">
            <a:avLst/>
          </a:prstGeom>
          <a:noFill/>
        </p:spPr>
        <p:txBody>
          <a:bodyPr wrap="square" rtlCol="0">
            <a:spAutoFit/>
          </a:bodyPr>
          <a:lstStyle/>
          <a:p>
            <a:pPr marL="285750" indent="-285750">
              <a:buFont typeface="Wingdings" panose="05000000000000000000" pitchFamily="2" charset="2"/>
              <a:buChar char="Ø"/>
            </a:pPr>
            <a:r>
              <a:rPr lang="tr-TR" dirty="0" err="1" smtClean="0"/>
              <a:t>Add</a:t>
            </a:r>
            <a:r>
              <a:rPr lang="tr-TR" dirty="0" smtClean="0"/>
              <a:t> ve </a:t>
            </a:r>
            <a:r>
              <a:rPr lang="tr-TR" dirty="0" err="1" smtClean="0"/>
              <a:t>Subtruct</a:t>
            </a:r>
            <a:r>
              <a:rPr lang="tr-TR" dirty="0" smtClean="0"/>
              <a:t> komutlarını kullanarak </a:t>
            </a:r>
            <a:r>
              <a:rPr lang="tr-TR" dirty="0" err="1" smtClean="0"/>
              <a:t>TimeSpan</a:t>
            </a:r>
            <a:r>
              <a:rPr lang="tr-TR" dirty="0" smtClean="0"/>
              <a:t> nesneleri üzerinde ekleme çıkarma işlemleri gerçekleştirebiliriz. Yukarıdaki uygulamada </a:t>
            </a:r>
            <a:r>
              <a:rPr lang="tr-TR" dirty="0" err="1" smtClean="0"/>
              <a:t>Add</a:t>
            </a:r>
            <a:r>
              <a:rPr lang="tr-TR" dirty="0" smtClean="0"/>
              <a:t> metodunu kullanarak oluşturacağımız bir zaman değeri üzerine ekleme yaptık.</a:t>
            </a:r>
          </a:p>
          <a:p>
            <a:endParaRPr lang="tr-TR" dirty="0"/>
          </a:p>
        </p:txBody>
      </p:sp>
    </p:spTree>
    <p:extLst>
      <p:ext uri="{BB962C8B-B14F-4D97-AF65-F5344CB8AC3E}">
        <p14:creationId xmlns:p14="http://schemas.microsoft.com/office/powerpoint/2010/main" val="2413191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ayt Numarası Yer Tutucusu 3">
            <a:extLst>
              <a:ext uri="{FF2B5EF4-FFF2-40B4-BE49-F238E27FC236}">
                <a16:creationId xmlns:a16="http://schemas.microsoft.com/office/drawing/2014/main" id="{EF0C1E0F-E3F3-485B-B968-94C7F3058E4B}"/>
              </a:ext>
            </a:extLst>
          </p:cNvPr>
          <p:cNvSpPr>
            <a:spLocks noGrp="1"/>
          </p:cNvSpPr>
          <p:nvPr>
            <p:ph type="sldNum" sz="quarter" idx="12"/>
          </p:nvPr>
        </p:nvSpPr>
        <p:spPr>
          <a:xfrm>
            <a:off x="460692" y="790660"/>
            <a:ext cx="779767" cy="365125"/>
          </a:xfrm>
        </p:spPr>
        <p:txBody>
          <a:bodyPr/>
          <a:lstStyle/>
          <a:p>
            <a:fld id="{D57F1E4F-1CFF-5643-939E-217C01CDF565}" type="slidenum">
              <a:rPr lang="en-US" smtClean="0"/>
              <a:pPr/>
              <a:t>18</a:t>
            </a:fld>
            <a:endParaRPr lang="en-US" dirty="0"/>
          </a:p>
        </p:txBody>
      </p:sp>
      <p:sp>
        <p:nvSpPr>
          <p:cNvPr id="10" name="Unvan 1"/>
          <p:cNvSpPr>
            <a:spLocks noGrp="1"/>
          </p:cNvSpPr>
          <p:nvPr>
            <p:ph type="title"/>
          </p:nvPr>
        </p:nvSpPr>
        <p:spPr>
          <a:xfrm>
            <a:off x="1624872" y="738410"/>
            <a:ext cx="8911687" cy="1280890"/>
          </a:xfrm>
        </p:spPr>
        <p:txBody>
          <a:bodyPr>
            <a:normAutofit/>
          </a:bodyPr>
          <a:lstStyle/>
          <a:p>
            <a:r>
              <a:rPr lang="tr-TR" sz="2400" dirty="0" smtClean="0"/>
              <a:t>Uygulama </a:t>
            </a:r>
            <a:r>
              <a:rPr lang="tr-TR" sz="2400" dirty="0"/>
              <a:t>Örneği </a:t>
            </a:r>
            <a:r>
              <a:rPr lang="tr-TR" sz="2400" dirty="0" smtClean="0"/>
              <a:t>-8</a:t>
            </a:r>
            <a:endParaRPr lang="tr-TR" sz="2400" b="1" dirty="0"/>
          </a:p>
        </p:txBody>
      </p:sp>
      <p:pic>
        <p:nvPicPr>
          <p:cNvPr id="11" name="Resim 10">
            <a:hlinkClick r:id="rId2"/>
            <a:extLst>
              <a:ext uri="{FF2B5EF4-FFF2-40B4-BE49-F238E27FC236}">
                <a16:creationId xmlns:a16="http://schemas.microsoft.com/office/drawing/2014/main" id="{5E0CEE4C-9B47-48D3-9C95-A5768F3000F3}"/>
              </a:ext>
            </a:extLst>
          </p:cNvPr>
          <p:cNvPicPr>
            <a:picLocks noChangeAspect="1"/>
          </p:cNvPicPr>
          <p:nvPr/>
        </p:nvPicPr>
        <p:blipFill>
          <a:blip r:embed="rId3"/>
          <a:stretch>
            <a:fillRect/>
          </a:stretch>
        </p:blipFill>
        <p:spPr>
          <a:xfrm>
            <a:off x="10213349" y="5224474"/>
            <a:ext cx="1778435" cy="1633526"/>
          </a:xfrm>
          <a:prstGeom prst="rect">
            <a:avLst/>
          </a:prstGeom>
        </p:spPr>
      </p:pic>
      <p:sp>
        <p:nvSpPr>
          <p:cNvPr id="12" name="Dikdörtgen 11">
            <a:extLst>
              <a:ext uri="{FF2B5EF4-FFF2-40B4-BE49-F238E27FC236}">
                <a16:creationId xmlns:a16="http://schemas.microsoft.com/office/drawing/2014/main" id="{119B20A2-A534-4B18-BCEA-DDD3194F8470}"/>
              </a:ext>
            </a:extLst>
          </p:cNvPr>
          <p:cNvSpPr/>
          <p:nvPr/>
        </p:nvSpPr>
        <p:spPr>
          <a:xfrm>
            <a:off x="9572776" y="6581001"/>
            <a:ext cx="2772989" cy="276999"/>
          </a:xfrm>
          <a:prstGeom prst="rect">
            <a:avLst/>
          </a:prstGeom>
          <a:noFill/>
        </p:spPr>
        <p:txBody>
          <a:bodyPr wrap="square" lIns="91440" tIns="45720" rIns="91440" bIns="45720">
            <a:spAutoFit/>
          </a:bodyPr>
          <a:lstStyle/>
          <a:p>
            <a:pPr algn="ctr"/>
            <a:r>
              <a:rPr lang="tr-TR" sz="1200" b="0" cap="none" spc="0" dirty="0">
                <a:ln w="0"/>
                <a:effectLst>
                  <a:outerShdw blurRad="38100" dist="19050" dir="2700000" algn="tl" rotWithShape="0">
                    <a:schemeClr val="dk1">
                      <a:alpha val="40000"/>
                    </a:schemeClr>
                  </a:outerShdw>
                </a:effectLst>
                <a:hlinkClick r:id="rId4">
                  <a:extLst>
                    <a:ext uri="{A12FA001-AC4F-418D-AE19-62706E023703}">
                      <ahyp:hlinkClr xmlns:ahyp="http://schemas.microsoft.com/office/drawing/2018/hyperlinkcolor" xmlns="" val="tx"/>
                    </a:ext>
                  </a:extLst>
                </a:hlinkClick>
              </a:rPr>
              <a:t>http://youtube.com/bmdersleri</a:t>
            </a:r>
            <a:endParaRPr lang="tr-TR" sz="1200" b="0" cap="none" spc="0" dirty="0">
              <a:ln w="0"/>
              <a:effectLst>
                <a:outerShdw blurRad="38100" dist="19050" dir="2700000" algn="tl" rotWithShape="0">
                  <a:schemeClr val="dk1">
                    <a:alpha val="40000"/>
                  </a:schemeClr>
                </a:outerShdw>
              </a:effectLst>
            </a:endParaRPr>
          </a:p>
        </p:txBody>
      </p:sp>
      <p:sp>
        <p:nvSpPr>
          <p:cNvPr id="9" name="Metin kutusu 8"/>
          <p:cNvSpPr txBox="1"/>
          <p:nvPr/>
        </p:nvSpPr>
        <p:spPr>
          <a:xfrm>
            <a:off x="1742385" y="5269438"/>
            <a:ext cx="8113431" cy="1200329"/>
          </a:xfrm>
          <a:prstGeom prst="rect">
            <a:avLst/>
          </a:prstGeom>
          <a:noFill/>
        </p:spPr>
        <p:txBody>
          <a:bodyPr wrap="square" rtlCol="0">
            <a:spAutoFit/>
          </a:bodyPr>
          <a:lstStyle/>
          <a:p>
            <a:pPr marL="285750" indent="-285750">
              <a:buFont typeface="Wingdings" panose="05000000000000000000" pitchFamily="2" charset="2"/>
              <a:buChar char="Ø"/>
            </a:pPr>
            <a:r>
              <a:rPr lang="tr-TR" dirty="0" err="1" smtClean="0"/>
              <a:t>Subtract</a:t>
            </a:r>
            <a:r>
              <a:rPr lang="tr-TR" dirty="0" smtClean="0"/>
              <a:t> komutunu kullanarak iki tarih değeri arasındaki farkı alan uygulamamızda bugünün tarihinden, tarih isimli değişkene atanan tarih değerini çıkartarak sonucu fark isimli </a:t>
            </a:r>
            <a:r>
              <a:rPr lang="tr-TR" dirty="0" err="1" smtClean="0"/>
              <a:t>TimeSpan</a:t>
            </a:r>
            <a:r>
              <a:rPr lang="tr-TR" dirty="0" smtClean="0"/>
              <a:t> nesnesi türünden değişkene aktardık.</a:t>
            </a:r>
            <a:endParaRPr lang="tr-TR" dirty="0"/>
          </a:p>
        </p:txBody>
      </p:sp>
      <p:pic>
        <p:nvPicPr>
          <p:cNvPr id="4" name="İçerik Yer Tutucusu 3"/>
          <p:cNvPicPr>
            <a:picLocks noGrp="1" noChangeAspect="1"/>
          </p:cNvPicPr>
          <p:nvPr>
            <p:ph sz="half" idx="1"/>
          </p:nvPr>
        </p:nvPicPr>
        <p:blipFill>
          <a:blip r:embed="rId5">
            <a:extLst>
              <a:ext uri="{28A0092B-C50C-407E-A947-70E740481C1C}">
                <a14:useLocalDpi xmlns:a14="http://schemas.microsoft.com/office/drawing/2010/main" val="0"/>
              </a:ext>
            </a:extLst>
          </a:blip>
          <a:stretch>
            <a:fillRect/>
          </a:stretch>
        </p:blipFill>
        <p:spPr>
          <a:xfrm>
            <a:off x="1240459" y="1508273"/>
            <a:ext cx="9117284" cy="2121618"/>
          </a:xfrm>
        </p:spPr>
      </p:pic>
      <p:pic>
        <p:nvPicPr>
          <p:cNvPr id="5" name="Resim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21490" y="3888927"/>
            <a:ext cx="4305673" cy="1036410"/>
          </a:xfrm>
          <a:prstGeom prst="rect">
            <a:avLst/>
          </a:prstGeom>
        </p:spPr>
      </p:pic>
    </p:spTree>
    <p:extLst>
      <p:ext uri="{BB962C8B-B14F-4D97-AF65-F5344CB8AC3E}">
        <p14:creationId xmlns:p14="http://schemas.microsoft.com/office/powerpoint/2010/main" val="183440412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ayt Numarası Yer Tutucusu 3">
            <a:extLst>
              <a:ext uri="{FF2B5EF4-FFF2-40B4-BE49-F238E27FC236}">
                <a16:creationId xmlns:a16="http://schemas.microsoft.com/office/drawing/2014/main" id="{EF0C1E0F-E3F3-485B-B968-94C7F3058E4B}"/>
              </a:ext>
            </a:extLst>
          </p:cNvPr>
          <p:cNvSpPr>
            <a:spLocks noGrp="1"/>
          </p:cNvSpPr>
          <p:nvPr>
            <p:ph type="sldNum" sz="quarter" idx="12"/>
          </p:nvPr>
        </p:nvSpPr>
        <p:spPr>
          <a:xfrm>
            <a:off x="460692" y="790660"/>
            <a:ext cx="779767" cy="365125"/>
          </a:xfrm>
        </p:spPr>
        <p:txBody>
          <a:bodyPr/>
          <a:lstStyle/>
          <a:p>
            <a:fld id="{D57F1E4F-1CFF-5643-939E-217C01CDF565}" type="slidenum">
              <a:rPr lang="en-US" smtClean="0"/>
              <a:pPr/>
              <a:t>19</a:t>
            </a:fld>
            <a:endParaRPr lang="en-US" dirty="0"/>
          </a:p>
        </p:txBody>
      </p:sp>
      <p:sp>
        <p:nvSpPr>
          <p:cNvPr id="10" name="Unvan 1"/>
          <p:cNvSpPr>
            <a:spLocks noGrp="1"/>
          </p:cNvSpPr>
          <p:nvPr>
            <p:ph type="title"/>
          </p:nvPr>
        </p:nvSpPr>
        <p:spPr>
          <a:xfrm>
            <a:off x="1624872" y="738410"/>
            <a:ext cx="8911687" cy="1280890"/>
          </a:xfrm>
        </p:spPr>
        <p:txBody>
          <a:bodyPr>
            <a:normAutofit/>
          </a:bodyPr>
          <a:lstStyle/>
          <a:p>
            <a:r>
              <a:rPr lang="tr-TR" sz="2400" dirty="0" smtClean="0"/>
              <a:t>Uygulama </a:t>
            </a:r>
            <a:r>
              <a:rPr lang="tr-TR" sz="2400" dirty="0"/>
              <a:t>Örneği </a:t>
            </a:r>
            <a:r>
              <a:rPr lang="tr-TR" sz="2400" dirty="0" smtClean="0"/>
              <a:t>-9</a:t>
            </a:r>
            <a:endParaRPr lang="tr-TR" sz="2400" b="1" dirty="0"/>
          </a:p>
        </p:txBody>
      </p:sp>
      <p:pic>
        <p:nvPicPr>
          <p:cNvPr id="11" name="Resim 10">
            <a:hlinkClick r:id="rId2"/>
            <a:extLst>
              <a:ext uri="{FF2B5EF4-FFF2-40B4-BE49-F238E27FC236}">
                <a16:creationId xmlns:a16="http://schemas.microsoft.com/office/drawing/2014/main" id="{5E0CEE4C-9B47-48D3-9C95-A5768F3000F3}"/>
              </a:ext>
            </a:extLst>
          </p:cNvPr>
          <p:cNvPicPr>
            <a:picLocks noChangeAspect="1"/>
          </p:cNvPicPr>
          <p:nvPr/>
        </p:nvPicPr>
        <p:blipFill>
          <a:blip r:embed="rId3"/>
          <a:stretch>
            <a:fillRect/>
          </a:stretch>
        </p:blipFill>
        <p:spPr>
          <a:xfrm>
            <a:off x="10213349" y="5224474"/>
            <a:ext cx="1778435" cy="1633526"/>
          </a:xfrm>
          <a:prstGeom prst="rect">
            <a:avLst/>
          </a:prstGeom>
        </p:spPr>
      </p:pic>
      <p:sp>
        <p:nvSpPr>
          <p:cNvPr id="12" name="Dikdörtgen 11">
            <a:extLst>
              <a:ext uri="{FF2B5EF4-FFF2-40B4-BE49-F238E27FC236}">
                <a16:creationId xmlns:a16="http://schemas.microsoft.com/office/drawing/2014/main" id="{119B20A2-A534-4B18-BCEA-DDD3194F8470}"/>
              </a:ext>
            </a:extLst>
          </p:cNvPr>
          <p:cNvSpPr/>
          <p:nvPr/>
        </p:nvSpPr>
        <p:spPr>
          <a:xfrm>
            <a:off x="9572776" y="6581001"/>
            <a:ext cx="2772989" cy="276999"/>
          </a:xfrm>
          <a:prstGeom prst="rect">
            <a:avLst/>
          </a:prstGeom>
          <a:noFill/>
        </p:spPr>
        <p:txBody>
          <a:bodyPr wrap="square" lIns="91440" tIns="45720" rIns="91440" bIns="45720">
            <a:spAutoFit/>
          </a:bodyPr>
          <a:lstStyle/>
          <a:p>
            <a:pPr algn="ctr"/>
            <a:r>
              <a:rPr lang="tr-TR" sz="1200" b="0" cap="none" spc="0" dirty="0">
                <a:ln w="0"/>
                <a:effectLst>
                  <a:outerShdw blurRad="38100" dist="19050" dir="2700000" algn="tl" rotWithShape="0">
                    <a:schemeClr val="dk1">
                      <a:alpha val="40000"/>
                    </a:schemeClr>
                  </a:outerShdw>
                </a:effectLst>
                <a:hlinkClick r:id="rId4">
                  <a:extLst>
                    <a:ext uri="{A12FA001-AC4F-418D-AE19-62706E023703}">
                      <ahyp:hlinkClr xmlns:ahyp="http://schemas.microsoft.com/office/drawing/2018/hyperlinkcolor" xmlns="" val="tx"/>
                    </a:ext>
                  </a:extLst>
                </a:hlinkClick>
              </a:rPr>
              <a:t>http://youtube.com/bmdersleri</a:t>
            </a:r>
            <a:endParaRPr lang="tr-TR" sz="1200" b="0" cap="none" spc="0" dirty="0">
              <a:ln w="0"/>
              <a:effectLst>
                <a:outerShdw blurRad="38100" dist="19050" dir="2700000" algn="tl" rotWithShape="0">
                  <a:schemeClr val="dk1">
                    <a:alpha val="40000"/>
                  </a:schemeClr>
                </a:outerShdw>
              </a:effectLst>
            </a:endParaRPr>
          </a:p>
        </p:txBody>
      </p:sp>
      <p:sp>
        <p:nvSpPr>
          <p:cNvPr id="9" name="Metin kutusu 8"/>
          <p:cNvSpPr txBox="1"/>
          <p:nvPr/>
        </p:nvSpPr>
        <p:spPr>
          <a:xfrm>
            <a:off x="1317513" y="4933241"/>
            <a:ext cx="9972211" cy="646331"/>
          </a:xfrm>
          <a:prstGeom prst="rect">
            <a:avLst/>
          </a:prstGeom>
          <a:noFill/>
        </p:spPr>
        <p:txBody>
          <a:bodyPr wrap="square" rtlCol="0">
            <a:spAutoFit/>
          </a:bodyPr>
          <a:lstStyle/>
          <a:p>
            <a:pPr marL="285750" indent="-285750">
              <a:buFont typeface="Wingdings" panose="05000000000000000000" pitchFamily="2" charset="2"/>
              <a:buChar char="Ø"/>
            </a:pPr>
            <a:r>
              <a:rPr lang="tr-TR" dirty="0" err="1"/>
              <a:t>TimeSpan</a:t>
            </a:r>
            <a:r>
              <a:rPr lang="tr-TR" dirty="0"/>
              <a:t> türündeki değişkene </a:t>
            </a:r>
            <a:r>
              <a:rPr lang="tr-TR" dirty="0" err="1"/>
              <a:t>TotalDays</a:t>
            </a:r>
            <a:r>
              <a:rPr lang="tr-TR" dirty="0"/>
              <a:t> özelliğini </a:t>
            </a:r>
            <a:r>
              <a:rPr lang="tr-TR" dirty="0" smtClean="0"/>
              <a:t>kullandığımızda </a:t>
            </a:r>
            <a:r>
              <a:rPr lang="tr-TR" dirty="0"/>
              <a:t>bize aradaki farkı gün cinsinden verecektir.</a:t>
            </a:r>
          </a:p>
        </p:txBody>
      </p:sp>
      <p:pic>
        <p:nvPicPr>
          <p:cNvPr id="3" name="İçerik Yer Tutucusu 2"/>
          <p:cNvPicPr>
            <a:picLocks noGrp="1" noChangeAspect="1"/>
          </p:cNvPicPr>
          <p:nvPr>
            <p:ph sz="half" idx="1"/>
          </p:nvPr>
        </p:nvPicPr>
        <p:blipFill>
          <a:blip r:embed="rId5">
            <a:extLst>
              <a:ext uri="{28A0092B-C50C-407E-A947-70E740481C1C}">
                <a14:useLocalDpi xmlns:a14="http://schemas.microsoft.com/office/drawing/2010/main" val="0"/>
              </a:ext>
            </a:extLst>
          </a:blip>
          <a:stretch>
            <a:fillRect/>
          </a:stretch>
        </p:blipFill>
        <p:spPr>
          <a:xfrm>
            <a:off x="1078819" y="1638415"/>
            <a:ext cx="9457740" cy="2794112"/>
          </a:xfrm>
        </p:spPr>
      </p:pic>
    </p:spTree>
    <p:extLst>
      <p:ext uri="{BB962C8B-B14F-4D97-AF65-F5344CB8AC3E}">
        <p14:creationId xmlns:p14="http://schemas.microsoft.com/office/powerpoint/2010/main" val="33806686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2150300" y="1727200"/>
            <a:ext cx="8915400" cy="4184022"/>
          </a:xfrm>
        </p:spPr>
        <p:txBody>
          <a:bodyPr>
            <a:normAutofit fontScale="77500" lnSpcReduction="20000"/>
          </a:bodyPr>
          <a:lstStyle/>
          <a:p>
            <a:r>
              <a:rPr lang="tr-TR" dirty="0" smtClean="0"/>
              <a:t>C# nedir?</a:t>
            </a:r>
          </a:p>
          <a:p>
            <a:r>
              <a:rPr lang="tr-TR" dirty="0" smtClean="0"/>
              <a:t>C# da Takvim Ve Saat İşlemleri</a:t>
            </a:r>
          </a:p>
          <a:p>
            <a:r>
              <a:rPr lang="tr-TR" dirty="0" smtClean="0"/>
              <a:t>C# da </a:t>
            </a:r>
            <a:r>
              <a:rPr lang="tr-TR" dirty="0" err="1" smtClean="0"/>
              <a:t>DateTime</a:t>
            </a:r>
            <a:r>
              <a:rPr lang="tr-TR" dirty="0" smtClean="0"/>
              <a:t> </a:t>
            </a:r>
            <a:r>
              <a:rPr lang="tr-TR" dirty="0" err="1" smtClean="0"/>
              <a:t>TimeSpan</a:t>
            </a:r>
            <a:endParaRPr lang="tr-TR" dirty="0" smtClean="0"/>
          </a:p>
          <a:p>
            <a:r>
              <a:rPr lang="tr-TR" dirty="0" err="1" smtClean="0"/>
              <a:t>DateTime</a:t>
            </a:r>
            <a:r>
              <a:rPr lang="tr-TR" dirty="0" smtClean="0"/>
              <a:t> Nesnesinin özellikleri ?</a:t>
            </a:r>
          </a:p>
          <a:p>
            <a:r>
              <a:rPr lang="tr-TR" dirty="0" err="1" smtClean="0"/>
              <a:t>DateTime</a:t>
            </a:r>
            <a:r>
              <a:rPr lang="tr-TR" dirty="0" smtClean="0"/>
              <a:t> Uygulama Örnekleri</a:t>
            </a:r>
          </a:p>
          <a:p>
            <a:r>
              <a:rPr lang="tr-TR" dirty="0" err="1"/>
              <a:t>DaysInMonth</a:t>
            </a:r>
            <a:r>
              <a:rPr lang="tr-TR" dirty="0"/>
              <a:t>() ve </a:t>
            </a:r>
            <a:r>
              <a:rPr lang="tr-TR" dirty="0" err="1"/>
              <a:t>IsLeapYear</a:t>
            </a:r>
            <a:r>
              <a:rPr lang="tr-TR" dirty="0"/>
              <a:t>() </a:t>
            </a:r>
            <a:r>
              <a:rPr lang="tr-TR" dirty="0" smtClean="0"/>
              <a:t>Metotları</a:t>
            </a:r>
          </a:p>
          <a:p>
            <a:r>
              <a:rPr lang="tr-TR" dirty="0" err="1" smtClean="0"/>
              <a:t>TimeSpan</a:t>
            </a:r>
            <a:r>
              <a:rPr lang="tr-TR" dirty="0" smtClean="0"/>
              <a:t> Nesnesinin Özellikleri</a:t>
            </a:r>
          </a:p>
          <a:p>
            <a:r>
              <a:rPr lang="tr-TR" dirty="0" smtClean="0"/>
              <a:t>Tarih ve Zaman Üzerinde Ekleme </a:t>
            </a:r>
            <a:r>
              <a:rPr lang="tr-TR" dirty="0"/>
              <a:t>Ç</a:t>
            </a:r>
            <a:r>
              <a:rPr lang="tr-TR" dirty="0" smtClean="0"/>
              <a:t>ıkarma </a:t>
            </a:r>
            <a:r>
              <a:rPr lang="tr-TR" dirty="0"/>
              <a:t>Y</a:t>
            </a:r>
            <a:r>
              <a:rPr lang="tr-TR" dirty="0" smtClean="0"/>
              <a:t>apmak</a:t>
            </a:r>
          </a:p>
          <a:p>
            <a:r>
              <a:rPr lang="tr-TR" dirty="0" smtClean="0"/>
              <a:t>Tarih ve Zamanları Karşılaştırmak</a:t>
            </a:r>
          </a:p>
          <a:p>
            <a:r>
              <a:rPr lang="tr-TR" dirty="0" smtClean="0"/>
              <a:t> Uygulama Örnekleri</a:t>
            </a:r>
          </a:p>
          <a:p>
            <a:r>
              <a:rPr lang="tr-TR" dirty="0" err="1" smtClean="0"/>
              <a:t>String</a:t>
            </a:r>
            <a:r>
              <a:rPr lang="tr-TR" dirty="0" smtClean="0"/>
              <a:t> Sınıfını Kullanarak Biçimlendirme </a:t>
            </a:r>
            <a:r>
              <a:rPr lang="tr-TR" dirty="0"/>
              <a:t>Y</a:t>
            </a:r>
            <a:r>
              <a:rPr lang="tr-TR" dirty="0" smtClean="0"/>
              <a:t>apmak</a:t>
            </a:r>
          </a:p>
          <a:p>
            <a:r>
              <a:rPr lang="tr-TR" dirty="0" smtClean="0"/>
              <a:t>Kaynak </a:t>
            </a:r>
          </a:p>
          <a:p>
            <a:pPr marL="0" indent="0">
              <a:buNone/>
            </a:pPr>
            <a:endParaRPr lang="tr-TR" dirty="0" smtClean="0"/>
          </a:p>
          <a:p>
            <a:pPr marL="0" indent="0">
              <a:buNone/>
            </a:pPr>
            <a:r>
              <a:rPr lang="tr-TR" dirty="0"/>
              <a:t> </a:t>
            </a:r>
            <a:r>
              <a:rPr lang="tr-TR" dirty="0" smtClean="0"/>
              <a:t>     </a:t>
            </a:r>
          </a:p>
        </p:txBody>
      </p:sp>
      <p:sp>
        <p:nvSpPr>
          <p:cNvPr id="5" name="Slayt Numarası Yer Tutucusu 3">
            <a:extLst>
              <a:ext uri="{FF2B5EF4-FFF2-40B4-BE49-F238E27FC236}">
                <a16:creationId xmlns:a16="http://schemas.microsoft.com/office/drawing/2014/main" id="{EF0C1E0F-E3F3-485B-B968-94C7F3058E4B}"/>
              </a:ext>
            </a:extLst>
          </p:cNvPr>
          <p:cNvSpPr>
            <a:spLocks noGrp="1"/>
          </p:cNvSpPr>
          <p:nvPr>
            <p:ph type="sldNum" sz="quarter" idx="12"/>
          </p:nvPr>
        </p:nvSpPr>
        <p:spPr>
          <a:xfrm>
            <a:off x="460692" y="790660"/>
            <a:ext cx="779767" cy="365125"/>
          </a:xfrm>
        </p:spPr>
        <p:txBody>
          <a:bodyPr/>
          <a:lstStyle/>
          <a:p>
            <a:fld id="{D57F1E4F-1CFF-5643-939E-217C01CDF565}" type="slidenum">
              <a:rPr lang="en-US" smtClean="0"/>
              <a:pPr/>
              <a:t>2</a:t>
            </a:fld>
            <a:endParaRPr lang="en-US" dirty="0"/>
          </a:p>
        </p:txBody>
      </p:sp>
      <p:sp>
        <p:nvSpPr>
          <p:cNvPr id="7" name="Dikdörtgen 6">
            <a:extLst>
              <a:ext uri="{FF2B5EF4-FFF2-40B4-BE49-F238E27FC236}">
                <a16:creationId xmlns:a16="http://schemas.microsoft.com/office/drawing/2014/main" id="{119B20A2-A534-4B18-BCEA-DDD3194F8470}"/>
              </a:ext>
            </a:extLst>
          </p:cNvPr>
          <p:cNvSpPr/>
          <p:nvPr/>
        </p:nvSpPr>
        <p:spPr>
          <a:xfrm>
            <a:off x="9572776" y="6543161"/>
            <a:ext cx="2772989" cy="276999"/>
          </a:xfrm>
          <a:prstGeom prst="rect">
            <a:avLst/>
          </a:prstGeom>
          <a:noFill/>
        </p:spPr>
        <p:txBody>
          <a:bodyPr wrap="square" lIns="91440" tIns="45720" rIns="91440" bIns="45720">
            <a:spAutoFit/>
          </a:bodyPr>
          <a:lstStyle/>
          <a:p>
            <a:pPr algn="ctr"/>
            <a:r>
              <a:rPr lang="tr-TR" sz="1200" b="0" cap="none" spc="0" dirty="0">
                <a:ln w="0"/>
                <a:effectLst>
                  <a:outerShdw blurRad="38100" dist="19050" dir="2700000" algn="tl" rotWithShape="0">
                    <a:schemeClr val="dk1">
                      <a:alpha val="40000"/>
                    </a:schemeClr>
                  </a:outerShdw>
                </a:effectLst>
                <a:hlinkClick r:id="rId2">
                  <a:extLst>
                    <a:ext uri="{A12FA001-AC4F-418D-AE19-62706E023703}">
                      <ahyp:hlinkClr xmlns:ahyp="http://schemas.microsoft.com/office/drawing/2018/hyperlinkcolor" xmlns="" val="tx"/>
                    </a:ext>
                  </a:extLst>
                </a:hlinkClick>
              </a:rPr>
              <a:t>http://youtube.com/bmdersleri</a:t>
            </a:r>
            <a:endParaRPr lang="tr-TR" sz="1200" b="0" cap="none" spc="0" dirty="0">
              <a:ln w="0"/>
              <a:effectLst>
                <a:outerShdw blurRad="38100" dist="19050" dir="2700000" algn="tl" rotWithShape="0">
                  <a:schemeClr val="dk1">
                    <a:alpha val="40000"/>
                  </a:schemeClr>
                </a:outerShdw>
              </a:effectLst>
            </a:endParaRPr>
          </a:p>
        </p:txBody>
      </p:sp>
      <p:pic>
        <p:nvPicPr>
          <p:cNvPr id="8" name="Resim 7">
            <a:hlinkClick r:id="rId3"/>
            <a:extLst>
              <a:ext uri="{FF2B5EF4-FFF2-40B4-BE49-F238E27FC236}">
                <a16:creationId xmlns:a16="http://schemas.microsoft.com/office/drawing/2014/main" id="{5E0CEE4C-9B47-48D3-9C95-A5768F3000F3}"/>
              </a:ext>
            </a:extLst>
          </p:cNvPr>
          <p:cNvPicPr>
            <a:picLocks noChangeAspect="1"/>
          </p:cNvPicPr>
          <p:nvPr/>
        </p:nvPicPr>
        <p:blipFill>
          <a:blip r:embed="rId4"/>
          <a:stretch>
            <a:fillRect/>
          </a:stretch>
        </p:blipFill>
        <p:spPr>
          <a:xfrm>
            <a:off x="10228222" y="5153978"/>
            <a:ext cx="1778435" cy="1633526"/>
          </a:xfrm>
          <a:prstGeom prst="rect">
            <a:avLst/>
          </a:prstGeom>
        </p:spPr>
      </p:pic>
      <p:sp>
        <p:nvSpPr>
          <p:cNvPr id="10" name="Başlık 1">
            <a:extLst>
              <a:ext uri="{FF2B5EF4-FFF2-40B4-BE49-F238E27FC236}">
                <a16:creationId xmlns:a16="http://schemas.microsoft.com/office/drawing/2014/main" id="{60FD3E19-27CE-4D6A-8B21-C694EA9EA88D}"/>
              </a:ext>
            </a:extLst>
          </p:cNvPr>
          <p:cNvSpPr txBox="1">
            <a:spLocks/>
          </p:cNvSpPr>
          <p:nvPr/>
        </p:nvSpPr>
        <p:spPr>
          <a:xfrm>
            <a:off x="2745325" y="776510"/>
            <a:ext cx="8911687"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tr-TR" dirty="0" smtClean="0"/>
              <a:t>İçindekiler</a:t>
            </a:r>
            <a:endParaRPr lang="en-US" dirty="0"/>
          </a:p>
        </p:txBody>
      </p:sp>
      <p:pic>
        <p:nvPicPr>
          <p:cNvPr id="9" name="Picture 2">
            <a:extLst>
              <a:ext uri="{FF2B5EF4-FFF2-40B4-BE49-F238E27FC236}">
                <a16:creationId xmlns:a16="http://schemas.microsoft.com/office/drawing/2014/main" id="{30C9555B-79E5-493C-91CF-6C37CB029805}"/>
              </a:ext>
            </a:extLst>
          </p:cNvPr>
          <p:cNvPicPr>
            <a:picLocks noChangeAspect="1" noChangeArrowheads="1"/>
          </p:cNvPicPr>
          <p:nvPr/>
        </p:nvPicPr>
        <p:blipFill>
          <a:blip r:embed="rId5"/>
          <a:srcRect/>
          <a:stretch/>
        </p:blipFill>
        <p:spPr bwMode="auto">
          <a:xfrm>
            <a:off x="8736380" y="1626347"/>
            <a:ext cx="2983684" cy="2983684"/>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365717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ayt Numarası Yer Tutucusu 3">
            <a:extLst>
              <a:ext uri="{FF2B5EF4-FFF2-40B4-BE49-F238E27FC236}">
                <a16:creationId xmlns:a16="http://schemas.microsoft.com/office/drawing/2014/main" id="{EF0C1E0F-E3F3-485B-B968-94C7F3058E4B}"/>
              </a:ext>
            </a:extLst>
          </p:cNvPr>
          <p:cNvSpPr>
            <a:spLocks noGrp="1"/>
          </p:cNvSpPr>
          <p:nvPr>
            <p:ph type="sldNum" sz="quarter" idx="12"/>
          </p:nvPr>
        </p:nvSpPr>
        <p:spPr>
          <a:xfrm>
            <a:off x="460692" y="790660"/>
            <a:ext cx="779767" cy="365125"/>
          </a:xfrm>
        </p:spPr>
        <p:txBody>
          <a:bodyPr/>
          <a:lstStyle/>
          <a:p>
            <a:fld id="{D57F1E4F-1CFF-5643-939E-217C01CDF565}" type="slidenum">
              <a:rPr lang="en-US" smtClean="0"/>
              <a:pPr/>
              <a:t>20</a:t>
            </a:fld>
            <a:endParaRPr lang="en-US" dirty="0"/>
          </a:p>
        </p:txBody>
      </p:sp>
      <p:pic>
        <p:nvPicPr>
          <p:cNvPr id="7" name="Resim 6">
            <a:hlinkClick r:id="rId2"/>
            <a:extLst>
              <a:ext uri="{FF2B5EF4-FFF2-40B4-BE49-F238E27FC236}">
                <a16:creationId xmlns:a16="http://schemas.microsoft.com/office/drawing/2014/main" id="{5E0CEE4C-9B47-48D3-9C95-A5768F3000F3}"/>
              </a:ext>
            </a:extLst>
          </p:cNvPr>
          <p:cNvPicPr>
            <a:picLocks noChangeAspect="1"/>
          </p:cNvPicPr>
          <p:nvPr/>
        </p:nvPicPr>
        <p:blipFill>
          <a:blip r:embed="rId3"/>
          <a:stretch>
            <a:fillRect/>
          </a:stretch>
        </p:blipFill>
        <p:spPr>
          <a:xfrm>
            <a:off x="10213349" y="5224474"/>
            <a:ext cx="1778435" cy="1633526"/>
          </a:xfrm>
          <a:prstGeom prst="rect">
            <a:avLst/>
          </a:prstGeom>
        </p:spPr>
      </p:pic>
      <p:sp>
        <p:nvSpPr>
          <p:cNvPr id="9" name="Dikdörtgen 8">
            <a:extLst>
              <a:ext uri="{FF2B5EF4-FFF2-40B4-BE49-F238E27FC236}">
                <a16:creationId xmlns:a16="http://schemas.microsoft.com/office/drawing/2014/main" id="{119B20A2-A534-4B18-BCEA-DDD3194F8470}"/>
              </a:ext>
            </a:extLst>
          </p:cNvPr>
          <p:cNvSpPr/>
          <p:nvPr/>
        </p:nvSpPr>
        <p:spPr>
          <a:xfrm>
            <a:off x="9572776" y="6581001"/>
            <a:ext cx="2772989" cy="276999"/>
          </a:xfrm>
          <a:prstGeom prst="rect">
            <a:avLst/>
          </a:prstGeom>
          <a:noFill/>
        </p:spPr>
        <p:txBody>
          <a:bodyPr wrap="square" lIns="91440" tIns="45720" rIns="91440" bIns="45720">
            <a:spAutoFit/>
          </a:bodyPr>
          <a:lstStyle/>
          <a:p>
            <a:pPr algn="ctr"/>
            <a:r>
              <a:rPr lang="tr-TR" sz="1200" b="0" cap="none" spc="0" dirty="0">
                <a:ln w="0"/>
                <a:effectLst>
                  <a:outerShdw blurRad="38100" dist="19050" dir="2700000" algn="tl" rotWithShape="0">
                    <a:schemeClr val="dk1">
                      <a:alpha val="40000"/>
                    </a:schemeClr>
                  </a:outerShdw>
                </a:effectLst>
                <a:hlinkClick r:id="rId4">
                  <a:extLst>
                    <a:ext uri="{A12FA001-AC4F-418D-AE19-62706E023703}">
                      <ahyp:hlinkClr xmlns:ahyp="http://schemas.microsoft.com/office/drawing/2018/hyperlinkcolor" xmlns="" val="tx"/>
                    </a:ext>
                  </a:extLst>
                </a:hlinkClick>
              </a:rPr>
              <a:t>http://youtube.com/bmdersleri</a:t>
            </a:r>
            <a:endParaRPr lang="tr-TR" sz="1200" b="0" cap="none" spc="0" dirty="0">
              <a:ln w="0"/>
              <a:effectLst>
                <a:outerShdw blurRad="38100" dist="19050" dir="2700000" algn="tl" rotWithShape="0">
                  <a:schemeClr val="dk1">
                    <a:alpha val="40000"/>
                  </a:schemeClr>
                </a:outerShdw>
              </a:effectLst>
            </a:endParaRPr>
          </a:p>
        </p:txBody>
      </p:sp>
      <p:sp>
        <p:nvSpPr>
          <p:cNvPr id="11" name="Unvan 1"/>
          <p:cNvSpPr txBox="1">
            <a:spLocks/>
          </p:cNvSpPr>
          <p:nvPr/>
        </p:nvSpPr>
        <p:spPr>
          <a:xfrm>
            <a:off x="57150" y="695191"/>
            <a:ext cx="8911687"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tr-TR" sz="2400" b="1" dirty="0" smtClean="0"/>
              <a:t>                         </a:t>
            </a:r>
            <a:r>
              <a:rPr lang="tr-TR" sz="2400" dirty="0" smtClean="0"/>
              <a:t>Uygulama Örneği -10</a:t>
            </a:r>
            <a:endParaRPr lang="tr-TR" sz="2400" b="1" dirty="0"/>
          </a:p>
        </p:txBody>
      </p:sp>
      <p:pic>
        <p:nvPicPr>
          <p:cNvPr id="2" name="Resim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75754" y="1314708"/>
            <a:ext cx="10231888" cy="2957969"/>
          </a:xfrm>
          <a:prstGeom prst="rect">
            <a:avLst/>
          </a:prstGeom>
        </p:spPr>
      </p:pic>
      <p:sp>
        <p:nvSpPr>
          <p:cNvPr id="3" name="Metin kutusu 2"/>
          <p:cNvSpPr txBox="1"/>
          <p:nvPr/>
        </p:nvSpPr>
        <p:spPr>
          <a:xfrm>
            <a:off x="1470842" y="4431600"/>
            <a:ext cx="8742507" cy="2308324"/>
          </a:xfrm>
          <a:prstGeom prst="rect">
            <a:avLst/>
          </a:prstGeom>
          <a:noFill/>
        </p:spPr>
        <p:txBody>
          <a:bodyPr wrap="square" rtlCol="0">
            <a:spAutoFit/>
          </a:bodyPr>
          <a:lstStyle/>
          <a:p>
            <a:pPr marL="285750" indent="-285750">
              <a:buFont typeface="Wingdings" panose="05000000000000000000" pitchFamily="2" charset="2"/>
              <a:buChar char="Ø"/>
            </a:pPr>
            <a:r>
              <a:rPr lang="tr-TR" dirty="0">
                <a:solidFill>
                  <a:srgbClr val="000000"/>
                </a:solidFill>
              </a:rPr>
              <a:t>Form üzerinde ki kontroller yardımıyla doğum tarihimizi girip </a:t>
            </a:r>
            <a:r>
              <a:rPr lang="tr-TR" dirty="0" smtClean="0">
                <a:solidFill>
                  <a:srgbClr val="000000"/>
                </a:solidFill>
              </a:rPr>
              <a:t>yaşadığımız gün sayısını öğrenebileceğimiz </a:t>
            </a:r>
            <a:r>
              <a:rPr lang="tr-TR" dirty="0">
                <a:solidFill>
                  <a:srgbClr val="000000"/>
                </a:solidFill>
              </a:rPr>
              <a:t>bir uygulamayı </a:t>
            </a:r>
            <a:r>
              <a:rPr lang="tr-TR" dirty="0" err="1">
                <a:solidFill>
                  <a:srgbClr val="000000"/>
                </a:solidFill>
              </a:rPr>
              <a:t>TimeSpan</a:t>
            </a:r>
            <a:r>
              <a:rPr lang="tr-TR" dirty="0">
                <a:solidFill>
                  <a:srgbClr val="000000"/>
                </a:solidFill>
              </a:rPr>
              <a:t> sınıfını kullanarak kolaylıkla gerçekleştirebiliriz</a:t>
            </a:r>
            <a:r>
              <a:rPr lang="tr-TR" dirty="0" smtClean="0">
                <a:solidFill>
                  <a:srgbClr val="000000"/>
                </a:solidFill>
              </a:rPr>
              <a:t>.</a:t>
            </a:r>
          </a:p>
          <a:p>
            <a:pPr marL="285750" indent="-285750">
              <a:buFont typeface="Wingdings" panose="05000000000000000000" pitchFamily="2" charset="2"/>
              <a:buChar char="Ø"/>
            </a:pPr>
            <a:endParaRPr lang="tr-TR" dirty="0">
              <a:solidFill>
                <a:srgbClr val="000000"/>
              </a:solidFill>
            </a:endParaRPr>
          </a:p>
          <a:p>
            <a:pPr marL="285750" indent="-285750">
              <a:buFont typeface="Wingdings" panose="05000000000000000000" pitchFamily="2" charset="2"/>
              <a:buChar char="Ø"/>
            </a:pPr>
            <a:r>
              <a:rPr lang="tr-TR" dirty="0" smtClean="0">
                <a:solidFill>
                  <a:srgbClr val="353535"/>
                </a:solidFill>
                <a:latin typeface="Century Gothic (Gövde)"/>
              </a:rPr>
              <a:t>Kullanıcının </a:t>
            </a:r>
            <a:r>
              <a:rPr lang="tr-TR" dirty="0" err="1">
                <a:solidFill>
                  <a:srgbClr val="353535"/>
                </a:solidFill>
                <a:latin typeface="Century Gothic (Gövde)"/>
              </a:rPr>
              <a:t>TextBox’a</a:t>
            </a:r>
            <a:r>
              <a:rPr lang="tr-TR" dirty="0">
                <a:solidFill>
                  <a:srgbClr val="353535"/>
                </a:solidFill>
                <a:latin typeface="Century Gothic (Gövde)"/>
              </a:rPr>
              <a:t> veya başka bir nesne aracılığıyla girmiş olduğu </a:t>
            </a:r>
            <a:r>
              <a:rPr lang="tr-TR" dirty="0" err="1">
                <a:solidFill>
                  <a:srgbClr val="353535"/>
                </a:solidFill>
                <a:latin typeface="Century Gothic (Gövde)"/>
              </a:rPr>
              <a:t>string</a:t>
            </a:r>
            <a:r>
              <a:rPr lang="tr-TR" dirty="0">
                <a:solidFill>
                  <a:srgbClr val="353535"/>
                </a:solidFill>
                <a:latin typeface="Century Gothic (Gövde)"/>
              </a:rPr>
              <a:t> bilgiyi tarih ve zaman olarak değerlendirmek </a:t>
            </a:r>
            <a:r>
              <a:rPr lang="tr-TR" dirty="0" smtClean="0">
                <a:solidFill>
                  <a:srgbClr val="353535"/>
                </a:solidFill>
                <a:latin typeface="Century Gothic (Gövde)"/>
              </a:rPr>
              <a:t>istiyorsak </a:t>
            </a:r>
            <a:r>
              <a:rPr lang="tr-TR" dirty="0" err="1" smtClean="0">
                <a:solidFill>
                  <a:srgbClr val="353535"/>
                </a:solidFill>
                <a:latin typeface="Century Gothic (Gövde)"/>
              </a:rPr>
              <a:t>DateTime</a:t>
            </a:r>
            <a:r>
              <a:rPr lang="tr-TR" dirty="0" smtClean="0">
                <a:solidFill>
                  <a:srgbClr val="353535"/>
                </a:solidFill>
                <a:latin typeface="Century Gothic (Gövde)"/>
              </a:rPr>
              <a:t> </a:t>
            </a:r>
            <a:r>
              <a:rPr lang="tr-TR" dirty="0">
                <a:solidFill>
                  <a:srgbClr val="353535"/>
                </a:solidFill>
                <a:latin typeface="Century Gothic (Gövde)"/>
              </a:rPr>
              <a:t>yapısının </a:t>
            </a:r>
            <a:r>
              <a:rPr lang="tr-TR" b="1" dirty="0" err="1">
                <a:solidFill>
                  <a:srgbClr val="353535"/>
                </a:solidFill>
                <a:latin typeface="Century Gothic (Gövde)"/>
              </a:rPr>
              <a:t>Parse</a:t>
            </a:r>
            <a:r>
              <a:rPr lang="tr-TR" b="1" dirty="0">
                <a:solidFill>
                  <a:srgbClr val="353535"/>
                </a:solidFill>
                <a:latin typeface="Century Gothic (Gövde)"/>
              </a:rPr>
              <a:t>()</a:t>
            </a:r>
            <a:r>
              <a:rPr lang="tr-TR" dirty="0">
                <a:solidFill>
                  <a:srgbClr val="353535"/>
                </a:solidFill>
                <a:latin typeface="Century Gothic (Gövde)"/>
              </a:rPr>
              <a:t> metodundan yararlanabiliriz</a:t>
            </a:r>
          </a:p>
          <a:p>
            <a:endParaRPr lang="tr-TR" dirty="0">
              <a:solidFill>
                <a:srgbClr val="000000"/>
              </a:solidFill>
            </a:endParaRPr>
          </a:p>
        </p:txBody>
      </p:sp>
    </p:spTree>
    <p:extLst>
      <p:ext uri="{BB962C8B-B14F-4D97-AF65-F5344CB8AC3E}">
        <p14:creationId xmlns:p14="http://schemas.microsoft.com/office/powerpoint/2010/main" val="361096376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ayt Numarası Yer Tutucusu 3">
            <a:extLst>
              <a:ext uri="{FF2B5EF4-FFF2-40B4-BE49-F238E27FC236}">
                <a16:creationId xmlns:a16="http://schemas.microsoft.com/office/drawing/2014/main" id="{EF0C1E0F-E3F3-485B-B968-94C7F3058E4B}"/>
              </a:ext>
            </a:extLst>
          </p:cNvPr>
          <p:cNvSpPr>
            <a:spLocks noGrp="1"/>
          </p:cNvSpPr>
          <p:nvPr>
            <p:ph type="sldNum" sz="quarter" idx="12"/>
          </p:nvPr>
        </p:nvSpPr>
        <p:spPr>
          <a:xfrm>
            <a:off x="460692" y="790660"/>
            <a:ext cx="779767" cy="365125"/>
          </a:xfrm>
        </p:spPr>
        <p:txBody>
          <a:bodyPr/>
          <a:lstStyle/>
          <a:p>
            <a:fld id="{D57F1E4F-1CFF-5643-939E-217C01CDF565}" type="slidenum">
              <a:rPr lang="en-US" smtClean="0"/>
              <a:pPr/>
              <a:t>21</a:t>
            </a:fld>
            <a:endParaRPr lang="en-US" dirty="0"/>
          </a:p>
        </p:txBody>
      </p:sp>
      <p:sp>
        <p:nvSpPr>
          <p:cNvPr id="10" name="Unvan 1"/>
          <p:cNvSpPr>
            <a:spLocks noGrp="1"/>
          </p:cNvSpPr>
          <p:nvPr>
            <p:ph type="title"/>
          </p:nvPr>
        </p:nvSpPr>
        <p:spPr>
          <a:xfrm>
            <a:off x="1624872" y="738410"/>
            <a:ext cx="8911687" cy="1280890"/>
          </a:xfrm>
        </p:spPr>
        <p:txBody>
          <a:bodyPr>
            <a:normAutofit/>
          </a:bodyPr>
          <a:lstStyle/>
          <a:p>
            <a:r>
              <a:rPr lang="tr-TR" sz="2400" dirty="0" smtClean="0"/>
              <a:t>Uygulama </a:t>
            </a:r>
            <a:r>
              <a:rPr lang="tr-TR" sz="2400" dirty="0"/>
              <a:t>Örneği </a:t>
            </a:r>
            <a:r>
              <a:rPr lang="tr-TR" sz="2400" dirty="0" smtClean="0"/>
              <a:t>-11</a:t>
            </a:r>
            <a:endParaRPr lang="tr-TR" sz="2400" b="1" dirty="0"/>
          </a:p>
        </p:txBody>
      </p:sp>
      <p:pic>
        <p:nvPicPr>
          <p:cNvPr id="11" name="Resim 10">
            <a:hlinkClick r:id="rId2"/>
            <a:extLst>
              <a:ext uri="{FF2B5EF4-FFF2-40B4-BE49-F238E27FC236}">
                <a16:creationId xmlns:a16="http://schemas.microsoft.com/office/drawing/2014/main" id="{5E0CEE4C-9B47-48D3-9C95-A5768F3000F3}"/>
              </a:ext>
            </a:extLst>
          </p:cNvPr>
          <p:cNvPicPr>
            <a:picLocks noChangeAspect="1"/>
          </p:cNvPicPr>
          <p:nvPr/>
        </p:nvPicPr>
        <p:blipFill>
          <a:blip r:embed="rId3"/>
          <a:stretch>
            <a:fillRect/>
          </a:stretch>
        </p:blipFill>
        <p:spPr>
          <a:xfrm>
            <a:off x="10213349" y="5224474"/>
            <a:ext cx="1778435" cy="1633526"/>
          </a:xfrm>
          <a:prstGeom prst="rect">
            <a:avLst/>
          </a:prstGeom>
        </p:spPr>
      </p:pic>
      <p:sp>
        <p:nvSpPr>
          <p:cNvPr id="12" name="Dikdörtgen 11">
            <a:extLst>
              <a:ext uri="{FF2B5EF4-FFF2-40B4-BE49-F238E27FC236}">
                <a16:creationId xmlns:a16="http://schemas.microsoft.com/office/drawing/2014/main" id="{119B20A2-A534-4B18-BCEA-DDD3194F8470}"/>
              </a:ext>
            </a:extLst>
          </p:cNvPr>
          <p:cNvSpPr/>
          <p:nvPr/>
        </p:nvSpPr>
        <p:spPr>
          <a:xfrm>
            <a:off x="9572776" y="6581001"/>
            <a:ext cx="2772989" cy="276999"/>
          </a:xfrm>
          <a:prstGeom prst="rect">
            <a:avLst/>
          </a:prstGeom>
          <a:noFill/>
        </p:spPr>
        <p:txBody>
          <a:bodyPr wrap="square" lIns="91440" tIns="45720" rIns="91440" bIns="45720">
            <a:spAutoFit/>
          </a:bodyPr>
          <a:lstStyle/>
          <a:p>
            <a:pPr algn="ctr"/>
            <a:r>
              <a:rPr lang="tr-TR" sz="1200" b="0" cap="none" spc="0" dirty="0">
                <a:ln w="0"/>
                <a:effectLst>
                  <a:outerShdw blurRad="38100" dist="19050" dir="2700000" algn="tl" rotWithShape="0">
                    <a:schemeClr val="dk1">
                      <a:alpha val="40000"/>
                    </a:schemeClr>
                  </a:outerShdw>
                </a:effectLst>
                <a:hlinkClick r:id="rId4">
                  <a:extLst>
                    <a:ext uri="{A12FA001-AC4F-418D-AE19-62706E023703}">
                      <ahyp:hlinkClr xmlns:ahyp="http://schemas.microsoft.com/office/drawing/2018/hyperlinkcolor" xmlns="" val="tx"/>
                    </a:ext>
                  </a:extLst>
                </a:hlinkClick>
              </a:rPr>
              <a:t>http://youtube.com/bmdersleri</a:t>
            </a:r>
            <a:endParaRPr lang="tr-TR" sz="1200" b="0" cap="none" spc="0" dirty="0">
              <a:ln w="0"/>
              <a:effectLst>
                <a:outerShdw blurRad="38100" dist="19050" dir="2700000" algn="tl" rotWithShape="0">
                  <a:schemeClr val="dk1">
                    <a:alpha val="40000"/>
                  </a:schemeClr>
                </a:outerShdw>
              </a:effectLst>
            </a:endParaRPr>
          </a:p>
        </p:txBody>
      </p:sp>
      <p:pic>
        <p:nvPicPr>
          <p:cNvPr id="2" name="İçerik Yer Tutucusu 1"/>
          <p:cNvPicPr>
            <a:picLocks noGrp="1" noChangeAspect="1"/>
          </p:cNvPicPr>
          <p:nvPr>
            <p:ph sz="half" idx="1"/>
          </p:nvPr>
        </p:nvPicPr>
        <p:blipFill>
          <a:blip r:embed="rId5">
            <a:extLst>
              <a:ext uri="{28A0092B-C50C-407E-A947-70E740481C1C}">
                <a14:useLocalDpi xmlns:a14="http://schemas.microsoft.com/office/drawing/2010/main" val="0"/>
              </a:ext>
            </a:extLst>
          </a:blip>
          <a:stretch>
            <a:fillRect/>
          </a:stretch>
        </p:blipFill>
        <p:spPr>
          <a:xfrm>
            <a:off x="528449" y="1680942"/>
            <a:ext cx="6243076" cy="4535130"/>
          </a:xfrm>
        </p:spPr>
      </p:pic>
      <p:pic>
        <p:nvPicPr>
          <p:cNvPr id="3" name="İçerik Yer Tutucusu 2"/>
          <p:cNvPicPr>
            <a:picLocks noGrp="1" noChangeAspect="1"/>
          </p:cNvPicPr>
          <p:nvPr>
            <p:ph sz="half" idx="2"/>
          </p:nvPr>
        </p:nvPicPr>
        <p:blipFill>
          <a:blip r:embed="rId6">
            <a:extLst>
              <a:ext uri="{28A0092B-C50C-407E-A947-70E740481C1C}">
                <a14:useLocalDpi xmlns:a14="http://schemas.microsoft.com/office/drawing/2010/main" val="0"/>
              </a:ext>
            </a:extLst>
          </a:blip>
          <a:stretch>
            <a:fillRect/>
          </a:stretch>
        </p:blipFill>
        <p:spPr>
          <a:xfrm>
            <a:off x="7215868" y="2110633"/>
            <a:ext cx="4313238" cy="2681638"/>
          </a:xfrm>
        </p:spPr>
      </p:pic>
    </p:spTree>
    <p:extLst>
      <p:ext uri="{BB962C8B-B14F-4D97-AF65-F5344CB8AC3E}">
        <p14:creationId xmlns:p14="http://schemas.microsoft.com/office/powerpoint/2010/main" val="4092102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ayt Numarası Yer Tutucusu 3">
            <a:extLst>
              <a:ext uri="{FF2B5EF4-FFF2-40B4-BE49-F238E27FC236}">
                <a16:creationId xmlns:a16="http://schemas.microsoft.com/office/drawing/2014/main" id="{EF0C1E0F-E3F3-485B-B968-94C7F3058E4B}"/>
              </a:ext>
            </a:extLst>
          </p:cNvPr>
          <p:cNvSpPr>
            <a:spLocks noGrp="1"/>
          </p:cNvSpPr>
          <p:nvPr>
            <p:ph type="sldNum" sz="quarter" idx="12"/>
          </p:nvPr>
        </p:nvSpPr>
        <p:spPr>
          <a:xfrm>
            <a:off x="460692" y="790660"/>
            <a:ext cx="779767" cy="365125"/>
          </a:xfrm>
        </p:spPr>
        <p:txBody>
          <a:bodyPr/>
          <a:lstStyle/>
          <a:p>
            <a:fld id="{D57F1E4F-1CFF-5643-939E-217C01CDF565}" type="slidenum">
              <a:rPr lang="en-US" smtClean="0"/>
              <a:pPr/>
              <a:t>22</a:t>
            </a:fld>
            <a:endParaRPr lang="en-US" dirty="0"/>
          </a:p>
        </p:txBody>
      </p:sp>
      <p:pic>
        <p:nvPicPr>
          <p:cNvPr id="9" name="Resim 8">
            <a:hlinkClick r:id="rId2"/>
            <a:extLst>
              <a:ext uri="{FF2B5EF4-FFF2-40B4-BE49-F238E27FC236}">
                <a16:creationId xmlns:a16="http://schemas.microsoft.com/office/drawing/2014/main" id="{5E0CEE4C-9B47-48D3-9C95-A5768F3000F3}"/>
              </a:ext>
            </a:extLst>
          </p:cNvPr>
          <p:cNvPicPr>
            <a:picLocks noChangeAspect="1"/>
          </p:cNvPicPr>
          <p:nvPr/>
        </p:nvPicPr>
        <p:blipFill>
          <a:blip r:embed="rId3"/>
          <a:stretch>
            <a:fillRect/>
          </a:stretch>
        </p:blipFill>
        <p:spPr>
          <a:xfrm>
            <a:off x="10213349" y="5224474"/>
            <a:ext cx="1778435" cy="1633526"/>
          </a:xfrm>
          <a:prstGeom prst="rect">
            <a:avLst/>
          </a:prstGeom>
        </p:spPr>
      </p:pic>
      <p:sp>
        <p:nvSpPr>
          <p:cNvPr id="10" name="Dikdörtgen 9">
            <a:extLst>
              <a:ext uri="{FF2B5EF4-FFF2-40B4-BE49-F238E27FC236}">
                <a16:creationId xmlns:a16="http://schemas.microsoft.com/office/drawing/2014/main" id="{119B20A2-A534-4B18-BCEA-DDD3194F8470}"/>
              </a:ext>
            </a:extLst>
          </p:cNvPr>
          <p:cNvSpPr/>
          <p:nvPr/>
        </p:nvSpPr>
        <p:spPr>
          <a:xfrm>
            <a:off x="9572776" y="6581001"/>
            <a:ext cx="2772989" cy="276999"/>
          </a:xfrm>
          <a:prstGeom prst="rect">
            <a:avLst/>
          </a:prstGeom>
          <a:noFill/>
        </p:spPr>
        <p:txBody>
          <a:bodyPr wrap="square" lIns="91440" tIns="45720" rIns="91440" bIns="45720">
            <a:spAutoFit/>
          </a:bodyPr>
          <a:lstStyle/>
          <a:p>
            <a:pPr algn="ctr"/>
            <a:r>
              <a:rPr lang="tr-TR" sz="1200" b="0" cap="none" spc="0" dirty="0">
                <a:ln w="0"/>
                <a:effectLst>
                  <a:outerShdw blurRad="38100" dist="19050" dir="2700000" algn="tl" rotWithShape="0">
                    <a:schemeClr val="dk1">
                      <a:alpha val="40000"/>
                    </a:schemeClr>
                  </a:outerShdw>
                </a:effectLst>
                <a:hlinkClick r:id="rId4">
                  <a:extLst>
                    <a:ext uri="{A12FA001-AC4F-418D-AE19-62706E023703}">
                      <ahyp:hlinkClr xmlns:ahyp="http://schemas.microsoft.com/office/drawing/2018/hyperlinkcolor" xmlns="" val="tx"/>
                    </a:ext>
                  </a:extLst>
                </a:hlinkClick>
              </a:rPr>
              <a:t>http://youtube.com/bmdersleri</a:t>
            </a:r>
            <a:endParaRPr lang="tr-TR" sz="1200" b="0" cap="none" spc="0" dirty="0">
              <a:ln w="0"/>
              <a:effectLst>
                <a:outerShdw blurRad="38100" dist="19050" dir="2700000" algn="tl" rotWithShape="0">
                  <a:schemeClr val="dk1">
                    <a:alpha val="40000"/>
                  </a:schemeClr>
                </a:outerShdw>
              </a:effectLst>
            </a:endParaRPr>
          </a:p>
        </p:txBody>
      </p:sp>
      <p:sp>
        <p:nvSpPr>
          <p:cNvPr id="12" name="Unvan 1"/>
          <p:cNvSpPr>
            <a:spLocks noGrp="1"/>
          </p:cNvSpPr>
          <p:nvPr>
            <p:ph type="title"/>
          </p:nvPr>
        </p:nvSpPr>
        <p:spPr>
          <a:xfrm>
            <a:off x="1546860" y="644515"/>
            <a:ext cx="10645140" cy="1280890"/>
          </a:xfrm>
        </p:spPr>
        <p:txBody>
          <a:bodyPr>
            <a:normAutofit/>
          </a:bodyPr>
          <a:lstStyle/>
          <a:p>
            <a:r>
              <a:rPr lang="tr-TR" dirty="0"/>
              <a:t>Tarih ve </a:t>
            </a:r>
            <a:r>
              <a:rPr lang="tr-TR" dirty="0" smtClean="0"/>
              <a:t>Zamanları karşılaştırmak</a:t>
            </a:r>
            <a:r>
              <a:rPr lang="tr-TR" dirty="0"/>
              <a:t/>
            </a:r>
            <a:br>
              <a:rPr lang="tr-TR" dirty="0"/>
            </a:br>
            <a:endParaRPr lang="tr-TR" i="1" dirty="0">
              <a:solidFill>
                <a:schemeClr val="accent2"/>
              </a:solidFill>
            </a:endParaRPr>
          </a:p>
        </p:txBody>
      </p:sp>
      <p:sp>
        <p:nvSpPr>
          <p:cNvPr id="5" name="İçerik Yer Tutucusu 4"/>
          <p:cNvSpPr>
            <a:spLocks noGrp="1"/>
          </p:cNvSpPr>
          <p:nvPr>
            <p:ph sz="half" idx="1"/>
          </p:nvPr>
        </p:nvSpPr>
        <p:spPr>
          <a:xfrm>
            <a:off x="850575" y="1643501"/>
            <a:ext cx="6068290" cy="4898531"/>
          </a:xfrm>
        </p:spPr>
        <p:txBody>
          <a:bodyPr>
            <a:normAutofit/>
          </a:bodyPr>
          <a:lstStyle/>
          <a:p>
            <a:r>
              <a:rPr lang="tr-TR" dirty="0" smtClean="0"/>
              <a:t>Tarih ve zamanları karşılaştırmak için </a:t>
            </a:r>
            <a:r>
              <a:rPr lang="tr-TR" dirty="0" err="1" smtClean="0"/>
              <a:t>DateTime</a:t>
            </a:r>
            <a:r>
              <a:rPr lang="tr-TR" dirty="0" smtClean="0"/>
              <a:t> sınıfının </a:t>
            </a:r>
            <a:r>
              <a:rPr lang="tr-TR" dirty="0" err="1" smtClean="0"/>
              <a:t>CompareTo</a:t>
            </a:r>
            <a:r>
              <a:rPr lang="tr-TR" dirty="0" smtClean="0"/>
              <a:t> ve </a:t>
            </a:r>
            <a:r>
              <a:rPr lang="tr-TR" dirty="0" err="1" smtClean="0"/>
              <a:t>Equals</a:t>
            </a:r>
            <a:r>
              <a:rPr lang="tr-TR" dirty="0" smtClean="0"/>
              <a:t> metotları kullanabiliriz.</a:t>
            </a:r>
          </a:p>
          <a:p>
            <a:r>
              <a:rPr lang="tr-TR" b="1" dirty="0" err="1" smtClean="0"/>
              <a:t>CompareTo</a:t>
            </a:r>
            <a:r>
              <a:rPr lang="tr-TR" b="1" dirty="0" smtClean="0"/>
              <a:t> : </a:t>
            </a:r>
            <a:r>
              <a:rPr lang="tr-TR" dirty="0" smtClean="0"/>
              <a:t>İki tarih değerini karşılaştırarak geriye </a:t>
            </a:r>
            <a:r>
              <a:rPr lang="tr-TR" dirty="0" err="1" smtClean="0"/>
              <a:t>integer</a:t>
            </a:r>
            <a:r>
              <a:rPr lang="tr-TR" dirty="0" smtClean="0"/>
              <a:t> türünden bir değer döndürür. </a:t>
            </a:r>
          </a:p>
          <a:p>
            <a:r>
              <a:rPr lang="tr-TR" b="1" dirty="0" err="1" smtClean="0"/>
              <a:t>Equals</a:t>
            </a:r>
            <a:r>
              <a:rPr lang="tr-TR" b="1" dirty="0" smtClean="0"/>
              <a:t> : </a:t>
            </a:r>
            <a:r>
              <a:rPr lang="tr-TR" dirty="0" smtClean="0"/>
              <a:t>İki tarih değerini karşılaştırarak geriye </a:t>
            </a:r>
            <a:r>
              <a:rPr lang="tr-TR" dirty="0" err="1" smtClean="0"/>
              <a:t>boolean</a:t>
            </a:r>
            <a:r>
              <a:rPr lang="tr-TR" dirty="0" smtClean="0"/>
              <a:t> türünden bir değer döndürür.</a:t>
            </a:r>
          </a:p>
          <a:p>
            <a:r>
              <a:rPr lang="tr-TR" dirty="0" smtClean="0"/>
              <a:t>Dönen sonuç değerleri </a:t>
            </a:r>
          </a:p>
          <a:p>
            <a:pPr>
              <a:buFont typeface="Wingdings" panose="05000000000000000000" pitchFamily="2" charset="2"/>
              <a:buChar char="§"/>
            </a:pPr>
            <a:r>
              <a:rPr lang="tr-TR" dirty="0" smtClean="0"/>
              <a:t>-1 ise, birinci tarih değeri ikincisinden daha küçüktür.</a:t>
            </a:r>
          </a:p>
          <a:p>
            <a:pPr>
              <a:buFont typeface="Wingdings" panose="05000000000000000000" pitchFamily="2" charset="2"/>
              <a:buChar char="§"/>
            </a:pPr>
            <a:r>
              <a:rPr lang="tr-TR" dirty="0" smtClean="0"/>
              <a:t>1 ise, birinci tarih değeri ikincisinden daha büyüktür.</a:t>
            </a:r>
          </a:p>
          <a:p>
            <a:pPr>
              <a:buFont typeface="Wingdings" panose="05000000000000000000" pitchFamily="2" charset="2"/>
              <a:buChar char="§"/>
            </a:pPr>
            <a:r>
              <a:rPr lang="tr-TR" dirty="0" smtClean="0"/>
              <a:t>0 ise, her iki tarih değeri birbirine eşittir.</a:t>
            </a:r>
            <a:endParaRPr lang="tr-TR" dirty="0"/>
          </a:p>
        </p:txBody>
      </p:sp>
      <p:pic>
        <p:nvPicPr>
          <p:cNvPr id="2" name="Resim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66213" y="1420376"/>
            <a:ext cx="5025571" cy="3723111"/>
          </a:xfrm>
          <a:prstGeom prst="rect">
            <a:avLst/>
          </a:prstGeom>
        </p:spPr>
      </p:pic>
    </p:spTree>
    <p:extLst>
      <p:ext uri="{BB962C8B-B14F-4D97-AF65-F5344CB8AC3E}">
        <p14:creationId xmlns:p14="http://schemas.microsoft.com/office/powerpoint/2010/main" val="342123170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ayt Numarası Yer Tutucusu 3">
            <a:extLst>
              <a:ext uri="{FF2B5EF4-FFF2-40B4-BE49-F238E27FC236}">
                <a16:creationId xmlns:a16="http://schemas.microsoft.com/office/drawing/2014/main" id="{EF0C1E0F-E3F3-485B-B968-94C7F3058E4B}"/>
              </a:ext>
            </a:extLst>
          </p:cNvPr>
          <p:cNvSpPr>
            <a:spLocks noGrp="1"/>
          </p:cNvSpPr>
          <p:nvPr>
            <p:ph type="sldNum" sz="quarter" idx="12"/>
          </p:nvPr>
        </p:nvSpPr>
        <p:spPr>
          <a:xfrm>
            <a:off x="460692" y="790660"/>
            <a:ext cx="779767" cy="365125"/>
          </a:xfrm>
        </p:spPr>
        <p:txBody>
          <a:bodyPr/>
          <a:lstStyle/>
          <a:p>
            <a:fld id="{D57F1E4F-1CFF-5643-939E-217C01CDF565}" type="slidenum">
              <a:rPr lang="en-US" smtClean="0"/>
              <a:pPr/>
              <a:t>23</a:t>
            </a:fld>
            <a:endParaRPr lang="en-US" dirty="0"/>
          </a:p>
        </p:txBody>
      </p:sp>
      <p:sp>
        <p:nvSpPr>
          <p:cNvPr id="8" name="Unvan 1"/>
          <p:cNvSpPr>
            <a:spLocks noGrp="1"/>
          </p:cNvSpPr>
          <p:nvPr>
            <p:ph type="title"/>
          </p:nvPr>
        </p:nvSpPr>
        <p:spPr>
          <a:xfrm>
            <a:off x="1624872" y="738410"/>
            <a:ext cx="8911687" cy="1280890"/>
          </a:xfrm>
        </p:spPr>
        <p:txBody>
          <a:bodyPr>
            <a:normAutofit/>
          </a:bodyPr>
          <a:lstStyle/>
          <a:p>
            <a:r>
              <a:rPr lang="tr-TR" sz="2400" dirty="0" smtClean="0"/>
              <a:t>Uygulama </a:t>
            </a:r>
            <a:r>
              <a:rPr lang="tr-TR" sz="2400" dirty="0"/>
              <a:t>Örneği </a:t>
            </a:r>
            <a:r>
              <a:rPr lang="tr-TR" sz="2400" dirty="0" smtClean="0"/>
              <a:t>-7</a:t>
            </a:r>
            <a:endParaRPr lang="tr-TR" sz="2400" b="1" dirty="0"/>
          </a:p>
        </p:txBody>
      </p:sp>
      <p:pic>
        <p:nvPicPr>
          <p:cNvPr id="9" name="Resim 8">
            <a:hlinkClick r:id="rId2"/>
            <a:extLst>
              <a:ext uri="{FF2B5EF4-FFF2-40B4-BE49-F238E27FC236}">
                <a16:creationId xmlns:a16="http://schemas.microsoft.com/office/drawing/2014/main" id="{5E0CEE4C-9B47-48D3-9C95-A5768F3000F3}"/>
              </a:ext>
            </a:extLst>
          </p:cNvPr>
          <p:cNvPicPr>
            <a:picLocks noChangeAspect="1"/>
          </p:cNvPicPr>
          <p:nvPr/>
        </p:nvPicPr>
        <p:blipFill>
          <a:blip r:embed="rId3"/>
          <a:stretch>
            <a:fillRect/>
          </a:stretch>
        </p:blipFill>
        <p:spPr>
          <a:xfrm>
            <a:off x="10213349" y="5224474"/>
            <a:ext cx="1778435" cy="1633526"/>
          </a:xfrm>
          <a:prstGeom prst="rect">
            <a:avLst/>
          </a:prstGeom>
        </p:spPr>
      </p:pic>
      <p:sp>
        <p:nvSpPr>
          <p:cNvPr id="10" name="Dikdörtgen 9">
            <a:extLst>
              <a:ext uri="{FF2B5EF4-FFF2-40B4-BE49-F238E27FC236}">
                <a16:creationId xmlns:a16="http://schemas.microsoft.com/office/drawing/2014/main" id="{119B20A2-A534-4B18-BCEA-DDD3194F8470}"/>
              </a:ext>
            </a:extLst>
          </p:cNvPr>
          <p:cNvSpPr/>
          <p:nvPr/>
        </p:nvSpPr>
        <p:spPr>
          <a:xfrm>
            <a:off x="9572776" y="6581001"/>
            <a:ext cx="2772989" cy="276999"/>
          </a:xfrm>
          <a:prstGeom prst="rect">
            <a:avLst/>
          </a:prstGeom>
          <a:noFill/>
        </p:spPr>
        <p:txBody>
          <a:bodyPr wrap="square" lIns="91440" tIns="45720" rIns="91440" bIns="45720">
            <a:spAutoFit/>
          </a:bodyPr>
          <a:lstStyle/>
          <a:p>
            <a:pPr algn="ctr"/>
            <a:r>
              <a:rPr lang="tr-TR" sz="1200" b="0" cap="none" spc="0" dirty="0">
                <a:ln w="0"/>
                <a:effectLst>
                  <a:outerShdw blurRad="38100" dist="19050" dir="2700000" algn="tl" rotWithShape="0">
                    <a:schemeClr val="dk1">
                      <a:alpha val="40000"/>
                    </a:schemeClr>
                  </a:outerShdw>
                </a:effectLst>
                <a:hlinkClick r:id="rId4">
                  <a:extLst>
                    <a:ext uri="{A12FA001-AC4F-418D-AE19-62706E023703}">
                      <ahyp:hlinkClr xmlns:ahyp="http://schemas.microsoft.com/office/drawing/2018/hyperlinkcolor" xmlns="" val="tx"/>
                    </a:ext>
                  </a:extLst>
                </a:hlinkClick>
              </a:rPr>
              <a:t>http://youtube.com/bmdersleri</a:t>
            </a:r>
            <a:endParaRPr lang="tr-TR" sz="1200" b="0" cap="none" spc="0" dirty="0">
              <a:ln w="0"/>
              <a:effectLst>
                <a:outerShdw blurRad="38100" dist="19050" dir="2700000" algn="tl" rotWithShape="0">
                  <a:schemeClr val="dk1">
                    <a:alpha val="40000"/>
                  </a:schemeClr>
                </a:outerShdw>
              </a:effectLst>
            </a:endParaRPr>
          </a:p>
        </p:txBody>
      </p:sp>
      <p:pic>
        <p:nvPicPr>
          <p:cNvPr id="4" name="Resim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0575" y="1664602"/>
            <a:ext cx="8862828" cy="3177815"/>
          </a:xfrm>
          <a:prstGeom prst="rect">
            <a:avLst/>
          </a:prstGeom>
        </p:spPr>
      </p:pic>
      <p:pic>
        <p:nvPicPr>
          <p:cNvPr id="5" name="Resim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21386" y="5061159"/>
            <a:ext cx="7121206" cy="980078"/>
          </a:xfrm>
          <a:prstGeom prst="rect">
            <a:avLst/>
          </a:prstGeom>
        </p:spPr>
      </p:pic>
    </p:spTree>
    <p:extLst>
      <p:ext uri="{BB962C8B-B14F-4D97-AF65-F5344CB8AC3E}">
        <p14:creationId xmlns:p14="http://schemas.microsoft.com/office/powerpoint/2010/main" val="155457319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ayt Numarası Yer Tutucusu 3">
            <a:extLst>
              <a:ext uri="{FF2B5EF4-FFF2-40B4-BE49-F238E27FC236}">
                <a16:creationId xmlns:a16="http://schemas.microsoft.com/office/drawing/2014/main" id="{EF0C1E0F-E3F3-485B-B968-94C7F3058E4B}"/>
              </a:ext>
            </a:extLst>
          </p:cNvPr>
          <p:cNvSpPr>
            <a:spLocks noGrp="1"/>
          </p:cNvSpPr>
          <p:nvPr>
            <p:ph type="sldNum" sz="quarter" idx="12"/>
          </p:nvPr>
        </p:nvSpPr>
        <p:spPr>
          <a:xfrm>
            <a:off x="460692" y="790660"/>
            <a:ext cx="779767" cy="365125"/>
          </a:xfrm>
        </p:spPr>
        <p:txBody>
          <a:bodyPr/>
          <a:lstStyle/>
          <a:p>
            <a:fld id="{D57F1E4F-1CFF-5643-939E-217C01CDF565}" type="slidenum">
              <a:rPr lang="en-US" smtClean="0"/>
              <a:pPr/>
              <a:t>24</a:t>
            </a:fld>
            <a:endParaRPr lang="en-US" dirty="0"/>
          </a:p>
        </p:txBody>
      </p:sp>
      <p:sp>
        <p:nvSpPr>
          <p:cNvPr id="8" name="Unvan 1"/>
          <p:cNvSpPr>
            <a:spLocks noGrp="1"/>
          </p:cNvSpPr>
          <p:nvPr>
            <p:ph type="title"/>
          </p:nvPr>
        </p:nvSpPr>
        <p:spPr>
          <a:xfrm>
            <a:off x="1624872" y="738410"/>
            <a:ext cx="8911687" cy="1280890"/>
          </a:xfrm>
        </p:spPr>
        <p:txBody>
          <a:bodyPr>
            <a:normAutofit/>
          </a:bodyPr>
          <a:lstStyle/>
          <a:p>
            <a:r>
              <a:rPr lang="tr-TR" sz="2400" dirty="0" smtClean="0"/>
              <a:t>Uygulama </a:t>
            </a:r>
            <a:r>
              <a:rPr lang="tr-TR" sz="2400" dirty="0"/>
              <a:t>Örneği </a:t>
            </a:r>
            <a:r>
              <a:rPr lang="tr-TR" sz="2400" dirty="0" smtClean="0"/>
              <a:t>-12</a:t>
            </a:r>
            <a:endParaRPr lang="tr-TR" sz="2400" b="1" dirty="0"/>
          </a:p>
        </p:txBody>
      </p:sp>
      <p:pic>
        <p:nvPicPr>
          <p:cNvPr id="9" name="Resim 8">
            <a:hlinkClick r:id="rId2"/>
            <a:extLst>
              <a:ext uri="{FF2B5EF4-FFF2-40B4-BE49-F238E27FC236}">
                <a16:creationId xmlns:a16="http://schemas.microsoft.com/office/drawing/2014/main" id="{5E0CEE4C-9B47-48D3-9C95-A5768F3000F3}"/>
              </a:ext>
            </a:extLst>
          </p:cNvPr>
          <p:cNvPicPr>
            <a:picLocks noChangeAspect="1"/>
          </p:cNvPicPr>
          <p:nvPr/>
        </p:nvPicPr>
        <p:blipFill>
          <a:blip r:embed="rId3"/>
          <a:stretch>
            <a:fillRect/>
          </a:stretch>
        </p:blipFill>
        <p:spPr>
          <a:xfrm>
            <a:off x="10213349" y="5224474"/>
            <a:ext cx="1778435" cy="1633526"/>
          </a:xfrm>
          <a:prstGeom prst="rect">
            <a:avLst/>
          </a:prstGeom>
        </p:spPr>
      </p:pic>
      <p:sp>
        <p:nvSpPr>
          <p:cNvPr id="10" name="Dikdörtgen 9">
            <a:extLst>
              <a:ext uri="{FF2B5EF4-FFF2-40B4-BE49-F238E27FC236}">
                <a16:creationId xmlns:a16="http://schemas.microsoft.com/office/drawing/2014/main" id="{119B20A2-A534-4B18-BCEA-DDD3194F8470}"/>
              </a:ext>
            </a:extLst>
          </p:cNvPr>
          <p:cNvSpPr/>
          <p:nvPr/>
        </p:nvSpPr>
        <p:spPr>
          <a:xfrm>
            <a:off x="9572776" y="6581001"/>
            <a:ext cx="2772989" cy="276999"/>
          </a:xfrm>
          <a:prstGeom prst="rect">
            <a:avLst/>
          </a:prstGeom>
          <a:noFill/>
        </p:spPr>
        <p:txBody>
          <a:bodyPr wrap="square" lIns="91440" tIns="45720" rIns="91440" bIns="45720">
            <a:spAutoFit/>
          </a:bodyPr>
          <a:lstStyle/>
          <a:p>
            <a:pPr algn="ctr"/>
            <a:r>
              <a:rPr lang="tr-TR" sz="1200" b="0" cap="none" spc="0" dirty="0">
                <a:ln w="0"/>
                <a:effectLst>
                  <a:outerShdw blurRad="38100" dist="19050" dir="2700000" algn="tl" rotWithShape="0">
                    <a:schemeClr val="dk1">
                      <a:alpha val="40000"/>
                    </a:schemeClr>
                  </a:outerShdw>
                </a:effectLst>
                <a:hlinkClick r:id="rId4">
                  <a:extLst>
                    <a:ext uri="{A12FA001-AC4F-418D-AE19-62706E023703}">
                      <ahyp:hlinkClr xmlns:ahyp="http://schemas.microsoft.com/office/drawing/2018/hyperlinkcolor" xmlns="" val="tx"/>
                    </a:ext>
                  </a:extLst>
                </a:hlinkClick>
              </a:rPr>
              <a:t>http://youtube.com/bmdersleri</a:t>
            </a:r>
            <a:endParaRPr lang="tr-TR" sz="1200" b="0" cap="none" spc="0" dirty="0">
              <a:ln w="0"/>
              <a:effectLst>
                <a:outerShdw blurRad="38100" dist="19050" dir="2700000" algn="tl" rotWithShape="0">
                  <a:schemeClr val="dk1">
                    <a:alpha val="40000"/>
                  </a:schemeClr>
                </a:outerShdw>
              </a:effectLst>
            </a:endParaRPr>
          </a:p>
        </p:txBody>
      </p:sp>
      <p:pic>
        <p:nvPicPr>
          <p:cNvPr id="2" name="Resim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40459" y="2019300"/>
            <a:ext cx="6988146" cy="2850127"/>
          </a:xfrm>
          <a:prstGeom prst="rect">
            <a:avLst/>
          </a:prstGeom>
        </p:spPr>
      </p:pic>
      <p:pic>
        <p:nvPicPr>
          <p:cNvPr id="3" name="Resim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39190" y="3442896"/>
            <a:ext cx="2570634" cy="1662048"/>
          </a:xfrm>
          <a:prstGeom prst="rect">
            <a:avLst/>
          </a:prstGeom>
        </p:spPr>
      </p:pic>
      <p:pic>
        <p:nvPicPr>
          <p:cNvPr id="7" name="Resim 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739189" y="1386718"/>
            <a:ext cx="2570635" cy="1803954"/>
          </a:xfrm>
          <a:prstGeom prst="rect">
            <a:avLst/>
          </a:prstGeom>
        </p:spPr>
      </p:pic>
    </p:spTree>
    <p:extLst>
      <p:ext uri="{BB962C8B-B14F-4D97-AF65-F5344CB8AC3E}">
        <p14:creationId xmlns:p14="http://schemas.microsoft.com/office/powerpoint/2010/main" val="3942942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ayt Numarası Yer Tutucusu 3">
            <a:extLst>
              <a:ext uri="{FF2B5EF4-FFF2-40B4-BE49-F238E27FC236}">
                <a16:creationId xmlns:a16="http://schemas.microsoft.com/office/drawing/2014/main" id="{EF0C1E0F-E3F3-485B-B968-94C7F3058E4B}"/>
              </a:ext>
            </a:extLst>
          </p:cNvPr>
          <p:cNvSpPr>
            <a:spLocks noGrp="1"/>
          </p:cNvSpPr>
          <p:nvPr>
            <p:ph type="sldNum" sz="quarter" idx="12"/>
          </p:nvPr>
        </p:nvSpPr>
        <p:spPr>
          <a:xfrm>
            <a:off x="460692" y="790660"/>
            <a:ext cx="779767" cy="365125"/>
          </a:xfrm>
        </p:spPr>
        <p:txBody>
          <a:bodyPr/>
          <a:lstStyle/>
          <a:p>
            <a:fld id="{D57F1E4F-1CFF-5643-939E-217C01CDF565}" type="slidenum">
              <a:rPr lang="en-US" smtClean="0"/>
              <a:pPr/>
              <a:t>25</a:t>
            </a:fld>
            <a:endParaRPr lang="en-US" dirty="0"/>
          </a:p>
        </p:txBody>
      </p:sp>
      <p:pic>
        <p:nvPicPr>
          <p:cNvPr id="8" name="Resim 7">
            <a:hlinkClick r:id="rId2"/>
            <a:extLst>
              <a:ext uri="{FF2B5EF4-FFF2-40B4-BE49-F238E27FC236}">
                <a16:creationId xmlns:a16="http://schemas.microsoft.com/office/drawing/2014/main" id="{5E0CEE4C-9B47-48D3-9C95-A5768F3000F3}"/>
              </a:ext>
            </a:extLst>
          </p:cNvPr>
          <p:cNvPicPr>
            <a:picLocks noChangeAspect="1"/>
          </p:cNvPicPr>
          <p:nvPr/>
        </p:nvPicPr>
        <p:blipFill>
          <a:blip r:embed="rId3"/>
          <a:stretch>
            <a:fillRect/>
          </a:stretch>
        </p:blipFill>
        <p:spPr>
          <a:xfrm>
            <a:off x="10213349" y="5224474"/>
            <a:ext cx="1778435" cy="1633526"/>
          </a:xfrm>
          <a:prstGeom prst="rect">
            <a:avLst/>
          </a:prstGeom>
        </p:spPr>
      </p:pic>
      <p:sp>
        <p:nvSpPr>
          <p:cNvPr id="10" name="Dikdörtgen 9">
            <a:extLst>
              <a:ext uri="{FF2B5EF4-FFF2-40B4-BE49-F238E27FC236}">
                <a16:creationId xmlns:a16="http://schemas.microsoft.com/office/drawing/2014/main" id="{119B20A2-A534-4B18-BCEA-DDD3194F8470}"/>
              </a:ext>
            </a:extLst>
          </p:cNvPr>
          <p:cNvSpPr/>
          <p:nvPr/>
        </p:nvSpPr>
        <p:spPr>
          <a:xfrm>
            <a:off x="9572776" y="6581001"/>
            <a:ext cx="2772989" cy="276999"/>
          </a:xfrm>
          <a:prstGeom prst="rect">
            <a:avLst/>
          </a:prstGeom>
          <a:noFill/>
        </p:spPr>
        <p:txBody>
          <a:bodyPr wrap="square" lIns="91440" tIns="45720" rIns="91440" bIns="45720">
            <a:spAutoFit/>
          </a:bodyPr>
          <a:lstStyle/>
          <a:p>
            <a:pPr algn="ctr"/>
            <a:r>
              <a:rPr lang="tr-TR" sz="1200" b="0" cap="none" spc="0" dirty="0">
                <a:ln w="0"/>
                <a:effectLst>
                  <a:outerShdw blurRad="38100" dist="19050" dir="2700000" algn="tl" rotWithShape="0">
                    <a:schemeClr val="dk1">
                      <a:alpha val="40000"/>
                    </a:schemeClr>
                  </a:outerShdw>
                </a:effectLst>
                <a:hlinkClick r:id="rId4">
                  <a:extLst>
                    <a:ext uri="{A12FA001-AC4F-418D-AE19-62706E023703}">
                      <ahyp:hlinkClr xmlns:ahyp="http://schemas.microsoft.com/office/drawing/2018/hyperlinkcolor" xmlns="" val="tx"/>
                    </a:ext>
                  </a:extLst>
                </a:hlinkClick>
              </a:rPr>
              <a:t>http://youtube.com/bmdersleri</a:t>
            </a:r>
            <a:endParaRPr lang="tr-TR" sz="1200" b="0" cap="none" spc="0" dirty="0">
              <a:ln w="0"/>
              <a:effectLst>
                <a:outerShdw blurRad="38100" dist="19050" dir="2700000" algn="tl" rotWithShape="0">
                  <a:schemeClr val="dk1">
                    <a:alpha val="40000"/>
                  </a:schemeClr>
                </a:outerShdw>
              </a:effectLst>
            </a:endParaRPr>
          </a:p>
        </p:txBody>
      </p:sp>
      <p:pic>
        <p:nvPicPr>
          <p:cNvPr id="5" name="Resim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50175" y="1663704"/>
            <a:ext cx="1987331" cy="1372205"/>
          </a:xfrm>
          <a:prstGeom prst="rect">
            <a:avLst/>
          </a:prstGeom>
        </p:spPr>
      </p:pic>
      <p:pic>
        <p:nvPicPr>
          <p:cNvPr id="11" name="Resim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52956" y="1402447"/>
            <a:ext cx="7110076" cy="4069433"/>
          </a:xfrm>
          <a:prstGeom prst="rect">
            <a:avLst/>
          </a:prstGeom>
        </p:spPr>
      </p:pic>
      <p:pic>
        <p:nvPicPr>
          <p:cNvPr id="12" name="Resim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950176" y="3514565"/>
            <a:ext cx="1987331" cy="1553966"/>
          </a:xfrm>
          <a:prstGeom prst="rect">
            <a:avLst/>
          </a:prstGeom>
        </p:spPr>
      </p:pic>
      <p:sp>
        <p:nvSpPr>
          <p:cNvPr id="13" name="Unvan 1"/>
          <p:cNvSpPr txBox="1">
            <a:spLocks/>
          </p:cNvSpPr>
          <p:nvPr/>
        </p:nvSpPr>
        <p:spPr>
          <a:xfrm>
            <a:off x="1624872" y="738410"/>
            <a:ext cx="8911687"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tr-TR" sz="2400" dirty="0" smtClean="0"/>
              <a:t>Uygulama Örneği -13</a:t>
            </a:r>
            <a:endParaRPr lang="tr-TR" sz="2400" b="1" dirty="0"/>
          </a:p>
        </p:txBody>
      </p:sp>
    </p:spTree>
    <p:extLst>
      <p:ext uri="{BB962C8B-B14F-4D97-AF65-F5344CB8AC3E}">
        <p14:creationId xmlns:p14="http://schemas.microsoft.com/office/powerpoint/2010/main" val="3054881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7" name="Slayt Numarası Yer Tutucusu 3">
            <a:extLst>
              <a:ext uri="{FF2B5EF4-FFF2-40B4-BE49-F238E27FC236}">
                <a16:creationId xmlns:a16="http://schemas.microsoft.com/office/drawing/2014/main" id="{EF0C1E0F-E3F3-485B-B968-94C7F3058E4B}"/>
              </a:ext>
            </a:extLst>
          </p:cNvPr>
          <p:cNvSpPr>
            <a:spLocks noGrp="1"/>
          </p:cNvSpPr>
          <p:nvPr>
            <p:ph type="sldNum" sz="quarter" idx="12"/>
          </p:nvPr>
        </p:nvSpPr>
        <p:spPr>
          <a:xfrm>
            <a:off x="460692" y="790660"/>
            <a:ext cx="779767" cy="365125"/>
          </a:xfrm>
        </p:spPr>
        <p:txBody>
          <a:bodyPr/>
          <a:lstStyle/>
          <a:p>
            <a:fld id="{D57F1E4F-1CFF-5643-939E-217C01CDF565}" type="slidenum">
              <a:rPr lang="en-US" smtClean="0"/>
              <a:pPr/>
              <a:t>26</a:t>
            </a:fld>
            <a:endParaRPr lang="en-US" dirty="0"/>
          </a:p>
        </p:txBody>
      </p:sp>
      <p:pic>
        <p:nvPicPr>
          <p:cNvPr id="8" name="Resim 7">
            <a:hlinkClick r:id="rId2"/>
            <a:extLst>
              <a:ext uri="{FF2B5EF4-FFF2-40B4-BE49-F238E27FC236}">
                <a16:creationId xmlns:a16="http://schemas.microsoft.com/office/drawing/2014/main" id="{5E0CEE4C-9B47-48D3-9C95-A5768F3000F3}"/>
              </a:ext>
            </a:extLst>
          </p:cNvPr>
          <p:cNvPicPr>
            <a:picLocks noChangeAspect="1"/>
          </p:cNvPicPr>
          <p:nvPr/>
        </p:nvPicPr>
        <p:blipFill>
          <a:blip r:embed="rId3"/>
          <a:stretch>
            <a:fillRect/>
          </a:stretch>
        </p:blipFill>
        <p:spPr>
          <a:xfrm>
            <a:off x="10213349" y="5224474"/>
            <a:ext cx="1778435" cy="1633526"/>
          </a:xfrm>
          <a:prstGeom prst="rect">
            <a:avLst/>
          </a:prstGeom>
        </p:spPr>
      </p:pic>
      <p:sp>
        <p:nvSpPr>
          <p:cNvPr id="9" name="Dikdörtgen 8">
            <a:extLst>
              <a:ext uri="{FF2B5EF4-FFF2-40B4-BE49-F238E27FC236}">
                <a16:creationId xmlns:a16="http://schemas.microsoft.com/office/drawing/2014/main" id="{119B20A2-A534-4B18-BCEA-DDD3194F8470}"/>
              </a:ext>
            </a:extLst>
          </p:cNvPr>
          <p:cNvSpPr/>
          <p:nvPr/>
        </p:nvSpPr>
        <p:spPr>
          <a:xfrm>
            <a:off x="9572776" y="6581001"/>
            <a:ext cx="2772989" cy="276999"/>
          </a:xfrm>
          <a:prstGeom prst="rect">
            <a:avLst/>
          </a:prstGeom>
          <a:noFill/>
        </p:spPr>
        <p:txBody>
          <a:bodyPr wrap="square" lIns="91440" tIns="45720" rIns="91440" bIns="45720">
            <a:spAutoFit/>
          </a:bodyPr>
          <a:lstStyle/>
          <a:p>
            <a:pPr algn="ctr"/>
            <a:r>
              <a:rPr lang="tr-TR" sz="1200" b="0" cap="none" spc="0" dirty="0">
                <a:ln w="0"/>
                <a:effectLst>
                  <a:outerShdw blurRad="38100" dist="19050" dir="2700000" algn="tl" rotWithShape="0">
                    <a:schemeClr val="dk1">
                      <a:alpha val="40000"/>
                    </a:schemeClr>
                  </a:outerShdw>
                </a:effectLst>
                <a:hlinkClick r:id="rId4">
                  <a:extLst>
                    <a:ext uri="{A12FA001-AC4F-418D-AE19-62706E023703}">
                      <ahyp:hlinkClr xmlns:ahyp="http://schemas.microsoft.com/office/drawing/2018/hyperlinkcolor" xmlns="" val="tx"/>
                    </a:ext>
                  </a:extLst>
                </a:hlinkClick>
              </a:rPr>
              <a:t>http://youtube.com/bmdersleri</a:t>
            </a:r>
            <a:endParaRPr lang="tr-TR" sz="1200" b="0" cap="none" spc="0" dirty="0">
              <a:ln w="0"/>
              <a:effectLst>
                <a:outerShdw blurRad="38100" dist="19050" dir="2700000" algn="tl" rotWithShape="0">
                  <a:schemeClr val="dk1">
                    <a:alpha val="40000"/>
                  </a:schemeClr>
                </a:outerShdw>
              </a:effectLst>
            </a:endParaRPr>
          </a:p>
        </p:txBody>
      </p:sp>
      <p:sp>
        <p:nvSpPr>
          <p:cNvPr id="2" name="İçerik Yer Tutucusu 1"/>
          <p:cNvSpPr>
            <a:spLocks noGrp="1"/>
          </p:cNvSpPr>
          <p:nvPr>
            <p:ph sz="half" idx="1"/>
          </p:nvPr>
        </p:nvSpPr>
        <p:spPr>
          <a:xfrm>
            <a:off x="1534887" y="2125435"/>
            <a:ext cx="9625692" cy="3777622"/>
          </a:xfrm>
        </p:spPr>
        <p:txBody>
          <a:bodyPr/>
          <a:lstStyle/>
          <a:p>
            <a:r>
              <a:rPr lang="tr-TR" dirty="0" smtClean="0"/>
              <a:t>Tarih ve zaman değeri içeren </a:t>
            </a:r>
            <a:r>
              <a:rPr lang="tr-TR" dirty="0" err="1" smtClean="0"/>
              <a:t>stringler</a:t>
            </a:r>
            <a:r>
              <a:rPr lang="tr-TR" dirty="0" smtClean="0"/>
              <a:t> üzerinde biçimlendirme işlemleri yaparken, </a:t>
            </a:r>
            <a:r>
              <a:rPr lang="tr-TR" dirty="0" err="1" smtClean="0"/>
              <a:t>String</a:t>
            </a:r>
            <a:r>
              <a:rPr lang="tr-TR" dirty="0" smtClean="0"/>
              <a:t> sınıfının Format metodunu </a:t>
            </a:r>
            <a:r>
              <a:rPr lang="tr-TR" dirty="0" err="1" smtClean="0"/>
              <a:t>kulanabiliriz</a:t>
            </a:r>
            <a:r>
              <a:rPr lang="tr-TR" dirty="0" smtClean="0"/>
              <a:t>. Format metodu, bir metni formatlı bir biçimde dönüştürmek amacıyla kullanılır. Kullanım şekli:</a:t>
            </a:r>
          </a:p>
          <a:p>
            <a:pPr marL="0" indent="0">
              <a:buNone/>
            </a:pPr>
            <a:r>
              <a:rPr lang="tr-TR" dirty="0"/>
              <a:t> </a:t>
            </a:r>
            <a:r>
              <a:rPr lang="tr-TR" dirty="0" smtClean="0"/>
              <a:t>                       </a:t>
            </a:r>
          </a:p>
          <a:p>
            <a:pPr marL="0" indent="0">
              <a:buNone/>
            </a:pPr>
            <a:r>
              <a:rPr lang="tr-TR" dirty="0" smtClean="0"/>
              <a:t>                               </a:t>
            </a:r>
            <a:r>
              <a:rPr lang="tr-TR" dirty="0" err="1" smtClean="0"/>
              <a:t>String.Format</a:t>
            </a:r>
            <a:r>
              <a:rPr lang="tr-TR" dirty="0" smtClean="0"/>
              <a:t>{</a:t>
            </a:r>
            <a:r>
              <a:rPr lang="tr-TR" dirty="0" err="1" smtClean="0"/>
              <a:t>index</a:t>
            </a:r>
            <a:r>
              <a:rPr lang="tr-TR" dirty="0" smtClean="0"/>
              <a:t>[,</a:t>
            </a:r>
            <a:r>
              <a:rPr lang="tr-TR" dirty="0" err="1" smtClean="0"/>
              <a:t>length</a:t>
            </a:r>
            <a:r>
              <a:rPr lang="tr-TR" dirty="0" smtClean="0"/>
              <a:t>][: </a:t>
            </a:r>
            <a:r>
              <a:rPr lang="tr-TR" dirty="0" err="1" smtClean="0"/>
              <a:t>formatString</a:t>
            </a:r>
            <a:r>
              <a:rPr lang="tr-TR" dirty="0" smtClean="0"/>
              <a:t>]}</a:t>
            </a:r>
          </a:p>
          <a:p>
            <a:pPr marL="0" indent="0">
              <a:buNone/>
            </a:pPr>
            <a:r>
              <a:rPr lang="tr-TR" b="1" dirty="0" err="1" smtClean="0"/>
              <a:t>İndex</a:t>
            </a:r>
            <a:r>
              <a:rPr lang="tr-TR" b="1" dirty="0" smtClean="0"/>
              <a:t> : </a:t>
            </a:r>
            <a:r>
              <a:rPr lang="tr-TR" dirty="0" err="1" smtClean="0"/>
              <a:t>String</a:t>
            </a:r>
            <a:r>
              <a:rPr lang="tr-TR" dirty="0" smtClean="0"/>
              <a:t> değişkenlerin sırasını belirtir.</a:t>
            </a:r>
          </a:p>
          <a:p>
            <a:pPr marL="0" indent="0">
              <a:buNone/>
            </a:pPr>
            <a:r>
              <a:rPr lang="tr-TR" b="1" dirty="0" err="1" smtClean="0"/>
              <a:t>FormatString</a:t>
            </a:r>
            <a:r>
              <a:rPr lang="tr-TR" b="1" dirty="0" smtClean="0"/>
              <a:t> : </a:t>
            </a:r>
            <a:r>
              <a:rPr lang="tr-TR" dirty="0" smtClean="0"/>
              <a:t>Biçimlendirme işlemi sırasında kullanılan karakterleri belirtir.</a:t>
            </a:r>
          </a:p>
          <a:p>
            <a:pPr marL="0" indent="0">
              <a:buNone/>
            </a:pPr>
            <a:r>
              <a:rPr lang="tr-TR" b="1" dirty="0" err="1" smtClean="0"/>
              <a:t>Length</a:t>
            </a:r>
            <a:r>
              <a:rPr lang="tr-TR" b="1" dirty="0" smtClean="0"/>
              <a:t> : </a:t>
            </a:r>
            <a:r>
              <a:rPr lang="tr-TR" dirty="0" smtClean="0"/>
              <a:t>Biçimlendirme işleminin uygulanacağı karakter uzunluğunu belirtir.</a:t>
            </a:r>
            <a:endParaRPr lang="tr-TR" dirty="0"/>
          </a:p>
        </p:txBody>
      </p:sp>
      <p:sp>
        <p:nvSpPr>
          <p:cNvPr id="6" name="Unvan 1"/>
          <p:cNvSpPr txBox="1">
            <a:spLocks/>
          </p:cNvSpPr>
          <p:nvPr/>
        </p:nvSpPr>
        <p:spPr>
          <a:xfrm>
            <a:off x="1534887" y="624110"/>
            <a:ext cx="10580914"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tr-TR" dirty="0" err="1"/>
              <a:t>String</a:t>
            </a:r>
            <a:r>
              <a:rPr lang="tr-TR" dirty="0"/>
              <a:t> Sınıfını Kullanarak Biçimlendirme Yapmak</a:t>
            </a:r>
          </a:p>
        </p:txBody>
      </p:sp>
    </p:spTree>
    <p:extLst>
      <p:ext uri="{BB962C8B-B14F-4D97-AF65-F5344CB8AC3E}">
        <p14:creationId xmlns:p14="http://schemas.microsoft.com/office/powerpoint/2010/main" val="248028000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ayt Numarası Yer Tutucusu 3">
            <a:extLst>
              <a:ext uri="{FF2B5EF4-FFF2-40B4-BE49-F238E27FC236}">
                <a16:creationId xmlns:a16="http://schemas.microsoft.com/office/drawing/2014/main" id="{EF0C1E0F-E3F3-485B-B968-94C7F3058E4B}"/>
              </a:ext>
            </a:extLst>
          </p:cNvPr>
          <p:cNvSpPr>
            <a:spLocks noGrp="1"/>
          </p:cNvSpPr>
          <p:nvPr>
            <p:ph type="sldNum" sz="quarter" idx="12"/>
          </p:nvPr>
        </p:nvSpPr>
        <p:spPr>
          <a:xfrm>
            <a:off x="460692" y="790660"/>
            <a:ext cx="779767" cy="365125"/>
          </a:xfrm>
        </p:spPr>
        <p:txBody>
          <a:bodyPr/>
          <a:lstStyle/>
          <a:p>
            <a:fld id="{D57F1E4F-1CFF-5643-939E-217C01CDF565}" type="slidenum">
              <a:rPr lang="en-US" smtClean="0"/>
              <a:pPr/>
              <a:t>27</a:t>
            </a:fld>
            <a:endParaRPr lang="en-US" dirty="0"/>
          </a:p>
        </p:txBody>
      </p:sp>
      <p:sp>
        <p:nvSpPr>
          <p:cNvPr id="8" name="Unvan 1"/>
          <p:cNvSpPr>
            <a:spLocks noGrp="1"/>
          </p:cNvSpPr>
          <p:nvPr>
            <p:ph type="title"/>
          </p:nvPr>
        </p:nvSpPr>
        <p:spPr>
          <a:xfrm>
            <a:off x="1624872" y="738410"/>
            <a:ext cx="8911687" cy="1280890"/>
          </a:xfrm>
        </p:spPr>
        <p:txBody>
          <a:bodyPr>
            <a:normAutofit/>
          </a:bodyPr>
          <a:lstStyle/>
          <a:p>
            <a:r>
              <a:rPr lang="tr-TR" sz="2400" dirty="0" smtClean="0"/>
              <a:t>Standart </a:t>
            </a:r>
            <a:r>
              <a:rPr lang="tr-TR" sz="2400" dirty="0" err="1" smtClean="0"/>
              <a:t>Date</a:t>
            </a:r>
            <a:r>
              <a:rPr lang="tr-TR" sz="2400" dirty="0" smtClean="0"/>
              <a:t> </a:t>
            </a:r>
            <a:r>
              <a:rPr lang="tr-TR" sz="2400" dirty="0" err="1" smtClean="0"/>
              <a:t>And</a:t>
            </a:r>
            <a:r>
              <a:rPr lang="tr-TR" sz="2400" dirty="0" smtClean="0"/>
              <a:t> Time Format </a:t>
            </a:r>
            <a:r>
              <a:rPr lang="tr-TR" sz="2400" dirty="0" err="1" smtClean="0"/>
              <a:t>Strings</a:t>
            </a:r>
            <a:r>
              <a:rPr lang="tr-TR" sz="2400" dirty="0" smtClean="0"/>
              <a:t> </a:t>
            </a:r>
            <a:endParaRPr lang="tr-TR" sz="2400" b="1" dirty="0"/>
          </a:p>
        </p:txBody>
      </p:sp>
      <p:pic>
        <p:nvPicPr>
          <p:cNvPr id="9" name="Resim 8">
            <a:hlinkClick r:id="rId2"/>
            <a:extLst>
              <a:ext uri="{FF2B5EF4-FFF2-40B4-BE49-F238E27FC236}">
                <a16:creationId xmlns:a16="http://schemas.microsoft.com/office/drawing/2014/main" id="{5E0CEE4C-9B47-48D3-9C95-A5768F3000F3}"/>
              </a:ext>
            </a:extLst>
          </p:cNvPr>
          <p:cNvPicPr>
            <a:picLocks noChangeAspect="1"/>
          </p:cNvPicPr>
          <p:nvPr/>
        </p:nvPicPr>
        <p:blipFill>
          <a:blip r:embed="rId3"/>
          <a:stretch>
            <a:fillRect/>
          </a:stretch>
        </p:blipFill>
        <p:spPr>
          <a:xfrm>
            <a:off x="10213349" y="5224474"/>
            <a:ext cx="1778435" cy="1633526"/>
          </a:xfrm>
          <a:prstGeom prst="rect">
            <a:avLst/>
          </a:prstGeom>
        </p:spPr>
      </p:pic>
      <p:sp>
        <p:nvSpPr>
          <p:cNvPr id="10" name="Dikdörtgen 9">
            <a:extLst>
              <a:ext uri="{FF2B5EF4-FFF2-40B4-BE49-F238E27FC236}">
                <a16:creationId xmlns:a16="http://schemas.microsoft.com/office/drawing/2014/main" id="{119B20A2-A534-4B18-BCEA-DDD3194F8470}"/>
              </a:ext>
            </a:extLst>
          </p:cNvPr>
          <p:cNvSpPr/>
          <p:nvPr/>
        </p:nvSpPr>
        <p:spPr>
          <a:xfrm>
            <a:off x="9572776" y="6581001"/>
            <a:ext cx="2772989" cy="276999"/>
          </a:xfrm>
          <a:prstGeom prst="rect">
            <a:avLst/>
          </a:prstGeom>
          <a:noFill/>
        </p:spPr>
        <p:txBody>
          <a:bodyPr wrap="square" lIns="91440" tIns="45720" rIns="91440" bIns="45720">
            <a:spAutoFit/>
          </a:bodyPr>
          <a:lstStyle/>
          <a:p>
            <a:pPr algn="ctr"/>
            <a:r>
              <a:rPr lang="tr-TR" sz="1200" b="0" cap="none" spc="0" dirty="0">
                <a:ln w="0"/>
                <a:effectLst>
                  <a:outerShdw blurRad="38100" dist="19050" dir="2700000" algn="tl" rotWithShape="0">
                    <a:schemeClr val="dk1">
                      <a:alpha val="40000"/>
                    </a:schemeClr>
                  </a:outerShdw>
                </a:effectLst>
                <a:hlinkClick r:id="rId4">
                  <a:extLst>
                    <a:ext uri="{A12FA001-AC4F-418D-AE19-62706E023703}">
                      <ahyp:hlinkClr xmlns:ahyp="http://schemas.microsoft.com/office/drawing/2018/hyperlinkcolor" xmlns="" val="tx"/>
                    </a:ext>
                  </a:extLst>
                </a:hlinkClick>
              </a:rPr>
              <a:t>http://youtube.com/bmdersleri</a:t>
            </a:r>
            <a:endParaRPr lang="tr-TR" sz="1200" b="0" cap="none" spc="0" dirty="0">
              <a:ln w="0"/>
              <a:effectLst>
                <a:outerShdw blurRad="38100" dist="19050" dir="2700000" algn="tl" rotWithShape="0">
                  <a:schemeClr val="dk1">
                    <a:alpha val="40000"/>
                  </a:schemeClr>
                </a:outerShdw>
              </a:effectLst>
            </a:endParaRPr>
          </a:p>
        </p:txBody>
      </p:sp>
      <p:graphicFrame>
        <p:nvGraphicFramePr>
          <p:cNvPr id="5" name="Tablo 4"/>
          <p:cNvGraphicFramePr>
            <a:graphicFrameLocks noGrp="1"/>
          </p:cNvGraphicFramePr>
          <p:nvPr>
            <p:extLst>
              <p:ext uri="{D42A27DB-BD31-4B8C-83A1-F6EECF244321}">
                <p14:modId xmlns:p14="http://schemas.microsoft.com/office/powerpoint/2010/main" val="814647993"/>
              </p:ext>
            </p:extLst>
          </p:nvPr>
        </p:nvGraphicFramePr>
        <p:xfrm>
          <a:off x="589145" y="1378855"/>
          <a:ext cx="9624204" cy="5151120"/>
        </p:xfrm>
        <a:graphic>
          <a:graphicData uri="http://schemas.openxmlformats.org/drawingml/2006/table">
            <a:tbl>
              <a:tblPr firstRow="1" bandRow="1">
                <a:tableStyleId>{5C22544A-7EE6-4342-B048-85BDC9FD1C3A}</a:tableStyleId>
              </a:tblPr>
              <a:tblGrid>
                <a:gridCol w="1142821">
                  <a:extLst>
                    <a:ext uri="{9D8B030D-6E8A-4147-A177-3AD203B41FA5}">
                      <a16:colId xmlns:a16="http://schemas.microsoft.com/office/drawing/2014/main" val="2219046497"/>
                    </a:ext>
                  </a:extLst>
                </a:gridCol>
                <a:gridCol w="2686050">
                  <a:extLst>
                    <a:ext uri="{9D8B030D-6E8A-4147-A177-3AD203B41FA5}">
                      <a16:colId xmlns:a16="http://schemas.microsoft.com/office/drawing/2014/main" val="3943954947"/>
                    </a:ext>
                  </a:extLst>
                </a:gridCol>
                <a:gridCol w="5795333">
                  <a:extLst>
                    <a:ext uri="{9D8B030D-6E8A-4147-A177-3AD203B41FA5}">
                      <a16:colId xmlns:a16="http://schemas.microsoft.com/office/drawing/2014/main" val="940146032"/>
                    </a:ext>
                  </a:extLst>
                </a:gridCol>
              </a:tblGrid>
              <a:tr h="355720">
                <a:tc>
                  <a:txBody>
                    <a:bodyPr/>
                    <a:lstStyle/>
                    <a:p>
                      <a:r>
                        <a:rPr lang="tr-TR" dirty="0" smtClean="0"/>
                        <a:t>Karakter</a:t>
                      </a:r>
                      <a:endParaRPr lang="tr-TR" dirty="0"/>
                    </a:p>
                  </a:txBody>
                  <a:tcPr>
                    <a:solidFill>
                      <a:schemeClr val="bg2">
                        <a:lumMod val="50000"/>
                      </a:schemeClr>
                    </a:solidFill>
                  </a:tcPr>
                </a:tc>
                <a:tc>
                  <a:txBody>
                    <a:bodyPr/>
                    <a:lstStyle/>
                    <a:p>
                      <a:r>
                        <a:rPr lang="tr-TR" sz="1800" b="1" kern="1200" dirty="0" smtClean="0">
                          <a:solidFill>
                            <a:schemeClr val="tx2">
                              <a:lumMod val="20000"/>
                              <a:lumOff val="80000"/>
                            </a:schemeClr>
                          </a:solidFill>
                          <a:latin typeface="+mn-lt"/>
                          <a:ea typeface="+mn-ea"/>
                          <a:cs typeface="+mn-cs"/>
                        </a:rPr>
                        <a:t>Tanımı</a:t>
                      </a:r>
                      <a:endParaRPr lang="tr-TR" sz="1800" b="1" kern="1200" dirty="0">
                        <a:solidFill>
                          <a:schemeClr val="tx2">
                            <a:lumMod val="20000"/>
                            <a:lumOff val="80000"/>
                          </a:schemeClr>
                        </a:solidFill>
                        <a:latin typeface="+mn-lt"/>
                        <a:ea typeface="+mn-ea"/>
                        <a:cs typeface="+mn-cs"/>
                      </a:endParaRPr>
                    </a:p>
                  </a:txBody>
                  <a:tcPr>
                    <a:solidFill>
                      <a:schemeClr val="bg2">
                        <a:lumMod val="50000"/>
                      </a:schemeClr>
                    </a:solidFill>
                  </a:tcPr>
                </a:tc>
                <a:tc>
                  <a:txBody>
                    <a:bodyPr/>
                    <a:lstStyle/>
                    <a:p>
                      <a:endParaRPr lang="tr-TR" dirty="0"/>
                    </a:p>
                  </a:txBody>
                  <a:tcPr>
                    <a:solidFill>
                      <a:schemeClr val="bg2">
                        <a:lumMod val="50000"/>
                      </a:schemeClr>
                    </a:solidFill>
                  </a:tcPr>
                </a:tc>
                <a:extLst>
                  <a:ext uri="{0D108BD9-81ED-4DB2-BD59-A6C34878D82A}">
                    <a16:rowId xmlns:a16="http://schemas.microsoft.com/office/drawing/2014/main" val="485986338"/>
                  </a:ext>
                </a:extLst>
              </a:tr>
              <a:tr h="370840">
                <a:tc>
                  <a:txBody>
                    <a:bodyPr/>
                    <a:lstStyle/>
                    <a:p>
                      <a:pPr algn="ctr"/>
                      <a:r>
                        <a:rPr lang="tr-TR" baseline="0" dirty="0" smtClean="0"/>
                        <a:t>d</a:t>
                      </a:r>
                      <a:endParaRPr lang="tr-TR" dirty="0"/>
                    </a:p>
                  </a:txBody>
                  <a:tcPr/>
                </a:tc>
                <a:tc>
                  <a:txBody>
                    <a:bodyPr/>
                    <a:lstStyle/>
                    <a:p>
                      <a:r>
                        <a:rPr lang="tr-TR" dirty="0" smtClean="0"/>
                        <a:t>Kısa Tarih</a:t>
                      </a:r>
                      <a:endParaRPr lang="tr-TR" dirty="0"/>
                    </a:p>
                  </a:txBody>
                  <a:tcPr/>
                </a:tc>
                <a:tc>
                  <a:txBody>
                    <a:bodyPr/>
                    <a:lstStyle/>
                    <a:p>
                      <a:r>
                        <a:rPr lang="tr-TR" dirty="0" smtClean="0"/>
                        <a:t>19.04.2021 20:15:54 -&gt; 19.04.2021</a:t>
                      </a:r>
                      <a:endParaRPr lang="tr-TR" dirty="0"/>
                    </a:p>
                  </a:txBody>
                  <a:tcPr/>
                </a:tc>
                <a:extLst>
                  <a:ext uri="{0D108BD9-81ED-4DB2-BD59-A6C34878D82A}">
                    <a16:rowId xmlns:a16="http://schemas.microsoft.com/office/drawing/2014/main" val="1621084598"/>
                  </a:ext>
                </a:extLst>
              </a:tr>
              <a:tr h="370840">
                <a:tc>
                  <a:txBody>
                    <a:bodyPr/>
                    <a:lstStyle/>
                    <a:p>
                      <a:pPr algn="ctr"/>
                      <a:r>
                        <a:rPr lang="tr-TR" dirty="0" smtClean="0"/>
                        <a:t>D</a:t>
                      </a:r>
                      <a:endParaRPr lang="tr-TR" dirty="0"/>
                    </a:p>
                  </a:txBody>
                  <a:tcPr/>
                </a:tc>
                <a:tc>
                  <a:txBody>
                    <a:bodyPr/>
                    <a:lstStyle/>
                    <a:p>
                      <a:r>
                        <a:rPr lang="tr-TR" dirty="0" smtClean="0"/>
                        <a:t>Uzun Tarih</a:t>
                      </a:r>
                      <a:endParaRPr lang="tr-TR" dirty="0"/>
                    </a:p>
                  </a:txBody>
                  <a:tcPr/>
                </a:tc>
                <a:tc>
                  <a:txBody>
                    <a:bodyPr/>
                    <a:lstStyle/>
                    <a:p>
                      <a:r>
                        <a:rPr lang="tr-TR" dirty="0" smtClean="0"/>
                        <a:t>19.04.2021 20:15:54 -&gt; 19</a:t>
                      </a:r>
                      <a:r>
                        <a:rPr lang="tr-TR" baseline="0" dirty="0" smtClean="0"/>
                        <a:t> Nisan Pazartesi</a:t>
                      </a:r>
                      <a:endParaRPr lang="tr-TR" dirty="0"/>
                    </a:p>
                  </a:txBody>
                  <a:tcPr/>
                </a:tc>
                <a:extLst>
                  <a:ext uri="{0D108BD9-81ED-4DB2-BD59-A6C34878D82A}">
                    <a16:rowId xmlns:a16="http://schemas.microsoft.com/office/drawing/2014/main" val="148665110"/>
                  </a:ext>
                </a:extLst>
              </a:tr>
              <a:tr h="370840">
                <a:tc>
                  <a:txBody>
                    <a:bodyPr/>
                    <a:lstStyle/>
                    <a:p>
                      <a:pPr algn="ctr"/>
                      <a:r>
                        <a:rPr lang="tr-TR" dirty="0" smtClean="0"/>
                        <a:t>f</a:t>
                      </a:r>
                      <a:endParaRPr lang="tr-TR" dirty="0"/>
                    </a:p>
                  </a:txBody>
                  <a:tcPr/>
                </a:tc>
                <a:tc>
                  <a:txBody>
                    <a:bodyPr/>
                    <a:lstStyle/>
                    <a:p>
                      <a:r>
                        <a:rPr lang="tr-TR" dirty="0" smtClean="0"/>
                        <a:t>Uzun Tarih/zaman (kısa zaman)</a:t>
                      </a:r>
                      <a:endParaRPr lang="tr-TR" dirty="0"/>
                    </a:p>
                  </a:txBody>
                  <a:tcPr/>
                </a:tc>
                <a:tc>
                  <a:txBody>
                    <a:bodyPr/>
                    <a:lstStyle/>
                    <a:p>
                      <a:r>
                        <a:rPr lang="tr-TR" dirty="0" smtClean="0"/>
                        <a:t>19.04.2021 20:15:54 -&gt; 19</a:t>
                      </a:r>
                      <a:r>
                        <a:rPr lang="tr-TR" baseline="0" dirty="0" smtClean="0"/>
                        <a:t> Nisan Pazartesi 20:15</a:t>
                      </a:r>
                      <a:endParaRPr lang="tr-TR" dirty="0"/>
                    </a:p>
                  </a:txBody>
                  <a:tcPr/>
                </a:tc>
                <a:extLst>
                  <a:ext uri="{0D108BD9-81ED-4DB2-BD59-A6C34878D82A}">
                    <a16:rowId xmlns:a16="http://schemas.microsoft.com/office/drawing/2014/main" val="943642072"/>
                  </a:ext>
                </a:extLst>
              </a:tr>
              <a:tr h="370840">
                <a:tc>
                  <a:txBody>
                    <a:bodyPr/>
                    <a:lstStyle/>
                    <a:p>
                      <a:pPr algn="ctr"/>
                      <a:r>
                        <a:rPr lang="tr-TR" dirty="0" smtClean="0"/>
                        <a:t>F</a:t>
                      </a:r>
                      <a:endParaRPr lang="tr-TR" dirty="0"/>
                    </a:p>
                  </a:txBody>
                  <a:tcPr/>
                </a:tc>
                <a:tc>
                  <a:txBody>
                    <a:bodyPr/>
                    <a:lstStyle/>
                    <a:p>
                      <a:r>
                        <a:rPr lang="tr-TR" dirty="0" smtClean="0"/>
                        <a:t>Uzun Tarih/zaman (uzun zaman)</a:t>
                      </a:r>
                      <a:endParaRPr lang="tr-TR" dirty="0"/>
                    </a:p>
                  </a:txBody>
                  <a:tcPr/>
                </a:tc>
                <a:tc>
                  <a:txBody>
                    <a:bodyPr/>
                    <a:lstStyle/>
                    <a:p>
                      <a:r>
                        <a:rPr lang="tr-TR" dirty="0" smtClean="0"/>
                        <a:t>19.04.2021 20:15:54 -&gt; 19</a:t>
                      </a:r>
                      <a:r>
                        <a:rPr lang="tr-TR" baseline="0" dirty="0" smtClean="0"/>
                        <a:t> Nisan Pazartesi 20:15:54</a:t>
                      </a:r>
                      <a:endParaRPr lang="tr-TR" dirty="0"/>
                    </a:p>
                  </a:txBody>
                  <a:tcPr/>
                </a:tc>
                <a:extLst>
                  <a:ext uri="{0D108BD9-81ED-4DB2-BD59-A6C34878D82A}">
                    <a16:rowId xmlns:a16="http://schemas.microsoft.com/office/drawing/2014/main" val="1793050824"/>
                  </a:ext>
                </a:extLst>
              </a:tr>
              <a:tr h="370840">
                <a:tc>
                  <a:txBody>
                    <a:bodyPr/>
                    <a:lstStyle/>
                    <a:p>
                      <a:pPr algn="ctr"/>
                      <a:r>
                        <a:rPr lang="tr-TR" dirty="0" smtClean="0"/>
                        <a:t>g</a:t>
                      </a:r>
                      <a:endParaRPr lang="tr-TR" dirty="0"/>
                    </a:p>
                  </a:txBody>
                  <a:tcPr/>
                </a:tc>
                <a:tc>
                  <a:txBody>
                    <a:bodyPr/>
                    <a:lstStyle/>
                    <a:p>
                      <a:r>
                        <a:rPr lang="tr-TR" dirty="0" smtClean="0"/>
                        <a:t>Genel Tarih/zaman (kısa zaman)</a:t>
                      </a:r>
                      <a:endParaRPr lang="tr-TR" dirty="0"/>
                    </a:p>
                  </a:txBody>
                  <a:tcPr/>
                </a:tc>
                <a:tc>
                  <a:txBody>
                    <a:bodyPr/>
                    <a:lstStyle/>
                    <a:p>
                      <a:r>
                        <a:rPr lang="tr-TR" dirty="0" smtClean="0"/>
                        <a:t>19.04.2021 20:15:54 -&gt; 19/04/2021 20:15</a:t>
                      </a:r>
                      <a:endParaRPr lang="tr-TR" dirty="0"/>
                    </a:p>
                  </a:txBody>
                  <a:tcPr/>
                </a:tc>
                <a:extLst>
                  <a:ext uri="{0D108BD9-81ED-4DB2-BD59-A6C34878D82A}">
                    <a16:rowId xmlns:a16="http://schemas.microsoft.com/office/drawing/2014/main" val="4285287200"/>
                  </a:ext>
                </a:extLst>
              </a:tr>
              <a:tr h="370840">
                <a:tc>
                  <a:txBody>
                    <a:bodyPr/>
                    <a:lstStyle/>
                    <a:p>
                      <a:pPr algn="ctr"/>
                      <a:r>
                        <a:rPr lang="tr-TR" dirty="0" smtClean="0"/>
                        <a:t>G</a:t>
                      </a:r>
                      <a:endParaRPr lang="tr-TR" dirty="0"/>
                    </a:p>
                  </a:txBody>
                  <a:tcPr/>
                </a:tc>
                <a:tc>
                  <a:txBody>
                    <a:bodyPr/>
                    <a:lstStyle/>
                    <a:p>
                      <a:r>
                        <a:rPr lang="tr-TR" dirty="0" smtClean="0"/>
                        <a:t>Genel Tarih/zaman</a:t>
                      </a:r>
                    </a:p>
                    <a:p>
                      <a:r>
                        <a:rPr lang="tr-TR" dirty="0" smtClean="0"/>
                        <a:t>(uzun zaman)</a:t>
                      </a:r>
                      <a:endParaRPr lang="tr-TR" dirty="0"/>
                    </a:p>
                  </a:txBody>
                  <a:tcPr/>
                </a:tc>
                <a:tc>
                  <a:txBody>
                    <a:bodyPr/>
                    <a:lstStyle/>
                    <a:p>
                      <a:r>
                        <a:rPr lang="tr-TR" dirty="0" smtClean="0"/>
                        <a:t>19.04.2021 20:15:54 -&gt; 19/04/2021 20:15:54</a:t>
                      </a:r>
                      <a:endParaRPr lang="tr-TR" dirty="0"/>
                    </a:p>
                  </a:txBody>
                  <a:tcPr/>
                </a:tc>
                <a:extLst>
                  <a:ext uri="{0D108BD9-81ED-4DB2-BD59-A6C34878D82A}">
                    <a16:rowId xmlns:a16="http://schemas.microsoft.com/office/drawing/2014/main" val="2267892280"/>
                  </a:ext>
                </a:extLst>
              </a:tr>
              <a:tr h="370840">
                <a:tc>
                  <a:txBody>
                    <a:bodyPr/>
                    <a:lstStyle/>
                    <a:p>
                      <a:pPr algn="ctr"/>
                      <a:r>
                        <a:rPr lang="tr-TR" dirty="0" err="1" smtClean="0"/>
                        <a:t>M,m</a:t>
                      </a:r>
                      <a:endParaRPr lang="tr-TR" dirty="0"/>
                    </a:p>
                  </a:txBody>
                  <a:tcPr/>
                </a:tc>
                <a:tc>
                  <a:txBody>
                    <a:bodyPr/>
                    <a:lstStyle/>
                    <a:p>
                      <a:r>
                        <a:rPr lang="tr-TR" dirty="0" smtClean="0"/>
                        <a:t>Ay/Gün</a:t>
                      </a:r>
                      <a:endParaRPr lang="tr-TR" dirty="0"/>
                    </a:p>
                  </a:txBody>
                  <a:tcPr/>
                </a:tc>
                <a:tc>
                  <a:txBody>
                    <a:bodyPr/>
                    <a:lstStyle/>
                    <a:p>
                      <a:r>
                        <a:rPr lang="tr-TR" dirty="0" smtClean="0"/>
                        <a:t>19.04.2021 20:15:54 -&gt; 19</a:t>
                      </a:r>
                      <a:r>
                        <a:rPr lang="tr-TR" baseline="0" dirty="0" smtClean="0"/>
                        <a:t> Nisan </a:t>
                      </a:r>
                      <a:endParaRPr lang="tr-TR" dirty="0"/>
                    </a:p>
                  </a:txBody>
                  <a:tcPr/>
                </a:tc>
                <a:extLst>
                  <a:ext uri="{0D108BD9-81ED-4DB2-BD59-A6C34878D82A}">
                    <a16:rowId xmlns:a16="http://schemas.microsoft.com/office/drawing/2014/main" val="116109910"/>
                  </a:ext>
                </a:extLst>
              </a:tr>
              <a:tr h="370840">
                <a:tc>
                  <a:txBody>
                    <a:bodyPr/>
                    <a:lstStyle/>
                    <a:p>
                      <a:pPr algn="ctr"/>
                      <a:r>
                        <a:rPr lang="tr-TR" dirty="0" smtClean="0"/>
                        <a:t>t</a:t>
                      </a:r>
                      <a:endParaRPr lang="tr-TR" dirty="0"/>
                    </a:p>
                  </a:txBody>
                  <a:tcPr/>
                </a:tc>
                <a:tc>
                  <a:txBody>
                    <a:bodyPr/>
                    <a:lstStyle/>
                    <a:p>
                      <a:r>
                        <a:rPr lang="tr-TR" dirty="0" smtClean="0"/>
                        <a:t>Kısa zaman</a:t>
                      </a:r>
                      <a:endParaRPr lang="tr-TR" dirty="0"/>
                    </a:p>
                  </a:txBody>
                  <a:tcPr/>
                </a:tc>
                <a:tc>
                  <a:txBody>
                    <a:bodyPr/>
                    <a:lstStyle/>
                    <a:p>
                      <a:r>
                        <a:rPr lang="tr-TR" dirty="0" smtClean="0"/>
                        <a:t>19.04.2021 20:15:54 -&gt; </a:t>
                      </a:r>
                      <a:r>
                        <a:rPr lang="tr-TR" baseline="0" dirty="0" smtClean="0"/>
                        <a:t> 20:15</a:t>
                      </a:r>
                      <a:endParaRPr lang="tr-TR" dirty="0"/>
                    </a:p>
                  </a:txBody>
                  <a:tcPr/>
                </a:tc>
                <a:extLst>
                  <a:ext uri="{0D108BD9-81ED-4DB2-BD59-A6C34878D82A}">
                    <a16:rowId xmlns:a16="http://schemas.microsoft.com/office/drawing/2014/main" val="3916836767"/>
                  </a:ext>
                </a:extLst>
              </a:tr>
              <a:tr h="370840">
                <a:tc>
                  <a:txBody>
                    <a:bodyPr/>
                    <a:lstStyle/>
                    <a:p>
                      <a:pPr algn="ctr"/>
                      <a:r>
                        <a:rPr lang="tr-TR" dirty="0" smtClean="0"/>
                        <a:t>T</a:t>
                      </a:r>
                      <a:endParaRPr lang="tr-TR" dirty="0"/>
                    </a:p>
                  </a:txBody>
                  <a:tcPr/>
                </a:tc>
                <a:tc>
                  <a:txBody>
                    <a:bodyPr/>
                    <a:lstStyle/>
                    <a:p>
                      <a:r>
                        <a:rPr lang="tr-TR" dirty="0" smtClean="0"/>
                        <a:t>Uzun zaman</a:t>
                      </a:r>
                      <a:endParaRPr lang="tr-TR" dirty="0"/>
                    </a:p>
                  </a:txBody>
                  <a:tcPr/>
                </a:tc>
                <a:tc>
                  <a:txBody>
                    <a:bodyPr/>
                    <a:lstStyle/>
                    <a:p>
                      <a:r>
                        <a:rPr lang="tr-TR" dirty="0" smtClean="0"/>
                        <a:t>19.04.2021 20:15:54 -&gt; </a:t>
                      </a:r>
                      <a:r>
                        <a:rPr lang="tr-TR" baseline="0" dirty="0" smtClean="0"/>
                        <a:t>20:15:54</a:t>
                      </a:r>
                      <a:endParaRPr lang="tr-TR" dirty="0"/>
                    </a:p>
                  </a:txBody>
                  <a:tcPr/>
                </a:tc>
                <a:extLst>
                  <a:ext uri="{0D108BD9-81ED-4DB2-BD59-A6C34878D82A}">
                    <a16:rowId xmlns:a16="http://schemas.microsoft.com/office/drawing/2014/main" val="1431445593"/>
                  </a:ext>
                </a:extLst>
              </a:tr>
              <a:tr h="370840">
                <a:tc>
                  <a:txBody>
                    <a:bodyPr/>
                    <a:lstStyle/>
                    <a:p>
                      <a:pPr algn="ctr"/>
                      <a:r>
                        <a:rPr lang="tr-TR" dirty="0" err="1" smtClean="0"/>
                        <a:t>Y,y</a:t>
                      </a:r>
                      <a:endParaRPr lang="tr-TR" dirty="0"/>
                    </a:p>
                  </a:txBody>
                  <a:tcPr/>
                </a:tc>
                <a:tc>
                  <a:txBody>
                    <a:bodyPr/>
                    <a:lstStyle/>
                    <a:p>
                      <a:r>
                        <a:rPr lang="tr-TR" dirty="0" smtClean="0"/>
                        <a:t>Yıl/Ay</a:t>
                      </a:r>
                      <a:endParaRPr lang="tr-TR" dirty="0"/>
                    </a:p>
                  </a:txBody>
                  <a:tcPr/>
                </a:tc>
                <a:tc>
                  <a:txBody>
                    <a:bodyPr/>
                    <a:lstStyle/>
                    <a:p>
                      <a:r>
                        <a:rPr lang="tr-TR" dirty="0" smtClean="0"/>
                        <a:t>19.04.2021 20:15:54 -&gt; Nisan</a:t>
                      </a:r>
                      <a:r>
                        <a:rPr lang="tr-TR" baseline="0" dirty="0" smtClean="0"/>
                        <a:t> 2021</a:t>
                      </a:r>
                      <a:endParaRPr lang="tr-TR" dirty="0"/>
                    </a:p>
                  </a:txBody>
                  <a:tcPr/>
                </a:tc>
                <a:extLst>
                  <a:ext uri="{0D108BD9-81ED-4DB2-BD59-A6C34878D82A}">
                    <a16:rowId xmlns:a16="http://schemas.microsoft.com/office/drawing/2014/main" val="3380864843"/>
                  </a:ext>
                </a:extLst>
              </a:tr>
            </a:tbl>
          </a:graphicData>
        </a:graphic>
      </p:graphicFrame>
    </p:spTree>
    <p:extLst>
      <p:ext uri="{BB962C8B-B14F-4D97-AF65-F5344CB8AC3E}">
        <p14:creationId xmlns:p14="http://schemas.microsoft.com/office/powerpoint/2010/main" val="339752820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ayt Numarası Yer Tutucusu 3">
            <a:extLst>
              <a:ext uri="{FF2B5EF4-FFF2-40B4-BE49-F238E27FC236}">
                <a16:creationId xmlns:a16="http://schemas.microsoft.com/office/drawing/2014/main" id="{EF0C1E0F-E3F3-485B-B968-94C7F3058E4B}"/>
              </a:ext>
            </a:extLst>
          </p:cNvPr>
          <p:cNvSpPr>
            <a:spLocks noGrp="1"/>
          </p:cNvSpPr>
          <p:nvPr>
            <p:ph type="sldNum" sz="quarter" idx="12"/>
          </p:nvPr>
        </p:nvSpPr>
        <p:spPr>
          <a:xfrm>
            <a:off x="460692" y="790660"/>
            <a:ext cx="779767" cy="365125"/>
          </a:xfrm>
        </p:spPr>
        <p:txBody>
          <a:bodyPr/>
          <a:lstStyle/>
          <a:p>
            <a:fld id="{D57F1E4F-1CFF-5643-939E-217C01CDF565}" type="slidenum">
              <a:rPr lang="en-US" smtClean="0"/>
              <a:pPr/>
              <a:t>28</a:t>
            </a:fld>
            <a:endParaRPr lang="en-US" dirty="0"/>
          </a:p>
        </p:txBody>
      </p:sp>
      <p:sp>
        <p:nvSpPr>
          <p:cNvPr id="8" name="Unvan 1"/>
          <p:cNvSpPr>
            <a:spLocks noGrp="1"/>
          </p:cNvSpPr>
          <p:nvPr>
            <p:ph type="title"/>
          </p:nvPr>
        </p:nvSpPr>
        <p:spPr>
          <a:xfrm>
            <a:off x="1624872" y="738410"/>
            <a:ext cx="8911687" cy="1280890"/>
          </a:xfrm>
        </p:spPr>
        <p:txBody>
          <a:bodyPr>
            <a:normAutofit/>
          </a:bodyPr>
          <a:lstStyle/>
          <a:p>
            <a:r>
              <a:rPr lang="tr-TR" sz="2400" dirty="0" smtClean="0"/>
              <a:t>Uygulama </a:t>
            </a:r>
            <a:r>
              <a:rPr lang="tr-TR" sz="2400" dirty="0"/>
              <a:t>Örneği </a:t>
            </a:r>
            <a:r>
              <a:rPr lang="tr-TR" sz="2400" dirty="0" smtClean="0"/>
              <a:t>-14</a:t>
            </a:r>
            <a:endParaRPr lang="tr-TR" sz="2400" b="1" dirty="0"/>
          </a:p>
        </p:txBody>
      </p:sp>
      <p:pic>
        <p:nvPicPr>
          <p:cNvPr id="10" name="Resim 9">
            <a:hlinkClick r:id="rId2"/>
            <a:extLst>
              <a:ext uri="{FF2B5EF4-FFF2-40B4-BE49-F238E27FC236}">
                <a16:creationId xmlns:a16="http://schemas.microsoft.com/office/drawing/2014/main" id="{5E0CEE4C-9B47-48D3-9C95-A5768F3000F3}"/>
              </a:ext>
            </a:extLst>
          </p:cNvPr>
          <p:cNvPicPr>
            <a:picLocks noChangeAspect="1"/>
          </p:cNvPicPr>
          <p:nvPr/>
        </p:nvPicPr>
        <p:blipFill>
          <a:blip r:embed="rId3"/>
          <a:stretch>
            <a:fillRect/>
          </a:stretch>
        </p:blipFill>
        <p:spPr>
          <a:xfrm>
            <a:off x="10213349" y="5224474"/>
            <a:ext cx="1778435" cy="1633526"/>
          </a:xfrm>
          <a:prstGeom prst="rect">
            <a:avLst/>
          </a:prstGeom>
        </p:spPr>
      </p:pic>
      <p:sp>
        <p:nvSpPr>
          <p:cNvPr id="11" name="Dikdörtgen 10">
            <a:extLst>
              <a:ext uri="{FF2B5EF4-FFF2-40B4-BE49-F238E27FC236}">
                <a16:creationId xmlns:a16="http://schemas.microsoft.com/office/drawing/2014/main" id="{119B20A2-A534-4B18-BCEA-DDD3194F8470}"/>
              </a:ext>
            </a:extLst>
          </p:cNvPr>
          <p:cNvSpPr/>
          <p:nvPr/>
        </p:nvSpPr>
        <p:spPr>
          <a:xfrm>
            <a:off x="9572776" y="6581001"/>
            <a:ext cx="2772989" cy="276999"/>
          </a:xfrm>
          <a:prstGeom prst="rect">
            <a:avLst/>
          </a:prstGeom>
          <a:noFill/>
        </p:spPr>
        <p:txBody>
          <a:bodyPr wrap="square" lIns="91440" tIns="45720" rIns="91440" bIns="45720">
            <a:spAutoFit/>
          </a:bodyPr>
          <a:lstStyle/>
          <a:p>
            <a:pPr algn="ctr"/>
            <a:r>
              <a:rPr lang="tr-TR" sz="1200" b="0" cap="none" spc="0" dirty="0">
                <a:ln w="0"/>
                <a:effectLst>
                  <a:outerShdw blurRad="38100" dist="19050" dir="2700000" algn="tl" rotWithShape="0">
                    <a:schemeClr val="dk1">
                      <a:alpha val="40000"/>
                    </a:schemeClr>
                  </a:outerShdw>
                </a:effectLst>
                <a:hlinkClick r:id="rId4">
                  <a:extLst>
                    <a:ext uri="{A12FA001-AC4F-418D-AE19-62706E023703}">
                      <ahyp:hlinkClr xmlns:ahyp="http://schemas.microsoft.com/office/drawing/2018/hyperlinkcolor" xmlns="" val="tx"/>
                    </a:ext>
                  </a:extLst>
                </a:hlinkClick>
              </a:rPr>
              <a:t>http://youtube.com/bmdersleri</a:t>
            </a:r>
            <a:endParaRPr lang="tr-TR" sz="1200" b="0" cap="none" spc="0" dirty="0">
              <a:ln w="0"/>
              <a:effectLst>
                <a:outerShdw blurRad="38100" dist="19050" dir="2700000" algn="tl" rotWithShape="0">
                  <a:schemeClr val="dk1">
                    <a:alpha val="40000"/>
                  </a:schemeClr>
                </a:outerShdw>
              </a:effectLst>
            </a:endParaRPr>
          </a:p>
        </p:txBody>
      </p:sp>
      <p:pic>
        <p:nvPicPr>
          <p:cNvPr id="5" name="Resim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0575" y="1880580"/>
            <a:ext cx="7766026" cy="2846614"/>
          </a:xfrm>
          <a:prstGeom prst="rect">
            <a:avLst/>
          </a:prstGeom>
        </p:spPr>
      </p:pic>
      <p:pic>
        <p:nvPicPr>
          <p:cNvPr id="7" name="Resim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724723" y="3472666"/>
            <a:ext cx="1234547" cy="1440305"/>
          </a:xfrm>
          <a:prstGeom prst="rect">
            <a:avLst/>
          </a:prstGeom>
        </p:spPr>
      </p:pic>
      <p:pic>
        <p:nvPicPr>
          <p:cNvPr id="12" name="Resim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157887" y="1627342"/>
            <a:ext cx="2110923" cy="1676545"/>
          </a:xfrm>
          <a:prstGeom prst="rect">
            <a:avLst/>
          </a:prstGeom>
        </p:spPr>
      </p:pic>
    </p:spTree>
    <p:extLst>
      <p:ext uri="{BB962C8B-B14F-4D97-AF65-F5344CB8AC3E}">
        <p14:creationId xmlns:p14="http://schemas.microsoft.com/office/powerpoint/2010/main" val="478725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ayt Numarası Yer Tutucusu 3">
            <a:extLst>
              <a:ext uri="{FF2B5EF4-FFF2-40B4-BE49-F238E27FC236}">
                <a16:creationId xmlns:a16="http://schemas.microsoft.com/office/drawing/2014/main" id="{EF0C1E0F-E3F3-485B-B968-94C7F3058E4B}"/>
              </a:ext>
            </a:extLst>
          </p:cNvPr>
          <p:cNvSpPr>
            <a:spLocks noGrp="1"/>
          </p:cNvSpPr>
          <p:nvPr>
            <p:ph type="sldNum" sz="quarter" idx="12"/>
          </p:nvPr>
        </p:nvSpPr>
        <p:spPr>
          <a:xfrm>
            <a:off x="460692" y="790660"/>
            <a:ext cx="779767" cy="365125"/>
          </a:xfrm>
        </p:spPr>
        <p:txBody>
          <a:bodyPr/>
          <a:lstStyle/>
          <a:p>
            <a:fld id="{D57F1E4F-1CFF-5643-939E-217C01CDF565}" type="slidenum">
              <a:rPr lang="en-US" smtClean="0"/>
              <a:pPr/>
              <a:t>29</a:t>
            </a:fld>
            <a:endParaRPr lang="en-US" dirty="0"/>
          </a:p>
        </p:txBody>
      </p:sp>
      <p:pic>
        <p:nvPicPr>
          <p:cNvPr id="9" name="Resim 8">
            <a:hlinkClick r:id="rId2"/>
            <a:extLst>
              <a:ext uri="{FF2B5EF4-FFF2-40B4-BE49-F238E27FC236}">
                <a16:creationId xmlns:a16="http://schemas.microsoft.com/office/drawing/2014/main" id="{5E0CEE4C-9B47-48D3-9C95-A5768F3000F3}"/>
              </a:ext>
            </a:extLst>
          </p:cNvPr>
          <p:cNvPicPr>
            <a:picLocks noChangeAspect="1"/>
          </p:cNvPicPr>
          <p:nvPr/>
        </p:nvPicPr>
        <p:blipFill>
          <a:blip r:embed="rId3"/>
          <a:stretch>
            <a:fillRect/>
          </a:stretch>
        </p:blipFill>
        <p:spPr>
          <a:xfrm>
            <a:off x="10213349" y="5224474"/>
            <a:ext cx="1778435" cy="1633526"/>
          </a:xfrm>
          <a:prstGeom prst="rect">
            <a:avLst/>
          </a:prstGeom>
        </p:spPr>
      </p:pic>
      <p:sp>
        <p:nvSpPr>
          <p:cNvPr id="10" name="Dikdörtgen 9">
            <a:extLst>
              <a:ext uri="{FF2B5EF4-FFF2-40B4-BE49-F238E27FC236}">
                <a16:creationId xmlns:a16="http://schemas.microsoft.com/office/drawing/2014/main" id="{119B20A2-A534-4B18-BCEA-DDD3194F8470}"/>
              </a:ext>
            </a:extLst>
          </p:cNvPr>
          <p:cNvSpPr/>
          <p:nvPr/>
        </p:nvSpPr>
        <p:spPr>
          <a:xfrm>
            <a:off x="9572776" y="6581001"/>
            <a:ext cx="2772989" cy="276999"/>
          </a:xfrm>
          <a:prstGeom prst="rect">
            <a:avLst/>
          </a:prstGeom>
          <a:noFill/>
        </p:spPr>
        <p:txBody>
          <a:bodyPr wrap="square" lIns="91440" tIns="45720" rIns="91440" bIns="45720">
            <a:spAutoFit/>
          </a:bodyPr>
          <a:lstStyle/>
          <a:p>
            <a:pPr algn="ctr"/>
            <a:r>
              <a:rPr lang="tr-TR" sz="1200" b="0" cap="none" spc="0" dirty="0">
                <a:ln w="0"/>
                <a:effectLst>
                  <a:outerShdw blurRad="38100" dist="19050" dir="2700000" algn="tl" rotWithShape="0">
                    <a:schemeClr val="dk1">
                      <a:alpha val="40000"/>
                    </a:schemeClr>
                  </a:outerShdw>
                </a:effectLst>
                <a:hlinkClick r:id="rId4">
                  <a:extLst>
                    <a:ext uri="{A12FA001-AC4F-418D-AE19-62706E023703}">
                      <ahyp:hlinkClr xmlns:ahyp="http://schemas.microsoft.com/office/drawing/2018/hyperlinkcolor" xmlns="" val="tx"/>
                    </a:ext>
                  </a:extLst>
                </a:hlinkClick>
              </a:rPr>
              <a:t>http://youtube.com/bmdersleri</a:t>
            </a:r>
            <a:endParaRPr lang="tr-TR" sz="1200" b="0" cap="none" spc="0" dirty="0">
              <a:ln w="0"/>
              <a:effectLst>
                <a:outerShdw blurRad="38100" dist="19050" dir="2700000" algn="tl" rotWithShape="0">
                  <a:schemeClr val="dk1">
                    <a:alpha val="40000"/>
                  </a:schemeClr>
                </a:outerShdw>
              </a:effectLst>
            </a:endParaRPr>
          </a:p>
        </p:txBody>
      </p:sp>
      <p:sp>
        <p:nvSpPr>
          <p:cNvPr id="4" name="İçerik Yer Tutucusu 3"/>
          <p:cNvSpPr>
            <a:spLocks noGrp="1"/>
          </p:cNvSpPr>
          <p:nvPr>
            <p:ph sz="half" idx="1"/>
          </p:nvPr>
        </p:nvSpPr>
        <p:spPr>
          <a:xfrm>
            <a:off x="1365580" y="1790699"/>
            <a:ext cx="8317263" cy="4928507"/>
          </a:xfrm>
        </p:spPr>
        <p:txBody>
          <a:bodyPr>
            <a:normAutofit/>
          </a:bodyPr>
          <a:lstStyle/>
          <a:p>
            <a:r>
              <a:rPr lang="tr-TR" dirty="0"/>
              <a:t>d</a:t>
            </a:r>
            <a:r>
              <a:rPr lang="tr-TR" dirty="0" smtClean="0"/>
              <a:t>: Gün bilgisini verir.</a:t>
            </a:r>
          </a:p>
          <a:p>
            <a:r>
              <a:rPr lang="tr-TR" dirty="0" err="1"/>
              <a:t>d</a:t>
            </a:r>
            <a:r>
              <a:rPr lang="tr-TR" dirty="0" err="1" smtClean="0"/>
              <a:t>d</a:t>
            </a:r>
            <a:r>
              <a:rPr lang="tr-TR" dirty="0" smtClean="0"/>
              <a:t>: </a:t>
            </a:r>
            <a:r>
              <a:rPr lang="tr-TR" dirty="0"/>
              <a:t>İ</a:t>
            </a:r>
            <a:r>
              <a:rPr lang="tr-TR" dirty="0" smtClean="0"/>
              <a:t>ki basamaklı olarak gün bilgisini verir.</a:t>
            </a:r>
          </a:p>
          <a:p>
            <a:r>
              <a:rPr lang="tr-TR" dirty="0" err="1"/>
              <a:t>d</a:t>
            </a:r>
            <a:r>
              <a:rPr lang="tr-TR" dirty="0" err="1" smtClean="0"/>
              <a:t>dd</a:t>
            </a:r>
            <a:r>
              <a:rPr lang="tr-TR" dirty="0" smtClean="0"/>
              <a:t>: Gün Bilgisini kısaltarak görüntüler.</a:t>
            </a:r>
          </a:p>
          <a:p>
            <a:r>
              <a:rPr lang="tr-TR" dirty="0" err="1"/>
              <a:t>d</a:t>
            </a:r>
            <a:r>
              <a:rPr lang="tr-TR" dirty="0" err="1" smtClean="0"/>
              <a:t>ddd</a:t>
            </a:r>
            <a:r>
              <a:rPr lang="tr-TR" dirty="0" smtClean="0"/>
              <a:t>: Gün bilgisini tam hali ile görüntüler.</a:t>
            </a:r>
          </a:p>
          <a:p>
            <a:r>
              <a:rPr lang="tr-TR" dirty="0"/>
              <a:t>m</a:t>
            </a:r>
            <a:r>
              <a:rPr lang="tr-TR" dirty="0" smtClean="0"/>
              <a:t>: Ay bilgisini verir.</a:t>
            </a:r>
          </a:p>
          <a:p>
            <a:r>
              <a:rPr lang="tr-TR" dirty="0" smtClean="0"/>
              <a:t>mm: İki basamaklı olarak ay bilgisini verir.</a:t>
            </a:r>
          </a:p>
          <a:p>
            <a:r>
              <a:rPr lang="tr-TR" dirty="0" smtClean="0"/>
              <a:t>mmm: Ay bilgisini kısaltarak görüntüler.</a:t>
            </a:r>
          </a:p>
          <a:p>
            <a:r>
              <a:rPr lang="tr-TR" dirty="0" err="1" smtClean="0"/>
              <a:t>mmmm</a:t>
            </a:r>
            <a:r>
              <a:rPr lang="tr-TR" dirty="0" smtClean="0"/>
              <a:t>: Ay bilgisini tam hali ile görüntüler.</a:t>
            </a:r>
            <a:endParaRPr lang="tr-TR" dirty="0"/>
          </a:p>
          <a:p>
            <a:r>
              <a:rPr lang="tr-TR" dirty="0"/>
              <a:t>y</a:t>
            </a:r>
            <a:r>
              <a:rPr lang="tr-TR" dirty="0" smtClean="0"/>
              <a:t>: Yıl bilgisinin son basamağını verir.</a:t>
            </a:r>
          </a:p>
          <a:p>
            <a:r>
              <a:rPr lang="tr-TR" dirty="0"/>
              <a:t>y</a:t>
            </a:r>
            <a:r>
              <a:rPr lang="tr-TR" dirty="0" smtClean="0"/>
              <a:t>y: Yıl bilgisinin son iki basamağını verir.</a:t>
            </a:r>
          </a:p>
          <a:p>
            <a:r>
              <a:rPr lang="tr-TR" dirty="0" err="1"/>
              <a:t>y</a:t>
            </a:r>
            <a:r>
              <a:rPr lang="tr-TR" dirty="0" err="1" smtClean="0"/>
              <a:t>yy</a:t>
            </a:r>
            <a:r>
              <a:rPr lang="tr-TR" dirty="0" smtClean="0"/>
              <a:t>: Yıl bilgisini tam hali ile görüntüler.</a:t>
            </a:r>
          </a:p>
          <a:p>
            <a:pPr marL="0" indent="0">
              <a:buNone/>
            </a:pPr>
            <a:endParaRPr lang="tr-TR" dirty="0" smtClean="0"/>
          </a:p>
        </p:txBody>
      </p:sp>
      <p:sp>
        <p:nvSpPr>
          <p:cNvPr id="11" name="Unvan 1"/>
          <p:cNvSpPr>
            <a:spLocks noGrp="1"/>
          </p:cNvSpPr>
          <p:nvPr>
            <p:ph type="title"/>
          </p:nvPr>
        </p:nvSpPr>
        <p:spPr>
          <a:xfrm>
            <a:off x="1624872" y="738410"/>
            <a:ext cx="8911687" cy="1280890"/>
          </a:xfrm>
        </p:spPr>
        <p:txBody>
          <a:bodyPr>
            <a:normAutofit/>
          </a:bodyPr>
          <a:lstStyle/>
          <a:p>
            <a:r>
              <a:rPr lang="tr-TR" sz="2400" dirty="0" err="1" smtClean="0"/>
              <a:t>Custom</a:t>
            </a:r>
            <a:r>
              <a:rPr lang="tr-TR" sz="2400" dirty="0" smtClean="0"/>
              <a:t> </a:t>
            </a:r>
            <a:r>
              <a:rPr lang="tr-TR" sz="2400" dirty="0" err="1" smtClean="0"/>
              <a:t>Date</a:t>
            </a:r>
            <a:r>
              <a:rPr lang="tr-TR" sz="2400" dirty="0" smtClean="0"/>
              <a:t> </a:t>
            </a:r>
            <a:r>
              <a:rPr lang="tr-TR" sz="2400" dirty="0" err="1" smtClean="0"/>
              <a:t>And</a:t>
            </a:r>
            <a:r>
              <a:rPr lang="tr-TR" sz="2400" dirty="0" smtClean="0"/>
              <a:t> Time Format </a:t>
            </a:r>
            <a:r>
              <a:rPr lang="tr-TR" sz="2400" dirty="0" err="1" smtClean="0"/>
              <a:t>Strings</a:t>
            </a:r>
            <a:r>
              <a:rPr lang="tr-TR" sz="2400" dirty="0" smtClean="0"/>
              <a:t> </a:t>
            </a:r>
            <a:endParaRPr lang="tr-TR" sz="2400" b="1" dirty="0"/>
          </a:p>
        </p:txBody>
      </p:sp>
    </p:spTree>
    <p:extLst>
      <p:ext uri="{BB962C8B-B14F-4D97-AF65-F5344CB8AC3E}">
        <p14:creationId xmlns:p14="http://schemas.microsoft.com/office/powerpoint/2010/main" val="42413412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i="1" dirty="0" smtClean="0">
                <a:solidFill>
                  <a:schemeClr val="accent2"/>
                </a:solidFill>
              </a:rPr>
              <a:t>C# Nedir  ?</a:t>
            </a:r>
            <a:endParaRPr lang="tr-TR" i="1" dirty="0">
              <a:solidFill>
                <a:schemeClr val="accent2"/>
              </a:solidFill>
            </a:endParaRPr>
          </a:p>
        </p:txBody>
      </p:sp>
      <p:sp>
        <p:nvSpPr>
          <p:cNvPr id="3" name="İçerik Yer Tutucusu 2"/>
          <p:cNvSpPr>
            <a:spLocks noGrp="1"/>
          </p:cNvSpPr>
          <p:nvPr>
            <p:ph idx="1"/>
          </p:nvPr>
        </p:nvSpPr>
        <p:spPr>
          <a:xfrm>
            <a:off x="1641848" y="1537901"/>
            <a:ext cx="9317422" cy="5181599"/>
          </a:xfrm>
        </p:spPr>
        <p:txBody>
          <a:bodyPr anchor="ctr">
            <a:normAutofit/>
          </a:bodyPr>
          <a:lstStyle/>
          <a:p>
            <a:pPr marL="0" indent="0">
              <a:buNone/>
            </a:pPr>
            <a:r>
              <a:rPr lang="tr-TR" dirty="0"/>
              <a:t> </a:t>
            </a:r>
            <a:r>
              <a:rPr lang="tr-TR" dirty="0" smtClean="0"/>
              <a:t>     </a:t>
            </a:r>
            <a:endParaRPr lang="tr-TR" sz="2300" dirty="0" smtClean="0"/>
          </a:p>
          <a:p>
            <a:pPr marL="0" indent="0">
              <a:lnSpc>
                <a:spcPct val="150000"/>
              </a:lnSpc>
              <a:buNone/>
            </a:pPr>
            <a:r>
              <a:rPr lang="tr-TR" sz="2300" dirty="0" smtClean="0"/>
              <a:t>    Popüler bir programlama dili olan c# aynı zamanda çok yönlü bir programlama dilidir. Bir çok uygulamayı c# programlama diliyle yapabiliriz. Birkaç özelliğinden bahsedersek ;</a:t>
            </a:r>
          </a:p>
          <a:p>
            <a:pPr>
              <a:lnSpc>
                <a:spcPct val="150000"/>
              </a:lnSpc>
            </a:pPr>
            <a:r>
              <a:rPr lang="tr-TR" sz="2300" dirty="0" smtClean="0"/>
              <a:t>C# açık kaynak kodludur. </a:t>
            </a:r>
          </a:p>
          <a:p>
            <a:pPr>
              <a:lnSpc>
                <a:spcPct val="150000"/>
              </a:lnSpc>
            </a:pPr>
            <a:r>
              <a:rPr lang="tr-TR" sz="2300" dirty="0" smtClean="0"/>
              <a:t>Nesneye yönelik bir programlama dilidir.</a:t>
            </a:r>
          </a:p>
          <a:p>
            <a:pPr>
              <a:lnSpc>
                <a:spcPct val="150000"/>
              </a:lnSpc>
            </a:pPr>
            <a:r>
              <a:rPr lang="tr-TR" sz="2300" dirty="0" smtClean="0"/>
              <a:t>Kullanımı kolay modern bir dildir.</a:t>
            </a:r>
          </a:p>
          <a:p>
            <a:pPr marL="0" indent="0">
              <a:lnSpc>
                <a:spcPct val="150000"/>
              </a:lnSpc>
              <a:buNone/>
            </a:pPr>
            <a:endParaRPr lang="tr-TR" sz="2300" dirty="0" smtClean="0"/>
          </a:p>
          <a:p>
            <a:pPr marL="0" indent="0">
              <a:lnSpc>
                <a:spcPct val="150000"/>
              </a:lnSpc>
              <a:buNone/>
            </a:pPr>
            <a:endParaRPr lang="tr-TR" dirty="0"/>
          </a:p>
          <a:p>
            <a:pPr marL="0" indent="0">
              <a:lnSpc>
                <a:spcPct val="150000"/>
              </a:lnSpc>
              <a:buNone/>
            </a:pPr>
            <a:endParaRPr lang="tr-TR" dirty="0"/>
          </a:p>
        </p:txBody>
      </p:sp>
      <p:sp>
        <p:nvSpPr>
          <p:cNvPr id="6" name="Slayt Numarası Yer Tutucusu 3">
            <a:extLst>
              <a:ext uri="{FF2B5EF4-FFF2-40B4-BE49-F238E27FC236}">
                <a16:creationId xmlns:a16="http://schemas.microsoft.com/office/drawing/2014/main" id="{EF0C1E0F-E3F3-485B-B968-94C7F3058E4B}"/>
              </a:ext>
            </a:extLst>
          </p:cNvPr>
          <p:cNvSpPr>
            <a:spLocks noGrp="1"/>
          </p:cNvSpPr>
          <p:nvPr>
            <p:ph type="sldNum" sz="quarter" idx="12"/>
          </p:nvPr>
        </p:nvSpPr>
        <p:spPr>
          <a:xfrm>
            <a:off x="460692" y="790660"/>
            <a:ext cx="779767" cy="365125"/>
          </a:xfrm>
        </p:spPr>
        <p:txBody>
          <a:bodyPr/>
          <a:lstStyle/>
          <a:p>
            <a:fld id="{D57F1E4F-1CFF-5643-939E-217C01CDF565}" type="slidenum">
              <a:rPr lang="en-US" smtClean="0"/>
              <a:pPr/>
              <a:t>3</a:t>
            </a:fld>
            <a:endParaRPr lang="en-US" dirty="0"/>
          </a:p>
        </p:txBody>
      </p:sp>
      <p:pic>
        <p:nvPicPr>
          <p:cNvPr id="7" name="Resim 6">
            <a:hlinkClick r:id="rId2"/>
            <a:extLst>
              <a:ext uri="{FF2B5EF4-FFF2-40B4-BE49-F238E27FC236}">
                <a16:creationId xmlns:a16="http://schemas.microsoft.com/office/drawing/2014/main" id="{5E0CEE4C-9B47-48D3-9C95-A5768F3000F3}"/>
              </a:ext>
            </a:extLst>
          </p:cNvPr>
          <p:cNvPicPr>
            <a:picLocks noChangeAspect="1"/>
          </p:cNvPicPr>
          <p:nvPr/>
        </p:nvPicPr>
        <p:blipFill>
          <a:blip r:embed="rId3"/>
          <a:stretch>
            <a:fillRect/>
          </a:stretch>
        </p:blipFill>
        <p:spPr>
          <a:xfrm>
            <a:off x="10213349" y="5224474"/>
            <a:ext cx="1778435" cy="1633526"/>
          </a:xfrm>
          <a:prstGeom prst="rect">
            <a:avLst/>
          </a:prstGeom>
        </p:spPr>
      </p:pic>
      <p:sp>
        <p:nvSpPr>
          <p:cNvPr id="8" name="Dikdörtgen 7">
            <a:extLst>
              <a:ext uri="{FF2B5EF4-FFF2-40B4-BE49-F238E27FC236}">
                <a16:creationId xmlns:a16="http://schemas.microsoft.com/office/drawing/2014/main" id="{119B20A2-A534-4B18-BCEA-DDD3194F8470}"/>
              </a:ext>
            </a:extLst>
          </p:cNvPr>
          <p:cNvSpPr/>
          <p:nvPr/>
        </p:nvSpPr>
        <p:spPr>
          <a:xfrm>
            <a:off x="9572776" y="6581001"/>
            <a:ext cx="2772989" cy="276999"/>
          </a:xfrm>
          <a:prstGeom prst="rect">
            <a:avLst/>
          </a:prstGeom>
          <a:noFill/>
        </p:spPr>
        <p:txBody>
          <a:bodyPr wrap="square" lIns="91440" tIns="45720" rIns="91440" bIns="45720">
            <a:spAutoFit/>
          </a:bodyPr>
          <a:lstStyle/>
          <a:p>
            <a:pPr algn="ctr"/>
            <a:r>
              <a:rPr lang="tr-TR" sz="1200" b="0" cap="none" spc="0" dirty="0">
                <a:ln w="0"/>
                <a:effectLst>
                  <a:outerShdw blurRad="38100" dist="19050" dir="2700000" algn="tl" rotWithShape="0">
                    <a:schemeClr val="dk1">
                      <a:alpha val="40000"/>
                    </a:schemeClr>
                  </a:outerShdw>
                </a:effectLst>
                <a:hlinkClick r:id="rId4">
                  <a:extLst>
                    <a:ext uri="{A12FA001-AC4F-418D-AE19-62706E023703}">
                      <ahyp:hlinkClr xmlns:ahyp="http://schemas.microsoft.com/office/drawing/2018/hyperlinkcolor" xmlns="" val="tx"/>
                    </a:ext>
                  </a:extLst>
                </a:hlinkClick>
              </a:rPr>
              <a:t>http://youtube.com/bmdersleri</a:t>
            </a:r>
            <a:endParaRPr lang="tr-TR" sz="1200" b="0" cap="none" spc="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00107310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ayt Numarası Yer Tutucusu 3">
            <a:extLst>
              <a:ext uri="{FF2B5EF4-FFF2-40B4-BE49-F238E27FC236}">
                <a16:creationId xmlns:a16="http://schemas.microsoft.com/office/drawing/2014/main" id="{EF0C1E0F-E3F3-485B-B968-94C7F3058E4B}"/>
              </a:ext>
            </a:extLst>
          </p:cNvPr>
          <p:cNvSpPr>
            <a:spLocks noGrp="1"/>
          </p:cNvSpPr>
          <p:nvPr>
            <p:ph type="sldNum" sz="quarter" idx="12"/>
          </p:nvPr>
        </p:nvSpPr>
        <p:spPr>
          <a:xfrm>
            <a:off x="460692" y="790660"/>
            <a:ext cx="779767" cy="365125"/>
          </a:xfrm>
        </p:spPr>
        <p:txBody>
          <a:bodyPr/>
          <a:lstStyle/>
          <a:p>
            <a:fld id="{D57F1E4F-1CFF-5643-939E-217C01CDF565}" type="slidenum">
              <a:rPr lang="en-US" smtClean="0"/>
              <a:pPr/>
              <a:t>30</a:t>
            </a:fld>
            <a:endParaRPr lang="en-US" dirty="0"/>
          </a:p>
        </p:txBody>
      </p:sp>
      <p:pic>
        <p:nvPicPr>
          <p:cNvPr id="9" name="Resim 8">
            <a:hlinkClick r:id="rId2"/>
            <a:extLst>
              <a:ext uri="{FF2B5EF4-FFF2-40B4-BE49-F238E27FC236}">
                <a16:creationId xmlns:a16="http://schemas.microsoft.com/office/drawing/2014/main" id="{5E0CEE4C-9B47-48D3-9C95-A5768F3000F3}"/>
              </a:ext>
            </a:extLst>
          </p:cNvPr>
          <p:cNvPicPr>
            <a:picLocks noChangeAspect="1"/>
          </p:cNvPicPr>
          <p:nvPr/>
        </p:nvPicPr>
        <p:blipFill>
          <a:blip r:embed="rId3"/>
          <a:stretch>
            <a:fillRect/>
          </a:stretch>
        </p:blipFill>
        <p:spPr>
          <a:xfrm>
            <a:off x="10213349" y="5224474"/>
            <a:ext cx="1778435" cy="1633526"/>
          </a:xfrm>
          <a:prstGeom prst="rect">
            <a:avLst/>
          </a:prstGeom>
        </p:spPr>
      </p:pic>
      <p:sp>
        <p:nvSpPr>
          <p:cNvPr id="10" name="Dikdörtgen 9">
            <a:extLst>
              <a:ext uri="{FF2B5EF4-FFF2-40B4-BE49-F238E27FC236}">
                <a16:creationId xmlns:a16="http://schemas.microsoft.com/office/drawing/2014/main" id="{119B20A2-A534-4B18-BCEA-DDD3194F8470}"/>
              </a:ext>
            </a:extLst>
          </p:cNvPr>
          <p:cNvSpPr/>
          <p:nvPr/>
        </p:nvSpPr>
        <p:spPr>
          <a:xfrm>
            <a:off x="9572776" y="6581001"/>
            <a:ext cx="2772989" cy="276999"/>
          </a:xfrm>
          <a:prstGeom prst="rect">
            <a:avLst/>
          </a:prstGeom>
          <a:noFill/>
        </p:spPr>
        <p:txBody>
          <a:bodyPr wrap="square" lIns="91440" tIns="45720" rIns="91440" bIns="45720">
            <a:spAutoFit/>
          </a:bodyPr>
          <a:lstStyle/>
          <a:p>
            <a:pPr algn="ctr"/>
            <a:r>
              <a:rPr lang="tr-TR" sz="1200" b="0" cap="none" spc="0" dirty="0">
                <a:ln w="0"/>
                <a:effectLst>
                  <a:outerShdw blurRad="38100" dist="19050" dir="2700000" algn="tl" rotWithShape="0">
                    <a:schemeClr val="dk1">
                      <a:alpha val="40000"/>
                    </a:schemeClr>
                  </a:outerShdw>
                </a:effectLst>
                <a:hlinkClick r:id="rId4">
                  <a:extLst>
                    <a:ext uri="{A12FA001-AC4F-418D-AE19-62706E023703}">
                      <ahyp:hlinkClr xmlns:ahyp="http://schemas.microsoft.com/office/drawing/2018/hyperlinkcolor" xmlns="" val="tx"/>
                    </a:ext>
                  </a:extLst>
                </a:hlinkClick>
              </a:rPr>
              <a:t>http://youtube.com/bmdersleri</a:t>
            </a:r>
            <a:endParaRPr lang="tr-TR" sz="1200" b="0" cap="none" spc="0" dirty="0">
              <a:ln w="0"/>
              <a:effectLst>
                <a:outerShdw blurRad="38100" dist="19050" dir="2700000" algn="tl" rotWithShape="0">
                  <a:schemeClr val="dk1">
                    <a:alpha val="40000"/>
                  </a:schemeClr>
                </a:outerShdw>
              </a:effectLst>
            </a:endParaRPr>
          </a:p>
        </p:txBody>
      </p:sp>
      <p:sp>
        <p:nvSpPr>
          <p:cNvPr id="11" name="Unvan 1"/>
          <p:cNvSpPr>
            <a:spLocks noGrp="1"/>
          </p:cNvSpPr>
          <p:nvPr>
            <p:ph type="title"/>
          </p:nvPr>
        </p:nvSpPr>
        <p:spPr>
          <a:xfrm>
            <a:off x="1624872" y="738410"/>
            <a:ext cx="8911687" cy="1280890"/>
          </a:xfrm>
        </p:spPr>
        <p:txBody>
          <a:bodyPr>
            <a:normAutofit/>
          </a:bodyPr>
          <a:lstStyle/>
          <a:p>
            <a:r>
              <a:rPr lang="tr-TR" sz="2400" dirty="0" err="1" smtClean="0"/>
              <a:t>Custom</a:t>
            </a:r>
            <a:r>
              <a:rPr lang="tr-TR" sz="2400" dirty="0" smtClean="0"/>
              <a:t> </a:t>
            </a:r>
            <a:r>
              <a:rPr lang="tr-TR" sz="2400" dirty="0" err="1" smtClean="0"/>
              <a:t>Date</a:t>
            </a:r>
            <a:r>
              <a:rPr lang="tr-TR" sz="2400" dirty="0" smtClean="0"/>
              <a:t> </a:t>
            </a:r>
            <a:r>
              <a:rPr lang="tr-TR" sz="2400" dirty="0" err="1" smtClean="0"/>
              <a:t>And</a:t>
            </a:r>
            <a:r>
              <a:rPr lang="tr-TR" sz="2400" dirty="0" smtClean="0"/>
              <a:t> Time Format </a:t>
            </a:r>
            <a:r>
              <a:rPr lang="tr-TR" sz="2400" dirty="0" err="1" smtClean="0"/>
              <a:t>Strings</a:t>
            </a:r>
            <a:r>
              <a:rPr lang="tr-TR" sz="2400" dirty="0" smtClean="0"/>
              <a:t> </a:t>
            </a:r>
            <a:endParaRPr lang="tr-TR" sz="2400" b="1" dirty="0"/>
          </a:p>
        </p:txBody>
      </p:sp>
      <p:sp>
        <p:nvSpPr>
          <p:cNvPr id="5" name="İçerik Yer Tutucusu 4"/>
          <p:cNvSpPr>
            <a:spLocks noGrp="1"/>
          </p:cNvSpPr>
          <p:nvPr>
            <p:ph sz="half" idx="1"/>
          </p:nvPr>
        </p:nvSpPr>
        <p:spPr>
          <a:xfrm>
            <a:off x="5713544" y="1378855"/>
            <a:ext cx="4608912" cy="3298651"/>
          </a:xfrm>
        </p:spPr>
        <p:txBody>
          <a:bodyPr>
            <a:noAutofit/>
          </a:bodyPr>
          <a:lstStyle/>
          <a:p>
            <a:r>
              <a:rPr lang="tr-TR" dirty="0" smtClean="0"/>
              <a:t>h: Saat bilgisini tek basamaklı olarak görüntüler.</a:t>
            </a:r>
          </a:p>
          <a:p>
            <a:r>
              <a:rPr lang="tr-TR" dirty="0" err="1" smtClean="0"/>
              <a:t>hh</a:t>
            </a:r>
            <a:r>
              <a:rPr lang="tr-TR" dirty="0" smtClean="0"/>
              <a:t>: Saat bilgisini iki basamaklı olarak görüntüler.</a:t>
            </a:r>
          </a:p>
          <a:p>
            <a:r>
              <a:rPr lang="tr-TR" dirty="0" smtClean="0"/>
              <a:t>H: Saat bilgisini tek basamaklı olarak görüntüler.</a:t>
            </a:r>
          </a:p>
          <a:p>
            <a:r>
              <a:rPr lang="tr-TR" dirty="0" smtClean="0"/>
              <a:t>HH: Saat bilgisini tek basamaklı olarak görüntüler.</a:t>
            </a:r>
          </a:p>
          <a:p>
            <a:r>
              <a:rPr lang="tr-TR" dirty="0" smtClean="0"/>
              <a:t>m: Dakika bilgisini tek basamaklı olarak görüntüler.</a:t>
            </a:r>
          </a:p>
          <a:p>
            <a:r>
              <a:rPr lang="tr-TR" dirty="0" smtClean="0"/>
              <a:t>mm: Dakika bilgisini iki basamaklı olarak görüntüler.</a:t>
            </a:r>
          </a:p>
          <a:p>
            <a:r>
              <a:rPr lang="tr-TR" dirty="0" smtClean="0"/>
              <a:t>s: Saniye bilgisini tek basamaklı olarak görüntüler.</a:t>
            </a:r>
          </a:p>
          <a:p>
            <a:r>
              <a:rPr lang="tr-TR" dirty="0" err="1" smtClean="0"/>
              <a:t>ss</a:t>
            </a:r>
            <a:r>
              <a:rPr lang="tr-TR" dirty="0" smtClean="0"/>
              <a:t>: Saniye bilgisini iki basamaklı olarak görüntüler. </a:t>
            </a:r>
            <a:endParaRPr lang="tr-TR" dirty="0"/>
          </a:p>
        </p:txBody>
      </p:sp>
      <p:pic>
        <p:nvPicPr>
          <p:cNvPr id="3" name="Resim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0636" y="2124363"/>
            <a:ext cx="3643745" cy="3643745"/>
          </a:xfrm>
          <a:prstGeom prst="rect">
            <a:avLst/>
          </a:prstGeom>
        </p:spPr>
      </p:pic>
    </p:spTree>
    <p:extLst>
      <p:ext uri="{BB962C8B-B14F-4D97-AF65-F5344CB8AC3E}">
        <p14:creationId xmlns:p14="http://schemas.microsoft.com/office/powerpoint/2010/main" val="166606522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ayt Numarası Yer Tutucusu 3">
            <a:extLst>
              <a:ext uri="{FF2B5EF4-FFF2-40B4-BE49-F238E27FC236}">
                <a16:creationId xmlns:a16="http://schemas.microsoft.com/office/drawing/2014/main" id="{EF0C1E0F-E3F3-485B-B968-94C7F3058E4B}"/>
              </a:ext>
            </a:extLst>
          </p:cNvPr>
          <p:cNvSpPr>
            <a:spLocks noGrp="1"/>
          </p:cNvSpPr>
          <p:nvPr>
            <p:ph type="sldNum" sz="quarter" idx="12"/>
          </p:nvPr>
        </p:nvSpPr>
        <p:spPr>
          <a:xfrm>
            <a:off x="460692" y="790660"/>
            <a:ext cx="779767" cy="365125"/>
          </a:xfrm>
        </p:spPr>
        <p:txBody>
          <a:bodyPr/>
          <a:lstStyle/>
          <a:p>
            <a:fld id="{D57F1E4F-1CFF-5643-939E-217C01CDF565}" type="slidenum">
              <a:rPr lang="en-US" smtClean="0"/>
              <a:pPr/>
              <a:t>31</a:t>
            </a:fld>
            <a:endParaRPr lang="en-US" dirty="0"/>
          </a:p>
        </p:txBody>
      </p:sp>
      <p:sp>
        <p:nvSpPr>
          <p:cNvPr id="8" name="Unvan 1"/>
          <p:cNvSpPr>
            <a:spLocks noGrp="1"/>
          </p:cNvSpPr>
          <p:nvPr>
            <p:ph type="title"/>
          </p:nvPr>
        </p:nvSpPr>
        <p:spPr>
          <a:xfrm>
            <a:off x="1624872" y="738410"/>
            <a:ext cx="8911687" cy="1280890"/>
          </a:xfrm>
        </p:spPr>
        <p:txBody>
          <a:bodyPr>
            <a:normAutofit/>
          </a:bodyPr>
          <a:lstStyle/>
          <a:p>
            <a:r>
              <a:rPr lang="tr-TR" sz="2400" dirty="0" smtClean="0"/>
              <a:t>Uygulama </a:t>
            </a:r>
            <a:r>
              <a:rPr lang="tr-TR" sz="2400" dirty="0"/>
              <a:t>Örneği </a:t>
            </a:r>
            <a:r>
              <a:rPr lang="tr-TR" sz="2400" dirty="0" smtClean="0"/>
              <a:t>-15</a:t>
            </a:r>
            <a:endParaRPr lang="tr-TR" sz="2400" b="1" dirty="0"/>
          </a:p>
        </p:txBody>
      </p:sp>
      <p:pic>
        <p:nvPicPr>
          <p:cNvPr id="9" name="Resim 8">
            <a:hlinkClick r:id="rId2"/>
            <a:extLst>
              <a:ext uri="{FF2B5EF4-FFF2-40B4-BE49-F238E27FC236}">
                <a16:creationId xmlns:a16="http://schemas.microsoft.com/office/drawing/2014/main" id="{5E0CEE4C-9B47-48D3-9C95-A5768F3000F3}"/>
              </a:ext>
            </a:extLst>
          </p:cNvPr>
          <p:cNvPicPr>
            <a:picLocks noChangeAspect="1"/>
          </p:cNvPicPr>
          <p:nvPr/>
        </p:nvPicPr>
        <p:blipFill>
          <a:blip r:embed="rId3"/>
          <a:stretch>
            <a:fillRect/>
          </a:stretch>
        </p:blipFill>
        <p:spPr>
          <a:xfrm>
            <a:off x="10213349" y="5224474"/>
            <a:ext cx="1778435" cy="1633526"/>
          </a:xfrm>
          <a:prstGeom prst="rect">
            <a:avLst/>
          </a:prstGeom>
        </p:spPr>
      </p:pic>
      <p:sp>
        <p:nvSpPr>
          <p:cNvPr id="10" name="Dikdörtgen 9">
            <a:extLst>
              <a:ext uri="{FF2B5EF4-FFF2-40B4-BE49-F238E27FC236}">
                <a16:creationId xmlns:a16="http://schemas.microsoft.com/office/drawing/2014/main" id="{119B20A2-A534-4B18-BCEA-DDD3194F8470}"/>
              </a:ext>
            </a:extLst>
          </p:cNvPr>
          <p:cNvSpPr/>
          <p:nvPr/>
        </p:nvSpPr>
        <p:spPr>
          <a:xfrm>
            <a:off x="9572776" y="6581001"/>
            <a:ext cx="2772989" cy="276999"/>
          </a:xfrm>
          <a:prstGeom prst="rect">
            <a:avLst/>
          </a:prstGeom>
          <a:noFill/>
        </p:spPr>
        <p:txBody>
          <a:bodyPr wrap="square" lIns="91440" tIns="45720" rIns="91440" bIns="45720">
            <a:spAutoFit/>
          </a:bodyPr>
          <a:lstStyle/>
          <a:p>
            <a:pPr algn="ctr"/>
            <a:r>
              <a:rPr lang="tr-TR" sz="1200" b="0" cap="none" spc="0" dirty="0">
                <a:ln w="0"/>
                <a:effectLst>
                  <a:outerShdw blurRad="38100" dist="19050" dir="2700000" algn="tl" rotWithShape="0">
                    <a:schemeClr val="dk1">
                      <a:alpha val="40000"/>
                    </a:schemeClr>
                  </a:outerShdw>
                </a:effectLst>
                <a:hlinkClick r:id="rId4">
                  <a:extLst>
                    <a:ext uri="{A12FA001-AC4F-418D-AE19-62706E023703}">
                      <ahyp:hlinkClr xmlns:ahyp="http://schemas.microsoft.com/office/drawing/2018/hyperlinkcolor" xmlns="" val="tx"/>
                    </a:ext>
                  </a:extLst>
                </a:hlinkClick>
              </a:rPr>
              <a:t>http://youtube.com/bmdersleri</a:t>
            </a:r>
            <a:endParaRPr lang="tr-TR" sz="1200" b="0" cap="none" spc="0" dirty="0">
              <a:ln w="0"/>
              <a:effectLst>
                <a:outerShdw blurRad="38100" dist="19050" dir="2700000" algn="tl" rotWithShape="0">
                  <a:schemeClr val="dk1">
                    <a:alpha val="40000"/>
                  </a:schemeClr>
                </a:outerShdw>
              </a:effectLst>
            </a:endParaRPr>
          </a:p>
        </p:txBody>
      </p:sp>
      <p:pic>
        <p:nvPicPr>
          <p:cNvPr id="7" name="İçerik Yer Tutucusu 6"/>
          <p:cNvPicPr>
            <a:picLocks noGrp="1" noChangeAspect="1"/>
          </p:cNvPicPr>
          <p:nvPr>
            <p:ph sz="half" idx="2"/>
          </p:nvPr>
        </p:nvPicPr>
        <p:blipFill>
          <a:blip r:embed="rId5">
            <a:extLst>
              <a:ext uri="{28A0092B-C50C-407E-A947-70E740481C1C}">
                <a14:useLocalDpi xmlns:a14="http://schemas.microsoft.com/office/drawing/2010/main" val="0"/>
              </a:ext>
            </a:extLst>
          </a:blip>
          <a:stretch>
            <a:fillRect/>
          </a:stretch>
        </p:blipFill>
        <p:spPr>
          <a:xfrm>
            <a:off x="659412" y="1927791"/>
            <a:ext cx="6278245" cy="3113117"/>
          </a:xfrm>
        </p:spPr>
      </p:pic>
      <p:pic>
        <p:nvPicPr>
          <p:cNvPr id="13" name="Resim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15800" y="2141620"/>
            <a:ext cx="1219306" cy="1402202"/>
          </a:xfrm>
          <a:prstGeom prst="rect">
            <a:avLst/>
          </a:prstGeom>
        </p:spPr>
      </p:pic>
      <p:pic>
        <p:nvPicPr>
          <p:cNvPr id="14" name="Resim 1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994043" y="2059286"/>
            <a:ext cx="1219306" cy="1425063"/>
          </a:xfrm>
          <a:prstGeom prst="rect">
            <a:avLst/>
          </a:prstGeom>
        </p:spPr>
      </p:pic>
      <p:pic>
        <p:nvPicPr>
          <p:cNvPr id="15" name="Resim 1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584128" y="2130190"/>
            <a:ext cx="1196444" cy="1425063"/>
          </a:xfrm>
          <a:prstGeom prst="rect">
            <a:avLst/>
          </a:prstGeom>
        </p:spPr>
      </p:pic>
      <p:pic>
        <p:nvPicPr>
          <p:cNvPr id="16" name="Resim 1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177050" y="3666142"/>
            <a:ext cx="1196444" cy="1394581"/>
          </a:xfrm>
          <a:prstGeom prst="rect">
            <a:avLst/>
          </a:prstGeom>
        </p:spPr>
      </p:pic>
      <p:pic>
        <p:nvPicPr>
          <p:cNvPr id="17" name="Resim 16"/>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820217" y="3650901"/>
            <a:ext cx="1432684" cy="1409822"/>
          </a:xfrm>
          <a:prstGeom prst="rect">
            <a:avLst/>
          </a:prstGeom>
        </p:spPr>
      </p:pic>
    </p:spTree>
    <p:extLst>
      <p:ext uri="{BB962C8B-B14F-4D97-AF65-F5344CB8AC3E}">
        <p14:creationId xmlns:p14="http://schemas.microsoft.com/office/powerpoint/2010/main" val="3172545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KAYNAKÇA</a:t>
            </a:r>
            <a:endParaRPr lang="tr-TR" dirty="0"/>
          </a:p>
        </p:txBody>
      </p:sp>
      <p:sp>
        <p:nvSpPr>
          <p:cNvPr id="6" name="İçerik Yer Tutucusu 3"/>
          <p:cNvSpPr>
            <a:spLocks noGrp="1"/>
          </p:cNvSpPr>
          <p:nvPr>
            <p:ph sz="half" idx="1"/>
          </p:nvPr>
        </p:nvSpPr>
        <p:spPr>
          <a:xfrm>
            <a:off x="1176338" y="1905000"/>
            <a:ext cx="9471025" cy="3778250"/>
          </a:xfrm>
        </p:spPr>
        <p:txBody>
          <a:bodyPr>
            <a:normAutofit/>
          </a:bodyPr>
          <a:lstStyle/>
          <a:p>
            <a:r>
              <a:rPr lang="tr-TR" dirty="0">
                <a:solidFill>
                  <a:schemeClr val="tx1"/>
                </a:solidFill>
                <a:hlinkClick r:id="rId2"/>
              </a:rPr>
              <a:t>https://www.kodlamamerkezi.com/c-net/csharp-tarih-ve-zaman-fonksiyonlari</a:t>
            </a:r>
            <a:r>
              <a:rPr lang="tr-TR" dirty="0" smtClean="0">
                <a:solidFill>
                  <a:schemeClr val="tx1"/>
                </a:solidFill>
                <a:hlinkClick r:id="rId2"/>
              </a:rPr>
              <a:t>/</a:t>
            </a:r>
            <a:endParaRPr lang="tr-TR" dirty="0" smtClean="0">
              <a:solidFill>
                <a:schemeClr val="tx1"/>
              </a:solidFill>
            </a:endParaRPr>
          </a:p>
          <a:p>
            <a:r>
              <a:rPr lang="tr-TR" dirty="0">
                <a:solidFill>
                  <a:schemeClr val="tx1"/>
                </a:solidFill>
                <a:hlinkClick r:id="rId3"/>
              </a:rPr>
              <a:t>https://</a:t>
            </a:r>
            <a:r>
              <a:rPr lang="tr-TR" dirty="0" smtClean="0">
                <a:solidFill>
                  <a:schemeClr val="tx1"/>
                </a:solidFill>
                <a:hlinkClick r:id="rId3"/>
              </a:rPr>
              <a:t>caylakyazilimci.com/post/tarih-ve-saat-islemleri</a:t>
            </a:r>
            <a:endParaRPr lang="tr-TR" dirty="0" smtClean="0">
              <a:solidFill>
                <a:schemeClr val="tx1"/>
              </a:solidFill>
            </a:endParaRPr>
          </a:p>
          <a:p>
            <a:r>
              <a:rPr lang="tr-TR" dirty="0">
                <a:solidFill>
                  <a:schemeClr val="tx1"/>
                </a:solidFill>
                <a:hlinkClick r:id="rId4"/>
              </a:rPr>
              <a:t>https://</a:t>
            </a:r>
            <a:r>
              <a:rPr lang="tr-TR" dirty="0" smtClean="0">
                <a:solidFill>
                  <a:schemeClr val="tx1"/>
                </a:solidFill>
                <a:hlinkClick r:id="rId4"/>
              </a:rPr>
              <a:t>docs.microsoft.com/tr-tr/dotnet/api/system.datetime.today?view=net-5.0</a:t>
            </a:r>
            <a:endParaRPr lang="tr-TR" dirty="0" smtClean="0">
              <a:solidFill>
                <a:schemeClr val="tx1"/>
              </a:solidFill>
            </a:endParaRPr>
          </a:p>
          <a:p>
            <a:r>
              <a:rPr lang="tr-TR" dirty="0"/>
              <a:t>Visual </a:t>
            </a:r>
            <a:r>
              <a:rPr lang="tr-TR" dirty="0" err="1"/>
              <a:t>Studio</a:t>
            </a:r>
            <a:r>
              <a:rPr lang="tr-TR" dirty="0"/>
              <a:t> ile C# </a:t>
            </a:r>
            <a:r>
              <a:rPr lang="tr-TR" dirty="0" smtClean="0"/>
              <a:t>Uygulamaları</a:t>
            </a:r>
            <a:r>
              <a:rPr lang="tr-TR" dirty="0"/>
              <a:t> </a:t>
            </a:r>
            <a:r>
              <a:rPr lang="tr-TR" dirty="0" smtClean="0"/>
              <a:t>Emrah Aydemir</a:t>
            </a:r>
            <a:endParaRPr lang="tr-TR" dirty="0" smtClean="0">
              <a:solidFill>
                <a:schemeClr val="tx1"/>
              </a:solidFill>
            </a:endParaRPr>
          </a:p>
          <a:p>
            <a:r>
              <a:rPr lang="tr-TR" dirty="0">
                <a:solidFill>
                  <a:schemeClr val="tx1"/>
                </a:solidFill>
                <a:hlinkClick r:id="rId5"/>
              </a:rPr>
              <a:t>https://</a:t>
            </a:r>
            <a:r>
              <a:rPr lang="tr-TR" dirty="0" smtClean="0">
                <a:solidFill>
                  <a:schemeClr val="tx1"/>
                </a:solidFill>
                <a:hlinkClick r:id="rId5"/>
              </a:rPr>
              <a:t>ismetkizgin.com/BlogDetay/Csarp-DateTime-Kullanimi-ve-Gosterimleri/5</a:t>
            </a:r>
            <a:endParaRPr lang="tr-TR" dirty="0" smtClean="0">
              <a:solidFill>
                <a:schemeClr val="tx1"/>
              </a:solidFill>
            </a:endParaRPr>
          </a:p>
          <a:p>
            <a:r>
              <a:rPr lang="tr-TR" dirty="0">
                <a:solidFill>
                  <a:schemeClr val="tx1"/>
                </a:solidFill>
                <a:hlinkClick r:id="rId6"/>
              </a:rPr>
              <a:t>https://</a:t>
            </a:r>
            <a:r>
              <a:rPr lang="tr-TR" dirty="0" smtClean="0">
                <a:solidFill>
                  <a:schemeClr val="tx1"/>
                </a:solidFill>
                <a:hlinkClick r:id="rId6"/>
              </a:rPr>
              <a:t>www.muslu.net/2015/04/c-csharp-saat-ve-tarih-islemleri-ekranda-gosterme.html</a:t>
            </a:r>
            <a:endParaRPr lang="tr-TR" dirty="0" smtClean="0">
              <a:solidFill>
                <a:schemeClr val="tx1"/>
              </a:solidFill>
            </a:endParaRPr>
          </a:p>
          <a:p>
            <a:r>
              <a:rPr lang="tr-TR" dirty="0">
                <a:solidFill>
                  <a:schemeClr val="tx1"/>
                </a:solidFill>
                <a:hlinkClick r:id="rId7"/>
              </a:rPr>
              <a:t>https://</a:t>
            </a:r>
            <a:r>
              <a:rPr lang="tr-TR" dirty="0" smtClean="0">
                <a:solidFill>
                  <a:schemeClr val="tx1"/>
                </a:solidFill>
                <a:hlinkClick r:id="rId7"/>
              </a:rPr>
              <a:t>www.btdersleri.com/ders/Visual-C-sharp-Tarih-Saat-Metotlar%C4%B1</a:t>
            </a:r>
            <a:endParaRPr lang="tr-TR" dirty="0" smtClean="0">
              <a:solidFill>
                <a:schemeClr val="tx1"/>
              </a:solidFill>
            </a:endParaRPr>
          </a:p>
          <a:p>
            <a:r>
              <a:rPr lang="tr-TR" dirty="0">
                <a:solidFill>
                  <a:schemeClr val="tx1"/>
                </a:solidFill>
              </a:rPr>
              <a:t>https://www.yazilimkodlama.com/c-2/c-form-uzerine-saat-ve-tarih-ekleme/</a:t>
            </a:r>
          </a:p>
        </p:txBody>
      </p:sp>
      <p:sp>
        <p:nvSpPr>
          <p:cNvPr id="7" name="Slayt Numarası Yer Tutucusu 3">
            <a:extLst>
              <a:ext uri="{FF2B5EF4-FFF2-40B4-BE49-F238E27FC236}">
                <a16:creationId xmlns:a16="http://schemas.microsoft.com/office/drawing/2014/main" id="{EF0C1E0F-E3F3-485B-B968-94C7F3058E4B}"/>
              </a:ext>
            </a:extLst>
          </p:cNvPr>
          <p:cNvSpPr>
            <a:spLocks noGrp="1"/>
          </p:cNvSpPr>
          <p:nvPr>
            <p:ph type="sldNum" sz="quarter" idx="12"/>
          </p:nvPr>
        </p:nvSpPr>
        <p:spPr>
          <a:xfrm>
            <a:off x="460692" y="790660"/>
            <a:ext cx="779767" cy="365125"/>
          </a:xfrm>
        </p:spPr>
        <p:txBody>
          <a:bodyPr/>
          <a:lstStyle/>
          <a:p>
            <a:fld id="{D57F1E4F-1CFF-5643-939E-217C01CDF565}" type="slidenum">
              <a:rPr lang="en-US" smtClean="0"/>
              <a:pPr/>
              <a:t>32</a:t>
            </a:fld>
            <a:endParaRPr lang="en-US" dirty="0"/>
          </a:p>
        </p:txBody>
      </p:sp>
      <p:pic>
        <p:nvPicPr>
          <p:cNvPr id="8" name="Resim 7">
            <a:hlinkClick r:id="rId8"/>
            <a:extLst>
              <a:ext uri="{FF2B5EF4-FFF2-40B4-BE49-F238E27FC236}">
                <a16:creationId xmlns:a16="http://schemas.microsoft.com/office/drawing/2014/main" id="{5E0CEE4C-9B47-48D3-9C95-A5768F3000F3}"/>
              </a:ext>
            </a:extLst>
          </p:cNvPr>
          <p:cNvPicPr>
            <a:picLocks noChangeAspect="1"/>
          </p:cNvPicPr>
          <p:nvPr/>
        </p:nvPicPr>
        <p:blipFill>
          <a:blip r:embed="rId9"/>
          <a:stretch>
            <a:fillRect/>
          </a:stretch>
        </p:blipFill>
        <p:spPr>
          <a:xfrm>
            <a:off x="10213349" y="5224474"/>
            <a:ext cx="1778435" cy="1633526"/>
          </a:xfrm>
          <a:prstGeom prst="rect">
            <a:avLst/>
          </a:prstGeom>
        </p:spPr>
      </p:pic>
      <p:sp>
        <p:nvSpPr>
          <p:cNvPr id="9" name="Dikdörtgen 8">
            <a:extLst>
              <a:ext uri="{FF2B5EF4-FFF2-40B4-BE49-F238E27FC236}">
                <a16:creationId xmlns:a16="http://schemas.microsoft.com/office/drawing/2014/main" id="{119B20A2-A534-4B18-BCEA-DDD3194F8470}"/>
              </a:ext>
            </a:extLst>
          </p:cNvPr>
          <p:cNvSpPr/>
          <p:nvPr/>
        </p:nvSpPr>
        <p:spPr>
          <a:xfrm>
            <a:off x="9572776" y="6581001"/>
            <a:ext cx="2772989" cy="276999"/>
          </a:xfrm>
          <a:prstGeom prst="rect">
            <a:avLst/>
          </a:prstGeom>
          <a:noFill/>
        </p:spPr>
        <p:txBody>
          <a:bodyPr wrap="square" lIns="91440" tIns="45720" rIns="91440" bIns="45720">
            <a:spAutoFit/>
          </a:bodyPr>
          <a:lstStyle/>
          <a:p>
            <a:pPr algn="ctr"/>
            <a:r>
              <a:rPr lang="tr-TR" sz="1200" b="0" cap="none" spc="0" dirty="0">
                <a:ln w="0"/>
                <a:effectLst>
                  <a:outerShdw blurRad="38100" dist="19050" dir="2700000" algn="tl" rotWithShape="0">
                    <a:schemeClr val="dk1">
                      <a:alpha val="40000"/>
                    </a:schemeClr>
                  </a:outerShdw>
                </a:effectLst>
                <a:hlinkClick r:id="rId10">
                  <a:extLst>
                    <a:ext uri="{A12FA001-AC4F-418D-AE19-62706E023703}">
                      <ahyp:hlinkClr xmlns:ahyp="http://schemas.microsoft.com/office/drawing/2018/hyperlinkcolor" xmlns="" val="tx"/>
                    </a:ext>
                  </a:extLst>
                </a:hlinkClick>
              </a:rPr>
              <a:t>http://youtube.com/bmdersleri</a:t>
            </a:r>
            <a:endParaRPr lang="tr-TR" sz="1200" b="0" cap="none" spc="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40247773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37176" y="188505"/>
            <a:ext cx="3218688" cy="1093851"/>
          </a:xfrm>
          <a:prstGeom prst="rect">
            <a:avLst/>
          </a:prstGeom>
        </p:spPr>
      </p:pic>
      <p:pic>
        <p:nvPicPr>
          <p:cNvPr id="5" name="Resim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361" y="0"/>
            <a:ext cx="1676400" cy="1676400"/>
          </a:xfrm>
          <a:prstGeom prst="rect">
            <a:avLst/>
          </a:prstGeom>
        </p:spPr>
      </p:pic>
      <p:sp>
        <p:nvSpPr>
          <p:cNvPr id="9" name="Metin kutusu 8"/>
          <p:cNvSpPr txBox="1"/>
          <p:nvPr/>
        </p:nvSpPr>
        <p:spPr>
          <a:xfrm>
            <a:off x="4837176" y="1167517"/>
            <a:ext cx="4767943" cy="369332"/>
          </a:xfrm>
          <a:prstGeom prst="rect">
            <a:avLst/>
          </a:prstGeom>
          <a:noFill/>
        </p:spPr>
        <p:txBody>
          <a:bodyPr wrap="square" rtlCol="0">
            <a:spAutoFit/>
          </a:bodyPr>
          <a:lstStyle/>
          <a:p>
            <a:r>
              <a:rPr lang="tr-TR" b="1" dirty="0" smtClean="0">
                <a:solidFill>
                  <a:schemeClr val="accent3">
                    <a:lumMod val="75000"/>
                  </a:schemeClr>
                </a:solidFill>
              </a:rPr>
              <a:t>Nesneye Dayalı Programlama</a:t>
            </a:r>
            <a:endParaRPr lang="tr-TR" b="1" dirty="0">
              <a:solidFill>
                <a:schemeClr val="accent3">
                  <a:lumMod val="75000"/>
                </a:schemeClr>
              </a:solidFill>
            </a:endParaRPr>
          </a:p>
        </p:txBody>
      </p:sp>
      <p:sp>
        <p:nvSpPr>
          <p:cNvPr id="7" name="Dikdörtgen 6">
            <a:extLst>
              <a:ext uri="{FF2B5EF4-FFF2-40B4-BE49-F238E27FC236}">
                <a16:creationId xmlns:a16="http://schemas.microsoft.com/office/drawing/2014/main" id="{1E4F3095-F1B4-404E-8096-C524CBBDD076}"/>
              </a:ext>
            </a:extLst>
          </p:cNvPr>
          <p:cNvSpPr/>
          <p:nvPr/>
        </p:nvSpPr>
        <p:spPr>
          <a:xfrm>
            <a:off x="132081" y="1409627"/>
            <a:ext cx="2570480" cy="276999"/>
          </a:xfrm>
          <a:prstGeom prst="rect">
            <a:avLst/>
          </a:prstGeom>
          <a:noFill/>
        </p:spPr>
        <p:txBody>
          <a:bodyPr wrap="square" lIns="91440" tIns="45720" rIns="91440" bIns="45720">
            <a:spAutoFit/>
          </a:bodyPr>
          <a:lstStyle/>
          <a:p>
            <a:pPr algn="ctr"/>
            <a:r>
              <a:rPr lang="tr-TR" sz="1200" b="0" cap="none" spc="0" dirty="0">
                <a:ln w="0"/>
                <a:effectLst>
                  <a:outerShdw blurRad="38100" dist="19050" dir="2700000" algn="tl" rotWithShape="0">
                    <a:schemeClr val="dk1">
                      <a:alpha val="40000"/>
                    </a:schemeClr>
                  </a:outerShdw>
                </a:effectLst>
                <a:hlinkClick r:id="rId4">
                  <a:extLst>
                    <a:ext uri="{A12FA001-AC4F-418D-AE19-62706E023703}">
                      <ahyp:hlinkClr xmlns:ahyp="http://schemas.microsoft.com/office/drawing/2018/hyperlinkcolor" xmlns="" val="tx"/>
                    </a:ext>
                  </a:extLst>
                </a:hlinkClick>
              </a:rPr>
              <a:t>http://youtube.com/bmdersleri</a:t>
            </a:r>
            <a:endParaRPr lang="tr-TR" sz="1200" b="0" cap="none" spc="0" dirty="0">
              <a:ln w="0"/>
              <a:effectLst>
                <a:outerShdw blurRad="38100" dist="19050" dir="2700000" algn="tl" rotWithShape="0">
                  <a:schemeClr val="dk1">
                    <a:alpha val="40000"/>
                  </a:schemeClr>
                </a:outerShdw>
              </a:effectLst>
            </a:endParaRPr>
          </a:p>
        </p:txBody>
      </p:sp>
      <p:pic>
        <p:nvPicPr>
          <p:cNvPr id="10" name="Picture 2" descr="Object Oriented Programming: A curated set of resources">
            <a:extLst>
              <a:ext uri="{FF2B5EF4-FFF2-40B4-BE49-F238E27FC236}">
                <a16:creationId xmlns:a16="http://schemas.microsoft.com/office/drawing/2014/main" id="{A2F27DDA-67C0-41CC-BD3F-EBB74DA685A3}"/>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7570"/>
          <a:stretch/>
        </p:blipFill>
        <p:spPr bwMode="auto">
          <a:xfrm>
            <a:off x="9306374" y="212981"/>
            <a:ext cx="2559953" cy="1822402"/>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12" name="Başlık 1">
            <a:extLst>
              <a:ext uri="{FF2B5EF4-FFF2-40B4-BE49-F238E27FC236}">
                <a16:creationId xmlns:a16="http://schemas.microsoft.com/office/drawing/2014/main" id="{9BA139C7-4FF9-4739-8B42-CEE441CD9363}"/>
              </a:ext>
            </a:extLst>
          </p:cNvPr>
          <p:cNvSpPr>
            <a:spLocks noGrp="1"/>
          </p:cNvSpPr>
          <p:nvPr>
            <p:ph type="ctrTitle"/>
          </p:nvPr>
        </p:nvSpPr>
        <p:spPr>
          <a:xfrm>
            <a:off x="708774" y="2570036"/>
            <a:ext cx="10450398" cy="888718"/>
          </a:xfrm>
        </p:spPr>
        <p:txBody>
          <a:bodyPr>
            <a:normAutofit/>
          </a:bodyPr>
          <a:lstStyle/>
          <a:p>
            <a:pPr algn="ctr"/>
            <a:r>
              <a:rPr lang="tr-TR" sz="3600" b="1"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İlginiz İçin Teşekkürler….</a:t>
            </a:r>
            <a:endParaRPr lang="en-US" sz="3600"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13" name="Slayt Numarası Yer Tutucusu 3">
            <a:extLst>
              <a:ext uri="{FF2B5EF4-FFF2-40B4-BE49-F238E27FC236}">
                <a16:creationId xmlns:a16="http://schemas.microsoft.com/office/drawing/2014/main" id="{EF0C1E0F-E3F3-485B-B968-94C7F3058E4B}"/>
              </a:ext>
            </a:extLst>
          </p:cNvPr>
          <p:cNvSpPr>
            <a:spLocks noGrp="1"/>
          </p:cNvSpPr>
          <p:nvPr>
            <p:ph type="sldNum" sz="quarter" idx="12"/>
          </p:nvPr>
        </p:nvSpPr>
        <p:spPr>
          <a:xfrm>
            <a:off x="531812" y="4529540"/>
            <a:ext cx="779767" cy="365125"/>
          </a:xfrm>
        </p:spPr>
        <p:txBody>
          <a:bodyPr/>
          <a:lstStyle/>
          <a:p>
            <a:fld id="{D57F1E4F-1CFF-5643-939E-217C01CDF565}" type="slidenum">
              <a:rPr lang="en-US" smtClean="0"/>
              <a:pPr/>
              <a:t>33</a:t>
            </a:fld>
            <a:endParaRPr lang="en-US" dirty="0"/>
          </a:p>
        </p:txBody>
      </p:sp>
      <p:sp>
        <p:nvSpPr>
          <p:cNvPr id="14" name="Dikdörtgen: Köşeleri Yuvarlatılmış 5">
            <a:extLst>
              <a:ext uri="{FF2B5EF4-FFF2-40B4-BE49-F238E27FC236}">
                <a16:creationId xmlns:a16="http://schemas.microsoft.com/office/drawing/2014/main" id="{076FD396-29BE-4299-87ED-718DA102194B}"/>
              </a:ext>
            </a:extLst>
          </p:cNvPr>
          <p:cNvSpPr/>
          <p:nvPr/>
        </p:nvSpPr>
        <p:spPr>
          <a:xfrm>
            <a:off x="5791201" y="4330670"/>
            <a:ext cx="6115734" cy="2239861"/>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r>
              <a:rPr lang="tr-TR" dirty="0">
                <a:solidFill>
                  <a:schemeClr val="tx1"/>
                </a:solidFill>
              </a:rPr>
              <a:t>Hazırlayan ve sunan : </a:t>
            </a:r>
            <a:r>
              <a:rPr lang="tr-TR" b="1" dirty="0" smtClean="0">
                <a:solidFill>
                  <a:schemeClr val="tx1"/>
                </a:solidFill>
              </a:rPr>
              <a:t>Derya AYYILDIZ    </a:t>
            </a:r>
            <a:r>
              <a:rPr lang="tr-TR" dirty="0" smtClean="0">
                <a:solidFill>
                  <a:schemeClr val="tx1"/>
                </a:solidFill>
              </a:rPr>
              <a:t>1911404025</a:t>
            </a:r>
            <a:endParaRPr lang="tr-TR" dirty="0">
              <a:solidFill>
                <a:schemeClr val="tx1"/>
              </a:solidFill>
            </a:endParaRPr>
          </a:p>
          <a:p>
            <a:r>
              <a:rPr lang="tr-TR" dirty="0">
                <a:solidFill>
                  <a:schemeClr val="tx1"/>
                </a:solidFill>
              </a:rPr>
              <a:t>E-posta: </a:t>
            </a:r>
            <a:r>
              <a:rPr lang="tr-TR" dirty="0" smtClean="0">
                <a:solidFill>
                  <a:schemeClr val="tx1"/>
                </a:solidFill>
              </a:rPr>
              <a:t>ayyildizderya34@gmail.com</a:t>
            </a:r>
            <a:endParaRPr lang="tr-TR" dirty="0">
              <a:solidFill>
                <a:schemeClr val="tx1"/>
              </a:solidFill>
            </a:endParaRPr>
          </a:p>
          <a:p>
            <a:r>
              <a:rPr lang="tr-TR" dirty="0">
                <a:solidFill>
                  <a:schemeClr val="tx1"/>
                </a:solidFill>
              </a:rPr>
              <a:t>Tarih</a:t>
            </a:r>
            <a:r>
              <a:rPr lang="tr-TR">
                <a:solidFill>
                  <a:schemeClr val="tx1"/>
                </a:solidFill>
              </a:rPr>
              <a:t>: </a:t>
            </a:r>
            <a:r>
              <a:rPr lang="tr-TR" smtClean="0">
                <a:solidFill>
                  <a:schemeClr val="tx1"/>
                </a:solidFill>
              </a:rPr>
              <a:t>10.06.2021</a:t>
            </a:r>
            <a:endParaRPr lang="tr-TR" dirty="0">
              <a:solidFill>
                <a:schemeClr val="tx1"/>
              </a:solidFill>
            </a:endParaRPr>
          </a:p>
          <a:p>
            <a:r>
              <a:rPr lang="tr-TR" dirty="0">
                <a:solidFill>
                  <a:schemeClr val="tx1"/>
                </a:solidFill>
              </a:rPr>
              <a:t>Ders Yürütücüsü: Doç. Dr. İsmail KIRBAŞ</a:t>
            </a:r>
          </a:p>
          <a:p>
            <a:pPr algn="ctr"/>
            <a:endParaRPr lang="tr-TR" dirty="0">
              <a:solidFill>
                <a:schemeClr val="tx1"/>
              </a:solidFill>
            </a:endParaRPr>
          </a:p>
        </p:txBody>
      </p:sp>
    </p:spTree>
    <p:extLst>
      <p:ext uri="{BB962C8B-B14F-4D97-AF65-F5344CB8AC3E}">
        <p14:creationId xmlns:p14="http://schemas.microsoft.com/office/powerpoint/2010/main" val="2237878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i="1" dirty="0" smtClean="0">
                <a:solidFill>
                  <a:schemeClr val="accent2"/>
                </a:solidFill>
              </a:rPr>
              <a:t>C# da Takvim ve Saat İşlemleri  ?</a:t>
            </a:r>
            <a:endParaRPr lang="tr-TR" i="1" dirty="0">
              <a:solidFill>
                <a:schemeClr val="accent2"/>
              </a:solidFill>
            </a:endParaRPr>
          </a:p>
        </p:txBody>
      </p:sp>
      <p:sp>
        <p:nvSpPr>
          <p:cNvPr id="3" name="İçerik Yer Tutucusu 2"/>
          <p:cNvSpPr>
            <a:spLocks noGrp="1"/>
          </p:cNvSpPr>
          <p:nvPr>
            <p:ph idx="1"/>
          </p:nvPr>
        </p:nvSpPr>
        <p:spPr>
          <a:xfrm>
            <a:off x="1469886" y="1155785"/>
            <a:ext cx="9057500" cy="5070763"/>
          </a:xfrm>
        </p:spPr>
        <p:txBody>
          <a:bodyPr anchor="ctr">
            <a:normAutofit lnSpcReduction="10000"/>
          </a:bodyPr>
          <a:lstStyle/>
          <a:p>
            <a:pPr marL="0" indent="0">
              <a:buNone/>
            </a:pPr>
            <a:r>
              <a:rPr lang="tr-TR" dirty="0"/>
              <a:t> </a:t>
            </a:r>
            <a:r>
              <a:rPr lang="tr-TR" dirty="0" smtClean="0"/>
              <a:t>     </a:t>
            </a:r>
            <a:endParaRPr lang="tr-TR" sz="2300" dirty="0" smtClean="0"/>
          </a:p>
          <a:p>
            <a:pPr marL="0" indent="0">
              <a:lnSpc>
                <a:spcPct val="150000"/>
              </a:lnSpc>
              <a:buNone/>
            </a:pPr>
            <a:r>
              <a:rPr lang="tr-TR" sz="2300" dirty="0" smtClean="0"/>
              <a:t>    C# da önem taşıyan kavramlar arasında olan bir kavramda  tarih ve zamandır. Bu nedenden dolayı tarihlerle ilgili bir çok işlem yaparız. Tarihleri karşılaştırabiliriz, tarihlere ekleme veya çıkarma yapabiliriz. İleriye veya geriye doğru zaman bileşenlerini öğrenebiliriz. Bazen zamanı dönüştürmemiz de gerekebilir. Farklı ülke ve kültürlerde zamanı yazmak için farklı biçimler kullanılabilir. Bilgisayar programlarının bu tür biçimleri sunması gerekebilir. C# dili tarih ve zamanla ilgili her işlemi yapabilir. </a:t>
            </a:r>
            <a:endParaRPr lang="tr-TR" dirty="0"/>
          </a:p>
        </p:txBody>
      </p:sp>
      <p:sp>
        <p:nvSpPr>
          <p:cNvPr id="6" name="Slayt Numarası Yer Tutucusu 3">
            <a:extLst>
              <a:ext uri="{FF2B5EF4-FFF2-40B4-BE49-F238E27FC236}">
                <a16:creationId xmlns:a16="http://schemas.microsoft.com/office/drawing/2014/main" id="{EF0C1E0F-E3F3-485B-B968-94C7F3058E4B}"/>
              </a:ext>
            </a:extLst>
          </p:cNvPr>
          <p:cNvSpPr>
            <a:spLocks noGrp="1"/>
          </p:cNvSpPr>
          <p:nvPr>
            <p:ph type="sldNum" sz="quarter" idx="12"/>
          </p:nvPr>
        </p:nvSpPr>
        <p:spPr>
          <a:xfrm>
            <a:off x="460692" y="790660"/>
            <a:ext cx="779767" cy="365125"/>
          </a:xfrm>
        </p:spPr>
        <p:txBody>
          <a:bodyPr/>
          <a:lstStyle/>
          <a:p>
            <a:fld id="{D57F1E4F-1CFF-5643-939E-217C01CDF565}" type="slidenum">
              <a:rPr lang="en-US" smtClean="0"/>
              <a:pPr/>
              <a:t>4</a:t>
            </a:fld>
            <a:endParaRPr lang="en-US" dirty="0"/>
          </a:p>
        </p:txBody>
      </p:sp>
      <p:pic>
        <p:nvPicPr>
          <p:cNvPr id="7" name="Resim 6">
            <a:hlinkClick r:id="rId2"/>
            <a:extLst>
              <a:ext uri="{FF2B5EF4-FFF2-40B4-BE49-F238E27FC236}">
                <a16:creationId xmlns:a16="http://schemas.microsoft.com/office/drawing/2014/main" id="{5E0CEE4C-9B47-48D3-9C95-A5768F3000F3}"/>
              </a:ext>
            </a:extLst>
          </p:cNvPr>
          <p:cNvPicPr>
            <a:picLocks noChangeAspect="1"/>
          </p:cNvPicPr>
          <p:nvPr/>
        </p:nvPicPr>
        <p:blipFill>
          <a:blip r:embed="rId3"/>
          <a:stretch>
            <a:fillRect/>
          </a:stretch>
        </p:blipFill>
        <p:spPr>
          <a:xfrm>
            <a:off x="10213349" y="5224474"/>
            <a:ext cx="1778435" cy="1633526"/>
          </a:xfrm>
          <a:prstGeom prst="rect">
            <a:avLst/>
          </a:prstGeom>
        </p:spPr>
      </p:pic>
      <p:sp>
        <p:nvSpPr>
          <p:cNvPr id="8" name="Dikdörtgen 7">
            <a:extLst>
              <a:ext uri="{FF2B5EF4-FFF2-40B4-BE49-F238E27FC236}">
                <a16:creationId xmlns:a16="http://schemas.microsoft.com/office/drawing/2014/main" id="{119B20A2-A534-4B18-BCEA-DDD3194F8470}"/>
              </a:ext>
            </a:extLst>
          </p:cNvPr>
          <p:cNvSpPr/>
          <p:nvPr/>
        </p:nvSpPr>
        <p:spPr>
          <a:xfrm>
            <a:off x="9572776" y="6581001"/>
            <a:ext cx="2772989" cy="276999"/>
          </a:xfrm>
          <a:prstGeom prst="rect">
            <a:avLst/>
          </a:prstGeom>
          <a:noFill/>
        </p:spPr>
        <p:txBody>
          <a:bodyPr wrap="square" lIns="91440" tIns="45720" rIns="91440" bIns="45720">
            <a:spAutoFit/>
          </a:bodyPr>
          <a:lstStyle/>
          <a:p>
            <a:pPr algn="ctr"/>
            <a:r>
              <a:rPr lang="tr-TR" sz="1200" b="0" cap="none" spc="0" dirty="0">
                <a:ln w="0"/>
                <a:effectLst>
                  <a:outerShdw blurRad="38100" dist="19050" dir="2700000" algn="tl" rotWithShape="0">
                    <a:schemeClr val="dk1">
                      <a:alpha val="40000"/>
                    </a:schemeClr>
                  </a:outerShdw>
                </a:effectLst>
                <a:hlinkClick r:id="rId4">
                  <a:extLst>
                    <a:ext uri="{A12FA001-AC4F-418D-AE19-62706E023703}">
                      <ahyp:hlinkClr xmlns:ahyp="http://schemas.microsoft.com/office/drawing/2018/hyperlinkcolor" xmlns="" val="tx"/>
                    </a:ext>
                  </a:extLst>
                </a:hlinkClick>
              </a:rPr>
              <a:t>http://youtube.com/bmdersleri</a:t>
            </a:r>
            <a:endParaRPr lang="tr-TR" sz="1200" b="0" cap="none" spc="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7455003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i="1" dirty="0" smtClean="0">
                <a:solidFill>
                  <a:schemeClr val="accent2"/>
                </a:solidFill>
              </a:rPr>
              <a:t>C# da </a:t>
            </a:r>
            <a:r>
              <a:rPr lang="tr-TR" i="1" dirty="0" err="1" smtClean="0">
                <a:solidFill>
                  <a:schemeClr val="accent2"/>
                </a:solidFill>
              </a:rPr>
              <a:t>DateTime</a:t>
            </a:r>
            <a:r>
              <a:rPr lang="tr-TR" i="1" dirty="0" smtClean="0">
                <a:solidFill>
                  <a:schemeClr val="accent2"/>
                </a:solidFill>
              </a:rPr>
              <a:t> </a:t>
            </a:r>
            <a:r>
              <a:rPr lang="tr-TR" i="1" dirty="0" err="1" smtClean="0">
                <a:solidFill>
                  <a:schemeClr val="accent2"/>
                </a:solidFill>
              </a:rPr>
              <a:t>TimeSpan</a:t>
            </a:r>
            <a:r>
              <a:rPr lang="tr-TR" i="1" dirty="0" smtClean="0">
                <a:solidFill>
                  <a:schemeClr val="accent2"/>
                </a:solidFill>
              </a:rPr>
              <a:t>  ?</a:t>
            </a:r>
            <a:endParaRPr lang="tr-TR" i="1" dirty="0">
              <a:solidFill>
                <a:schemeClr val="accent2"/>
              </a:solidFill>
            </a:endParaRPr>
          </a:p>
        </p:txBody>
      </p:sp>
      <p:sp>
        <p:nvSpPr>
          <p:cNvPr id="3" name="İçerik Yer Tutucusu 2"/>
          <p:cNvSpPr>
            <a:spLocks noGrp="1"/>
          </p:cNvSpPr>
          <p:nvPr>
            <p:ph idx="1"/>
          </p:nvPr>
        </p:nvSpPr>
        <p:spPr>
          <a:xfrm>
            <a:off x="1155849" y="4239490"/>
            <a:ext cx="9057500" cy="2253673"/>
          </a:xfrm>
        </p:spPr>
        <p:txBody>
          <a:bodyPr anchor="ctr">
            <a:normAutofit fontScale="77500" lnSpcReduction="20000"/>
          </a:bodyPr>
          <a:lstStyle/>
          <a:p>
            <a:pPr marL="0" indent="0">
              <a:buNone/>
            </a:pPr>
            <a:r>
              <a:rPr lang="tr-TR" dirty="0"/>
              <a:t> </a:t>
            </a:r>
            <a:r>
              <a:rPr lang="tr-TR" dirty="0" smtClean="0"/>
              <a:t>     </a:t>
            </a:r>
            <a:endParaRPr lang="tr-TR" sz="2300" dirty="0" smtClean="0"/>
          </a:p>
          <a:p>
            <a:pPr marL="0" indent="0">
              <a:lnSpc>
                <a:spcPct val="150000"/>
              </a:lnSpc>
              <a:buNone/>
            </a:pPr>
            <a:r>
              <a:rPr lang="tr-TR" sz="2300" dirty="0" smtClean="0"/>
              <a:t>    C# diliyle takvim ve saat işlemleri için iki temel yapı kullanıyoruz. Bunlar; </a:t>
            </a:r>
            <a:r>
              <a:rPr lang="tr-TR" sz="2300" dirty="0" err="1" smtClean="0"/>
              <a:t>DateTime</a:t>
            </a:r>
            <a:r>
              <a:rPr lang="tr-TR" sz="2300" dirty="0" smtClean="0"/>
              <a:t> ve </a:t>
            </a:r>
            <a:r>
              <a:rPr lang="tr-TR" sz="2300" dirty="0" err="1" smtClean="0"/>
              <a:t>TimeSpan</a:t>
            </a:r>
            <a:r>
              <a:rPr lang="tr-TR" sz="2300" dirty="0" smtClean="0"/>
              <a:t> yapılarıdır. </a:t>
            </a:r>
            <a:r>
              <a:rPr lang="tr-TR" sz="2300" dirty="0" err="1" smtClean="0"/>
              <a:t>DateTime</a:t>
            </a:r>
            <a:r>
              <a:rPr lang="tr-TR" sz="2300" dirty="0" smtClean="0"/>
              <a:t> ve </a:t>
            </a:r>
            <a:r>
              <a:rPr lang="tr-TR" sz="2300" dirty="0" err="1" smtClean="0"/>
              <a:t>TimeSpan</a:t>
            </a:r>
            <a:r>
              <a:rPr lang="tr-TR" sz="2300" dirty="0" smtClean="0"/>
              <a:t> sınıflarının altında hazır fonksiyonları bulunur ve bu </a:t>
            </a:r>
            <a:r>
              <a:rPr lang="tr-TR" sz="2300" dirty="0" err="1" smtClean="0"/>
              <a:t>fonsiyonların</a:t>
            </a:r>
            <a:r>
              <a:rPr lang="tr-TR" sz="2300" dirty="0" smtClean="0"/>
              <a:t>  özelliklerini </a:t>
            </a:r>
            <a:r>
              <a:rPr lang="tr-TR" sz="2300" dirty="0"/>
              <a:t>kullanarak takvim ve saat </a:t>
            </a:r>
            <a:r>
              <a:rPr lang="tr-TR" sz="2300" dirty="0" smtClean="0"/>
              <a:t>işlemlerini gerçekleştiririz. </a:t>
            </a:r>
            <a:r>
              <a:rPr lang="tr-TR" sz="2300" dirty="0" err="1"/>
              <a:t>DateTime</a:t>
            </a:r>
            <a:r>
              <a:rPr lang="tr-TR" sz="2300" dirty="0"/>
              <a:t> s</a:t>
            </a:r>
            <a:r>
              <a:rPr lang="tr-TR" sz="2300" dirty="0" smtClean="0"/>
              <a:t>tatik </a:t>
            </a:r>
            <a:r>
              <a:rPr lang="tr-TR" sz="2300" dirty="0"/>
              <a:t>olarak bünyesinde birçok metot ve özelliği barındırır. Bu sayede bir çok işlemi  pratik bir şekilde gerçekleştirebiliriz</a:t>
            </a:r>
            <a:r>
              <a:rPr lang="tr-TR" dirty="0"/>
              <a:t>.</a:t>
            </a:r>
          </a:p>
          <a:p>
            <a:pPr marL="0" indent="0">
              <a:lnSpc>
                <a:spcPct val="150000"/>
              </a:lnSpc>
              <a:buNone/>
            </a:pPr>
            <a:endParaRPr lang="tr-TR" dirty="0"/>
          </a:p>
        </p:txBody>
      </p:sp>
      <p:sp>
        <p:nvSpPr>
          <p:cNvPr id="6" name="Slayt Numarası Yer Tutucusu 3">
            <a:extLst>
              <a:ext uri="{FF2B5EF4-FFF2-40B4-BE49-F238E27FC236}">
                <a16:creationId xmlns:a16="http://schemas.microsoft.com/office/drawing/2014/main" id="{EF0C1E0F-E3F3-485B-B968-94C7F3058E4B}"/>
              </a:ext>
            </a:extLst>
          </p:cNvPr>
          <p:cNvSpPr>
            <a:spLocks noGrp="1"/>
          </p:cNvSpPr>
          <p:nvPr>
            <p:ph type="sldNum" sz="quarter" idx="12"/>
          </p:nvPr>
        </p:nvSpPr>
        <p:spPr>
          <a:xfrm>
            <a:off x="460692" y="790660"/>
            <a:ext cx="779767" cy="365125"/>
          </a:xfrm>
        </p:spPr>
        <p:txBody>
          <a:bodyPr/>
          <a:lstStyle/>
          <a:p>
            <a:fld id="{D57F1E4F-1CFF-5643-939E-217C01CDF565}" type="slidenum">
              <a:rPr lang="en-US" smtClean="0"/>
              <a:pPr/>
              <a:t>5</a:t>
            </a:fld>
            <a:endParaRPr lang="en-US" dirty="0"/>
          </a:p>
        </p:txBody>
      </p:sp>
      <p:pic>
        <p:nvPicPr>
          <p:cNvPr id="7" name="Resim 6">
            <a:hlinkClick r:id="rId2"/>
            <a:extLst>
              <a:ext uri="{FF2B5EF4-FFF2-40B4-BE49-F238E27FC236}">
                <a16:creationId xmlns:a16="http://schemas.microsoft.com/office/drawing/2014/main" id="{5E0CEE4C-9B47-48D3-9C95-A5768F3000F3}"/>
              </a:ext>
            </a:extLst>
          </p:cNvPr>
          <p:cNvPicPr>
            <a:picLocks noChangeAspect="1"/>
          </p:cNvPicPr>
          <p:nvPr/>
        </p:nvPicPr>
        <p:blipFill>
          <a:blip r:embed="rId3"/>
          <a:stretch>
            <a:fillRect/>
          </a:stretch>
        </p:blipFill>
        <p:spPr>
          <a:xfrm>
            <a:off x="10213349" y="5224474"/>
            <a:ext cx="1778435" cy="1633526"/>
          </a:xfrm>
          <a:prstGeom prst="rect">
            <a:avLst/>
          </a:prstGeom>
        </p:spPr>
      </p:pic>
      <p:sp>
        <p:nvSpPr>
          <p:cNvPr id="8" name="Dikdörtgen 7">
            <a:extLst>
              <a:ext uri="{FF2B5EF4-FFF2-40B4-BE49-F238E27FC236}">
                <a16:creationId xmlns:a16="http://schemas.microsoft.com/office/drawing/2014/main" id="{119B20A2-A534-4B18-BCEA-DDD3194F8470}"/>
              </a:ext>
            </a:extLst>
          </p:cNvPr>
          <p:cNvSpPr/>
          <p:nvPr/>
        </p:nvSpPr>
        <p:spPr>
          <a:xfrm>
            <a:off x="9572776" y="6581001"/>
            <a:ext cx="2772989" cy="276999"/>
          </a:xfrm>
          <a:prstGeom prst="rect">
            <a:avLst/>
          </a:prstGeom>
          <a:noFill/>
        </p:spPr>
        <p:txBody>
          <a:bodyPr wrap="square" lIns="91440" tIns="45720" rIns="91440" bIns="45720">
            <a:spAutoFit/>
          </a:bodyPr>
          <a:lstStyle/>
          <a:p>
            <a:pPr algn="ctr"/>
            <a:r>
              <a:rPr lang="tr-TR" sz="1200" b="0" cap="none" spc="0" dirty="0">
                <a:ln w="0"/>
                <a:effectLst>
                  <a:outerShdw blurRad="38100" dist="19050" dir="2700000" algn="tl" rotWithShape="0">
                    <a:schemeClr val="dk1">
                      <a:alpha val="40000"/>
                    </a:schemeClr>
                  </a:outerShdw>
                </a:effectLst>
                <a:hlinkClick r:id="rId4">
                  <a:extLst>
                    <a:ext uri="{A12FA001-AC4F-418D-AE19-62706E023703}">
                      <ahyp:hlinkClr xmlns:ahyp="http://schemas.microsoft.com/office/drawing/2018/hyperlinkcolor" xmlns="" val="tx"/>
                    </a:ext>
                  </a:extLst>
                </a:hlinkClick>
              </a:rPr>
              <a:t>http://youtube.com/bmdersleri</a:t>
            </a:r>
            <a:endParaRPr lang="tr-TR" sz="1200" b="0" cap="none" spc="0" dirty="0">
              <a:ln w="0"/>
              <a:effectLst>
                <a:outerShdw blurRad="38100" dist="19050" dir="2700000" algn="tl" rotWithShape="0">
                  <a:schemeClr val="dk1">
                    <a:alpha val="40000"/>
                  </a:schemeClr>
                </a:outerShdw>
              </a:effectLst>
            </a:endParaRPr>
          </a:p>
        </p:txBody>
      </p:sp>
      <p:pic>
        <p:nvPicPr>
          <p:cNvPr id="9" name="Resim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17964" y="1564533"/>
            <a:ext cx="8054109" cy="2674957"/>
          </a:xfrm>
          <a:prstGeom prst="rect">
            <a:avLst/>
          </a:prstGeom>
        </p:spPr>
      </p:pic>
    </p:spTree>
    <p:extLst>
      <p:ext uri="{BB962C8B-B14F-4D97-AF65-F5344CB8AC3E}">
        <p14:creationId xmlns:p14="http://schemas.microsoft.com/office/powerpoint/2010/main" val="1050711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DateTime</a:t>
            </a:r>
            <a:r>
              <a:rPr lang="tr-TR" dirty="0"/>
              <a:t> Nesnesinin özellikleri ?</a:t>
            </a:r>
            <a:br>
              <a:rPr lang="tr-TR" dirty="0"/>
            </a:br>
            <a:endParaRPr lang="tr-TR" i="1" dirty="0">
              <a:solidFill>
                <a:schemeClr val="accent2"/>
              </a:solidFill>
            </a:endParaRPr>
          </a:p>
        </p:txBody>
      </p:sp>
      <p:sp>
        <p:nvSpPr>
          <p:cNvPr id="8" name="Slayt Numarası Yer Tutucusu 3">
            <a:extLst>
              <a:ext uri="{FF2B5EF4-FFF2-40B4-BE49-F238E27FC236}">
                <a16:creationId xmlns:a16="http://schemas.microsoft.com/office/drawing/2014/main" id="{EF0C1E0F-E3F3-485B-B968-94C7F3058E4B}"/>
              </a:ext>
            </a:extLst>
          </p:cNvPr>
          <p:cNvSpPr>
            <a:spLocks noGrp="1"/>
          </p:cNvSpPr>
          <p:nvPr>
            <p:ph type="sldNum" sz="quarter" idx="12"/>
          </p:nvPr>
        </p:nvSpPr>
        <p:spPr>
          <a:xfrm>
            <a:off x="460692" y="790660"/>
            <a:ext cx="779767" cy="365125"/>
          </a:xfrm>
        </p:spPr>
        <p:txBody>
          <a:bodyPr/>
          <a:lstStyle/>
          <a:p>
            <a:fld id="{D57F1E4F-1CFF-5643-939E-217C01CDF565}" type="slidenum">
              <a:rPr lang="en-US" smtClean="0"/>
              <a:pPr/>
              <a:t>6</a:t>
            </a:fld>
            <a:endParaRPr lang="en-US" dirty="0"/>
          </a:p>
        </p:txBody>
      </p:sp>
      <p:pic>
        <p:nvPicPr>
          <p:cNvPr id="9" name="Resim 8">
            <a:hlinkClick r:id="rId2"/>
            <a:extLst>
              <a:ext uri="{FF2B5EF4-FFF2-40B4-BE49-F238E27FC236}">
                <a16:creationId xmlns:a16="http://schemas.microsoft.com/office/drawing/2014/main" id="{5E0CEE4C-9B47-48D3-9C95-A5768F3000F3}"/>
              </a:ext>
            </a:extLst>
          </p:cNvPr>
          <p:cNvPicPr>
            <a:picLocks noChangeAspect="1"/>
          </p:cNvPicPr>
          <p:nvPr/>
        </p:nvPicPr>
        <p:blipFill>
          <a:blip r:embed="rId3"/>
          <a:stretch>
            <a:fillRect/>
          </a:stretch>
        </p:blipFill>
        <p:spPr>
          <a:xfrm>
            <a:off x="10213349" y="5224474"/>
            <a:ext cx="1778435" cy="1633526"/>
          </a:xfrm>
          <a:prstGeom prst="rect">
            <a:avLst/>
          </a:prstGeom>
        </p:spPr>
      </p:pic>
      <p:sp>
        <p:nvSpPr>
          <p:cNvPr id="10" name="Dikdörtgen 9">
            <a:extLst>
              <a:ext uri="{FF2B5EF4-FFF2-40B4-BE49-F238E27FC236}">
                <a16:creationId xmlns:a16="http://schemas.microsoft.com/office/drawing/2014/main" id="{119B20A2-A534-4B18-BCEA-DDD3194F8470}"/>
              </a:ext>
            </a:extLst>
          </p:cNvPr>
          <p:cNvSpPr/>
          <p:nvPr/>
        </p:nvSpPr>
        <p:spPr>
          <a:xfrm>
            <a:off x="9572776" y="6581001"/>
            <a:ext cx="2772989" cy="276999"/>
          </a:xfrm>
          <a:prstGeom prst="rect">
            <a:avLst/>
          </a:prstGeom>
          <a:noFill/>
        </p:spPr>
        <p:txBody>
          <a:bodyPr wrap="square" lIns="91440" tIns="45720" rIns="91440" bIns="45720">
            <a:spAutoFit/>
          </a:bodyPr>
          <a:lstStyle/>
          <a:p>
            <a:pPr algn="ctr"/>
            <a:r>
              <a:rPr lang="tr-TR" sz="1200" b="0" cap="none" spc="0" dirty="0">
                <a:ln w="0"/>
                <a:effectLst>
                  <a:outerShdw blurRad="38100" dist="19050" dir="2700000" algn="tl" rotWithShape="0">
                    <a:schemeClr val="dk1">
                      <a:alpha val="40000"/>
                    </a:schemeClr>
                  </a:outerShdw>
                </a:effectLst>
                <a:hlinkClick r:id="rId4">
                  <a:extLst>
                    <a:ext uri="{A12FA001-AC4F-418D-AE19-62706E023703}">
                      <ahyp:hlinkClr xmlns:ahyp="http://schemas.microsoft.com/office/drawing/2018/hyperlinkcolor" xmlns="" val="tx"/>
                    </a:ext>
                  </a:extLst>
                </a:hlinkClick>
              </a:rPr>
              <a:t>http://youtube.com/bmdersleri</a:t>
            </a:r>
            <a:endParaRPr lang="tr-TR" sz="1200" b="0" cap="none" spc="0" dirty="0">
              <a:ln w="0"/>
              <a:effectLst>
                <a:outerShdw blurRad="38100" dist="19050" dir="2700000" algn="tl" rotWithShape="0">
                  <a:schemeClr val="dk1">
                    <a:alpha val="40000"/>
                  </a:schemeClr>
                </a:outerShdw>
              </a:effectLst>
            </a:endParaRPr>
          </a:p>
        </p:txBody>
      </p:sp>
      <p:graphicFrame>
        <p:nvGraphicFramePr>
          <p:cNvPr id="13" name="Tablo 12"/>
          <p:cNvGraphicFramePr>
            <a:graphicFrameLocks noGrp="1"/>
          </p:cNvGraphicFramePr>
          <p:nvPr>
            <p:extLst>
              <p:ext uri="{D42A27DB-BD31-4B8C-83A1-F6EECF244321}">
                <p14:modId xmlns:p14="http://schemas.microsoft.com/office/powerpoint/2010/main" val="4126442680"/>
              </p:ext>
            </p:extLst>
          </p:nvPr>
        </p:nvGraphicFramePr>
        <p:xfrm>
          <a:off x="775187" y="1385771"/>
          <a:ext cx="9438162" cy="5195230"/>
        </p:xfrm>
        <a:graphic>
          <a:graphicData uri="http://schemas.openxmlformats.org/drawingml/2006/table">
            <a:tbl>
              <a:tblPr firstRow="1" bandRow="1">
                <a:tableStyleId>{5C22544A-7EE6-4342-B048-85BDC9FD1C3A}</a:tableStyleId>
              </a:tblPr>
              <a:tblGrid>
                <a:gridCol w="4719081">
                  <a:extLst>
                    <a:ext uri="{9D8B030D-6E8A-4147-A177-3AD203B41FA5}">
                      <a16:colId xmlns:a16="http://schemas.microsoft.com/office/drawing/2014/main" val="746881156"/>
                    </a:ext>
                  </a:extLst>
                </a:gridCol>
                <a:gridCol w="4719081">
                  <a:extLst>
                    <a:ext uri="{9D8B030D-6E8A-4147-A177-3AD203B41FA5}">
                      <a16:colId xmlns:a16="http://schemas.microsoft.com/office/drawing/2014/main" val="3099262104"/>
                    </a:ext>
                  </a:extLst>
                </a:gridCol>
              </a:tblGrid>
              <a:tr h="453566">
                <a:tc>
                  <a:txBody>
                    <a:bodyPr/>
                    <a:lstStyle/>
                    <a:p>
                      <a:r>
                        <a:rPr lang="tr-TR" b="1" dirty="0" err="1" smtClean="0">
                          <a:solidFill>
                            <a:schemeClr val="tx1"/>
                          </a:solidFill>
                        </a:rPr>
                        <a:t>ToLongDateString</a:t>
                      </a:r>
                      <a:r>
                        <a:rPr lang="tr-TR" b="1" dirty="0" smtClean="0">
                          <a:solidFill>
                            <a:schemeClr val="tx1"/>
                          </a:solidFill>
                        </a:rPr>
                        <a:t> : </a:t>
                      </a:r>
                      <a:endParaRPr lang="tr-TR" b="1" dirty="0">
                        <a:solidFill>
                          <a:schemeClr val="tx1"/>
                        </a:solidFill>
                      </a:endParaRPr>
                    </a:p>
                  </a:txBody>
                  <a:tcPr>
                    <a:solidFill>
                      <a:srgbClr val="F5F6C0"/>
                    </a:solidFill>
                  </a:tcPr>
                </a:tc>
                <a:tc>
                  <a:txBody>
                    <a:bodyPr/>
                    <a:lstStyle/>
                    <a:p>
                      <a:pPr marL="0" indent="0">
                        <a:buFont typeface="Arial" panose="020B0604020202020204" pitchFamily="34" charset="0"/>
                        <a:buNone/>
                      </a:pPr>
                      <a:r>
                        <a:rPr lang="tr-TR" sz="1600" b="0" dirty="0" smtClean="0">
                          <a:solidFill>
                            <a:schemeClr val="tx1"/>
                          </a:solidFill>
                        </a:rPr>
                        <a:t>Tarih değerini, uzun tarih formatında görüntülemek amacıyla kullanılır.</a:t>
                      </a:r>
                    </a:p>
                  </a:txBody>
                  <a:tcPr>
                    <a:solidFill>
                      <a:srgbClr val="FFCC66"/>
                    </a:solidFill>
                  </a:tcPr>
                </a:tc>
                <a:extLst>
                  <a:ext uri="{0D108BD9-81ED-4DB2-BD59-A6C34878D82A}">
                    <a16:rowId xmlns:a16="http://schemas.microsoft.com/office/drawing/2014/main" val="20029784"/>
                  </a:ext>
                </a:extLst>
              </a:tr>
              <a:tr h="501310">
                <a:tc>
                  <a:txBody>
                    <a:bodyPr/>
                    <a:lstStyle/>
                    <a:p>
                      <a:r>
                        <a:rPr lang="tr-TR" b="1" dirty="0" err="1" smtClean="0"/>
                        <a:t>ToShortDateString</a:t>
                      </a:r>
                      <a:r>
                        <a:rPr lang="tr-TR" b="1" dirty="0" smtClean="0"/>
                        <a:t> : </a:t>
                      </a:r>
                      <a:endParaRPr lang="tr-TR" b="1" dirty="0">
                        <a:solidFill>
                          <a:srgbClr val="FFFF00"/>
                        </a:solidFill>
                      </a:endParaRPr>
                    </a:p>
                  </a:txBody>
                  <a:tcPr>
                    <a:solidFill>
                      <a:srgbClr val="F5F6C0"/>
                    </a:solidFill>
                  </a:tcPr>
                </a:tc>
                <a:tc>
                  <a:txBody>
                    <a:bodyPr/>
                    <a:lstStyle/>
                    <a:p>
                      <a:pPr marL="0" indent="0">
                        <a:buFont typeface="Arial" panose="020B0604020202020204" pitchFamily="34" charset="0"/>
                        <a:buNone/>
                      </a:pPr>
                      <a:r>
                        <a:rPr lang="tr-TR" dirty="0" smtClean="0">
                          <a:solidFill>
                            <a:schemeClr val="tx1"/>
                          </a:solidFill>
                        </a:rPr>
                        <a:t>Tarih değerini, kısa tarih formatında görüntülemek amacıyla kullanılır.</a:t>
                      </a:r>
                    </a:p>
                  </a:txBody>
                  <a:tcPr>
                    <a:solidFill>
                      <a:srgbClr val="FFCC66"/>
                    </a:solidFill>
                  </a:tcPr>
                </a:tc>
                <a:extLst>
                  <a:ext uri="{0D108BD9-81ED-4DB2-BD59-A6C34878D82A}">
                    <a16:rowId xmlns:a16="http://schemas.microsoft.com/office/drawing/2014/main" val="68162048"/>
                  </a:ext>
                </a:extLst>
              </a:tr>
              <a:tr h="286463">
                <a:tc>
                  <a:txBody>
                    <a:bodyPr/>
                    <a:lstStyle/>
                    <a:p>
                      <a:r>
                        <a:rPr lang="tr-TR" b="1" dirty="0" err="1" smtClean="0"/>
                        <a:t>Year</a:t>
                      </a:r>
                      <a:r>
                        <a:rPr lang="tr-TR" b="1" dirty="0" smtClean="0"/>
                        <a:t> : </a:t>
                      </a:r>
                      <a:endParaRPr lang="tr-TR" b="1" dirty="0">
                        <a:solidFill>
                          <a:schemeClr val="tx1"/>
                        </a:solidFill>
                      </a:endParaRPr>
                    </a:p>
                  </a:txBody>
                  <a:tcPr>
                    <a:solidFill>
                      <a:srgbClr val="F5F6C0"/>
                    </a:solidFill>
                  </a:tcPr>
                </a:tc>
                <a:tc>
                  <a:txBody>
                    <a:bodyPr/>
                    <a:lstStyle/>
                    <a:p>
                      <a:pPr marL="0" indent="0">
                        <a:buFont typeface="Arial" panose="020B0604020202020204" pitchFamily="34" charset="0"/>
                        <a:buNone/>
                      </a:pPr>
                      <a:r>
                        <a:rPr lang="tr-TR" dirty="0" smtClean="0">
                          <a:solidFill>
                            <a:schemeClr val="tx1"/>
                          </a:solidFill>
                        </a:rPr>
                        <a:t>Tarih değerinin yıl kısmını verir.</a:t>
                      </a:r>
                    </a:p>
                  </a:txBody>
                  <a:tcPr>
                    <a:solidFill>
                      <a:srgbClr val="FFCC66"/>
                    </a:solidFill>
                  </a:tcPr>
                </a:tc>
                <a:extLst>
                  <a:ext uri="{0D108BD9-81ED-4DB2-BD59-A6C34878D82A}">
                    <a16:rowId xmlns:a16="http://schemas.microsoft.com/office/drawing/2014/main" val="1496524986"/>
                  </a:ext>
                </a:extLst>
              </a:tr>
              <a:tr h="286463">
                <a:tc>
                  <a:txBody>
                    <a:bodyPr/>
                    <a:lstStyle/>
                    <a:p>
                      <a:r>
                        <a:rPr lang="tr-TR" b="1" dirty="0" err="1" smtClean="0"/>
                        <a:t>Month</a:t>
                      </a:r>
                      <a:r>
                        <a:rPr lang="tr-TR" b="1" dirty="0" smtClean="0"/>
                        <a:t> : </a:t>
                      </a:r>
                      <a:endParaRPr lang="tr-TR" b="1" dirty="0">
                        <a:solidFill>
                          <a:schemeClr val="tx1"/>
                        </a:solidFill>
                      </a:endParaRPr>
                    </a:p>
                  </a:txBody>
                  <a:tcPr>
                    <a:solidFill>
                      <a:srgbClr val="F5F6C0"/>
                    </a:solidFill>
                  </a:tcPr>
                </a:tc>
                <a:tc>
                  <a:txBody>
                    <a:bodyPr/>
                    <a:lstStyle/>
                    <a:p>
                      <a:pPr marL="0" indent="0">
                        <a:buFont typeface="Arial" panose="020B0604020202020204" pitchFamily="34" charset="0"/>
                        <a:buNone/>
                      </a:pPr>
                      <a:r>
                        <a:rPr lang="tr-TR" dirty="0" smtClean="0">
                          <a:solidFill>
                            <a:schemeClr val="tx1"/>
                          </a:solidFill>
                        </a:rPr>
                        <a:t>Tarih değerinin ay kısmını verir.</a:t>
                      </a:r>
                    </a:p>
                  </a:txBody>
                  <a:tcPr>
                    <a:solidFill>
                      <a:srgbClr val="FFCC66"/>
                    </a:solidFill>
                  </a:tcPr>
                </a:tc>
                <a:extLst>
                  <a:ext uri="{0D108BD9-81ED-4DB2-BD59-A6C34878D82A}">
                    <a16:rowId xmlns:a16="http://schemas.microsoft.com/office/drawing/2014/main" val="1920881493"/>
                  </a:ext>
                </a:extLst>
              </a:tr>
              <a:tr h="286463">
                <a:tc>
                  <a:txBody>
                    <a:bodyPr/>
                    <a:lstStyle/>
                    <a:p>
                      <a:r>
                        <a:rPr lang="tr-TR" b="1" dirty="0" err="1" smtClean="0"/>
                        <a:t>Day</a:t>
                      </a:r>
                      <a:r>
                        <a:rPr lang="tr-TR" b="1" dirty="0" smtClean="0"/>
                        <a:t> : </a:t>
                      </a:r>
                      <a:endParaRPr lang="tr-TR" b="1" dirty="0">
                        <a:solidFill>
                          <a:schemeClr val="tx1"/>
                        </a:solidFill>
                      </a:endParaRPr>
                    </a:p>
                  </a:txBody>
                  <a:tcPr>
                    <a:solidFill>
                      <a:srgbClr val="F5F6C0"/>
                    </a:solidFill>
                  </a:tcPr>
                </a:tc>
                <a:tc>
                  <a:txBody>
                    <a:bodyPr/>
                    <a:lstStyle/>
                    <a:p>
                      <a:pPr marL="0" indent="0">
                        <a:buFont typeface="Arial" panose="020B0604020202020204" pitchFamily="34" charset="0"/>
                        <a:buNone/>
                      </a:pPr>
                      <a:r>
                        <a:rPr lang="tr-TR" dirty="0" smtClean="0">
                          <a:solidFill>
                            <a:schemeClr val="tx1"/>
                          </a:solidFill>
                        </a:rPr>
                        <a:t>Tarih değerinin gün kısmını verir.</a:t>
                      </a:r>
                    </a:p>
                  </a:txBody>
                  <a:tcPr>
                    <a:solidFill>
                      <a:srgbClr val="FFCC66"/>
                    </a:solidFill>
                  </a:tcPr>
                </a:tc>
                <a:extLst>
                  <a:ext uri="{0D108BD9-81ED-4DB2-BD59-A6C34878D82A}">
                    <a16:rowId xmlns:a16="http://schemas.microsoft.com/office/drawing/2014/main" val="3607115011"/>
                  </a:ext>
                </a:extLst>
              </a:tr>
              <a:tr h="501310">
                <a:tc>
                  <a:txBody>
                    <a:bodyPr/>
                    <a:lstStyle/>
                    <a:p>
                      <a:r>
                        <a:rPr lang="tr-TR" b="1" dirty="0" err="1" smtClean="0"/>
                        <a:t>ToLongTimeString</a:t>
                      </a:r>
                      <a:r>
                        <a:rPr lang="tr-TR" b="1" dirty="0" smtClean="0"/>
                        <a:t> : </a:t>
                      </a:r>
                      <a:endParaRPr lang="tr-TR" b="1" dirty="0">
                        <a:solidFill>
                          <a:schemeClr val="tx1"/>
                        </a:solidFill>
                      </a:endParaRPr>
                    </a:p>
                  </a:txBody>
                  <a:tcPr>
                    <a:solidFill>
                      <a:srgbClr val="F5F6C0"/>
                    </a:solidFill>
                  </a:tcPr>
                </a:tc>
                <a:tc>
                  <a:txBody>
                    <a:bodyPr/>
                    <a:lstStyle/>
                    <a:p>
                      <a:r>
                        <a:rPr lang="tr-TR" dirty="0" smtClean="0">
                          <a:solidFill>
                            <a:schemeClr val="tx1"/>
                          </a:solidFill>
                        </a:rPr>
                        <a:t>Zaman değerini, uzun zaman formatında görüntülemek için kullanılır.</a:t>
                      </a:r>
                      <a:endParaRPr lang="tr-TR" dirty="0">
                        <a:solidFill>
                          <a:schemeClr val="tx1"/>
                        </a:solidFill>
                      </a:endParaRPr>
                    </a:p>
                  </a:txBody>
                  <a:tcPr>
                    <a:solidFill>
                      <a:srgbClr val="FFCC66"/>
                    </a:solidFill>
                  </a:tcPr>
                </a:tc>
                <a:extLst>
                  <a:ext uri="{0D108BD9-81ED-4DB2-BD59-A6C34878D82A}">
                    <a16:rowId xmlns:a16="http://schemas.microsoft.com/office/drawing/2014/main" val="2460865022"/>
                  </a:ext>
                </a:extLst>
              </a:tr>
              <a:tr h="501310">
                <a:tc>
                  <a:txBody>
                    <a:bodyPr/>
                    <a:lstStyle/>
                    <a:p>
                      <a:r>
                        <a:rPr lang="tr-TR" b="1" dirty="0" err="1" smtClean="0"/>
                        <a:t>ToShortTimeString</a:t>
                      </a:r>
                      <a:r>
                        <a:rPr lang="tr-TR" b="1" dirty="0" smtClean="0"/>
                        <a:t> :</a:t>
                      </a:r>
                      <a:endParaRPr lang="tr-TR" b="1" dirty="0">
                        <a:solidFill>
                          <a:schemeClr val="tx1"/>
                        </a:solidFill>
                      </a:endParaRPr>
                    </a:p>
                  </a:txBody>
                  <a:tcPr>
                    <a:solidFill>
                      <a:srgbClr val="F5F6C0"/>
                    </a:solidFill>
                  </a:tcPr>
                </a:tc>
                <a:tc>
                  <a:txBody>
                    <a:bodyPr/>
                    <a:lstStyle/>
                    <a:p>
                      <a:r>
                        <a:rPr lang="tr-TR" dirty="0" smtClean="0">
                          <a:solidFill>
                            <a:schemeClr val="tx1"/>
                          </a:solidFill>
                        </a:rPr>
                        <a:t>Zaman değerini, kısa zaman formatında görüntülemek için kullanılır.</a:t>
                      </a:r>
                      <a:endParaRPr lang="tr-TR" dirty="0">
                        <a:solidFill>
                          <a:schemeClr val="tx1"/>
                        </a:solidFill>
                      </a:endParaRPr>
                    </a:p>
                  </a:txBody>
                  <a:tcPr>
                    <a:solidFill>
                      <a:srgbClr val="FFCC66"/>
                    </a:solidFill>
                  </a:tcPr>
                </a:tc>
                <a:extLst>
                  <a:ext uri="{0D108BD9-81ED-4DB2-BD59-A6C34878D82A}">
                    <a16:rowId xmlns:a16="http://schemas.microsoft.com/office/drawing/2014/main" val="892341755"/>
                  </a:ext>
                </a:extLst>
              </a:tr>
              <a:tr h="286463">
                <a:tc>
                  <a:txBody>
                    <a:bodyPr/>
                    <a:lstStyle/>
                    <a:p>
                      <a:r>
                        <a:rPr lang="tr-TR" b="1" dirty="0" err="1" smtClean="0"/>
                        <a:t>Hour</a:t>
                      </a:r>
                      <a:r>
                        <a:rPr lang="tr-TR" b="1" dirty="0" smtClean="0"/>
                        <a:t> : </a:t>
                      </a:r>
                      <a:endParaRPr lang="tr-TR" b="1" dirty="0">
                        <a:solidFill>
                          <a:schemeClr val="tx1"/>
                        </a:solidFill>
                      </a:endParaRPr>
                    </a:p>
                  </a:txBody>
                  <a:tcPr>
                    <a:solidFill>
                      <a:srgbClr val="F5F6C0"/>
                    </a:solidFill>
                  </a:tcPr>
                </a:tc>
                <a:tc>
                  <a:txBody>
                    <a:bodyPr/>
                    <a:lstStyle/>
                    <a:p>
                      <a:pPr marL="0" indent="0">
                        <a:buFont typeface="Arial" panose="020B0604020202020204" pitchFamily="34" charset="0"/>
                        <a:buNone/>
                      </a:pPr>
                      <a:r>
                        <a:rPr lang="tr-TR" dirty="0" smtClean="0">
                          <a:solidFill>
                            <a:schemeClr val="tx1"/>
                          </a:solidFill>
                        </a:rPr>
                        <a:t>Zaman değerinin saat kısmını verir.</a:t>
                      </a:r>
                    </a:p>
                  </a:txBody>
                  <a:tcPr>
                    <a:solidFill>
                      <a:srgbClr val="FFCC66"/>
                    </a:solidFill>
                  </a:tcPr>
                </a:tc>
                <a:extLst>
                  <a:ext uri="{0D108BD9-81ED-4DB2-BD59-A6C34878D82A}">
                    <a16:rowId xmlns:a16="http://schemas.microsoft.com/office/drawing/2014/main" val="606719606"/>
                  </a:ext>
                </a:extLst>
              </a:tr>
              <a:tr h="286463">
                <a:tc>
                  <a:txBody>
                    <a:bodyPr/>
                    <a:lstStyle/>
                    <a:p>
                      <a:r>
                        <a:rPr lang="tr-TR" b="1" dirty="0" smtClean="0"/>
                        <a:t>Minute : </a:t>
                      </a:r>
                      <a:endParaRPr lang="tr-TR" b="1" dirty="0">
                        <a:solidFill>
                          <a:schemeClr val="tx1"/>
                        </a:solidFill>
                      </a:endParaRPr>
                    </a:p>
                  </a:txBody>
                  <a:tcPr>
                    <a:lnB w="12700" cap="flat" cmpd="sng" algn="ctr">
                      <a:noFill/>
                      <a:prstDash val="solid"/>
                      <a:round/>
                      <a:headEnd type="none" w="med" len="med"/>
                      <a:tailEnd type="none" w="med" len="med"/>
                    </a:lnB>
                    <a:solidFill>
                      <a:srgbClr val="F5F6C0"/>
                    </a:solidFill>
                  </a:tcPr>
                </a:tc>
                <a:tc>
                  <a:txBody>
                    <a:bodyPr/>
                    <a:lstStyle/>
                    <a:p>
                      <a:pPr marL="0" indent="0">
                        <a:buFont typeface="Arial" panose="020B0604020202020204" pitchFamily="34" charset="0"/>
                        <a:buNone/>
                      </a:pPr>
                      <a:r>
                        <a:rPr lang="tr-TR" dirty="0" smtClean="0">
                          <a:solidFill>
                            <a:schemeClr val="tx1"/>
                          </a:solidFill>
                        </a:rPr>
                        <a:t>Zaman değerinin dakika kısmını verir.</a:t>
                      </a:r>
                    </a:p>
                  </a:txBody>
                  <a:tcPr>
                    <a:solidFill>
                      <a:srgbClr val="FFCC66"/>
                    </a:solidFill>
                  </a:tcPr>
                </a:tc>
                <a:extLst>
                  <a:ext uri="{0D108BD9-81ED-4DB2-BD59-A6C34878D82A}">
                    <a16:rowId xmlns:a16="http://schemas.microsoft.com/office/drawing/2014/main" val="2962824957"/>
                  </a:ext>
                </a:extLst>
              </a:tr>
              <a:tr h="286463">
                <a:tc>
                  <a:txBody>
                    <a:bodyPr/>
                    <a:lstStyle/>
                    <a:p>
                      <a:r>
                        <a:rPr lang="tr-TR" b="1" dirty="0" smtClean="0"/>
                        <a:t>Second : </a:t>
                      </a:r>
                      <a:endParaRPr lang="tr-TR" b="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5F6C0"/>
                    </a:solidFill>
                  </a:tcPr>
                </a:tc>
                <a:tc>
                  <a:txBody>
                    <a:bodyPr/>
                    <a:lstStyle/>
                    <a:p>
                      <a:pPr marL="0" indent="0">
                        <a:buFont typeface="Arial" panose="020B0604020202020204" pitchFamily="34" charset="0"/>
                        <a:buNone/>
                      </a:pPr>
                      <a:r>
                        <a:rPr lang="tr-TR" dirty="0" smtClean="0">
                          <a:solidFill>
                            <a:schemeClr val="tx1"/>
                          </a:solidFill>
                        </a:rPr>
                        <a:t>Zaman değerinin saniye kısmını verir.</a:t>
                      </a:r>
                    </a:p>
                  </a:txBody>
                  <a:tcPr>
                    <a:lnL w="12700" cap="flat" cmpd="sng" algn="ctr">
                      <a:noFill/>
                      <a:prstDash val="solid"/>
                      <a:round/>
                      <a:headEnd type="none" w="med" len="med"/>
                      <a:tailEnd type="none" w="med" len="med"/>
                    </a:lnL>
                    <a:solidFill>
                      <a:srgbClr val="FFCC66"/>
                    </a:solidFill>
                  </a:tcPr>
                </a:tc>
                <a:extLst>
                  <a:ext uri="{0D108BD9-81ED-4DB2-BD59-A6C34878D82A}">
                    <a16:rowId xmlns:a16="http://schemas.microsoft.com/office/drawing/2014/main" val="2941569901"/>
                  </a:ext>
                </a:extLst>
              </a:tr>
              <a:tr h="501310">
                <a:tc>
                  <a:txBody>
                    <a:bodyPr/>
                    <a:lstStyle/>
                    <a:p>
                      <a:r>
                        <a:rPr lang="tr-TR" b="1" dirty="0" err="1" smtClean="0"/>
                        <a:t>Millisecond</a:t>
                      </a:r>
                      <a:r>
                        <a:rPr lang="tr-TR" b="1" dirty="0" smtClean="0"/>
                        <a:t> : </a:t>
                      </a:r>
                      <a:endParaRPr lang="tr-TR" b="1" dirty="0">
                        <a:solidFill>
                          <a:schemeClr val="tx1"/>
                        </a:solidFill>
                      </a:endParaRP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rgbClr val="F5F6C0"/>
                    </a:solidFill>
                  </a:tcPr>
                </a:tc>
                <a:tc>
                  <a:txBody>
                    <a:bodyPr/>
                    <a:lstStyle/>
                    <a:p>
                      <a:pPr marL="0" indent="0">
                        <a:buFont typeface="Arial" panose="020B0604020202020204" pitchFamily="34" charset="0"/>
                        <a:buNone/>
                      </a:pPr>
                      <a:r>
                        <a:rPr lang="tr-TR" dirty="0" smtClean="0">
                          <a:solidFill>
                            <a:schemeClr val="tx1"/>
                          </a:solidFill>
                        </a:rPr>
                        <a:t>Zaman değerinin milisaniye kısmını verir.</a:t>
                      </a:r>
                      <a:endParaRPr lang="tr-TR" dirty="0">
                        <a:solidFill>
                          <a:schemeClr val="tx1"/>
                        </a:solidFill>
                      </a:endParaRPr>
                    </a:p>
                  </a:txBody>
                  <a:tcPr>
                    <a:lnL w="12700" cmpd="sng">
                      <a:noFill/>
                    </a:lnL>
                    <a:solidFill>
                      <a:srgbClr val="FFCC66"/>
                    </a:solidFill>
                  </a:tcPr>
                </a:tc>
                <a:extLst>
                  <a:ext uri="{0D108BD9-81ED-4DB2-BD59-A6C34878D82A}">
                    <a16:rowId xmlns:a16="http://schemas.microsoft.com/office/drawing/2014/main" val="1230464504"/>
                  </a:ext>
                </a:extLst>
              </a:tr>
            </a:tbl>
          </a:graphicData>
        </a:graphic>
      </p:graphicFrame>
    </p:spTree>
    <p:extLst>
      <p:ext uri="{BB962C8B-B14F-4D97-AF65-F5344CB8AC3E}">
        <p14:creationId xmlns:p14="http://schemas.microsoft.com/office/powerpoint/2010/main" val="30673307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6597289" y="1395392"/>
            <a:ext cx="5059002" cy="4507345"/>
          </a:xfrm>
        </p:spPr>
        <p:txBody>
          <a:bodyPr anchor="ctr">
            <a:normAutofit/>
          </a:bodyPr>
          <a:lstStyle/>
          <a:p>
            <a:pPr marL="0" indent="0">
              <a:lnSpc>
                <a:spcPct val="150000"/>
              </a:lnSpc>
              <a:buNone/>
            </a:pPr>
            <a:r>
              <a:rPr lang="tr-TR" dirty="0" err="1" smtClean="0"/>
              <a:t>DateTime</a:t>
            </a:r>
            <a:r>
              <a:rPr lang="tr-TR" dirty="0" smtClean="0"/>
              <a:t> ile </a:t>
            </a:r>
            <a:r>
              <a:rPr lang="tr-TR" dirty="0"/>
              <a:t>n</a:t>
            </a:r>
            <a:r>
              <a:rPr lang="tr-TR" dirty="0" smtClean="0"/>
              <a:t>esneye </a:t>
            </a:r>
            <a:r>
              <a:rPr lang="tr-TR" dirty="0"/>
              <a:t>bir özellik veya yöntem tarafından döndürülen tarih ve saat </a:t>
            </a:r>
            <a:r>
              <a:rPr lang="tr-TR" dirty="0" smtClean="0"/>
              <a:t>değeri atayabiliriz. Yandaki uygulamamızda </a:t>
            </a:r>
            <a:r>
              <a:rPr lang="tr-TR" dirty="0"/>
              <a:t>geçerli tarih ve saati, geçerli Eşgüdümlü Evrensel </a:t>
            </a:r>
            <a:r>
              <a:rPr lang="tr-TR" dirty="0" smtClean="0"/>
              <a:t>Saat Tarih </a:t>
            </a:r>
            <a:r>
              <a:rPr lang="tr-TR" dirty="0"/>
              <a:t>ve geçerli tarihi üç yeni </a:t>
            </a:r>
            <a:r>
              <a:rPr lang="tr-TR" dirty="0" err="1" smtClean="0"/>
              <a:t>DateTime</a:t>
            </a:r>
            <a:r>
              <a:rPr lang="tr-TR" dirty="0"/>
              <a:t> </a:t>
            </a:r>
            <a:r>
              <a:rPr lang="tr-TR" dirty="0" smtClean="0"/>
              <a:t>değişkenine atadık.</a:t>
            </a:r>
            <a:endParaRPr lang="tr-TR" dirty="0"/>
          </a:p>
        </p:txBody>
      </p:sp>
      <p:sp>
        <p:nvSpPr>
          <p:cNvPr id="6" name="Slayt Numarası Yer Tutucusu 3">
            <a:extLst>
              <a:ext uri="{FF2B5EF4-FFF2-40B4-BE49-F238E27FC236}">
                <a16:creationId xmlns:a16="http://schemas.microsoft.com/office/drawing/2014/main" id="{EF0C1E0F-E3F3-485B-B968-94C7F3058E4B}"/>
              </a:ext>
            </a:extLst>
          </p:cNvPr>
          <p:cNvSpPr>
            <a:spLocks noGrp="1"/>
          </p:cNvSpPr>
          <p:nvPr>
            <p:ph type="sldNum" sz="quarter" idx="12"/>
          </p:nvPr>
        </p:nvSpPr>
        <p:spPr>
          <a:xfrm>
            <a:off x="460692" y="790660"/>
            <a:ext cx="779767" cy="365125"/>
          </a:xfrm>
        </p:spPr>
        <p:txBody>
          <a:bodyPr/>
          <a:lstStyle/>
          <a:p>
            <a:fld id="{D57F1E4F-1CFF-5643-939E-217C01CDF565}" type="slidenum">
              <a:rPr lang="en-US" smtClean="0"/>
              <a:pPr/>
              <a:t>7</a:t>
            </a:fld>
            <a:endParaRPr lang="en-US" dirty="0"/>
          </a:p>
        </p:txBody>
      </p:sp>
      <p:pic>
        <p:nvPicPr>
          <p:cNvPr id="7" name="Resim 6">
            <a:hlinkClick r:id="rId2"/>
            <a:extLst>
              <a:ext uri="{FF2B5EF4-FFF2-40B4-BE49-F238E27FC236}">
                <a16:creationId xmlns:a16="http://schemas.microsoft.com/office/drawing/2014/main" id="{5E0CEE4C-9B47-48D3-9C95-A5768F3000F3}"/>
              </a:ext>
            </a:extLst>
          </p:cNvPr>
          <p:cNvPicPr>
            <a:picLocks noChangeAspect="1"/>
          </p:cNvPicPr>
          <p:nvPr/>
        </p:nvPicPr>
        <p:blipFill>
          <a:blip r:embed="rId3"/>
          <a:stretch>
            <a:fillRect/>
          </a:stretch>
        </p:blipFill>
        <p:spPr>
          <a:xfrm>
            <a:off x="10213349" y="5224474"/>
            <a:ext cx="1778435" cy="1633526"/>
          </a:xfrm>
          <a:prstGeom prst="rect">
            <a:avLst/>
          </a:prstGeom>
        </p:spPr>
      </p:pic>
      <p:sp>
        <p:nvSpPr>
          <p:cNvPr id="8" name="Dikdörtgen 7">
            <a:extLst>
              <a:ext uri="{FF2B5EF4-FFF2-40B4-BE49-F238E27FC236}">
                <a16:creationId xmlns:a16="http://schemas.microsoft.com/office/drawing/2014/main" id="{119B20A2-A534-4B18-BCEA-DDD3194F8470}"/>
              </a:ext>
            </a:extLst>
          </p:cNvPr>
          <p:cNvSpPr/>
          <p:nvPr/>
        </p:nvSpPr>
        <p:spPr>
          <a:xfrm>
            <a:off x="9572776" y="6581001"/>
            <a:ext cx="2772989" cy="276999"/>
          </a:xfrm>
          <a:prstGeom prst="rect">
            <a:avLst/>
          </a:prstGeom>
          <a:noFill/>
        </p:spPr>
        <p:txBody>
          <a:bodyPr wrap="square" lIns="91440" tIns="45720" rIns="91440" bIns="45720">
            <a:spAutoFit/>
          </a:bodyPr>
          <a:lstStyle/>
          <a:p>
            <a:pPr algn="ctr"/>
            <a:r>
              <a:rPr lang="tr-TR" sz="1200" b="0" cap="none" spc="0" dirty="0">
                <a:ln w="0"/>
                <a:effectLst>
                  <a:outerShdw blurRad="38100" dist="19050" dir="2700000" algn="tl" rotWithShape="0">
                    <a:schemeClr val="dk1">
                      <a:alpha val="40000"/>
                    </a:schemeClr>
                  </a:outerShdw>
                </a:effectLst>
                <a:hlinkClick r:id="rId4">
                  <a:extLst>
                    <a:ext uri="{A12FA001-AC4F-418D-AE19-62706E023703}">
                      <ahyp:hlinkClr xmlns:ahyp="http://schemas.microsoft.com/office/drawing/2018/hyperlinkcolor" xmlns="" val="tx"/>
                    </a:ext>
                  </a:extLst>
                </a:hlinkClick>
              </a:rPr>
              <a:t>http://youtube.com/bmdersleri</a:t>
            </a:r>
            <a:endParaRPr lang="tr-TR" sz="1200" b="0" cap="none" spc="0" dirty="0">
              <a:ln w="0"/>
              <a:effectLst>
                <a:outerShdw blurRad="38100" dist="19050" dir="2700000" algn="tl" rotWithShape="0">
                  <a:schemeClr val="dk1">
                    <a:alpha val="40000"/>
                  </a:schemeClr>
                </a:outerShdw>
              </a:effectLst>
            </a:endParaRPr>
          </a:p>
        </p:txBody>
      </p:sp>
      <p:pic>
        <p:nvPicPr>
          <p:cNvPr id="4" name="Resim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0575" y="1920250"/>
            <a:ext cx="5471634" cy="1790855"/>
          </a:xfrm>
          <a:prstGeom prst="rect">
            <a:avLst/>
          </a:prstGeom>
        </p:spPr>
      </p:pic>
      <p:pic>
        <p:nvPicPr>
          <p:cNvPr id="5" name="Resim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50575" y="4233910"/>
            <a:ext cx="5471634" cy="1330930"/>
          </a:xfrm>
          <a:prstGeom prst="rect">
            <a:avLst/>
          </a:prstGeom>
        </p:spPr>
      </p:pic>
      <p:sp>
        <p:nvSpPr>
          <p:cNvPr id="10" name="Unvan 1"/>
          <p:cNvSpPr>
            <a:spLocks noGrp="1"/>
          </p:cNvSpPr>
          <p:nvPr>
            <p:ph type="title"/>
          </p:nvPr>
        </p:nvSpPr>
        <p:spPr>
          <a:xfrm>
            <a:off x="0" y="740121"/>
            <a:ext cx="8911687" cy="1280890"/>
          </a:xfrm>
        </p:spPr>
        <p:txBody>
          <a:bodyPr>
            <a:normAutofit/>
          </a:bodyPr>
          <a:lstStyle/>
          <a:p>
            <a:r>
              <a:rPr lang="tr-TR" sz="2400" b="1" dirty="0"/>
              <a:t> </a:t>
            </a:r>
            <a:r>
              <a:rPr lang="tr-TR" sz="2400" b="1" dirty="0" smtClean="0"/>
              <a:t>                        </a:t>
            </a:r>
            <a:r>
              <a:rPr lang="tr-TR" sz="2400" dirty="0" smtClean="0"/>
              <a:t>Uygulama </a:t>
            </a:r>
            <a:r>
              <a:rPr lang="tr-TR" sz="2400" dirty="0"/>
              <a:t>Örneği </a:t>
            </a:r>
            <a:r>
              <a:rPr lang="tr-TR" sz="2400" dirty="0" smtClean="0"/>
              <a:t>-</a:t>
            </a:r>
            <a:r>
              <a:rPr lang="tr-TR" sz="2400" dirty="0"/>
              <a:t>1</a:t>
            </a:r>
            <a:endParaRPr lang="tr-TR" sz="2400" b="1" dirty="0"/>
          </a:p>
        </p:txBody>
      </p:sp>
    </p:spTree>
    <p:extLst>
      <p:ext uri="{BB962C8B-B14F-4D97-AF65-F5344CB8AC3E}">
        <p14:creationId xmlns:p14="http://schemas.microsoft.com/office/powerpoint/2010/main" val="2925007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0" y="740121"/>
            <a:ext cx="8911687" cy="1280890"/>
          </a:xfrm>
        </p:spPr>
        <p:txBody>
          <a:bodyPr>
            <a:normAutofit/>
          </a:bodyPr>
          <a:lstStyle/>
          <a:p>
            <a:r>
              <a:rPr lang="tr-TR" sz="2400" b="1" dirty="0"/>
              <a:t> </a:t>
            </a:r>
            <a:r>
              <a:rPr lang="tr-TR" sz="2400" b="1" dirty="0" smtClean="0"/>
              <a:t>                        </a:t>
            </a:r>
            <a:r>
              <a:rPr lang="tr-TR" sz="2400" dirty="0" smtClean="0"/>
              <a:t>Uygulama </a:t>
            </a:r>
            <a:r>
              <a:rPr lang="tr-TR" sz="2400" dirty="0"/>
              <a:t>Örneği </a:t>
            </a:r>
            <a:r>
              <a:rPr lang="tr-TR" sz="2400" dirty="0" smtClean="0"/>
              <a:t>-</a:t>
            </a:r>
            <a:r>
              <a:rPr lang="tr-TR" sz="2400" dirty="0"/>
              <a:t>2</a:t>
            </a:r>
            <a:endParaRPr lang="tr-TR" sz="2400" b="1" dirty="0"/>
          </a:p>
        </p:txBody>
      </p:sp>
      <p:sp>
        <p:nvSpPr>
          <p:cNvPr id="10" name="Slayt Numarası Yer Tutucusu 3">
            <a:extLst>
              <a:ext uri="{FF2B5EF4-FFF2-40B4-BE49-F238E27FC236}">
                <a16:creationId xmlns:a16="http://schemas.microsoft.com/office/drawing/2014/main" id="{EF0C1E0F-E3F3-485B-B968-94C7F3058E4B}"/>
              </a:ext>
            </a:extLst>
          </p:cNvPr>
          <p:cNvSpPr>
            <a:spLocks noGrp="1"/>
          </p:cNvSpPr>
          <p:nvPr>
            <p:ph type="sldNum" sz="quarter" idx="12"/>
          </p:nvPr>
        </p:nvSpPr>
        <p:spPr>
          <a:xfrm>
            <a:off x="460692" y="790660"/>
            <a:ext cx="779767" cy="365125"/>
          </a:xfrm>
        </p:spPr>
        <p:txBody>
          <a:bodyPr/>
          <a:lstStyle/>
          <a:p>
            <a:fld id="{D57F1E4F-1CFF-5643-939E-217C01CDF565}" type="slidenum">
              <a:rPr lang="en-US" smtClean="0"/>
              <a:pPr/>
              <a:t>8</a:t>
            </a:fld>
            <a:endParaRPr lang="en-US" dirty="0"/>
          </a:p>
        </p:txBody>
      </p:sp>
      <p:pic>
        <p:nvPicPr>
          <p:cNvPr id="11" name="Resim 10">
            <a:hlinkClick r:id="rId2"/>
            <a:extLst>
              <a:ext uri="{FF2B5EF4-FFF2-40B4-BE49-F238E27FC236}">
                <a16:creationId xmlns:a16="http://schemas.microsoft.com/office/drawing/2014/main" id="{5E0CEE4C-9B47-48D3-9C95-A5768F3000F3}"/>
              </a:ext>
            </a:extLst>
          </p:cNvPr>
          <p:cNvPicPr>
            <a:picLocks noChangeAspect="1"/>
          </p:cNvPicPr>
          <p:nvPr/>
        </p:nvPicPr>
        <p:blipFill>
          <a:blip r:embed="rId3"/>
          <a:stretch>
            <a:fillRect/>
          </a:stretch>
        </p:blipFill>
        <p:spPr>
          <a:xfrm>
            <a:off x="10213349" y="5224474"/>
            <a:ext cx="1778435" cy="1633526"/>
          </a:xfrm>
          <a:prstGeom prst="rect">
            <a:avLst/>
          </a:prstGeom>
        </p:spPr>
      </p:pic>
      <p:sp>
        <p:nvSpPr>
          <p:cNvPr id="12" name="Dikdörtgen 11">
            <a:extLst>
              <a:ext uri="{FF2B5EF4-FFF2-40B4-BE49-F238E27FC236}">
                <a16:creationId xmlns:a16="http://schemas.microsoft.com/office/drawing/2014/main" id="{119B20A2-A534-4B18-BCEA-DDD3194F8470}"/>
              </a:ext>
            </a:extLst>
          </p:cNvPr>
          <p:cNvSpPr/>
          <p:nvPr/>
        </p:nvSpPr>
        <p:spPr>
          <a:xfrm>
            <a:off x="9572776" y="6581001"/>
            <a:ext cx="2772989" cy="276999"/>
          </a:xfrm>
          <a:prstGeom prst="rect">
            <a:avLst/>
          </a:prstGeom>
          <a:noFill/>
        </p:spPr>
        <p:txBody>
          <a:bodyPr wrap="square" lIns="91440" tIns="45720" rIns="91440" bIns="45720">
            <a:spAutoFit/>
          </a:bodyPr>
          <a:lstStyle/>
          <a:p>
            <a:pPr algn="ctr"/>
            <a:r>
              <a:rPr lang="tr-TR" sz="1200" b="0" cap="none" spc="0" dirty="0">
                <a:ln w="0"/>
                <a:effectLst>
                  <a:outerShdw blurRad="38100" dist="19050" dir="2700000" algn="tl" rotWithShape="0">
                    <a:schemeClr val="dk1">
                      <a:alpha val="40000"/>
                    </a:schemeClr>
                  </a:outerShdw>
                </a:effectLst>
                <a:hlinkClick r:id="rId4">
                  <a:extLst>
                    <a:ext uri="{A12FA001-AC4F-418D-AE19-62706E023703}">
                      <ahyp:hlinkClr xmlns:ahyp="http://schemas.microsoft.com/office/drawing/2018/hyperlinkcolor" xmlns="" val="tx"/>
                    </a:ext>
                  </a:extLst>
                </a:hlinkClick>
              </a:rPr>
              <a:t>http://youtube.com/bmdersleri</a:t>
            </a:r>
            <a:endParaRPr lang="tr-TR" sz="1200" b="0" cap="none" spc="0" dirty="0">
              <a:ln w="0"/>
              <a:effectLst>
                <a:outerShdw blurRad="38100" dist="19050" dir="2700000" algn="tl" rotWithShape="0">
                  <a:schemeClr val="dk1">
                    <a:alpha val="40000"/>
                  </a:schemeClr>
                </a:outerShdw>
              </a:effectLst>
            </a:endParaRPr>
          </a:p>
        </p:txBody>
      </p:sp>
      <p:pic>
        <p:nvPicPr>
          <p:cNvPr id="3" name="Resim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40459" y="1819565"/>
            <a:ext cx="9591347" cy="2383512"/>
          </a:xfrm>
          <a:prstGeom prst="rect">
            <a:avLst/>
          </a:prstGeom>
        </p:spPr>
      </p:pic>
      <p:sp>
        <p:nvSpPr>
          <p:cNvPr id="4" name="Dikdörtgen 3"/>
          <p:cNvSpPr/>
          <p:nvPr/>
        </p:nvSpPr>
        <p:spPr>
          <a:xfrm>
            <a:off x="850575" y="4838041"/>
            <a:ext cx="9750613" cy="369332"/>
          </a:xfrm>
          <a:prstGeom prst="rect">
            <a:avLst/>
          </a:prstGeom>
        </p:spPr>
        <p:txBody>
          <a:bodyPr wrap="square">
            <a:spAutoFit/>
          </a:bodyPr>
          <a:lstStyle/>
          <a:p>
            <a:r>
              <a:rPr lang="tr-TR" dirty="0">
                <a:solidFill>
                  <a:srgbClr val="333333"/>
                </a:solidFill>
                <a:latin typeface="Open Sans"/>
              </a:rPr>
              <a:t> </a:t>
            </a:r>
            <a:r>
              <a:rPr lang="tr-TR" dirty="0" smtClean="0">
                <a:solidFill>
                  <a:srgbClr val="333333"/>
                </a:solidFill>
                <a:latin typeface="Century Gothic (Gövde)"/>
              </a:rPr>
              <a:t>Oluşturduğumuz </a:t>
            </a:r>
            <a:r>
              <a:rPr lang="tr-TR" dirty="0">
                <a:solidFill>
                  <a:srgbClr val="333333"/>
                </a:solidFill>
                <a:latin typeface="Century Gothic (Gövde)"/>
              </a:rPr>
              <a:t>tarihe </a:t>
            </a:r>
            <a:r>
              <a:rPr lang="tr-TR" dirty="0" err="1">
                <a:solidFill>
                  <a:srgbClr val="333333"/>
                </a:solidFill>
                <a:latin typeface="Century Gothic (Gövde)"/>
              </a:rPr>
              <a:t>DayOfWeek</a:t>
            </a:r>
            <a:r>
              <a:rPr lang="tr-TR" dirty="0">
                <a:solidFill>
                  <a:srgbClr val="333333"/>
                </a:solidFill>
                <a:latin typeface="Century Gothic (Gövde)"/>
              </a:rPr>
              <a:t> ekleyerek, o güne ait ismi </a:t>
            </a:r>
            <a:r>
              <a:rPr lang="tr-TR" dirty="0" err="1">
                <a:solidFill>
                  <a:srgbClr val="333333"/>
                </a:solidFill>
                <a:latin typeface="Century Gothic (Gövde)"/>
              </a:rPr>
              <a:t>DayOfWeek</a:t>
            </a:r>
            <a:r>
              <a:rPr lang="tr-TR" dirty="0">
                <a:solidFill>
                  <a:srgbClr val="333333"/>
                </a:solidFill>
                <a:latin typeface="Century Gothic (Gövde)"/>
              </a:rPr>
              <a:t> türünde alabiliriz.</a:t>
            </a:r>
            <a:endParaRPr lang="tr-TR" dirty="0">
              <a:latin typeface="Century Gothic (Gövde)"/>
            </a:endParaRPr>
          </a:p>
        </p:txBody>
      </p:sp>
    </p:spTree>
    <p:extLst>
      <p:ext uri="{BB962C8B-B14F-4D97-AF65-F5344CB8AC3E}">
        <p14:creationId xmlns:p14="http://schemas.microsoft.com/office/powerpoint/2010/main" val="33115640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sz="half" idx="1"/>
          </p:nvPr>
        </p:nvSpPr>
        <p:spPr>
          <a:xfrm>
            <a:off x="690144" y="1986643"/>
            <a:ext cx="4313864" cy="3777622"/>
          </a:xfrm>
        </p:spPr>
        <p:txBody>
          <a:bodyPr/>
          <a:lstStyle/>
          <a:p>
            <a:pPr marL="0" indent="0">
              <a:buNone/>
            </a:pPr>
            <a:r>
              <a:rPr lang="tr-TR" dirty="0" smtClean="0"/>
              <a:t>   </a:t>
            </a:r>
            <a:endParaRPr lang="tr-TR" dirty="0"/>
          </a:p>
        </p:txBody>
      </p:sp>
      <p:sp>
        <p:nvSpPr>
          <p:cNvPr id="6" name="İçerik Yer Tutucusu 2"/>
          <p:cNvSpPr txBox="1">
            <a:spLocks/>
          </p:cNvSpPr>
          <p:nvPr/>
        </p:nvSpPr>
        <p:spPr>
          <a:xfrm>
            <a:off x="6763931" y="1678441"/>
            <a:ext cx="3648302" cy="377762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tr-TR" smtClean="0"/>
              <a:t>   </a:t>
            </a:r>
            <a:endParaRPr lang="tr-TR" dirty="0"/>
          </a:p>
        </p:txBody>
      </p:sp>
      <p:sp>
        <p:nvSpPr>
          <p:cNvPr id="7" name="İçerik Yer Tutucusu 2"/>
          <p:cNvSpPr txBox="1">
            <a:spLocks/>
          </p:cNvSpPr>
          <p:nvPr/>
        </p:nvSpPr>
        <p:spPr>
          <a:xfrm>
            <a:off x="7348006" y="1602921"/>
            <a:ext cx="3648302" cy="377762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tr-TR" smtClean="0"/>
              <a:t>   </a:t>
            </a:r>
            <a:endParaRPr lang="tr-TR" dirty="0"/>
          </a:p>
        </p:txBody>
      </p:sp>
      <p:sp>
        <p:nvSpPr>
          <p:cNvPr id="9" name="Slayt Numarası Yer Tutucusu 3">
            <a:extLst>
              <a:ext uri="{FF2B5EF4-FFF2-40B4-BE49-F238E27FC236}">
                <a16:creationId xmlns:a16="http://schemas.microsoft.com/office/drawing/2014/main" id="{EF0C1E0F-E3F3-485B-B968-94C7F3058E4B}"/>
              </a:ext>
            </a:extLst>
          </p:cNvPr>
          <p:cNvSpPr>
            <a:spLocks noGrp="1"/>
          </p:cNvSpPr>
          <p:nvPr>
            <p:ph type="sldNum" sz="quarter" idx="12"/>
          </p:nvPr>
        </p:nvSpPr>
        <p:spPr>
          <a:xfrm>
            <a:off x="460692" y="790660"/>
            <a:ext cx="779767" cy="365125"/>
          </a:xfrm>
        </p:spPr>
        <p:txBody>
          <a:bodyPr/>
          <a:lstStyle/>
          <a:p>
            <a:fld id="{D57F1E4F-1CFF-5643-939E-217C01CDF565}" type="slidenum">
              <a:rPr lang="en-US" smtClean="0"/>
              <a:pPr/>
              <a:t>9</a:t>
            </a:fld>
            <a:endParaRPr lang="en-US" dirty="0"/>
          </a:p>
        </p:txBody>
      </p:sp>
      <p:pic>
        <p:nvPicPr>
          <p:cNvPr id="11" name="Resim 10">
            <a:hlinkClick r:id="rId2"/>
            <a:extLst>
              <a:ext uri="{FF2B5EF4-FFF2-40B4-BE49-F238E27FC236}">
                <a16:creationId xmlns:a16="http://schemas.microsoft.com/office/drawing/2014/main" id="{5E0CEE4C-9B47-48D3-9C95-A5768F3000F3}"/>
              </a:ext>
            </a:extLst>
          </p:cNvPr>
          <p:cNvPicPr>
            <a:picLocks noChangeAspect="1"/>
          </p:cNvPicPr>
          <p:nvPr/>
        </p:nvPicPr>
        <p:blipFill>
          <a:blip r:embed="rId3"/>
          <a:stretch>
            <a:fillRect/>
          </a:stretch>
        </p:blipFill>
        <p:spPr>
          <a:xfrm>
            <a:off x="10213349" y="5224474"/>
            <a:ext cx="1778435" cy="1633526"/>
          </a:xfrm>
          <a:prstGeom prst="rect">
            <a:avLst/>
          </a:prstGeom>
        </p:spPr>
      </p:pic>
      <p:sp>
        <p:nvSpPr>
          <p:cNvPr id="12" name="Dikdörtgen 11">
            <a:extLst>
              <a:ext uri="{FF2B5EF4-FFF2-40B4-BE49-F238E27FC236}">
                <a16:creationId xmlns:a16="http://schemas.microsoft.com/office/drawing/2014/main" id="{119B20A2-A534-4B18-BCEA-DDD3194F8470}"/>
              </a:ext>
            </a:extLst>
          </p:cNvPr>
          <p:cNvSpPr/>
          <p:nvPr/>
        </p:nvSpPr>
        <p:spPr>
          <a:xfrm>
            <a:off x="9572776" y="6581001"/>
            <a:ext cx="2772989" cy="276999"/>
          </a:xfrm>
          <a:prstGeom prst="rect">
            <a:avLst/>
          </a:prstGeom>
          <a:noFill/>
        </p:spPr>
        <p:txBody>
          <a:bodyPr wrap="square" lIns="91440" tIns="45720" rIns="91440" bIns="45720">
            <a:spAutoFit/>
          </a:bodyPr>
          <a:lstStyle/>
          <a:p>
            <a:pPr algn="ctr"/>
            <a:r>
              <a:rPr lang="tr-TR" sz="1200" b="0" cap="none" spc="0" dirty="0">
                <a:ln w="0"/>
                <a:effectLst>
                  <a:outerShdw blurRad="38100" dist="19050" dir="2700000" algn="tl" rotWithShape="0">
                    <a:schemeClr val="dk1">
                      <a:alpha val="40000"/>
                    </a:schemeClr>
                  </a:outerShdw>
                </a:effectLst>
                <a:hlinkClick r:id="rId4">
                  <a:extLst>
                    <a:ext uri="{A12FA001-AC4F-418D-AE19-62706E023703}">
                      <ahyp:hlinkClr xmlns:ahyp="http://schemas.microsoft.com/office/drawing/2018/hyperlinkcolor" xmlns="" val="tx"/>
                    </a:ext>
                  </a:extLst>
                </a:hlinkClick>
              </a:rPr>
              <a:t>http://youtube.com/bmdersleri</a:t>
            </a:r>
            <a:endParaRPr lang="tr-TR" sz="1200" b="0" cap="none" spc="0" dirty="0">
              <a:ln w="0"/>
              <a:effectLst>
                <a:outerShdw blurRad="38100" dist="19050" dir="2700000" algn="tl" rotWithShape="0">
                  <a:schemeClr val="dk1">
                    <a:alpha val="40000"/>
                  </a:schemeClr>
                </a:outerShdw>
              </a:effectLst>
            </a:endParaRPr>
          </a:p>
        </p:txBody>
      </p:sp>
      <p:sp>
        <p:nvSpPr>
          <p:cNvPr id="13" name="Unvan 1"/>
          <p:cNvSpPr txBox="1">
            <a:spLocks/>
          </p:cNvSpPr>
          <p:nvPr/>
        </p:nvSpPr>
        <p:spPr>
          <a:xfrm>
            <a:off x="57150" y="695191"/>
            <a:ext cx="8911687"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tr-TR" sz="2400" b="1" dirty="0" smtClean="0"/>
              <a:t>                         </a:t>
            </a:r>
            <a:r>
              <a:rPr lang="tr-TR" sz="2400" dirty="0" smtClean="0"/>
              <a:t>Uygulama Örneği </a:t>
            </a:r>
            <a:r>
              <a:rPr lang="tr-TR" sz="2400" dirty="0"/>
              <a:t>3</a:t>
            </a:r>
            <a:endParaRPr lang="tr-TR" sz="2400" b="1" dirty="0"/>
          </a:p>
        </p:txBody>
      </p:sp>
      <p:sp>
        <p:nvSpPr>
          <p:cNvPr id="16" name="Metin kutusu 15"/>
          <p:cNvSpPr txBox="1"/>
          <p:nvPr/>
        </p:nvSpPr>
        <p:spPr>
          <a:xfrm>
            <a:off x="1125147" y="5676638"/>
            <a:ext cx="5912962" cy="646331"/>
          </a:xfrm>
          <a:prstGeom prst="rect">
            <a:avLst/>
          </a:prstGeom>
          <a:noFill/>
        </p:spPr>
        <p:txBody>
          <a:bodyPr wrap="square" rtlCol="0">
            <a:spAutoFit/>
          </a:bodyPr>
          <a:lstStyle/>
          <a:p>
            <a:r>
              <a:rPr lang="tr-TR" dirty="0" err="1"/>
              <a:t>t</a:t>
            </a:r>
            <a:r>
              <a:rPr lang="tr-TR" dirty="0" err="1" smtClean="0"/>
              <a:t>arih_zaman</a:t>
            </a:r>
            <a:r>
              <a:rPr lang="tr-TR" dirty="0" smtClean="0"/>
              <a:t> değişkenini </a:t>
            </a:r>
            <a:r>
              <a:rPr lang="tr-TR" dirty="0" err="1" smtClean="0"/>
              <a:t>DateTime</a:t>
            </a:r>
            <a:r>
              <a:rPr lang="tr-TR" dirty="0" smtClean="0"/>
              <a:t> nesnesi türünden tanımlayabiliriz.</a:t>
            </a:r>
            <a:endParaRPr lang="tr-TR" dirty="0"/>
          </a:p>
        </p:txBody>
      </p:sp>
      <p:pic>
        <p:nvPicPr>
          <p:cNvPr id="8" name="İçerik Yer Tutucusu 7"/>
          <p:cNvPicPr>
            <a:picLocks noGrp="1" noChangeAspect="1"/>
          </p:cNvPicPr>
          <p:nvPr>
            <p:ph sz="half" idx="2"/>
          </p:nvPr>
        </p:nvPicPr>
        <p:blipFill>
          <a:blip r:embed="rId5">
            <a:extLst>
              <a:ext uri="{28A0092B-C50C-407E-A947-70E740481C1C}">
                <a14:useLocalDpi xmlns:a14="http://schemas.microsoft.com/office/drawing/2010/main" val="0"/>
              </a:ext>
            </a:extLst>
          </a:blip>
          <a:stretch>
            <a:fillRect/>
          </a:stretch>
        </p:blipFill>
        <p:spPr>
          <a:xfrm>
            <a:off x="690144" y="1451881"/>
            <a:ext cx="6210071" cy="3928662"/>
          </a:xfrm>
        </p:spPr>
      </p:pic>
      <p:pic>
        <p:nvPicPr>
          <p:cNvPr id="10" name="Resim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14952" y="1470797"/>
            <a:ext cx="3515648" cy="3928662"/>
          </a:xfrm>
          <a:prstGeom prst="rect">
            <a:avLst/>
          </a:prstGeom>
        </p:spPr>
      </p:pic>
    </p:spTree>
    <p:extLst>
      <p:ext uri="{BB962C8B-B14F-4D97-AF65-F5344CB8AC3E}">
        <p14:creationId xmlns:p14="http://schemas.microsoft.com/office/powerpoint/2010/main" val="868026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uman">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4134</TotalTime>
  <Words>1512</Words>
  <Application>Microsoft Office PowerPoint</Application>
  <PresentationFormat>Geniş ekran</PresentationFormat>
  <Paragraphs>267</Paragraphs>
  <Slides>33</Slides>
  <Notes>0</Notes>
  <HiddenSlides>0</HiddenSlides>
  <MMClips>0</MMClips>
  <ScaleCrop>false</ScaleCrop>
  <HeadingPairs>
    <vt:vector size="6" baseType="variant">
      <vt:variant>
        <vt:lpstr>Kullanılan Yazı Tipleri</vt:lpstr>
      </vt:variant>
      <vt:variant>
        <vt:i4>7</vt:i4>
      </vt:variant>
      <vt:variant>
        <vt:lpstr>Tema</vt:lpstr>
      </vt:variant>
      <vt:variant>
        <vt:i4>1</vt:i4>
      </vt:variant>
      <vt:variant>
        <vt:lpstr>Slayt Başlıkları</vt:lpstr>
      </vt:variant>
      <vt:variant>
        <vt:i4>33</vt:i4>
      </vt:variant>
    </vt:vector>
  </HeadingPairs>
  <TitlesOfParts>
    <vt:vector size="41" baseType="lpstr">
      <vt:lpstr>Arial</vt:lpstr>
      <vt:lpstr>Century Gothic</vt:lpstr>
      <vt:lpstr>Century Gothic (Gövde)</vt:lpstr>
      <vt:lpstr>Fertigo Pro</vt:lpstr>
      <vt:lpstr>Open Sans</vt:lpstr>
      <vt:lpstr>Wingdings</vt:lpstr>
      <vt:lpstr>Wingdings 3</vt:lpstr>
      <vt:lpstr>Duman</vt:lpstr>
      <vt:lpstr>C# da Takvim ve Saat İşlemleri </vt:lpstr>
      <vt:lpstr>PowerPoint Sunusu</vt:lpstr>
      <vt:lpstr>C# Nedir  ?</vt:lpstr>
      <vt:lpstr>C# da Takvim ve Saat İşlemleri  ?</vt:lpstr>
      <vt:lpstr>C# da DateTime TimeSpan  ?</vt:lpstr>
      <vt:lpstr>DateTime Nesnesinin özellikleri ? </vt:lpstr>
      <vt:lpstr>                         Uygulama Örneği -1</vt:lpstr>
      <vt:lpstr>                         Uygulama Örneği -2</vt:lpstr>
      <vt:lpstr>PowerPoint Sunusu</vt:lpstr>
      <vt:lpstr>PowerPoint Sunusu</vt:lpstr>
      <vt:lpstr>                         Uygulama Örneği -4</vt:lpstr>
      <vt:lpstr>                         Uygulama Örneği -5</vt:lpstr>
      <vt:lpstr>Tarih ve Zaman Üzerinde Ekleme Çıkarma Yapmak </vt:lpstr>
      <vt:lpstr>PowerPoint Sunusu</vt:lpstr>
      <vt:lpstr>PowerPoint Sunusu</vt:lpstr>
      <vt:lpstr>PowerPoint Sunusu</vt:lpstr>
      <vt:lpstr>Uygulama Örneği -7</vt:lpstr>
      <vt:lpstr>Uygulama Örneği -8</vt:lpstr>
      <vt:lpstr>Uygulama Örneği -9</vt:lpstr>
      <vt:lpstr>PowerPoint Sunusu</vt:lpstr>
      <vt:lpstr>Uygulama Örneği -11</vt:lpstr>
      <vt:lpstr>Tarih ve Zamanları karşılaştırmak </vt:lpstr>
      <vt:lpstr>Uygulama Örneği -7</vt:lpstr>
      <vt:lpstr>Uygulama Örneği -12</vt:lpstr>
      <vt:lpstr>PowerPoint Sunusu</vt:lpstr>
      <vt:lpstr>PowerPoint Sunusu</vt:lpstr>
      <vt:lpstr>Standart Date And Time Format Strings </vt:lpstr>
      <vt:lpstr>Uygulama Örneği -14</vt:lpstr>
      <vt:lpstr>Custom Date And Time Format Strings </vt:lpstr>
      <vt:lpstr>Custom Date And Time Format Strings </vt:lpstr>
      <vt:lpstr>Uygulama Örneği -15</vt:lpstr>
      <vt:lpstr>KAYNAKÇA</vt:lpstr>
      <vt:lpstr>İlginiz İçin Teşekkürler….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Derya Ayyildiz</dc:creator>
  <cp:lastModifiedBy>ronaldinho424</cp:lastModifiedBy>
  <cp:revision>167</cp:revision>
  <dcterms:created xsi:type="dcterms:W3CDTF">2021-04-03T13:02:50Z</dcterms:created>
  <dcterms:modified xsi:type="dcterms:W3CDTF">2021-06-15T09:45:00Z</dcterms:modified>
</cp:coreProperties>
</file>