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72" r:id="rId6"/>
    <p:sldId id="274" r:id="rId7"/>
    <p:sldId id="275" r:id="rId8"/>
    <p:sldId id="277" r:id="rId9"/>
    <p:sldId id="279" r:id="rId10"/>
    <p:sldId id="280" r:id="rId11"/>
    <p:sldId id="262" r:id="rId12"/>
    <p:sldId id="264" r:id="rId13"/>
    <p:sldId id="273" r:id="rId14"/>
    <p:sldId id="270" r:id="rId15"/>
    <p:sldId id="25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channel/UCIdYgV-XFjv9q0IHtzUTtQ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9" y="2210378"/>
            <a:ext cx="10450398" cy="888718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C#’da</a:t>
            </a:r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tr-TR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Iterator</a:t>
            </a:r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(Tekrarlayıcı) Kullanımı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421677" y="4712102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Eren Taymaz 1911404056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06/06/2021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3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:a16="http://schemas.microsoft.com/office/drawing/2014/main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6395FB82-9008-40B1-A0F1-00F74A8911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0686" y="3841853"/>
            <a:ext cx="3028110" cy="30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55C0E1-0F9B-4EB3-8F74-F81AFAAF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257" y="624110"/>
            <a:ext cx="8911687" cy="1280890"/>
          </a:xfrm>
        </p:spPr>
        <p:txBody>
          <a:bodyPr/>
          <a:lstStyle/>
          <a:p>
            <a:r>
              <a:rPr lang="tr-TR" dirty="0" err="1"/>
              <a:t>Iterator</a:t>
            </a:r>
            <a:r>
              <a:rPr lang="tr-TR" dirty="0"/>
              <a:t> Uygulaması  (devam)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7D1856-404A-4976-B1F8-235089192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96" y="4766607"/>
            <a:ext cx="6607651" cy="1683226"/>
          </a:xfrm>
        </p:spPr>
        <p:txBody>
          <a:bodyPr/>
          <a:lstStyle/>
          <a:p>
            <a:r>
              <a:rPr lang="tr-TR" dirty="0" err="1"/>
              <a:t>Iterator</a:t>
            </a:r>
            <a:r>
              <a:rPr lang="tr-TR" dirty="0"/>
              <a:t> tasarım deseni ile belirli bir periyotta döngüsel bir işlem gerçekleştirmiş olduk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1A92D55-FFA5-4D7C-8800-3AC3DB2E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81AA8F65-B596-4462-A709-A2B5B5E74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21" y="1742059"/>
            <a:ext cx="9164782" cy="2618509"/>
          </a:xfrm>
          <a:prstGeom prst="rect">
            <a:avLst/>
          </a:prstGeom>
        </p:spPr>
      </p:pic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AF8CA962-4F6E-485E-B1E7-887C37BA5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979" y="3429000"/>
            <a:ext cx="1714500" cy="3398520"/>
          </a:xfrm>
          <a:prstGeom prst="rect">
            <a:avLst/>
          </a:prstGeom>
        </p:spPr>
      </p:pic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FFCD49F7-AB4A-46D5-8AB2-04E6E26B8F26}"/>
              </a:ext>
            </a:extLst>
          </p:cNvPr>
          <p:cNvSpPr txBox="1">
            <a:spLocks/>
          </p:cNvSpPr>
          <p:nvPr/>
        </p:nvSpPr>
        <p:spPr>
          <a:xfrm>
            <a:off x="10671733" y="3051313"/>
            <a:ext cx="3709161" cy="239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u="sng" dirty="0"/>
              <a:t>ÇIKTI</a:t>
            </a:r>
          </a:p>
        </p:txBody>
      </p:sp>
    </p:spTree>
    <p:extLst>
      <p:ext uri="{BB962C8B-B14F-4D97-AF65-F5344CB8AC3E}">
        <p14:creationId xmlns:p14="http://schemas.microsoft.com/office/powerpoint/2010/main" val="61683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Yield</a:t>
            </a:r>
            <a:r>
              <a:rPr lang="tr-TR" dirty="0"/>
              <a:t> Anahtar Sözcüğü Nedir ?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0"/>
            <a:ext cx="10189740" cy="365291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-TR" dirty="0" err="1"/>
              <a:t>Iterator’lar</a:t>
            </a:r>
            <a:r>
              <a:rPr lang="tr-TR" dirty="0"/>
              <a:t>, diziler ya da koleksiyonlar </a:t>
            </a:r>
            <a:r>
              <a:rPr lang="tr-TR" dirty="0" err="1"/>
              <a:t>üzerinde’yield</a:t>
            </a:r>
            <a:r>
              <a:rPr lang="tr-TR" dirty="0"/>
              <a:t>’ anahtar sözcüğü arayıcılığıyla çözüme gidecek olan adımları oluşturur.</a:t>
            </a:r>
          </a:p>
          <a:p>
            <a:pPr algn="just"/>
            <a:r>
              <a:rPr lang="tr-TR" dirty="0" err="1"/>
              <a:t>Yield</a:t>
            </a:r>
            <a:r>
              <a:rPr lang="tr-TR" dirty="0"/>
              <a:t> anahtar sözcüğü, </a:t>
            </a:r>
            <a:r>
              <a:rPr lang="tr-TR" dirty="0" err="1"/>
              <a:t>foreach</a:t>
            </a:r>
            <a:r>
              <a:rPr lang="tr-TR" dirty="0"/>
              <a:t> bloğuna alt program muamelesi yapan bir </a:t>
            </a:r>
            <a:r>
              <a:rPr lang="tr-TR" dirty="0" err="1"/>
              <a:t>keyworddür</a:t>
            </a:r>
            <a:r>
              <a:rPr lang="tr-TR" dirty="0"/>
              <a:t>.</a:t>
            </a:r>
          </a:p>
          <a:p>
            <a:pPr algn="just"/>
            <a:r>
              <a:rPr lang="tr-TR" dirty="0"/>
              <a:t>C# 2.0 ile birlikte gelmiş olup </a:t>
            </a:r>
            <a:r>
              <a:rPr lang="tr-TR" dirty="0" err="1"/>
              <a:t>iterasyon</a:t>
            </a:r>
            <a:r>
              <a:rPr lang="tr-TR" dirty="0"/>
              <a:t> işlemlerini daha kısa ifadelerle oluşturmamızı sağlar.</a:t>
            </a:r>
          </a:p>
          <a:p>
            <a:pPr algn="just"/>
            <a:r>
              <a:rPr lang="tr-TR" dirty="0" err="1"/>
              <a:t>Yield</a:t>
            </a:r>
            <a:r>
              <a:rPr lang="tr-TR" dirty="0"/>
              <a:t> </a:t>
            </a:r>
            <a:r>
              <a:rPr lang="tr-TR" dirty="0" err="1"/>
              <a:t>keyword’ünün</a:t>
            </a:r>
            <a:r>
              <a:rPr lang="tr-TR" dirty="0"/>
              <a:t> iki farklı kullanım şekli vardır:</a:t>
            </a:r>
          </a:p>
          <a:p>
            <a:pPr marL="0" indent="0" algn="just">
              <a:buNone/>
            </a:pPr>
            <a:r>
              <a:rPr lang="tr-T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	◉</a:t>
            </a:r>
            <a:r>
              <a:rPr lang="tr-TR" dirty="0" err="1"/>
              <a:t>Yield</a:t>
            </a:r>
            <a:r>
              <a:rPr lang="tr-TR" dirty="0"/>
              <a:t> </a:t>
            </a:r>
            <a:r>
              <a:rPr lang="tr-TR" dirty="0" err="1"/>
              <a:t>return</a:t>
            </a:r>
            <a:r>
              <a:rPr lang="tr-TR" dirty="0"/>
              <a:t> &lt;</a:t>
            </a:r>
            <a:r>
              <a:rPr lang="tr-TR" dirty="0" err="1"/>
              <a:t>value</a:t>
            </a:r>
            <a:r>
              <a:rPr lang="tr-TR" dirty="0"/>
              <a:t>&gt;</a:t>
            </a:r>
          </a:p>
          <a:p>
            <a:pPr marL="0" indent="0" algn="just">
              <a:buNone/>
            </a:pPr>
            <a:r>
              <a:rPr lang="tr-TR" dirty="0"/>
              <a:t>	</a:t>
            </a:r>
            <a:r>
              <a:rPr lang="tr-T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◉</a:t>
            </a:r>
            <a:r>
              <a:rPr lang="tr-TR" dirty="0" err="1"/>
              <a:t>Yield</a:t>
            </a:r>
            <a:r>
              <a:rPr lang="tr-TR" dirty="0"/>
              <a:t> break</a:t>
            </a:r>
          </a:p>
          <a:p>
            <a:pPr algn="just"/>
            <a:r>
              <a:rPr lang="tr-TR" u="sng" dirty="0" err="1"/>
              <a:t>Yield</a:t>
            </a:r>
            <a:r>
              <a:rPr lang="tr-TR" u="sng" dirty="0"/>
              <a:t> </a:t>
            </a:r>
            <a:r>
              <a:rPr lang="tr-TR" u="sng" dirty="0" err="1"/>
              <a:t>return</a:t>
            </a:r>
            <a:r>
              <a:rPr lang="tr-TR" dirty="0"/>
              <a:t> ifadesi ile </a:t>
            </a:r>
            <a:r>
              <a:rPr lang="tr-TR" dirty="0" err="1"/>
              <a:t>iterator’a</a:t>
            </a:r>
            <a:r>
              <a:rPr lang="tr-TR" dirty="0"/>
              <a:t> çağrı yapılan </a:t>
            </a:r>
            <a:r>
              <a:rPr lang="tr-TR" dirty="0" err="1"/>
              <a:t>foreach</a:t>
            </a:r>
            <a:r>
              <a:rPr lang="tr-TR" dirty="0"/>
              <a:t> döngüsüne bir eleman döndürülür.</a:t>
            </a:r>
          </a:p>
          <a:p>
            <a:pPr algn="just"/>
            <a:r>
              <a:rPr lang="tr-TR" dirty="0" err="1"/>
              <a:t>Yield</a:t>
            </a:r>
            <a:r>
              <a:rPr lang="tr-TR" dirty="0"/>
              <a:t> break ifadesi ile aktif olarak bulunan </a:t>
            </a:r>
            <a:r>
              <a:rPr lang="tr-TR" dirty="0" err="1"/>
              <a:t>iterator</a:t>
            </a:r>
            <a:r>
              <a:rPr lang="tr-TR" dirty="0"/>
              <a:t> içerisindeki </a:t>
            </a:r>
            <a:r>
              <a:rPr lang="tr-TR" dirty="0" err="1"/>
              <a:t>iterasyonun</a:t>
            </a:r>
            <a:r>
              <a:rPr lang="tr-TR" dirty="0"/>
              <a:t> son  erdiği bilgisi </a:t>
            </a:r>
            <a:r>
              <a:rPr lang="tr-TR" dirty="0" err="1"/>
              <a:t>iterator’u</a:t>
            </a:r>
            <a:r>
              <a:rPr lang="tr-TR" dirty="0"/>
              <a:t> çağıran </a:t>
            </a:r>
            <a:r>
              <a:rPr lang="tr-TR" dirty="0" err="1"/>
              <a:t>foreach</a:t>
            </a:r>
            <a:r>
              <a:rPr lang="tr-TR" dirty="0"/>
              <a:t> döngüsüne iletilir.</a:t>
            </a:r>
          </a:p>
          <a:p>
            <a:pPr marL="0" indent="0" algn="just">
              <a:buNone/>
            </a:pPr>
            <a:r>
              <a:rPr lang="tr-T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tr-T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031" y="624110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 err="1"/>
              <a:t>Yield</a:t>
            </a:r>
            <a:r>
              <a:rPr lang="tr-TR" dirty="0"/>
              <a:t> </a:t>
            </a:r>
            <a:r>
              <a:rPr lang="tr-TR" dirty="0" err="1"/>
              <a:t>Kewyord’ü</a:t>
            </a:r>
            <a:r>
              <a:rPr lang="tr-TR" dirty="0"/>
              <a:t> İle </a:t>
            </a:r>
            <a:r>
              <a:rPr lang="tr-TR" dirty="0" err="1"/>
              <a:t>Iterator</a:t>
            </a:r>
            <a:r>
              <a:rPr lang="tr-TR" dirty="0"/>
              <a:t> Uygulaması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1254B820-A6F1-4C23-B567-B2FBDBC17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518" y="1545613"/>
            <a:ext cx="4558652" cy="2438400"/>
          </a:xfrm>
        </p:spPr>
        <p:txBody>
          <a:bodyPr/>
          <a:lstStyle/>
          <a:p>
            <a:pPr algn="just"/>
            <a:r>
              <a:rPr lang="tr-TR" dirty="0" err="1"/>
              <a:t>Yield</a:t>
            </a:r>
            <a:r>
              <a:rPr lang="tr-TR" dirty="0"/>
              <a:t> </a:t>
            </a:r>
            <a:r>
              <a:rPr lang="tr-TR" dirty="0" err="1"/>
              <a:t>keyword’ü</a:t>
            </a:r>
            <a:r>
              <a:rPr lang="tr-TR" dirty="0"/>
              <a:t> ile haftanın günlerini döndüren bir </a:t>
            </a:r>
            <a:r>
              <a:rPr lang="tr-TR" dirty="0" err="1"/>
              <a:t>iterator</a:t>
            </a:r>
            <a:r>
              <a:rPr lang="tr-TR" dirty="0"/>
              <a:t> metodu geliştirdik.</a:t>
            </a:r>
          </a:p>
          <a:p>
            <a:pPr algn="just"/>
            <a:r>
              <a:rPr lang="tr-TR" dirty="0"/>
              <a:t>Daha sonra </a:t>
            </a:r>
            <a:r>
              <a:rPr lang="tr-TR" dirty="0" err="1"/>
              <a:t>iterator</a:t>
            </a:r>
            <a:r>
              <a:rPr lang="tr-TR" dirty="0"/>
              <a:t> metodumuzu kullanacak olan </a:t>
            </a:r>
            <a:r>
              <a:rPr lang="tr-TR" dirty="0" err="1"/>
              <a:t>foreach</a:t>
            </a:r>
            <a:r>
              <a:rPr lang="tr-TR" dirty="0"/>
              <a:t> döngüsünü main fonksiyonumuz içerisinde çağırdık.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EF3EBAA5-17A2-46BD-BEC9-8AEA73EE2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87" y="1545613"/>
            <a:ext cx="5022273" cy="4953000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4538CB7D-2121-40D4-9B66-956AB14AA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924" y="2863583"/>
            <a:ext cx="1440558" cy="2676446"/>
          </a:xfrm>
          <a:prstGeom prst="rect">
            <a:avLst/>
          </a:prstGeom>
        </p:spPr>
      </p:pic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CACB0C4F-F1C9-4728-A8AD-86D33F08A3D0}"/>
              </a:ext>
            </a:extLst>
          </p:cNvPr>
          <p:cNvSpPr txBox="1">
            <a:spLocks/>
          </p:cNvSpPr>
          <p:nvPr/>
        </p:nvSpPr>
        <p:spPr>
          <a:xfrm>
            <a:off x="6198749" y="2450639"/>
            <a:ext cx="914908" cy="412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tr-TR" dirty="0"/>
              <a:t> </a:t>
            </a:r>
            <a:r>
              <a:rPr lang="tr-TR" b="1" u="sng" dirty="0"/>
              <a:t>ÇIKTI</a:t>
            </a:r>
          </a:p>
        </p:txBody>
      </p:sp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786590-A889-4631-82FA-6B809855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245" y="642942"/>
            <a:ext cx="10930130" cy="1280890"/>
          </a:xfrm>
        </p:spPr>
        <p:txBody>
          <a:bodyPr>
            <a:normAutofit/>
          </a:bodyPr>
          <a:lstStyle/>
          <a:p>
            <a:r>
              <a:rPr lang="tr-TR" sz="3500" dirty="0" err="1"/>
              <a:t>Yield</a:t>
            </a:r>
            <a:r>
              <a:rPr lang="tr-TR" sz="3500" dirty="0"/>
              <a:t> </a:t>
            </a:r>
            <a:r>
              <a:rPr lang="tr-TR" sz="3500" dirty="0" err="1"/>
              <a:t>Kewyord’ü</a:t>
            </a:r>
            <a:r>
              <a:rPr lang="tr-TR" sz="3500" dirty="0"/>
              <a:t> İle </a:t>
            </a:r>
            <a:r>
              <a:rPr lang="tr-TR" sz="3500" dirty="0" err="1"/>
              <a:t>Iterator</a:t>
            </a:r>
            <a:r>
              <a:rPr lang="tr-TR" sz="3500" dirty="0"/>
              <a:t> Uygulaması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4AAF5C-04CF-45A1-98D5-635694C8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1686" y="3000999"/>
            <a:ext cx="914908" cy="412944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 </a:t>
            </a:r>
            <a:r>
              <a:rPr lang="tr-TR" b="1" u="sng" dirty="0"/>
              <a:t>ÇIKTI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2EF959B-5E05-4F82-9910-066A3A7F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0E97E9C1-955F-40EB-8767-44474B6A1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241" y="3413943"/>
            <a:ext cx="1338223" cy="1753286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D0050A57-1EB5-4616-B27C-D12D70F60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368" y="2077895"/>
            <a:ext cx="5053760" cy="4455495"/>
          </a:xfrm>
          <a:prstGeom prst="rect">
            <a:avLst/>
          </a:prstGeom>
        </p:spPr>
      </p:pic>
      <p:sp>
        <p:nvSpPr>
          <p:cNvPr id="21" name="İçerik Yer Tutucusu 2">
            <a:extLst>
              <a:ext uri="{FF2B5EF4-FFF2-40B4-BE49-F238E27FC236}">
                <a16:creationId xmlns:a16="http://schemas.microsoft.com/office/drawing/2014/main" id="{9C130855-5830-4DB7-A7DA-7BD6E1F5F5C5}"/>
              </a:ext>
            </a:extLst>
          </p:cNvPr>
          <p:cNvSpPr txBox="1">
            <a:spLocks/>
          </p:cNvSpPr>
          <p:nvPr/>
        </p:nvSpPr>
        <p:spPr>
          <a:xfrm>
            <a:off x="7601152" y="2077895"/>
            <a:ext cx="4590848" cy="36959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Bir önceki sayfada    ‘</a:t>
            </a:r>
            <a:r>
              <a:rPr lang="tr-TR" dirty="0" err="1"/>
              <a:t>Yield</a:t>
            </a:r>
            <a:r>
              <a:rPr lang="tr-TR" dirty="0"/>
              <a:t> </a:t>
            </a:r>
            <a:r>
              <a:rPr lang="tr-TR" dirty="0" err="1"/>
              <a:t>return</a:t>
            </a:r>
            <a:r>
              <a:rPr lang="tr-TR" dirty="0"/>
              <a:t>’ kullanımı örneği vermiştim. Şu an aynı örneği ‘</a:t>
            </a:r>
            <a:r>
              <a:rPr lang="tr-TR" dirty="0" err="1"/>
              <a:t>Yield</a:t>
            </a:r>
            <a:r>
              <a:rPr lang="tr-TR" dirty="0"/>
              <a:t> break’ kullanımına uyarladım. Bu ifade </a:t>
            </a:r>
            <a:r>
              <a:rPr lang="tr-TR" dirty="0" err="1"/>
              <a:t>iterator</a:t>
            </a:r>
            <a:r>
              <a:rPr lang="tr-TR" dirty="0"/>
              <a:t> içerisindeki yinelememizin sona erdiğini </a:t>
            </a:r>
            <a:r>
              <a:rPr lang="tr-TR" dirty="0" err="1"/>
              <a:t>foreach</a:t>
            </a:r>
            <a:r>
              <a:rPr lang="tr-TR" dirty="0"/>
              <a:t> döngüsüne bildirir.</a:t>
            </a:r>
          </a:p>
          <a:p>
            <a:pPr algn="just"/>
            <a:r>
              <a:rPr lang="tr-TR" dirty="0"/>
              <a:t>‘</a:t>
            </a:r>
            <a:r>
              <a:rPr lang="tr-TR" dirty="0" err="1"/>
              <a:t>Yield</a:t>
            </a:r>
            <a:r>
              <a:rPr lang="tr-TR" dirty="0"/>
              <a:t> break’ ifadesinden dolayı ilgili </a:t>
            </a:r>
            <a:r>
              <a:rPr lang="tr-TR" dirty="0" err="1"/>
              <a:t>foreach</a:t>
            </a:r>
            <a:r>
              <a:rPr lang="tr-TR" dirty="0"/>
              <a:t> döngüsü </a:t>
            </a:r>
            <a:r>
              <a:rPr lang="tr-TR" dirty="0" err="1"/>
              <a:t>iterasyonun</a:t>
            </a:r>
            <a:r>
              <a:rPr lang="tr-TR" dirty="0"/>
              <a:t> sona erdiğini bilerek ‘Pazar’ değerini yazdırmayacaktır.</a:t>
            </a:r>
          </a:p>
          <a:p>
            <a:pPr algn="just"/>
            <a:r>
              <a:rPr lang="tr-TR" dirty="0"/>
              <a:t>Son olarak, </a:t>
            </a:r>
            <a:r>
              <a:rPr lang="tr-TR" dirty="0" err="1"/>
              <a:t>Yield</a:t>
            </a:r>
            <a:r>
              <a:rPr lang="tr-TR" dirty="0"/>
              <a:t> </a:t>
            </a:r>
            <a:r>
              <a:rPr lang="tr-TR" dirty="0" err="1"/>
              <a:t>Keyword’ü</a:t>
            </a:r>
            <a:r>
              <a:rPr lang="tr-TR" dirty="0"/>
              <a:t> kullanan bir </a:t>
            </a:r>
            <a:r>
              <a:rPr lang="tr-TR" dirty="0" err="1"/>
              <a:t>iterator</a:t>
            </a:r>
            <a:r>
              <a:rPr lang="tr-TR" dirty="0"/>
              <a:t> metot </a:t>
            </a:r>
            <a:r>
              <a:rPr lang="tr-TR" dirty="0" err="1"/>
              <a:t>foreach</a:t>
            </a:r>
            <a:r>
              <a:rPr lang="tr-TR" dirty="0"/>
              <a:t> için </a:t>
            </a:r>
            <a:r>
              <a:rPr lang="tr-TR" dirty="0" err="1"/>
              <a:t>evaluate</a:t>
            </a:r>
            <a:r>
              <a:rPr lang="tr-TR" dirty="0"/>
              <a:t> edilmediği sürece </a:t>
            </a:r>
            <a:r>
              <a:rPr lang="tr-TR" dirty="0" err="1"/>
              <a:t>yield</a:t>
            </a:r>
            <a:r>
              <a:rPr lang="tr-TR" dirty="0"/>
              <a:t> komutu ilgili metodu çalıştırmaz.</a:t>
            </a:r>
          </a:p>
        </p:txBody>
      </p:sp>
    </p:spTree>
    <p:extLst>
      <p:ext uri="{BB962C8B-B14F-4D97-AF65-F5344CB8AC3E}">
        <p14:creationId xmlns:p14="http://schemas.microsoft.com/office/powerpoint/2010/main" val="2909744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668990"/>
            <a:ext cx="10086553" cy="5364265"/>
          </a:xfrm>
        </p:spPr>
        <p:txBody>
          <a:bodyPr>
            <a:normAutofit/>
          </a:bodyPr>
          <a:lstStyle/>
          <a:p>
            <a:pPr algn="just"/>
            <a:r>
              <a:rPr lang="tr-TR" b="0" i="0" dirty="0" err="1">
                <a:solidFill>
                  <a:schemeClr val="accent1"/>
                </a:solidFill>
                <a:effectLst/>
              </a:rPr>
              <a:t>C#’da</a:t>
            </a:r>
            <a:r>
              <a:rPr lang="tr-TR" b="0" i="0" dirty="0">
                <a:solidFill>
                  <a:schemeClr val="accent1"/>
                </a:solidFill>
                <a:effectLst/>
              </a:rPr>
              <a:t> </a:t>
            </a:r>
            <a:r>
              <a:rPr lang="tr-TR" b="0" i="0" dirty="0" err="1">
                <a:solidFill>
                  <a:schemeClr val="accent1"/>
                </a:solidFill>
                <a:effectLst/>
              </a:rPr>
              <a:t>Iterator</a:t>
            </a:r>
            <a:r>
              <a:rPr lang="tr-TR" b="0" i="0" dirty="0">
                <a:solidFill>
                  <a:schemeClr val="accent1"/>
                </a:solidFill>
                <a:effectLst/>
              </a:rPr>
              <a:t> yapısı </a:t>
            </a:r>
            <a:r>
              <a:rPr lang="tr-TR" b="0" i="0" dirty="0" err="1">
                <a:solidFill>
                  <a:schemeClr val="accent1"/>
                </a:solidFill>
                <a:effectLst/>
              </a:rPr>
              <a:t>Foreach</a:t>
            </a:r>
            <a:r>
              <a:rPr lang="tr-TR" b="0" i="0" dirty="0">
                <a:solidFill>
                  <a:schemeClr val="accent1"/>
                </a:solidFill>
                <a:effectLst/>
              </a:rPr>
              <a:t> döngüleri ile bir koleksiyon veya dizi içerisindeki elemanlara erişerek  istediğimiz işlemleri gerçekleştirmemizi sağlar.</a:t>
            </a:r>
          </a:p>
          <a:p>
            <a:pPr algn="just"/>
            <a:r>
              <a:rPr lang="tr-TR" dirty="0" err="1">
                <a:solidFill>
                  <a:schemeClr val="accent1"/>
                </a:solidFill>
              </a:rPr>
              <a:t>F</a:t>
            </a:r>
            <a:r>
              <a:rPr lang="tr-TR" b="0" i="0" dirty="0" err="1">
                <a:solidFill>
                  <a:schemeClr val="accent1"/>
                </a:solidFill>
                <a:effectLst/>
              </a:rPr>
              <a:t>oreach</a:t>
            </a:r>
            <a:r>
              <a:rPr lang="tr-TR" b="0" i="0" dirty="0">
                <a:solidFill>
                  <a:schemeClr val="accent1"/>
                </a:solidFill>
                <a:effectLst/>
              </a:rPr>
              <a:t> döngüsü verilen koleksiyon veya dizi içerisindeki elemanları </a:t>
            </a:r>
            <a:r>
              <a:rPr lang="tr-TR" b="0" i="0" dirty="0" err="1">
                <a:solidFill>
                  <a:schemeClr val="accent1"/>
                </a:solidFill>
                <a:effectLst/>
              </a:rPr>
              <a:t>iterator</a:t>
            </a:r>
            <a:r>
              <a:rPr lang="tr-TR" b="0" i="0" dirty="0">
                <a:solidFill>
                  <a:schemeClr val="accent1"/>
                </a:solidFill>
                <a:effectLst/>
              </a:rPr>
              <a:t> sayesinde tek tek elde eder.</a:t>
            </a:r>
          </a:p>
          <a:p>
            <a:pPr algn="just"/>
            <a:r>
              <a:rPr lang="tr-TR" dirty="0" err="1">
                <a:solidFill>
                  <a:schemeClr val="accent1"/>
                </a:solidFill>
              </a:rPr>
              <a:t>Iteraror’lar</a:t>
            </a:r>
            <a:r>
              <a:rPr lang="tr-TR" dirty="0">
                <a:solidFill>
                  <a:schemeClr val="accent1"/>
                </a:solidFill>
              </a:rPr>
              <a:t> bir metot olarak </a:t>
            </a:r>
            <a:r>
              <a:rPr lang="tr-TR" dirty="0" err="1">
                <a:solidFill>
                  <a:schemeClr val="accent1"/>
                </a:solidFill>
              </a:rPr>
              <a:t>geliştirelebileceği</a:t>
            </a:r>
            <a:r>
              <a:rPr lang="tr-TR" dirty="0">
                <a:solidFill>
                  <a:schemeClr val="accent1"/>
                </a:solidFill>
              </a:rPr>
              <a:t> gibi aynı zamanda bir </a:t>
            </a:r>
            <a:r>
              <a:rPr lang="tr-TR" dirty="0" err="1">
                <a:solidFill>
                  <a:schemeClr val="accent1"/>
                </a:solidFill>
              </a:rPr>
              <a:t>property’nin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get</a:t>
            </a:r>
            <a:r>
              <a:rPr lang="tr-TR" dirty="0">
                <a:solidFill>
                  <a:schemeClr val="accent1"/>
                </a:solidFill>
              </a:rPr>
              <a:t> erişimcisi olarak ya da bir </a:t>
            </a:r>
            <a:r>
              <a:rPr lang="tr-TR">
                <a:solidFill>
                  <a:schemeClr val="accent1"/>
                </a:solidFill>
              </a:rPr>
              <a:t>operator</a:t>
            </a:r>
            <a:r>
              <a:rPr lang="tr-TR" dirty="0">
                <a:solidFill>
                  <a:schemeClr val="accent1"/>
                </a:solidFill>
              </a:rPr>
              <a:t> olarak da geliştirilebilmektedir.</a:t>
            </a:r>
          </a:p>
          <a:p>
            <a:pPr algn="just"/>
            <a:r>
              <a:rPr lang="tr-TR" dirty="0" err="1">
                <a:solidFill>
                  <a:schemeClr val="accent1"/>
                </a:solidFill>
              </a:rPr>
              <a:t>Iterator</a:t>
            </a:r>
            <a:r>
              <a:rPr lang="tr-TR" dirty="0">
                <a:solidFill>
                  <a:schemeClr val="accent1"/>
                </a:solidFill>
              </a:rPr>
              <a:t> Tasarım deseni ile periyodik ya da aşamalı işlemleri rahat bir şekilde veri kümesini uygulamadan soyutlayarak kullanılabilir.</a:t>
            </a:r>
          </a:p>
          <a:p>
            <a:pPr algn="just"/>
            <a:r>
              <a:rPr lang="tr-TR" dirty="0" err="1">
                <a:solidFill>
                  <a:schemeClr val="accent1"/>
                </a:solidFill>
              </a:rPr>
              <a:t>Iterator</a:t>
            </a:r>
            <a:r>
              <a:rPr lang="tr-TR" dirty="0">
                <a:solidFill>
                  <a:schemeClr val="accent1"/>
                </a:solidFill>
              </a:rPr>
              <a:t> yapıları işlemleri gerçekleştirmek üzere kurgulu olduğu için üzerinde gezdiği koleksiyonun ne olduğunu bilmez.</a:t>
            </a:r>
          </a:p>
          <a:p>
            <a:pPr algn="just"/>
            <a:endParaRPr lang="tr-T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911" y="1460290"/>
            <a:ext cx="8915400" cy="4530030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https://www.geeksforgeeks.org/iterators-in-c-sharp/</a:t>
            </a:r>
          </a:p>
          <a:p>
            <a:r>
              <a:rPr lang="en-US" dirty="0"/>
              <a:t>https://docs.microsoft.com/tr-tr/dotnet/csharp/programming-guide/concepts/iterators</a:t>
            </a:r>
            <a:endParaRPr lang="tr-TR" dirty="0"/>
          </a:p>
          <a:p>
            <a:r>
              <a:rPr lang="en-US" dirty="0"/>
              <a:t>https://www.gencayyildiz.com/blog/</a:t>
            </a:r>
            <a:r>
              <a:rPr lang="en-US" dirty="0" err="1"/>
              <a:t>cta</a:t>
            </a:r>
            <a:r>
              <a:rPr lang="en-US" dirty="0"/>
              <a:t>-iterator-</a:t>
            </a:r>
            <a:r>
              <a:rPr lang="en-US" dirty="0" err="1"/>
              <a:t>kavrami</a:t>
            </a:r>
            <a:r>
              <a:rPr lang="en-US" dirty="0"/>
              <a:t>-</a:t>
            </a:r>
            <a:r>
              <a:rPr lang="en-US" dirty="0" err="1"/>
              <a:t>ve</a:t>
            </a:r>
            <a:r>
              <a:rPr lang="en-US" dirty="0"/>
              <a:t>-yield-</a:t>
            </a:r>
            <a:r>
              <a:rPr lang="en-US" dirty="0" err="1"/>
              <a:t>anahtar</a:t>
            </a:r>
            <a:r>
              <a:rPr lang="en-US" dirty="0"/>
              <a:t>-</a:t>
            </a:r>
            <a:r>
              <a:rPr lang="en-US" dirty="0" err="1"/>
              <a:t>sozcugu</a:t>
            </a:r>
            <a:r>
              <a:rPr lang="en-US" dirty="0"/>
              <a:t>/#:~:text=Peki%20C%23%27ta%20İterasyon%20Ne,dendiğinde%20akla%20foreach%20döngüsü%20gelmektedir.</a:t>
            </a:r>
          </a:p>
          <a:p>
            <a:r>
              <a:rPr lang="tr-TR" dirty="0"/>
              <a:t>https://www.ilkayilknur.com/c-iteratorsyield-keywordu-ve-arka-planda-neler-oluyor</a:t>
            </a:r>
          </a:p>
          <a:p>
            <a:r>
              <a:rPr lang="tr-TR" dirty="0"/>
              <a:t>https://sanalkurs.net/c-ta-iterator-design-pattern-10706.html</a:t>
            </a:r>
          </a:p>
          <a:p>
            <a:r>
              <a:rPr lang="tr-TR" dirty="0"/>
              <a:t>https://www.turkayurkmez.com/iterator-design-pattern/</a:t>
            </a:r>
          </a:p>
          <a:p>
            <a:r>
              <a:rPr lang="en-US" dirty="0"/>
              <a:t>http://safakunel.blogspot.com/2013/11/c-iterator-pattern-kullanimi-oop.html</a:t>
            </a:r>
            <a:endParaRPr lang="tr-TR" dirty="0"/>
          </a:p>
          <a:p>
            <a:r>
              <a:rPr lang="en-US" dirty="0"/>
              <a:t>https://www.ncbi.nlm.nih.gov/pmc/articles/PMC5573739/</a:t>
            </a:r>
            <a:endParaRPr lang="tr-TR" dirty="0"/>
          </a:p>
          <a:p>
            <a:r>
              <a:rPr lang="en-US" dirty="0"/>
              <a:t>https://csharpindepth.com/articles/StreamingAndIterators</a:t>
            </a:r>
            <a:endParaRPr lang="tr-TR" dirty="0"/>
          </a:p>
          <a:p>
            <a:r>
              <a:rPr lang="tr-TR" dirty="0"/>
              <a:t>https://refactoring.guru/design-patterns/iterator</a:t>
            </a:r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3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291748" y="4510922"/>
            <a:ext cx="5574579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Eren Taymaz 1911404056</a:t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erentaymaz01@gmail.com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06/06/2021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:a16="http://schemas.microsoft.com/office/drawing/2014/main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882" y="2070948"/>
            <a:ext cx="8915400" cy="3777622"/>
          </a:xfrm>
        </p:spPr>
        <p:txBody>
          <a:bodyPr>
            <a:normAutofit/>
          </a:bodyPr>
          <a:lstStyle/>
          <a:p>
            <a:r>
              <a:rPr lang="tr-TR" dirty="0" err="1"/>
              <a:t>Iterator</a:t>
            </a:r>
            <a:r>
              <a:rPr lang="tr-TR" dirty="0"/>
              <a:t> Kavramı Nedir ?</a:t>
            </a:r>
          </a:p>
          <a:p>
            <a:r>
              <a:rPr lang="tr-TR" dirty="0" err="1"/>
              <a:t>Iterator</a:t>
            </a:r>
            <a:r>
              <a:rPr lang="tr-TR" dirty="0"/>
              <a:t> Ne İşe Yarar ?</a:t>
            </a:r>
          </a:p>
          <a:p>
            <a:r>
              <a:rPr lang="tr-TR" dirty="0" err="1"/>
              <a:t>Iteration</a:t>
            </a:r>
            <a:r>
              <a:rPr lang="tr-TR" dirty="0"/>
              <a:t> Örnekleri</a:t>
            </a:r>
          </a:p>
          <a:p>
            <a:r>
              <a:rPr lang="tr-TR" dirty="0" err="1"/>
              <a:t>Iterator</a:t>
            </a:r>
            <a:r>
              <a:rPr lang="tr-TR" dirty="0"/>
              <a:t> Tasarım Deseni Yapıları</a:t>
            </a:r>
          </a:p>
          <a:p>
            <a:r>
              <a:rPr lang="tr-TR" dirty="0" err="1"/>
              <a:t>Iterator</a:t>
            </a:r>
            <a:r>
              <a:rPr lang="tr-TR" dirty="0"/>
              <a:t> Uygulaması</a:t>
            </a:r>
          </a:p>
          <a:p>
            <a:r>
              <a:rPr lang="tr-TR" dirty="0" err="1"/>
              <a:t>Yield</a:t>
            </a:r>
            <a:r>
              <a:rPr lang="tr-TR" dirty="0"/>
              <a:t> </a:t>
            </a:r>
            <a:r>
              <a:rPr lang="tr-TR" dirty="0" err="1"/>
              <a:t>Keyword’ü</a:t>
            </a:r>
            <a:r>
              <a:rPr lang="tr-TR" dirty="0"/>
              <a:t> Nedir ?</a:t>
            </a:r>
          </a:p>
          <a:p>
            <a:r>
              <a:rPr lang="tr-TR" dirty="0" err="1"/>
              <a:t>Yield</a:t>
            </a:r>
            <a:r>
              <a:rPr lang="tr-TR" dirty="0"/>
              <a:t> </a:t>
            </a:r>
            <a:r>
              <a:rPr lang="tr-TR" dirty="0" err="1"/>
              <a:t>Keyword’ü</a:t>
            </a:r>
            <a:r>
              <a:rPr lang="tr-TR" dirty="0"/>
              <a:t> ile </a:t>
            </a:r>
            <a:r>
              <a:rPr lang="tr-TR" dirty="0" err="1"/>
              <a:t>Iterator</a:t>
            </a:r>
            <a:r>
              <a:rPr lang="tr-TR" dirty="0"/>
              <a:t> Uygulaması</a:t>
            </a:r>
          </a:p>
          <a:p>
            <a:r>
              <a:rPr lang="tr-TR" dirty="0"/>
              <a:t>Sonuç</a:t>
            </a:r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699271" y="1969317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Iterator</a:t>
            </a:r>
            <a:r>
              <a:rPr lang="tr-TR" dirty="0"/>
              <a:t> kavramı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945" y="1745371"/>
            <a:ext cx="6977675" cy="4589387"/>
          </a:xfrm>
        </p:spPr>
        <p:txBody>
          <a:bodyPr>
            <a:normAutofit/>
          </a:bodyPr>
          <a:lstStyle/>
          <a:p>
            <a:pPr algn="just"/>
            <a:r>
              <a:rPr lang="tr-TR" b="0" i="0" dirty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tr-TR" b="0" i="0" dirty="0" err="1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Iterator</a:t>
            </a:r>
            <a:r>
              <a:rPr lang="tr-TR" b="0" i="0" dirty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0" dirty="0" err="1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Türkçe’de</a:t>
            </a:r>
            <a:r>
              <a:rPr lang="tr-TR" b="0" i="0" dirty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 anlam olarak </a:t>
            </a:r>
            <a:r>
              <a:rPr lang="tr-TR" b="0" i="0" dirty="0" err="1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iterasyon</a:t>
            </a:r>
            <a:r>
              <a:rPr lang="tr-TR" b="0" i="0" dirty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 kelimesine karşılık gelmektedir. </a:t>
            </a:r>
            <a:r>
              <a:rPr lang="tr-TR" b="0" i="0" dirty="0" err="1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İterasyonu</a:t>
            </a:r>
            <a:r>
              <a:rPr lang="tr-TR" b="0" i="0" dirty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 da kelime anlamı olarak ele alırsak “tekrarlayıcı” , “yineleyici” olarak tarif edebiliriz. </a:t>
            </a:r>
          </a:p>
          <a:p>
            <a:pPr algn="just"/>
            <a:r>
              <a:rPr lang="tr-TR" b="0" i="0" dirty="0" err="1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İterasyon</a:t>
            </a:r>
            <a:r>
              <a:rPr lang="tr-TR" b="0" i="0" dirty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 dediğimiz yapı bir çözüme giden her adımı tarif etmektedir. </a:t>
            </a:r>
          </a:p>
          <a:p>
            <a:pPr algn="just"/>
            <a:r>
              <a:rPr lang="tr-TR" b="0" i="0" dirty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Mantıksal açıdan her tahminin altında </a:t>
            </a:r>
            <a:r>
              <a:rPr lang="tr-TR" b="0" i="0" dirty="0" err="1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iterasyon</a:t>
            </a:r>
            <a:r>
              <a:rPr lang="tr-TR" b="0" i="0" dirty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 mantığı devrededir</a:t>
            </a:r>
            <a:r>
              <a:rPr lang="tr-TR" dirty="0">
                <a:solidFill>
                  <a:srgbClr val="666666"/>
                </a:solidFill>
                <a:latin typeface="Georgia" panose="02040502050405020303" pitchFamily="18" charset="0"/>
              </a:rPr>
              <a:t>.</a:t>
            </a:r>
            <a:r>
              <a:rPr lang="tr-TR" b="0" i="0" dirty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 Örneğin, “1, 3, 5” dedikten sonra “7” diyorsak bu bir </a:t>
            </a:r>
            <a:r>
              <a:rPr lang="tr-TR" b="0" i="0" dirty="0" err="1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iterasyondur</a:t>
            </a:r>
            <a:r>
              <a:rPr lang="tr-TR" b="0" i="0" dirty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34AC0BC-7D0A-4460-8FE6-893B1335A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275" y="3210020"/>
            <a:ext cx="3428500" cy="192477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756C4C9B-6D02-413E-A59F-BD863FBCA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125" y="1383637"/>
            <a:ext cx="3428500" cy="1924772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930CF6F3-F3AE-42A8-B9BB-BC304F006306}"/>
              </a:ext>
            </a:extLst>
          </p:cNvPr>
          <p:cNvSpPr txBox="1"/>
          <p:nvPr/>
        </p:nvSpPr>
        <p:spPr>
          <a:xfrm>
            <a:off x="8599894" y="5410737"/>
            <a:ext cx="330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>
                <a:solidFill>
                  <a:srgbClr val="666666"/>
                </a:solidFill>
                <a:latin typeface="Georgia" panose="02040502050405020303" pitchFamily="18" charset="0"/>
              </a:rPr>
              <a:t>Aynı koleksiyonda birkaç farklı şekilde geçiş yapılabilir.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343" y="787782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 err="1"/>
              <a:t>Iterator</a:t>
            </a:r>
            <a:r>
              <a:rPr lang="tr-TR" dirty="0"/>
              <a:t> Ne İşe Yarar 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69" y="1744300"/>
            <a:ext cx="10547949" cy="4589387"/>
          </a:xfrm>
        </p:spPr>
        <p:txBody>
          <a:bodyPr>
            <a:normAutofit/>
          </a:bodyPr>
          <a:lstStyle/>
          <a:p>
            <a:pPr algn="just"/>
            <a:r>
              <a:rPr lang="tr-TR" b="0" i="0" dirty="0" err="1">
                <a:solidFill>
                  <a:srgbClr val="666666"/>
                </a:solidFill>
                <a:effectLst/>
              </a:rPr>
              <a:t>Iterator</a:t>
            </a:r>
            <a:r>
              <a:rPr lang="tr-TR" b="0" i="0" dirty="0">
                <a:solidFill>
                  <a:srgbClr val="666666"/>
                </a:solidFill>
                <a:effectLst/>
              </a:rPr>
              <a:t> bir koleksiyonun türüne bakmaksızın elemanları üzerinde gezinmemizi sağlar.</a:t>
            </a:r>
          </a:p>
          <a:p>
            <a:pPr algn="just"/>
            <a:r>
              <a:rPr lang="tr-TR" b="0" i="0" dirty="0" err="1">
                <a:solidFill>
                  <a:srgbClr val="666666"/>
                </a:solidFill>
                <a:effectLst/>
              </a:rPr>
              <a:t>C#’da</a:t>
            </a:r>
            <a:r>
              <a:rPr lang="tr-TR" b="0" i="0" dirty="0">
                <a:solidFill>
                  <a:srgbClr val="666666"/>
                </a:solidFill>
                <a:effectLst/>
              </a:rPr>
              <a:t> </a:t>
            </a:r>
            <a:r>
              <a:rPr lang="tr-TR" b="0" i="0" dirty="0" err="1">
                <a:solidFill>
                  <a:srgbClr val="666666"/>
                </a:solidFill>
                <a:effectLst/>
              </a:rPr>
              <a:t>iterator</a:t>
            </a:r>
            <a:r>
              <a:rPr lang="tr-TR" b="0" i="0" dirty="0">
                <a:solidFill>
                  <a:srgbClr val="666666"/>
                </a:solidFill>
                <a:effectLst/>
              </a:rPr>
              <a:t> dendiğinde </a:t>
            </a:r>
            <a:r>
              <a:rPr lang="tr-TR" b="0" i="0" dirty="0" err="1">
                <a:solidFill>
                  <a:srgbClr val="666666"/>
                </a:solidFill>
                <a:effectLst/>
              </a:rPr>
              <a:t>aklamıza</a:t>
            </a:r>
            <a:r>
              <a:rPr lang="tr-TR" b="0" i="0" dirty="0">
                <a:solidFill>
                  <a:srgbClr val="666666"/>
                </a:solidFill>
                <a:effectLst/>
              </a:rPr>
              <a:t> ilk olarak </a:t>
            </a:r>
            <a:r>
              <a:rPr lang="tr-TR" b="0" i="0" dirty="0" err="1">
                <a:solidFill>
                  <a:srgbClr val="666666"/>
                </a:solidFill>
                <a:effectLst/>
              </a:rPr>
              <a:t>foreach</a:t>
            </a:r>
            <a:r>
              <a:rPr lang="tr-TR" b="0" i="0" dirty="0">
                <a:solidFill>
                  <a:srgbClr val="666666"/>
                </a:solidFill>
                <a:effectLst/>
              </a:rPr>
              <a:t> döngüsü gelmektedir. </a:t>
            </a:r>
            <a:r>
              <a:rPr lang="tr-TR" b="0" i="0" dirty="0" err="1">
                <a:solidFill>
                  <a:srgbClr val="666666"/>
                </a:solidFill>
                <a:effectLst/>
              </a:rPr>
              <a:t>Foreach</a:t>
            </a:r>
            <a:r>
              <a:rPr lang="tr-TR" b="0" i="0" dirty="0">
                <a:solidFill>
                  <a:srgbClr val="666666"/>
                </a:solidFill>
                <a:effectLst/>
              </a:rPr>
              <a:t> döngüleri ile bir koleksiyon veya </a:t>
            </a:r>
            <a:r>
              <a:rPr lang="tr-TR" b="0" i="0" dirty="0" err="1">
                <a:solidFill>
                  <a:srgbClr val="666666"/>
                </a:solidFill>
                <a:effectLst/>
              </a:rPr>
              <a:t>array</a:t>
            </a:r>
            <a:r>
              <a:rPr lang="tr-TR" b="0" i="0" dirty="0">
                <a:solidFill>
                  <a:srgbClr val="666666"/>
                </a:solidFill>
                <a:effectLst/>
              </a:rPr>
              <a:t> içerisindeki elemanlara erişebiliyoruz ve istediğimiz işlemleri gerçekleştirebiliyoruz. </a:t>
            </a:r>
            <a:r>
              <a:rPr lang="tr-TR" b="0" i="0" dirty="0" err="1">
                <a:solidFill>
                  <a:srgbClr val="666666"/>
                </a:solidFill>
                <a:effectLst/>
              </a:rPr>
              <a:t>Foreach</a:t>
            </a:r>
            <a:r>
              <a:rPr lang="tr-TR" b="0" i="0" dirty="0">
                <a:solidFill>
                  <a:srgbClr val="666666"/>
                </a:solidFill>
                <a:effectLst/>
              </a:rPr>
              <a:t> döngüsünün arka planına baktığımızda da aslında bir </a:t>
            </a:r>
            <a:r>
              <a:rPr lang="tr-TR" b="0" i="0" dirty="0" err="1">
                <a:solidFill>
                  <a:srgbClr val="666666"/>
                </a:solidFill>
                <a:effectLst/>
              </a:rPr>
              <a:t>iterator</a:t>
            </a:r>
            <a:r>
              <a:rPr lang="tr-TR" b="0" i="0" dirty="0">
                <a:solidFill>
                  <a:srgbClr val="666666"/>
                </a:solidFill>
                <a:effectLst/>
              </a:rPr>
              <a:t> yapısının kullanıldığını görürüz. Çünkü </a:t>
            </a:r>
            <a:r>
              <a:rPr lang="tr-TR" b="0" i="0" dirty="0" err="1">
                <a:solidFill>
                  <a:srgbClr val="666666"/>
                </a:solidFill>
                <a:effectLst/>
              </a:rPr>
              <a:t>iteratorlar</a:t>
            </a:r>
            <a:r>
              <a:rPr lang="tr-TR" b="0" i="0" dirty="0">
                <a:solidFill>
                  <a:srgbClr val="666666"/>
                </a:solidFill>
                <a:effectLst/>
              </a:rPr>
              <a:t> </a:t>
            </a:r>
            <a:r>
              <a:rPr lang="tr-TR" b="0" i="0" dirty="0" err="1">
                <a:solidFill>
                  <a:srgbClr val="666666"/>
                </a:solidFill>
                <a:effectLst/>
              </a:rPr>
              <a:t>foreach</a:t>
            </a:r>
            <a:r>
              <a:rPr lang="tr-TR" b="0" i="0" dirty="0">
                <a:solidFill>
                  <a:srgbClr val="666666"/>
                </a:solidFill>
                <a:effectLst/>
              </a:rPr>
              <a:t> döngüleri tarafından kullanılırlar. İşlem yaptıkları koleksiyonlar veya </a:t>
            </a:r>
            <a:r>
              <a:rPr lang="tr-TR" b="0" i="0" dirty="0" err="1">
                <a:solidFill>
                  <a:srgbClr val="666666"/>
                </a:solidFill>
                <a:effectLst/>
              </a:rPr>
              <a:t>arrayler</a:t>
            </a:r>
            <a:r>
              <a:rPr lang="tr-TR" b="0" i="0" dirty="0">
                <a:solidFill>
                  <a:srgbClr val="666666"/>
                </a:solidFill>
                <a:effectLst/>
              </a:rPr>
              <a:t> içerisindeki elemanları </a:t>
            </a:r>
            <a:r>
              <a:rPr lang="tr-TR" b="0" i="0" dirty="0" err="1">
                <a:solidFill>
                  <a:srgbClr val="666666"/>
                </a:solidFill>
                <a:effectLst/>
              </a:rPr>
              <a:t>foreach</a:t>
            </a:r>
            <a:r>
              <a:rPr lang="tr-TR" b="0" i="0" dirty="0">
                <a:solidFill>
                  <a:srgbClr val="666666"/>
                </a:solidFill>
                <a:effectLst/>
              </a:rPr>
              <a:t> döngüsüne iletirler.</a:t>
            </a:r>
          </a:p>
          <a:p>
            <a:pPr algn="just"/>
            <a:r>
              <a:rPr lang="tr-TR" b="0" i="0" dirty="0" err="1">
                <a:solidFill>
                  <a:srgbClr val="666666"/>
                </a:solidFill>
                <a:effectLst/>
              </a:rPr>
              <a:t>Foreach</a:t>
            </a:r>
            <a:r>
              <a:rPr lang="tr-TR" b="0" i="0" dirty="0">
                <a:solidFill>
                  <a:srgbClr val="666666"/>
                </a:solidFill>
                <a:effectLst/>
              </a:rPr>
              <a:t> döngüsü, yapısı gereği </a:t>
            </a:r>
            <a:r>
              <a:rPr lang="tr-TR" b="0" i="0" dirty="0" err="1">
                <a:solidFill>
                  <a:srgbClr val="666666"/>
                </a:solidFill>
                <a:effectLst/>
              </a:rPr>
              <a:t>IEnumerable</a:t>
            </a:r>
            <a:r>
              <a:rPr lang="tr-TR" b="0" i="0" dirty="0">
                <a:solidFill>
                  <a:srgbClr val="666666"/>
                </a:solidFill>
                <a:effectLst/>
              </a:rPr>
              <a:t>, </a:t>
            </a:r>
            <a:r>
              <a:rPr lang="tr-TR" b="0" i="0" dirty="0" err="1">
                <a:solidFill>
                  <a:srgbClr val="666666"/>
                </a:solidFill>
                <a:effectLst/>
              </a:rPr>
              <a:t>IEnumerator</a:t>
            </a:r>
            <a:r>
              <a:rPr lang="tr-TR" b="0" i="0" dirty="0">
                <a:solidFill>
                  <a:srgbClr val="666666"/>
                </a:solidFill>
                <a:effectLst/>
              </a:rPr>
              <a:t>, </a:t>
            </a:r>
            <a:r>
              <a:rPr lang="tr-TR" b="0" i="0" dirty="0" err="1">
                <a:solidFill>
                  <a:srgbClr val="666666"/>
                </a:solidFill>
                <a:effectLst/>
              </a:rPr>
              <a:t>IEnumarable</a:t>
            </a:r>
            <a:r>
              <a:rPr lang="tr-TR" b="0" i="0" dirty="0">
                <a:solidFill>
                  <a:srgbClr val="666666"/>
                </a:solidFill>
                <a:effectLst/>
              </a:rPr>
              <a:t>&lt;T&gt;, </a:t>
            </a:r>
            <a:r>
              <a:rPr lang="tr-TR" b="0" i="0" dirty="0" err="1">
                <a:solidFill>
                  <a:srgbClr val="666666"/>
                </a:solidFill>
                <a:effectLst/>
              </a:rPr>
              <a:t>IEnumerator</a:t>
            </a:r>
            <a:r>
              <a:rPr lang="tr-TR" b="0" i="0" dirty="0">
                <a:solidFill>
                  <a:srgbClr val="666666"/>
                </a:solidFill>
                <a:effectLst/>
              </a:rPr>
              <a:t>&lt;T&gt; </a:t>
            </a:r>
            <a:r>
              <a:rPr lang="tr-TR" b="0" i="0" dirty="0" err="1">
                <a:solidFill>
                  <a:srgbClr val="666666"/>
                </a:solidFill>
                <a:effectLst/>
              </a:rPr>
              <a:t>arayüzlerinden</a:t>
            </a:r>
            <a:r>
              <a:rPr lang="tr-TR" b="0" i="0" dirty="0">
                <a:solidFill>
                  <a:srgbClr val="666666"/>
                </a:solidFill>
                <a:effectLst/>
              </a:rPr>
              <a:t> türemiş elemanlar üzerinde çalışır. Haliyle </a:t>
            </a:r>
            <a:r>
              <a:rPr lang="tr-TR" b="0" i="0" dirty="0" err="1">
                <a:solidFill>
                  <a:srgbClr val="666666"/>
                </a:solidFill>
                <a:effectLst/>
              </a:rPr>
              <a:t>iterasyon</a:t>
            </a:r>
            <a:r>
              <a:rPr lang="tr-TR" b="0" i="0" dirty="0">
                <a:solidFill>
                  <a:srgbClr val="666666"/>
                </a:solidFill>
                <a:effectLst/>
              </a:rPr>
              <a:t> yaratmak için bu </a:t>
            </a:r>
            <a:r>
              <a:rPr lang="tr-TR" b="0" i="0" dirty="0" err="1">
                <a:solidFill>
                  <a:srgbClr val="666666"/>
                </a:solidFill>
                <a:effectLst/>
              </a:rPr>
              <a:t>interfaceleri</a:t>
            </a:r>
            <a:r>
              <a:rPr lang="tr-TR" b="0" i="0" dirty="0">
                <a:solidFill>
                  <a:srgbClr val="666666"/>
                </a:solidFill>
                <a:effectLst/>
              </a:rPr>
              <a:t> dönüş tipi olarak kullanmamız gerekir.</a:t>
            </a:r>
          </a:p>
          <a:p>
            <a:pPr algn="just"/>
            <a:r>
              <a:rPr lang="tr-TR" dirty="0" err="1">
                <a:solidFill>
                  <a:srgbClr val="666666"/>
                </a:solidFill>
              </a:rPr>
              <a:t>Iterator’lar</a:t>
            </a:r>
            <a:r>
              <a:rPr lang="tr-TR" dirty="0">
                <a:solidFill>
                  <a:srgbClr val="666666"/>
                </a:solidFill>
              </a:rPr>
              <a:t> bir metot olarak geliştirilebileceği gibi aynı zamanda bir </a:t>
            </a:r>
            <a:r>
              <a:rPr lang="tr-TR" dirty="0" err="1">
                <a:solidFill>
                  <a:srgbClr val="666666"/>
                </a:solidFill>
              </a:rPr>
              <a:t>propety’nin</a:t>
            </a:r>
            <a:r>
              <a:rPr lang="tr-TR" dirty="0">
                <a:solidFill>
                  <a:srgbClr val="666666"/>
                </a:solidFill>
              </a:rPr>
              <a:t> </a:t>
            </a:r>
            <a:r>
              <a:rPr lang="tr-TR" u="sng" dirty="0" err="1">
                <a:solidFill>
                  <a:srgbClr val="666666"/>
                </a:solidFill>
              </a:rPr>
              <a:t>get</a:t>
            </a:r>
            <a:r>
              <a:rPr lang="tr-TR" u="sng" dirty="0">
                <a:solidFill>
                  <a:srgbClr val="666666"/>
                </a:solidFill>
              </a:rPr>
              <a:t> erişimcisi</a:t>
            </a:r>
            <a:r>
              <a:rPr lang="tr-TR" dirty="0">
                <a:solidFill>
                  <a:srgbClr val="666666"/>
                </a:solidFill>
              </a:rPr>
              <a:t> olarak ya da bir </a:t>
            </a:r>
            <a:r>
              <a:rPr lang="tr-TR" u="sng" dirty="0" err="1">
                <a:solidFill>
                  <a:srgbClr val="666666"/>
                </a:solidFill>
              </a:rPr>
              <a:t>operator</a:t>
            </a:r>
            <a:r>
              <a:rPr lang="tr-TR" dirty="0">
                <a:solidFill>
                  <a:srgbClr val="666666"/>
                </a:solidFill>
              </a:rPr>
              <a:t> olarak da geliştirilebilmektedir.</a:t>
            </a:r>
            <a:endParaRPr lang="tr-TR" b="0" i="0" dirty="0">
              <a:solidFill>
                <a:srgbClr val="666666"/>
              </a:solidFill>
              <a:effectLst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889" y="615232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/>
              <a:t>Günlük Hayattan </a:t>
            </a:r>
            <a:r>
              <a:rPr lang="tr-TR" dirty="0" err="1"/>
              <a:t>Iteration</a:t>
            </a:r>
            <a:r>
              <a:rPr lang="tr-TR" dirty="0"/>
              <a:t> Örnekleri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805144"/>
            <a:ext cx="9936429" cy="4437624"/>
          </a:xfrm>
        </p:spPr>
        <p:txBody>
          <a:bodyPr>
            <a:normAutofit/>
          </a:bodyPr>
          <a:lstStyle/>
          <a:p>
            <a:pPr algn="just"/>
            <a:r>
              <a:rPr lang="tr-TR" b="0" i="0" dirty="0">
                <a:solidFill>
                  <a:srgbClr val="292929"/>
                </a:solidFill>
                <a:effectLst/>
              </a:rPr>
              <a:t>Yemek </a:t>
            </a:r>
            <a:r>
              <a:rPr lang="tr-TR" b="0" i="0" dirty="0" err="1">
                <a:solidFill>
                  <a:srgbClr val="292929"/>
                </a:solidFill>
                <a:effectLst/>
              </a:rPr>
              <a:t>yemek</a:t>
            </a:r>
            <a:r>
              <a:rPr lang="tr-TR" b="0" i="0" dirty="0">
                <a:solidFill>
                  <a:srgbClr val="292929"/>
                </a:solidFill>
                <a:effectLst/>
              </a:rPr>
              <a:t> bir </a:t>
            </a:r>
            <a:r>
              <a:rPr lang="tr-TR" b="0" i="0" dirty="0" err="1">
                <a:solidFill>
                  <a:srgbClr val="292929"/>
                </a:solidFill>
                <a:effectLst/>
              </a:rPr>
              <a:t>iterator</a:t>
            </a:r>
            <a:r>
              <a:rPr lang="tr-TR" b="0" i="0" dirty="0">
                <a:solidFill>
                  <a:srgbClr val="292929"/>
                </a:solidFill>
                <a:effectLst/>
              </a:rPr>
              <a:t> deseni örneğidir. Kaşığı her seferinde tabağa götürmemiz bir </a:t>
            </a:r>
            <a:r>
              <a:rPr lang="tr-TR" b="0" i="0" dirty="0" err="1">
                <a:solidFill>
                  <a:srgbClr val="292929"/>
                </a:solidFill>
                <a:effectLst/>
              </a:rPr>
              <a:t>iterasyon</a:t>
            </a:r>
            <a:r>
              <a:rPr lang="tr-TR" b="0" i="0" dirty="0">
                <a:solidFill>
                  <a:srgbClr val="292929"/>
                </a:solidFill>
                <a:effectLst/>
              </a:rPr>
              <a:t>. Oradan alınan bir kaşık yemek </a:t>
            </a:r>
            <a:r>
              <a:rPr lang="tr-TR" b="0" i="0" dirty="0" err="1">
                <a:solidFill>
                  <a:srgbClr val="292929"/>
                </a:solidFill>
                <a:effectLst/>
              </a:rPr>
              <a:t>iteration</a:t>
            </a:r>
            <a:r>
              <a:rPr lang="tr-TR" b="0" i="0" dirty="0">
                <a:solidFill>
                  <a:srgbClr val="292929"/>
                </a:solidFill>
                <a:effectLst/>
              </a:rPr>
              <a:t> sonucunda alınan değer, onu yememiz </a:t>
            </a:r>
            <a:r>
              <a:rPr lang="tr-TR" b="0" i="0" dirty="0" err="1">
                <a:solidFill>
                  <a:srgbClr val="292929"/>
                </a:solidFill>
                <a:effectLst/>
              </a:rPr>
              <a:t>iteration’ın</a:t>
            </a:r>
            <a:r>
              <a:rPr lang="tr-TR" b="0" i="0" dirty="0">
                <a:solidFill>
                  <a:srgbClr val="292929"/>
                </a:solidFill>
                <a:effectLst/>
              </a:rPr>
              <a:t> amacı, yemek tabağı </a:t>
            </a:r>
            <a:r>
              <a:rPr lang="tr-TR" b="0" i="0" dirty="0" err="1">
                <a:solidFill>
                  <a:srgbClr val="292929"/>
                </a:solidFill>
                <a:effectLst/>
              </a:rPr>
              <a:t>iterate</a:t>
            </a:r>
            <a:r>
              <a:rPr lang="tr-TR" b="0" i="0" dirty="0">
                <a:solidFill>
                  <a:srgbClr val="292929"/>
                </a:solidFill>
                <a:effectLst/>
              </a:rPr>
              <a:t> edilebilen bir şey, tabaktaki yemek seviyesi ise nerede kaldığınız gösteren bir </a:t>
            </a:r>
            <a:r>
              <a:rPr lang="tr-TR" b="0" i="0" dirty="0" err="1">
                <a:solidFill>
                  <a:srgbClr val="292929"/>
                </a:solidFill>
                <a:effectLst/>
              </a:rPr>
              <a:t>counter</a:t>
            </a:r>
            <a:r>
              <a:rPr lang="tr-TR" dirty="0" err="1">
                <a:solidFill>
                  <a:srgbClr val="292929"/>
                </a:solidFill>
              </a:rPr>
              <a:t>dir</a:t>
            </a:r>
            <a:r>
              <a:rPr lang="tr-TR" dirty="0">
                <a:solidFill>
                  <a:srgbClr val="292929"/>
                </a:solidFill>
              </a:rPr>
              <a:t>.</a:t>
            </a:r>
            <a:r>
              <a:rPr lang="tr-TR" b="0" i="0" dirty="0">
                <a:solidFill>
                  <a:srgbClr val="292929"/>
                </a:solidFill>
                <a:effectLst/>
              </a:rPr>
              <a:t> </a:t>
            </a:r>
          </a:p>
          <a:p>
            <a:pPr algn="just"/>
            <a:r>
              <a:rPr lang="tr-TR" b="0" i="0" dirty="0">
                <a:solidFill>
                  <a:srgbClr val="292929"/>
                </a:solidFill>
                <a:effectLst/>
              </a:rPr>
              <a:t>Yürümek bir </a:t>
            </a:r>
            <a:r>
              <a:rPr lang="tr-TR" b="0" i="0" dirty="0" err="1">
                <a:solidFill>
                  <a:srgbClr val="292929"/>
                </a:solidFill>
                <a:effectLst/>
              </a:rPr>
              <a:t>iterasyondur</a:t>
            </a:r>
            <a:r>
              <a:rPr lang="tr-TR" b="0" i="0" dirty="0">
                <a:solidFill>
                  <a:srgbClr val="292929"/>
                </a:solidFill>
                <a:effectLst/>
              </a:rPr>
              <a:t>. </a:t>
            </a:r>
            <a:r>
              <a:rPr lang="tr-TR" dirty="0">
                <a:solidFill>
                  <a:srgbClr val="292929"/>
                </a:solidFill>
              </a:rPr>
              <a:t>Adım </a:t>
            </a:r>
            <a:r>
              <a:rPr lang="tr-TR" b="0" i="0" dirty="0">
                <a:solidFill>
                  <a:srgbClr val="292929"/>
                </a:solidFill>
                <a:effectLst/>
              </a:rPr>
              <a:t>atarak ve nerede kaldığımızı bilerek yolumuza devam etmek</a:t>
            </a:r>
            <a:r>
              <a:rPr lang="tr-TR" dirty="0">
                <a:solidFill>
                  <a:srgbClr val="292929"/>
                </a:solidFill>
              </a:rPr>
              <a:t> </a:t>
            </a:r>
            <a:r>
              <a:rPr lang="tr-TR" dirty="0" err="1">
                <a:solidFill>
                  <a:srgbClr val="292929"/>
                </a:solidFill>
              </a:rPr>
              <a:t>iterasyondur</a:t>
            </a:r>
            <a:r>
              <a:rPr lang="tr-TR" dirty="0">
                <a:solidFill>
                  <a:srgbClr val="292929"/>
                </a:solidFill>
              </a:rPr>
              <a:t>.</a:t>
            </a:r>
            <a:r>
              <a:rPr lang="tr-TR" b="0" i="0" dirty="0">
                <a:solidFill>
                  <a:srgbClr val="292929"/>
                </a:solidFill>
                <a:effectLst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</a:rPr>
              <a:t>Iterator’u</a:t>
            </a:r>
            <a:r>
              <a:rPr lang="tr-TR" b="0" i="0" dirty="0">
                <a:solidFill>
                  <a:srgbClr val="292929"/>
                </a:solidFill>
                <a:effectLst/>
              </a:rPr>
              <a:t> yapan biz, </a:t>
            </a:r>
            <a:r>
              <a:rPr lang="tr-TR" b="0" i="0" dirty="0" err="1">
                <a:solidFill>
                  <a:srgbClr val="292929"/>
                </a:solidFill>
                <a:effectLst/>
              </a:rPr>
              <a:t>iterate</a:t>
            </a:r>
            <a:r>
              <a:rPr lang="tr-TR" b="0" i="0" dirty="0">
                <a:solidFill>
                  <a:srgbClr val="292929"/>
                </a:solidFill>
                <a:effectLst/>
              </a:rPr>
              <a:t> edilen şey ise kalan yolumuzdur. Gideceğimiz yere geldiğimizde durmak, gelmediysek yürümeye devam etmemiz de olayın </a:t>
            </a:r>
            <a:r>
              <a:rPr lang="tr-TR" b="0" i="0" dirty="0" err="1">
                <a:solidFill>
                  <a:srgbClr val="292929"/>
                </a:solidFill>
                <a:effectLst/>
              </a:rPr>
              <a:t>check</a:t>
            </a:r>
            <a:r>
              <a:rPr lang="tr-TR" b="0" i="0" dirty="0">
                <a:solidFill>
                  <a:srgbClr val="292929"/>
                </a:solidFill>
                <a:effectLst/>
              </a:rPr>
              <a:t> edilmesidir. </a:t>
            </a:r>
            <a:r>
              <a:rPr lang="tr-TR" b="0" i="0" dirty="0" err="1">
                <a:solidFill>
                  <a:srgbClr val="292929"/>
                </a:solidFill>
                <a:effectLst/>
              </a:rPr>
              <a:t>Matematisel</a:t>
            </a:r>
            <a:r>
              <a:rPr lang="tr-TR" b="0" i="0" dirty="0">
                <a:solidFill>
                  <a:srgbClr val="292929"/>
                </a:solidFill>
                <a:effectLst/>
              </a:rPr>
              <a:t> ifade ile gidilmek istenilen yol miktarı </a:t>
            </a:r>
            <a:r>
              <a:rPr lang="tr-TR" b="0" i="0" dirty="0" err="1">
                <a:solidFill>
                  <a:srgbClr val="292929"/>
                </a:solidFill>
                <a:effectLst/>
              </a:rPr>
              <a:t>iterate</a:t>
            </a:r>
            <a:r>
              <a:rPr lang="tr-TR" b="0" i="0" dirty="0">
                <a:solidFill>
                  <a:srgbClr val="292929"/>
                </a:solidFill>
                <a:effectLst/>
              </a:rPr>
              <a:t> etmemizin sonucunda varılmak istenilen değer, yolun bitmesi de </a:t>
            </a:r>
            <a:r>
              <a:rPr lang="tr-TR" b="0" i="0" dirty="0" err="1">
                <a:solidFill>
                  <a:srgbClr val="292929"/>
                </a:solidFill>
                <a:effectLst/>
              </a:rPr>
              <a:t>iteration</a:t>
            </a:r>
            <a:r>
              <a:rPr lang="tr-TR" b="0" i="0" dirty="0">
                <a:solidFill>
                  <a:srgbClr val="292929"/>
                </a:solidFill>
                <a:effectLst/>
              </a:rPr>
              <a:t> işleminin bitmesinin şartıdır.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90" y="695131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 err="1"/>
              <a:t>Iterator</a:t>
            </a:r>
            <a:r>
              <a:rPr lang="tr-TR" dirty="0"/>
              <a:t> Tasarım Deseni Yapıları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905000"/>
            <a:ext cx="10086552" cy="4000851"/>
          </a:xfrm>
        </p:spPr>
        <p:txBody>
          <a:bodyPr>
            <a:normAutofit/>
          </a:bodyPr>
          <a:lstStyle/>
          <a:p>
            <a:pPr algn="just"/>
            <a:r>
              <a:rPr lang="tr-TR" b="1" dirty="0" err="1"/>
              <a:t>Iterator</a:t>
            </a:r>
            <a:r>
              <a:rPr lang="tr-TR" b="1" dirty="0"/>
              <a:t>: </a:t>
            </a:r>
            <a:r>
              <a:rPr lang="tr-TR" dirty="0"/>
              <a:t>Veri kümesi içerisinde dolaşmak, nesneleri elde edebilmek için gerekli operasyonların tanımlandığı </a:t>
            </a:r>
            <a:r>
              <a:rPr lang="tr-TR" dirty="0" err="1"/>
              <a:t>arayüzdür</a:t>
            </a:r>
            <a:r>
              <a:rPr lang="tr-TR" dirty="0"/>
              <a:t>.</a:t>
            </a:r>
          </a:p>
          <a:p>
            <a:pPr algn="just"/>
            <a:r>
              <a:rPr lang="tr-TR" b="1" dirty="0" err="1"/>
              <a:t>ConcreteIterator</a:t>
            </a:r>
            <a:r>
              <a:rPr lang="tr-TR" b="1" dirty="0"/>
              <a:t>: </a:t>
            </a:r>
            <a:r>
              <a:rPr lang="tr-TR" dirty="0" err="1"/>
              <a:t>Iterator</a:t>
            </a:r>
            <a:r>
              <a:rPr lang="tr-TR" dirty="0"/>
              <a:t> </a:t>
            </a:r>
            <a:r>
              <a:rPr lang="tr-TR" dirty="0" err="1"/>
              <a:t>arayüzünü</a:t>
            </a:r>
            <a:r>
              <a:rPr lang="tr-TR" dirty="0"/>
              <a:t> uygulayan ve içerisinde </a:t>
            </a:r>
            <a:r>
              <a:rPr lang="tr-TR" dirty="0" err="1"/>
              <a:t>iterasyon</a:t>
            </a:r>
            <a:r>
              <a:rPr lang="tr-TR" dirty="0"/>
              <a:t> metot ve özelliklerini barındıran, </a:t>
            </a:r>
            <a:r>
              <a:rPr lang="tr-TR" dirty="0" err="1"/>
              <a:t>enumerator</a:t>
            </a:r>
            <a:r>
              <a:rPr lang="tr-TR" dirty="0"/>
              <a:t> görevini üstlenen sınıftır.</a:t>
            </a:r>
          </a:p>
          <a:p>
            <a:pPr algn="just"/>
            <a:r>
              <a:rPr lang="tr-TR" b="1" dirty="0" err="1"/>
              <a:t>Aggregate</a:t>
            </a:r>
            <a:r>
              <a:rPr lang="tr-TR" b="1" dirty="0"/>
              <a:t>: </a:t>
            </a:r>
            <a:r>
              <a:rPr lang="tr-TR" dirty="0"/>
              <a:t>Veri kümesi içerisinde dolaşabilmek için bir </a:t>
            </a:r>
            <a:r>
              <a:rPr lang="tr-TR" dirty="0" err="1"/>
              <a:t>IIterator</a:t>
            </a:r>
            <a:r>
              <a:rPr lang="tr-TR" dirty="0"/>
              <a:t> </a:t>
            </a:r>
            <a:r>
              <a:rPr lang="tr-TR" dirty="0" err="1"/>
              <a:t>arayüzü</a:t>
            </a:r>
            <a:r>
              <a:rPr lang="tr-TR" dirty="0"/>
              <a:t> tipinden </a:t>
            </a:r>
            <a:r>
              <a:rPr lang="tr-TR" dirty="0" err="1"/>
              <a:t>Iterator</a:t>
            </a:r>
            <a:r>
              <a:rPr lang="tr-TR" dirty="0"/>
              <a:t> yaratılmasını zorunlu tutan </a:t>
            </a:r>
            <a:r>
              <a:rPr lang="tr-TR" dirty="0" err="1"/>
              <a:t>arayüzdür</a:t>
            </a:r>
            <a:r>
              <a:rPr lang="tr-TR" dirty="0"/>
              <a:t>.</a:t>
            </a:r>
          </a:p>
          <a:p>
            <a:pPr algn="just"/>
            <a:r>
              <a:rPr lang="tr-TR" b="1" dirty="0" err="1"/>
              <a:t>ConcreteAggregate</a:t>
            </a:r>
            <a:r>
              <a:rPr lang="tr-TR" b="1" dirty="0"/>
              <a:t>:</a:t>
            </a:r>
            <a:r>
              <a:rPr lang="tr-TR" dirty="0"/>
              <a:t> Veri kümesini barındıran nesnedir. </a:t>
            </a:r>
            <a:r>
              <a:rPr lang="tr-TR" dirty="0" err="1"/>
              <a:t>Aggregate</a:t>
            </a:r>
            <a:r>
              <a:rPr lang="tr-TR" dirty="0"/>
              <a:t> </a:t>
            </a:r>
            <a:r>
              <a:rPr lang="tr-TR" dirty="0" err="1"/>
              <a:t>arayüzünü</a:t>
            </a:r>
            <a:r>
              <a:rPr lang="tr-TR" dirty="0"/>
              <a:t> uygulayarak </a:t>
            </a:r>
            <a:r>
              <a:rPr lang="tr-TR" dirty="0" err="1"/>
              <a:t>Iterator</a:t>
            </a:r>
            <a:r>
              <a:rPr lang="tr-TR" dirty="0"/>
              <a:t> nesnesini oluşturur.</a:t>
            </a:r>
          </a:p>
          <a:p>
            <a:pPr algn="just"/>
            <a:r>
              <a:rPr lang="tr-TR" b="1" dirty="0"/>
              <a:t>Client: </a:t>
            </a:r>
            <a:r>
              <a:rPr lang="tr-TR" dirty="0"/>
              <a:t>Deseni kullanarak, belirtilen şartlara göre veri kümesi içerisindeki elemanlara erişen nesnemizdir.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99232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55C0E1-0F9B-4EB3-8F74-F81AFAAF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257" y="624110"/>
            <a:ext cx="8911687" cy="1280890"/>
          </a:xfrm>
        </p:spPr>
        <p:txBody>
          <a:bodyPr/>
          <a:lstStyle/>
          <a:p>
            <a:r>
              <a:rPr lang="tr-TR" dirty="0" err="1"/>
              <a:t>Iterator</a:t>
            </a:r>
            <a:r>
              <a:rPr lang="tr-TR" dirty="0"/>
              <a:t> Uygulaması </a:t>
            </a:r>
          </a:p>
        </p:txBody>
      </p:sp>
      <p:pic>
        <p:nvPicPr>
          <p:cNvPr id="6" name="İçerik Yer Tutucusu 5" descr="metin içeren bir resim&#10;&#10;Açıklama otomatik olarak oluşturuldu">
            <a:extLst>
              <a:ext uri="{FF2B5EF4-FFF2-40B4-BE49-F238E27FC236}">
                <a16:creationId xmlns:a16="http://schemas.microsoft.com/office/drawing/2014/main" id="{6F74413B-051C-4AEA-B017-10FF1003E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695" y="1614046"/>
            <a:ext cx="4776064" cy="2507894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1A92D55-FFA5-4D7C-8800-3AC3DB2E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731EC6FA-A8A3-471C-BEE6-314DC78F7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95" y="4514720"/>
            <a:ext cx="4776064" cy="1458468"/>
          </a:xfrm>
          <a:prstGeom prst="rect">
            <a:avLst/>
          </a:prstGeom>
        </p:spPr>
      </p:pic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6111181C-BE9E-46FE-949B-462C61AC7C37}"/>
              </a:ext>
            </a:extLst>
          </p:cNvPr>
          <p:cNvSpPr txBox="1">
            <a:spLocks/>
          </p:cNvSpPr>
          <p:nvPr/>
        </p:nvSpPr>
        <p:spPr>
          <a:xfrm>
            <a:off x="6296968" y="1614045"/>
            <a:ext cx="5560415" cy="853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İlk olarak veri kümesinde kullanacağımız </a:t>
            </a:r>
            <a:r>
              <a:rPr lang="tr-TR" dirty="0" err="1"/>
              <a:t>entity</a:t>
            </a:r>
            <a:r>
              <a:rPr lang="tr-TR" dirty="0"/>
              <a:t> yapısını oluşturma ile başlayalım. </a:t>
            </a:r>
          </a:p>
        </p:txBody>
      </p:sp>
      <p:sp>
        <p:nvSpPr>
          <p:cNvPr id="16" name="İçerik Yer Tutucusu 2">
            <a:extLst>
              <a:ext uri="{FF2B5EF4-FFF2-40B4-BE49-F238E27FC236}">
                <a16:creationId xmlns:a16="http://schemas.microsoft.com/office/drawing/2014/main" id="{FB7C5439-DD10-41C9-8BC6-749892E9E5F3}"/>
              </a:ext>
            </a:extLst>
          </p:cNvPr>
          <p:cNvSpPr txBox="1">
            <a:spLocks/>
          </p:cNvSpPr>
          <p:nvPr/>
        </p:nvSpPr>
        <p:spPr>
          <a:xfrm>
            <a:off x="6296967" y="2603980"/>
            <a:ext cx="5560415" cy="853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Bunun için de ‘Personel’ adında bir yapı oluşturdum.</a:t>
            </a:r>
          </a:p>
        </p:txBody>
      </p:sp>
      <p:sp>
        <p:nvSpPr>
          <p:cNvPr id="19" name="İçerik Yer Tutucusu 2">
            <a:extLst>
              <a:ext uri="{FF2B5EF4-FFF2-40B4-BE49-F238E27FC236}">
                <a16:creationId xmlns:a16="http://schemas.microsoft.com/office/drawing/2014/main" id="{5E01E2AE-89EE-4764-A690-A754090844BC}"/>
              </a:ext>
            </a:extLst>
          </p:cNvPr>
          <p:cNvSpPr txBox="1">
            <a:spLocks/>
          </p:cNvSpPr>
          <p:nvPr/>
        </p:nvSpPr>
        <p:spPr>
          <a:xfrm>
            <a:off x="6296966" y="4514720"/>
            <a:ext cx="5560415" cy="853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Yapımızı oluşturduktan sonra </a:t>
            </a:r>
            <a:r>
              <a:rPr lang="tr-TR" dirty="0" err="1"/>
              <a:t>Aggregate</a:t>
            </a:r>
            <a:r>
              <a:rPr lang="tr-TR" dirty="0"/>
              <a:t> </a:t>
            </a:r>
            <a:r>
              <a:rPr lang="tr-TR" dirty="0" err="1"/>
              <a:t>arayüzümüzü</a:t>
            </a:r>
            <a:r>
              <a:rPr lang="tr-TR" dirty="0"/>
              <a:t> oluşturalım.</a:t>
            </a:r>
          </a:p>
        </p:txBody>
      </p:sp>
      <p:sp>
        <p:nvSpPr>
          <p:cNvPr id="20" name="İçerik Yer Tutucusu 2">
            <a:extLst>
              <a:ext uri="{FF2B5EF4-FFF2-40B4-BE49-F238E27FC236}">
                <a16:creationId xmlns:a16="http://schemas.microsoft.com/office/drawing/2014/main" id="{D1E988CE-BD83-457A-A010-F64D91205FC0}"/>
              </a:ext>
            </a:extLst>
          </p:cNvPr>
          <p:cNvSpPr txBox="1">
            <a:spLocks/>
          </p:cNvSpPr>
          <p:nvPr/>
        </p:nvSpPr>
        <p:spPr>
          <a:xfrm>
            <a:off x="6169493" y="5379943"/>
            <a:ext cx="5687888" cy="8539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Yanda oluşturduğumuz  </a:t>
            </a:r>
            <a:r>
              <a:rPr lang="tr-TR" dirty="0" err="1"/>
              <a:t>IAggregate</a:t>
            </a:r>
            <a:r>
              <a:rPr lang="tr-TR" dirty="0"/>
              <a:t> </a:t>
            </a:r>
            <a:r>
              <a:rPr lang="tr-TR" dirty="0" err="1"/>
              <a:t>arayüzüne</a:t>
            </a:r>
            <a:r>
              <a:rPr lang="tr-TR" dirty="0"/>
              <a:t> bakacak olursak içerisinde geriye </a:t>
            </a:r>
            <a:r>
              <a:rPr lang="tr-TR" dirty="0" err="1"/>
              <a:t>IIterator</a:t>
            </a:r>
            <a:r>
              <a:rPr lang="tr-TR" dirty="0"/>
              <a:t> dönen bir </a:t>
            </a:r>
            <a:r>
              <a:rPr lang="tr-TR" dirty="0" err="1"/>
              <a:t>CreateIterator</a:t>
            </a:r>
            <a:r>
              <a:rPr lang="tr-TR" dirty="0"/>
              <a:t> metodu bulunmaktadır </a:t>
            </a:r>
          </a:p>
        </p:txBody>
      </p:sp>
    </p:spTree>
    <p:extLst>
      <p:ext uri="{BB962C8B-B14F-4D97-AF65-F5344CB8AC3E}">
        <p14:creationId xmlns:p14="http://schemas.microsoft.com/office/powerpoint/2010/main" val="263074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55C0E1-0F9B-4EB3-8F74-F81AFAAF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257" y="624110"/>
            <a:ext cx="8911687" cy="1280890"/>
          </a:xfrm>
        </p:spPr>
        <p:txBody>
          <a:bodyPr/>
          <a:lstStyle/>
          <a:p>
            <a:r>
              <a:rPr lang="tr-TR" dirty="0" err="1"/>
              <a:t>Iterator</a:t>
            </a:r>
            <a:r>
              <a:rPr lang="tr-TR" dirty="0"/>
              <a:t> Uygulaması  (devam)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1A92D55-FFA5-4D7C-8800-3AC3DB2E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78B821BC-1E2D-4038-82F4-261BCF4B1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1547920"/>
            <a:ext cx="4328160" cy="2720340"/>
          </a:xfrm>
          <a:prstGeom prst="rect">
            <a:avLst/>
          </a:prstGeom>
        </p:spPr>
      </p:pic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709EF6AF-6EDC-4959-8EB2-250237D5C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79" y="4544004"/>
            <a:ext cx="4945380" cy="2004060"/>
          </a:xfrm>
          <a:prstGeom prst="rect">
            <a:avLst/>
          </a:prstGeom>
        </p:spPr>
      </p:pic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D48C1259-909C-4FA7-B824-A8916563AC8F}"/>
              </a:ext>
            </a:extLst>
          </p:cNvPr>
          <p:cNvSpPr txBox="1">
            <a:spLocks/>
          </p:cNvSpPr>
          <p:nvPr/>
        </p:nvSpPr>
        <p:spPr>
          <a:xfrm>
            <a:off x="6256959" y="1547920"/>
            <a:ext cx="5560415" cy="853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Sıra </a:t>
            </a:r>
            <a:r>
              <a:rPr lang="tr-TR" dirty="0" err="1"/>
              <a:t>Iterator</a:t>
            </a:r>
            <a:r>
              <a:rPr lang="tr-TR" dirty="0"/>
              <a:t> </a:t>
            </a:r>
            <a:r>
              <a:rPr lang="tr-TR" dirty="0" err="1"/>
              <a:t>arayüzümüzü</a:t>
            </a:r>
            <a:r>
              <a:rPr lang="tr-TR" dirty="0"/>
              <a:t> oluşturmaya geldi</a:t>
            </a:r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167B870C-AB6B-4692-99A1-0336FCF9A767}"/>
              </a:ext>
            </a:extLst>
          </p:cNvPr>
          <p:cNvSpPr txBox="1">
            <a:spLocks/>
          </p:cNvSpPr>
          <p:nvPr/>
        </p:nvSpPr>
        <p:spPr>
          <a:xfrm>
            <a:off x="6391888" y="4550372"/>
            <a:ext cx="5560415" cy="995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err="1"/>
              <a:t>Arayüzlerimizi</a:t>
            </a:r>
            <a:r>
              <a:rPr lang="tr-TR" dirty="0"/>
              <a:t> oluşturduktan sonra sırada bu </a:t>
            </a:r>
            <a:r>
              <a:rPr lang="tr-TR" dirty="0" err="1"/>
              <a:t>arayüzlerden</a:t>
            </a:r>
            <a:r>
              <a:rPr lang="tr-TR" dirty="0"/>
              <a:t> türeyen </a:t>
            </a:r>
            <a:r>
              <a:rPr lang="tr-TR" dirty="0" err="1"/>
              <a:t>Concrete</a:t>
            </a:r>
            <a:r>
              <a:rPr lang="tr-TR" dirty="0"/>
              <a:t>(Somut) sınıflar var. Bunun için de </a:t>
            </a:r>
            <a:r>
              <a:rPr lang="tr-TR" dirty="0" err="1"/>
              <a:t>ConcreteAggregate</a:t>
            </a:r>
            <a:r>
              <a:rPr lang="tr-TR" dirty="0"/>
              <a:t> sınıfımızı oluşturalım.</a:t>
            </a:r>
          </a:p>
        </p:txBody>
      </p:sp>
      <p:sp>
        <p:nvSpPr>
          <p:cNvPr id="14" name="İçerik Yer Tutucusu 2">
            <a:extLst>
              <a:ext uri="{FF2B5EF4-FFF2-40B4-BE49-F238E27FC236}">
                <a16:creationId xmlns:a16="http://schemas.microsoft.com/office/drawing/2014/main" id="{4ADD91A1-3C93-45A1-B81D-E373D164B815}"/>
              </a:ext>
            </a:extLst>
          </p:cNvPr>
          <p:cNvSpPr txBox="1">
            <a:spLocks/>
          </p:cNvSpPr>
          <p:nvPr/>
        </p:nvSpPr>
        <p:spPr>
          <a:xfrm>
            <a:off x="6256958" y="2192015"/>
            <a:ext cx="5560415" cy="8539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Oluşturduğumuz </a:t>
            </a:r>
            <a:r>
              <a:rPr lang="tr-TR" dirty="0" err="1"/>
              <a:t>Iterator</a:t>
            </a:r>
            <a:r>
              <a:rPr lang="tr-TR" dirty="0"/>
              <a:t> </a:t>
            </a:r>
            <a:r>
              <a:rPr lang="tr-TR" dirty="0" err="1"/>
              <a:t>arayüzünde</a:t>
            </a:r>
            <a:r>
              <a:rPr lang="tr-TR" dirty="0"/>
              <a:t> kullanacağımız metot ve özellikleri de yerleştirdik.</a:t>
            </a:r>
          </a:p>
        </p:txBody>
      </p:sp>
    </p:spTree>
    <p:extLst>
      <p:ext uri="{BB962C8B-B14F-4D97-AF65-F5344CB8AC3E}">
        <p14:creationId xmlns:p14="http://schemas.microsoft.com/office/powerpoint/2010/main" val="329567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55C0E1-0F9B-4EB3-8F74-F81AFAAF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704" y="650743"/>
            <a:ext cx="8911687" cy="1280890"/>
          </a:xfrm>
        </p:spPr>
        <p:txBody>
          <a:bodyPr/>
          <a:lstStyle/>
          <a:p>
            <a:r>
              <a:rPr lang="tr-TR" dirty="0" err="1"/>
              <a:t>Iterator</a:t>
            </a:r>
            <a:r>
              <a:rPr lang="tr-TR" dirty="0"/>
              <a:t> Uygulaması  (devam)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7D1856-404A-4976-B1F8-235089192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700" y="1686694"/>
            <a:ext cx="3844031" cy="4224528"/>
          </a:xfrm>
        </p:spPr>
        <p:txBody>
          <a:bodyPr/>
          <a:lstStyle/>
          <a:p>
            <a:r>
              <a:rPr lang="tr-TR" dirty="0"/>
              <a:t>Şimdi ise sırada </a:t>
            </a:r>
            <a:r>
              <a:rPr lang="tr-TR" dirty="0" err="1"/>
              <a:t>ConcreteIterator</a:t>
            </a:r>
            <a:r>
              <a:rPr lang="tr-TR" dirty="0"/>
              <a:t> yapımızı oluşturma var.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1A92D55-FFA5-4D7C-8800-3AC3DB2E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Resim 11" descr="metin içeren bir resim&#10;&#10;Açıklama otomatik olarak oluşturuldu">
            <a:extLst>
              <a:ext uri="{FF2B5EF4-FFF2-40B4-BE49-F238E27FC236}">
                <a16:creationId xmlns:a16="http://schemas.microsoft.com/office/drawing/2014/main" id="{8728A5DD-174E-45A6-A450-E1C791A1B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56" y="1686694"/>
            <a:ext cx="6973824" cy="4224528"/>
          </a:xfrm>
          <a:prstGeom prst="rect">
            <a:avLst/>
          </a:prstGeom>
        </p:spPr>
      </p:pic>
      <p:sp>
        <p:nvSpPr>
          <p:cNvPr id="14" name="İçerik Yer Tutucusu 2">
            <a:extLst>
              <a:ext uri="{FF2B5EF4-FFF2-40B4-BE49-F238E27FC236}">
                <a16:creationId xmlns:a16="http://schemas.microsoft.com/office/drawing/2014/main" id="{6553087E-760F-47AD-A6CD-D1B082F7F791}"/>
              </a:ext>
            </a:extLst>
          </p:cNvPr>
          <p:cNvSpPr txBox="1">
            <a:spLocks/>
          </p:cNvSpPr>
          <p:nvPr/>
        </p:nvSpPr>
        <p:spPr>
          <a:xfrm>
            <a:off x="8149700" y="3141195"/>
            <a:ext cx="3709161" cy="239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Oluşturduğumuz </a:t>
            </a:r>
            <a:r>
              <a:rPr lang="tr-TR" dirty="0" err="1"/>
              <a:t>ConcreteIterator</a:t>
            </a:r>
            <a:r>
              <a:rPr lang="tr-TR" dirty="0"/>
              <a:t> sınıfı da ‘</a:t>
            </a:r>
            <a:r>
              <a:rPr lang="tr-TR" dirty="0" err="1"/>
              <a:t>PersonelIterator</a:t>
            </a:r>
            <a:r>
              <a:rPr lang="tr-TR" dirty="0"/>
              <a:t>’ sınıfına dahildir.</a:t>
            </a:r>
          </a:p>
        </p:txBody>
      </p:sp>
      <p:sp>
        <p:nvSpPr>
          <p:cNvPr id="19" name="İçerik Yer Tutucusu 2">
            <a:extLst>
              <a:ext uri="{FF2B5EF4-FFF2-40B4-BE49-F238E27FC236}">
                <a16:creationId xmlns:a16="http://schemas.microsoft.com/office/drawing/2014/main" id="{D4A18C38-3400-496F-A248-AB262A95435B}"/>
              </a:ext>
            </a:extLst>
          </p:cNvPr>
          <p:cNvSpPr txBox="1">
            <a:spLocks/>
          </p:cNvSpPr>
          <p:nvPr/>
        </p:nvSpPr>
        <p:spPr>
          <a:xfrm>
            <a:off x="8014830" y="4526209"/>
            <a:ext cx="3709161" cy="239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Personel </a:t>
            </a:r>
            <a:r>
              <a:rPr lang="tr-TR" dirty="0" err="1"/>
              <a:t>Iterator</a:t>
            </a:r>
            <a:r>
              <a:rPr lang="tr-TR" dirty="0"/>
              <a:t> sınıfı ile </a:t>
            </a:r>
            <a:r>
              <a:rPr lang="tr-TR" dirty="0" err="1"/>
              <a:t>iterasyonumuzun</a:t>
            </a:r>
            <a:r>
              <a:rPr lang="tr-TR" dirty="0"/>
              <a:t> sınırlarını belirledik. Periyodun tanımlamasını 1’er </a:t>
            </a:r>
            <a:r>
              <a:rPr lang="tr-TR" dirty="0" err="1"/>
              <a:t>1’er</a:t>
            </a:r>
            <a:r>
              <a:rPr lang="tr-TR" dirty="0"/>
              <a:t> yaptık</a:t>
            </a:r>
          </a:p>
        </p:txBody>
      </p:sp>
    </p:spTree>
    <p:extLst>
      <p:ext uri="{BB962C8B-B14F-4D97-AF65-F5344CB8AC3E}">
        <p14:creationId xmlns:p14="http://schemas.microsoft.com/office/powerpoint/2010/main" val="300648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9" grpId="0"/>
    </p:bldLst>
  </p:timing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2802</TotalTime>
  <Words>1135</Words>
  <Application>Microsoft Office PowerPoint</Application>
  <PresentationFormat>Geniş ekran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3" baseType="lpstr">
      <vt:lpstr>arial</vt:lpstr>
      <vt:lpstr>arial</vt:lpstr>
      <vt:lpstr>Calibri</vt:lpstr>
      <vt:lpstr>Century Gothic</vt:lpstr>
      <vt:lpstr>Georgia</vt:lpstr>
      <vt:lpstr>Wingdings 3</vt:lpstr>
      <vt:lpstr>Duman</vt:lpstr>
      <vt:lpstr>C#’da Iterator(Tekrarlayıcı) Kullanımı</vt:lpstr>
      <vt:lpstr>İçindekiler</vt:lpstr>
      <vt:lpstr>Iterator kavramı nedir? </vt:lpstr>
      <vt:lpstr>Iterator Ne İşe Yarar ?</vt:lpstr>
      <vt:lpstr>Günlük Hayattan Iteration Örnekleri</vt:lpstr>
      <vt:lpstr>Iterator Tasarım Deseni Yapıları</vt:lpstr>
      <vt:lpstr>Iterator Uygulaması </vt:lpstr>
      <vt:lpstr>Iterator Uygulaması  (devam)</vt:lpstr>
      <vt:lpstr>Iterator Uygulaması  (devam)</vt:lpstr>
      <vt:lpstr>Iterator Uygulaması  (devam)</vt:lpstr>
      <vt:lpstr>Yield Anahtar Sözcüğü Nedir ?</vt:lpstr>
      <vt:lpstr>Yield Kewyord’ü İle Iterator Uygulaması</vt:lpstr>
      <vt:lpstr>Yield Kewyord’ü İle Iterator Uygulaması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Eren Taymaz</cp:lastModifiedBy>
  <cp:revision>103</cp:revision>
  <dcterms:created xsi:type="dcterms:W3CDTF">2020-04-15T07:57:29Z</dcterms:created>
  <dcterms:modified xsi:type="dcterms:W3CDTF">2021-06-15T19:49:57Z</dcterms:modified>
</cp:coreProperties>
</file>