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312" r:id="rId2"/>
    <p:sldId id="257" r:id="rId3"/>
    <p:sldId id="258" r:id="rId4"/>
    <p:sldId id="273" r:id="rId5"/>
    <p:sldId id="261" r:id="rId6"/>
    <p:sldId id="271" r:id="rId7"/>
    <p:sldId id="306" r:id="rId8"/>
    <p:sldId id="262" r:id="rId9"/>
    <p:sldId id="292" r:id="rId10"/>
    <p:sldId id="301" r:id="rId11"/>
    <p:sldId id="264" r:id="rId12"/>
    <p:sldId id="263" r:id="rId13"/>
    <p:sldId id="265" r:id="rId14"/>
    <p:sldId id="304" r:id="rId15"/>
    <p:sldId id="266" r:id="rId16"/>
    <p:sldId id="274" r:id="rId17"/>
    <p:sldId id="275" r:id="rId18"/>
    <p:sldId id="276" r:id="rId19"/>
    <p:sldId id="277" r:id="rId20"/>
    <p:sldId id="290" r:id="rId21"/>
    <p:sldId id="296" r:id="rId22"/>
    <p:sldId id="278" r:id="rId23"/>
    <p:sldId id="280" r:id="rId24"/>
    <p:sldId id="281" r:id="rId25"/>
    <p:sldId id="291" r:id="rId26"/>
    <p:sldId id="285" r:id="rId27"/>
    <p:sldId id="288" r:id="rId28"/>
    <p:sldId id="286" r:id="rId29"/>
    <p:sldId id="297" r:id="rId30"/>
    <p:sldId id="303" r:id="rId31"/>
    <p:sldId id="307" r:id="rId32"/>
    <p:sldId id="311" r:id="rId33"/>
    <p:sldId id="259" r:id="rId34"/>
    <p:sldId id="31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9700"/>
    <a:srgbClr val="0004FF"/>
    <a:srgbClr val="004A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EA7F1-BA34-45B6-7AAD-87B830970D26}" v="660" dt="2021-03-27T16:04:10.240"/>
    <p1510:client id="{07B54E14-E06D-1096-0D04-D0544E00DC42}" v="1358" dt="2021-04-06T00:45:13.863"/>
    <p1510:client id="{128EBB9F-C07D-2000-C925-3A4834529C98}" v="900" dt="2021-04-06T11:02:10.100"/>
    <p1510:client id="{3B4B848F-5EC5-D95D-97B7-D4BB89BA1AFD}" v="931" dt="2021-04-10T19:32:07.714"/>
    <p1510:client id="{425936F1-D31E-E533-B085-5C3A28F4B095}" v="1651" dt="2021-04-05T01:36:01.288"/>
    <p1510:client id="{92B67843-9729-AEB9-2844-891B29C7C476}" v="34" dt="2021-04-11T13:25:04.899"/>
    <p1510:client id="{AB16CFB5-7181-5338-564E-021F77957198}" v="335" dt="2021-03-26T12:27:59.871"/>
    <p1510:client id="{AF8F2209-4990-2F5C-E87A-98F4F0BAD343}" v="181" dt="2021-04-06T10:22:45.039"/>
    <p1510:client id="{B3F03BFA-454A-BC10-943B-A77982B4398F}" v="1724" dt="2021-06-04T10:01:22.121"/>
    <p1510:client id="{B7EF6F71-DDB5-01C4-E07A-6689B98EBBCE}" v="221" dt="2021-04-11T12:55:17.900"/>
    <p1510:client id="{BFF3D366-0B76-EB84-2136-8CC4468C7667}" v="797" dt="2021-04-06T11:47:24.233"/>
    <p1510:client id="{FCDCBC9F-A093-2000-C925-311DB23C58A0}" v="539" dt="2021-04-10T12:35:55.961"/>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46"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6/10/2021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98FB89DC-2DD7-4BC4-870C-18A93307BF30}" type="slidenum">
              <a:rPr lang="en-US" smtClean="0"/>
              <a:t>34</a:t>
            </a:fld>
            <a:endParaRPr lang="en-US"/>
          </a:p>
        </p:txBody>
      </p:sp>
    </p:spTree>
    <p:extLst>
      <p:ext uri="{BB962C8B-B14F-4D97-AF65-F5344CB8AC3E}">
        <p14:creationId xmlns:p14="http://schemas.microsoft.com/office/powerpoint/2010/main" val="709519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11569B82-D436-4971-9035-AF4560DC1D64}" type="datetime1">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4E48B82A-782D-40A2-9162-8D3CB9B4A046}" type="datetime1">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3054518E-DA6C-4A77-B837-1DD00265882E}" type="datetime1">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AFE29EDF-218D-4E2C-9A13-DE1F873BD9F5}" type="datetime1">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E0504325-DA4E-4610-964B-A327D29A7E33}" type="datetime1">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A9B5BB0C-DBB9-423D-8E78-55EFB52B628C}" type="datetime1">
              <a:rPr lang="en-US" smtClean="0"/>
              <a:t>6/10/2021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6ADB6DB6-B633-4BFA-A3DC-C220FBB73565}" type="datetime1">
              <a:rPr lang="en-US" smtClean="0"/>
              <a:t>6/10/2021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6/10/2021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6/10/2021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2.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youtube.com/bmdersleri" TargetMode="External"/><Relationship Id="rId3" Type="http://schemas.openxmlformats.org/officeDocument/2006/relationships/hyperlink" Target="https://www.mertkimyonsen.com/" TargetMode="External"/><Relationship Id="rId7" Type="http://schemas.openxmlformats.org/officeDocument/2006/relationships/image" Target="../media/image2.png"/><Relationship Id="rId2" Type="http://schemas.openxmlformats.org/officeDocument/2006/relationships/hyperlink" Target="https://www.guru99.com/java-data-abstraction.html" TargetMode="External"/><Relationship Id="rId1" Type="http://schemas.openxmlformats.org/officeDocument/2006/relationships/slideLayout" Target="../slideLayouts/slideLayout2.xml"/><Relationship Id="rId6" Type="http://schemas.openxmlformats.org/officeDocument/2006/relationships/hyperlink" Target="https://www.youtube.com/channel/UCIdYgV-XFjv9q0IHtzUTtQw" TargetMode="External"/><Relationship Id="rId5" Type="http://schemas.openxmlformats.org/officeDocument/2006/relationships/image" Target="../media/image1.jpeg"/><Relationship Id="rId4" Type="http://schemas.openxmlformats.org/officeDocument/2006/relationships/hyperlink" Target="https://www.dotnetperls.com/"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2.png"/><Relationship Id="rId4" Type="http://schemas.openxmlformats.org/officeDocument/2006/relationships/hyperlink" Target="https://www.youtube.com/channel/UCIdYgV-XFjv9q0IHtzUTtQw"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C# Erişim Belirleyiciler </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2056" name="Picture 8" descr="Kurumsal Kimlik | Burdur Mehmet Akif Ersoy Üniversitesi">
            <a:extLst>
              <a:ext uri="{FF2B5EF4-FFF2-40B4-BE49-F238E27FC236}">
                <a16:creationId xmlns:a16="http://schemas.microsoft.com/office/drawing/2014/main" xmlns=""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3" name="Alt Başlık 2">
            <a:extLst>
              <a:ext uri="{FF2B5EF4-FFF2-40B4-BE49-F238E27FC236}">
                <a16:creationId xmlns:a16="http://schemas.microsoft.com/office/drawing/2014/main" xmlns=""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3"/>
            <a:extLst>
              <a:ext uri="{FF2B5EF4-FFF2-40B4-BE49-F238E27FC236}">
                <a16:creationId xmlns:a16="http://schemas.microsoft.com/office/drawing/2014/main" xmlns="" id="{EED764AF-282C-4771-8AA0-42C0A63C7DC7}"/>
              </a:ext>
            </a:extLst>
          </p:cNvPr>
          <p:cNvPicPr>
            <a:picLocks noChangeAspect="1"/>
          </p:cNvPicPr>
          <p:nvPr/>
        </p:nvPicPr>
        <p:blipFill>
          <a:blip r:embed="rId4"/>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xmlns=""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5">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xmlns="" id="{A2F27DDA-67C0-41CC-BD3F-EBB74DA685A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5" name="Resim 6">
            <a:extLst>
              <a:ext uri="{FF2B5EF4-FFF2-40B4-BE49-F238E27FC236}">
                <a16:creationId xmlns:a16="http://schemas.microsoft.com/office/drawing/2014/main" xmlns="" id="{D0325D6B-974A-43EE-8F9E-533AAAB7C4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7582" y="4326316"/>
            <a:ext cx="2328555" cy="2328555"/>
          </a:xfrm>
          <a:prstGeom prst="rect">
            <a:avLst/>
          </a:prstGeom>
        </p:spPr>
      </p:pic>
      <p:sp>
        <p:nvSpPr>
          <p:cNvPr id="16" name="Dikdörtgen: Köşeleri Yuvarlatılmış 5">
            <a:extLst>
              <a:ext uri="{FF2B5EF4-FFF2-40B4-BE49-F238E27FC236}">
                <a16:creationId xmlns:a16="http://schemas.microsoft.com/office/drawing/2014/main" xmlns=""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Alt Başlık 2">
            <a:extLst>
              <a:ext uri="{FF2B5EF4-FFF2-40B4-BE49-F238E27FC236}">
                <a16:creationId xmlns:a16="http://schemas.microsoft.com/office/drawing/2014/main" xmlns=""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Emre AVUÇLU 1911404100</a:t>
            </a:r>
            <a:endParaRPr lang="tr-TR" b="1" dirty="0">
              <a:solidFill>
                <a:schemeClr val="tx1"/>
              </a:solidFill>
            </a:endParaRPr>
          </a:p>
          <a:p>
            <a:r>
              <a:rPr lang="tr-TR" dirty="0">
                <a:solidFill>
                  <a:schemeClr val="tx1"/>
                </a:solidFill>
              </a:rPr>
              <a:t>Tarih                            : </a:t>
            </a:r>
            <a:r>
              <a:rPr lang="tr-TR" dirty="0" smtClean="0">
                <a:solidFill>
                  <a:schemeClr val="tx1"/>
                </a:solidFill>
              </a:rPr>
              <a:t>10/06/2021</a:t>
            </a:r>
            <a:endParaRPr lang="tr-TR" dirty="0">
              <a:solidFill>
                <a:schemeClr val="tx1"/>
              </a:solidFill>
            </a:endParaRPr>
          </a:p>
          <a:p>
            <a:r>
              <a:rPr lang="tr-TR" dirty="0">
                <a:solidFill>
                  <a:schemeClr val="tx1"/>
                </a:solidFill>
              </a:rPr>
              <a:t>Sürüm                         : </a:t>
            </a:r>
            <a:r>
              <a:rPr lang="tr-TR" dirty="0"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spTree>
    <p:extLst>
      <p:ext uri="{BB962C8B-B14F-4D97-AF65-F5344CB8AC3E}">
        <p14:creationId xmlns:p14="http://schemas.microsoft.com/office/powerpoint/2010/main" val="1781855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sz="3200" dirty="0">
                <a:ea typeface="+mj-lt"/>
                <a:cs typeface="+mj-lt"/>
              </a:rPr>
              <a:t>C# </a:t>
            </a:r>
            <a:r>
              <a:rPr lang="tr-TR" sz="3200" dirty="0" err="1">
                <a:ea typeface="+mj-lt"/>
                <a:cs typeface="+mj-lt"/>
              </a:rPr>
              <a:t>Private</a:t>
            </a:r>
            <a:r>
              <a:rPr lang="tr-TR" sz="3200" dirty="0">
                <a:ea typeface="+mj-lt"/>
                <a:cs typeface="+mj-lt"/>
              </a:rPr>
              <a:t> Örneği </a:t>
            </a:r>
            <a:r>
              <a:rPr lang="tr-TR" sz="3200" dirty="0"/>
              <a:t>3</a:t>
            </a:r>
            <a:br>
              <a:rPr lang="tr-TR" sz="3200" dirty="0"/>
            </a:br>
            <a:r>
              <a:rPr lang="tr-TR" sz="3200" dirty="0"/>
              <a:t>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155718" y="1950106"/>
            <a:ext cx="4683767" cy="3224258"/>
          </a:xfrm>
        </p:spPr>
        <p:txBody>
          <a:bodyPr vert="horz" lIns="91440" tIns="45720" rIns="91440" bIns="45720" rtlCol="0" anchor="t">
            <a:normAutofit/>
          </a:bodyPr>
          <a:lstStyle/>
          <a:p>
            <a:pPr algn="just"/>
            <a:r>
              <a:rPr lang="en-US" dirty="0"/>
              <a:t>Bu </a:t>
            </a:r>
            <a:r>
              <a:rPr lang="en-US" dirty="0" err="1"/>
              <a:t>örnekte</a:t>
            </a:r>
            <a:r>
              <a:rPr lang="en-US" dirty="0"/>
              <a:t> </a:t>
            </a:r>
            <a:r>
              <a:rPr lang="en-US" dirty="0" err="1"/>
              <a:t>ise</a:t>
            </a:r>
            <a:r>
              <a:rPr lang="en-US" dirty="0"/>
              <a:t> </a:t>
            </a:r>
            <a:r>
              <a:rPr lang="en-US" dirty="0" err="1"/>
              <a:t>Aynı</a:t>
            </a:r>
            <a:r>
              <a:rPr lang="en-US" dirty="0"/>
              <a:t> class </a:t>
            </a:r>
            <a:r>
              <a:rPr lang="en-US" dirty="0" err="1"/>
              <a:t>içerisinde</a:t>
            </a:r>
            <a:r>
              <a:rPr lang="en-US" dirty="0"/>
              <a:t> private </a:t>
            </a:r>
            <a:r>
              <a:rPr lang="en-US" dirty="0" err="1"/>
              <a:t>üyeye</a:t>
            </a:r>
            <a:r>
              <a:rPr lang="en-US" dirty="0"/>
              <a:t> </a:t>
            </a:r>
            <a:r>
              <a:rPr lang="en-US" dirty="0" err="1"/>
              <a:t>erişim</a:t>
            </a:r>
            <a:r>
              <a:rPr lang="en-US" dirty="0"/>
              <a:t> </a:t>
            </a:r>
            <a:r>
              <a:rPr lang="en-US" dirty="0" err="1"/>
              <a:t>sağlayıp</a:t>
            </a:r>
            <a:r>
              <a:rPr lang="en-US" dirty="0"/>
              <a:t>, </a:t>
            </a:r>
            <a:r>
              <a:rPr lang="en-US" dirty="0" err="1"/>
              <a:t>nesne</a:t>
            </a:r>
            <a:r>
              <a:rPr lang="en-US" dirty="0"/>
              <a:t> </a:t>
            </a:r>
            <a:r>
              <a:rPr lang="en-US" dirty="0" err="1"/>
              <a:t>oluşturabildiğimizi</a:t>
            </a:r>
            <a:r>
              <a:rPr lang="en-US" dirty="0"/>
              <a:t> </a:t>
            </a:r>
            <a:r>
              <a:rPr lang="en-US" dirty="0" err="1"/>
              <a:t>görüyoruz</a:t>
            </a:r>
            <a:r>
              <a:rPr lang="en-US" dirty="0"/>
              <a:t>.</a:t>
            </a:r>
            <a:endParaRPr lang="tr-TR"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
        <p:nvSpPr>
          <p:cNvPr id="5" name="Metin kutusu 4">
            <a:extLst>
              <a:ext uri="{FF2B5EF4-FFF2-40B4-BE49-F238E27FC236}">
                <a16:creationId xmlns:a16="http://schemas.microsoft.com/office/drawing/2014/main" xmlns="" id="{C956D2F0-AE3A-4967-973B-2AF8FF60300C}"/>
              </a:ext>
            </a:extLst>
          </p:cNvPr>
          <p:cNvSpPr txBox="1"/>
          <p:nvPr/>
        </p:nvSpPr>
        <p:spPr>
          <a:xfrm>
            <a:off x="6819900" y="1796716"/>
            <a:ext cx="4928936" cy="4616648"/>
          </a:xfrm>
          <a:prstGeom prst="rect">
            <a:avLst/>
          </a:prstGeom>
          <a:noFill/>
          <a:ln w="31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smtClean="0">
                <a:solidFill>
                  <a:srgbClr val="0004FF"/>
                </a:solidFill>
                <a:latin typeface="Courier New"/>
                <a:cs typeface="Courier New"/>
              </a:rPr>
              <a:t>namespace </a:t>
            </a:r>
            <a:r>
              <a:rPr lang="en-US" sz="1400" dirty="0" smtClean="0">
                <a:latin typeface="Courier New"/>
                <a:cs typeface="Courier New"/>
              </a:rPr>
              <a:t>Private3</a:t>
            </a:r>
          </a:p>
          <a:p>
            <a:r>
              <a:rPr lang="en-US" sz="1400" dirty="0" smtClean="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class </a:t>
            </a:r>
            <a:r>
              <a:rPr lang="en-US" sz="1400" dirty="0">
                <a:solidFill>
                  <a:srgbClr val="004A80"/>
                </a:solidFill>
                <a:latin typeface="Courier New"/>
                <a:cs typeface="Courier New"/>
              </a:rPr>
              <a:t>Box</a:t>
            </a:r>
          </a:p>
          <a:p>
            <a:r>
              <a:rPr lang="en-US" sz="1400" dirty="0">
                <a:latin typeface="Courier New"/>
                <a:cs typeface="Courier New"/>
              </a:rPr>
              <a:t>    {</a:t>
            </a:r>
          </a:p>
          <a:p>
            <a:r>
              <a:rPr lang="en-US" sz="1400" dirty="0">
                <a:latin typeface="Courier New"/>
                <a:cs typeface="Courier New"/>
              </a:rPr>
              <a:t>        </a:t>
            </a:r>
            <a:r>
              <a:rPr lang="en-US" sz="1400" dirty="0">
                <a:solidFill>
                  <a:srgbClr val="00B050"/>
                </a:solidFill>
                <a:latin typeface="Courier New"/>
                <a:cs typeface="Courier New"/>
              </a:rPr>
              <a:t>//Kutu </a:t>
            </a:r>
            <a:r>
              <a:rPr lang="en-US" sz="1400" dirty="0" err="1">
                <a:solidFill>
                  <a:srgbClr val="00B050"/>
                </a:solidFill>
                <a:latin typeface="Courier New"/>
                <a:cs typeface="Courier New"/>
              </a:rPr>
              <a:t>Uygulaması</a:t>
            </a:r>
            <a:endParaRPr lang="en-US" sz="1400" dirty="0">
              <a:solidFill>
                <a:srgbClr val="00B050"/>
              </a:solidFill>
              <a:latin typeface="Courier New"/>
              <a:cs typeface="Courier New"/>
            </a:endParaRPr>
          </a:p>
          <a:p>
            <a:r>
              <a:rPr lang="en-US" sz="1400" dirty="0">
                <a:latin typeface="Courier New"/>
                <a:cs typeface="Courier New"/>
              </a:rPr>
              <a:t>    }</a:t>
            </a:r>
          </a:p>
          <a:p>
            <a:endParaRPr lang="en-US" sz="1400" dirty="0">
              <a:latin typeface="Courier New"/>
              <a:cs typeface="Courier New"/>
            </a:endParaRPr>
          </a:p>
          <a:p>
            <a:r>
              <a:rPr lang="en-US" sz="1400" dirty="0">
                <a:latin typeface="Courier New"/>
                <a:cs typeface="Courier New"/>
              </a:rPr>
              <a:t> </a:t>
            </a:r>
            <a:r>
              <a:rPr lang="en-US" sz="1400" dirty="0">
                <a:solidFill>
                  <a:srgbClr val="0004FF"/>
                </a:solidFill>
                <a:latin typeface="Courier New"/>
                <a:cs typeface="Courier New"/>
              </a:rPr>
              <a:t>class </a:t>
            </a:r>
            <a:r>
              <a:rPr lang="en-US" sz="1400" dirty="0">
                <a:solidFill>
                  <a:srgbClr val="004A80"/>
                </a:solidFill>
                <a:latin typeface="Courier New"/>
                <a:cs typeface="Courier New"/>
              </a:rPr>
              <a:t>Container</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private </a:t>
            </a:r>
            <a:r>
              <a:rPr lang="en-US" sz="1400" dirty="0">
                <a:solidFill>
                  <a:srgbClr val="004A80"/>
                </a:solidFill>
                <a:latin typeface="Courier New"/>
                <a:cs typeface="Courier New"/>
              </a:rPr>
              <a:t>Box </a:t>
            </a:r>
            <a:r>
              <a:rPr lang="en-US" sz="1400" dirty="0">
                <a:latin typeface="Courier New"/>
                <a:cs typeface="Courier New"/>
              </a:rPr>
              <a:t>_box1;</a:t>
            </a:r>
          </a:p>
          <a:p>
            <a:r>
              <a:rPr lang="en-US" sz="1400" dirty="0">
                <a:latin typeface="Courier New"/>
                <a:cs typeface="Courier New"/>
              </a:rPr>
              <a:t>        </a:t>
            </a:r>
            <a:r>
              <a:rPr lang="en-US" sz="1400" dirty="0">
                <a:solidFill>
                  <a:srgbClr val="0004FF"/>
                </a:solidFill>
                <a:latin typeface="Courier New"/>
                <a:cs typeface="Courier New"/>
              </a:rPr>
              <a:t>private </a:t>
            </a:r>
            <a:r>
              <a:rPr lang="en-US" sz="1400" dirty="0">
                <a:solidFill>
                  <a:srgbClr val="004A80"/>
                </a:solidFill>
                <a:latin typeface="Courier New"/>
                <a:cs typeface="Courier New"/>
              </a:rPr>
              <a:t>Box </a:t>
            </a:r>
            <a:r>
              <a:rPr lang="en-US" sz="1400" dirty="0">
                <a:latin typeface="Courier New"/>
                <a:cs typeface="Courier New"/>
              </a:rPr>
              <a:t>_box2;</a:t>
            </a:r>
          </a:p>
          <a:p>
            <a:endParaRPr lang="en-US" sz="1400" dirty="0">
              <a:latin typeface="Courier New"/>
              <a:cs typeface="Courier New"/>
            </a:endParaRPr>
          </a:p>
          <a:p>
            <a:endParaRPr lang="tr-TR" sz="1400" dirty="0" smtClean="0">
              <a:latin typeface="Courier New"/>
              <a:cs typeface="Courier New"/>
            </a:endParaRPr>
          </a:p>
          <a:p>
            <a:r>
              <a:rPr lang="en-US" sz="1400" dirty="0">
                <a:latin typeface="Courier New"/>
                <a:cs typeface="Courier New"/>
              </a:rPr>
              <a:t>        </a:t>
            </a:r>
            <a:r>
              <a:rPr lang="en-US" sz="1400" dirty="0">
                <a:solidFill>
                  <a:srgbClr val="0004FF"/>
                </a:solidFill>
                <a:latin typeface="Courier New"/>
                <a:cs typeface="Courier New"/>
              </a:rPr>
              <a:t>private </a:t>
            </a:r>
            <a:r>
              <a:rPr lang="en-US" sz="1400" dirty="0">
                <a:solidFill>
                  <a:srgbClr val="004A80"/>
                </a:solidFill>
                <a:latin typeface="Courier New"/>
                <a:cs typeface="Courier New"/>
              </a:rPr>
              <a:t>Container</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r>
              <a:rPr lang="tr-TR" sz="1400" dirty="0" smtClean="0">
                <a:latin typeface="Courier New"/>
                <a:cs typeface="Courier New"/>
              </a:rPr>
              <a:t> </a:t>
            </a:r>
            <a:r>
              <a:rPr lang="en-US" sz="1400" dirty="0" smtClean="0">
                <a:latin typeface="Courier New"/>
                <a:cs typeface="Courier New"/>
              </a:rPr>
              <a:t>_</a:t>
            </a:r>
            <a:r>
              <a:rPr lang="en-US" sz="1400" dirty="0">
                <a:latin typeface="Courier New"/>
                <a:cs typeface="Courier New"/>
              </a:rPr>
              <a:t>box1 = </a:t>
            </a:r>
            <a:r>
              <a:rPr lang="en-US" sz="1400" dirty="0">
                <a:solidFill>
                  <a:srgbClr val="0004FF"/>
                </a:solidFill>
                <a:latin typeface="Courier New"/>
                <a:cs typeface="Courier New"/>
              </a:rPr>
              <a:t>new </a:t>
            </a:r>
            <a:r>
              <a:rPr lang="en-US" sz="1400" dirty="0">
                <a:solidFill>
                  <a:srgbClr val="004A80"/>
                </a:solidFill>
                <a:latin typeface="Courier New"/>
                <a:cs typeface="Courier New"/>
              </a:rPr>
              <a:t>Box</a:t>
            </a:r>
            <a:r>
              <a:rPr lang="en-US" sz="1400" dirty="0">
                <a:latin typeface="Courier New"/>
                <a:cs typeface="Courier New"/>
              </a:rPr>
              <a:t>(); </a:t>
            </a:r>
            <a:r>
              <a:rPr lang="en-US" sz="1400" dirty="0">
                <a:solidFill>
                  <a:srgbClr val="00B050"/>
                </a:solidFill>
                <a:latin typeface="Courier New"/>
                <a:cs typeface="Courier New"/>
              </a:rPr>
              <a:t>//</a:t>
            </a:r>
            <a:r>
              <a:rPr lang="en-US" sz="1400" dirty="0" err="1">
                <a:solidFill>
                  <a:srgbClr val="00B050"/>
                </a:solidFill>
                <a:latin typeface="Courier New"/>
                <a:cs typeface="Courier New"/>
              </a:rPr>
              <a:t>Nesne</a:t>
            </a:r>
            <a:r>
              <a:rPr lang="en-US" sz="1400" dirty="0">
                <a:solidFill>
                  <a:srgbClr val="00B050"/>
                </a:solidFill>
                <a:latin typeface="Courier New"/>
                <a:cs typeface="Courier New"/>
              </a:rPr>
              <a:t> </a:t>
            </a:r>
            <a:r>
              <a:rPr lang="en-US" sz="1400" dirty="0" err="1">
                <a:solidFill>
                  <a:srgbClr val="00B050"/>
                </a:solidFill>
                <a:latin typeface="Courier New"/>
                <a:cs typeface="Courier New"/>
              </a:rPr>
              <a:t>oluşturuldu</a:t>
            </a:r>
            <a:endParaRPr lang="en-US" sz="1400" dirty="0">
              <a:solidFill>
                <a:srgbClr val="00B050"/>
              </a:solidFill>
              <a:latin typeface="Courier New"/>
              <a:cs typeface="Courier New"/>
            </a:endParaRPr>
          </a:p>
          <a:p>
            <a:r>
              <a:rPr lang="en-US" sz="1400" dirty="0">
                <a:latin typeface="Courier New"/>
                <a:cs typeface="Courier New"/>
              </a:rPr>
              <a:t>   </a:t>
            </a:r>
            <a:r>
              <a:rPr lang="tr-TR" sz="1400" dirty="0" smtClean="0">
                <a:latin typeface="Courier New"/>
                <a:cs typeface="Courier New"/>
              </a:rPr>
              <a:t>  </a:t>
            </a:r>
            <a:r>
              <a:rPr lang="en-US" sz="1400" dirty="0" smtClean="0">
                <a:latin typeface="Courier New"/>
                <a:cs typeface="Courier New"/>
              </a:rPr>
              <a:t> </a:t>
            </a:r>
            <a:r>
              <a:rPr lang="en-US" sz="1400" dirty="0">
                <a:latin typeface="Courier New"/>
                <a:cs typeface="Courier New"/>
              </a:rPr>
              <a:t>_box2 = </a:t>
            </a:r>
            <a:r>
              <a:rPr lang="en-US" sz="1400" dirty="0">
                <a:solidFill>
                  <a:srgbClr val="0004FF"/>
                </a:solidFill>
                <a:latin typeface="Courier New"/>
                <a:cs typeface="Courier New"/>
              </a:rPr>
              <a:t>new </a:t>
            </a:r>
            <a:r>
              <a:rPr lang="en-US" sz="1400" dirty="0">
                <a:solidFill>
                  <a:srgbClr val="004A80"/>
                </a:solidFill>
                <a:latin typeface="Courier New"/>
                <a:cs typeface="Courier New"/>
              </a:rPr>
              <a:t>Box</a:t>
            </a:r>
            <a:r>
              <a:rPr lang="en-US" sz="1400" dirty="0">
                <a:latin typeface="Courier New"/>
                <a:cs typeface="Courier New"/>
              </a:rPr>
              <a:t>(); </a:t>
            </a:r>
            <a:r>
              <a:rPr lang="en-US" sz="1400" dirty="0">
                <a:solidFill>
                  <a:srgbClr val="00B050"/>
                </a:solidFill>
                <a:latin typeface="Courier New"/>
                <a:cs typeface="Courier New"/>
              </a:rPr>
              <a:t>//</a:t>
            </a:r>
            <a:r>
              <a:rPr lang="en-US" sz="1400" dirty="0" err="1">
                <a:solidFill>
                  <a:srgbClr val="00B050"/>
                </a:solidFill>
                <a:latin typeface="Courier New"/>
                <a:cs typeface="Courier New"/>
              </a:rPr>
              <a:t>Nesne</a:t>
            </a:r>
            <a:r>
              <a:rPr lang="en-US" sz="1400" dirty="0">
                <a:solidFill>
                  <a:srgbClr val="00B050"/>
                </a:solidFill>
                <a:latin typeface="Courier New"/>
                <a:cs typeface="Courier New"/>
              </a:rPr>
              <a:t> </a:t>
            </a:r>
            <a:r>
              <a:rPr lang="en-US" sz="1400" dirty="0" err="1">
                <a:solidFill>
                  <a:srgbClr val="00B050"/>
                </a:solidFill>
                <a:latin typeface="Courier New"/>
                <a:cs typeface="Courier New"/>
              </a:rPr>
              <a:t>oluşturuldu</a:t>
            </a:r>
            <a:endParaRPr lang="en-US" sz="1400" dirty="0">
              <a:solidFill>
                <a:srgbClr val="00B050"/>
              </a:solidFill>
              <a:latin typeface="Courier New"/>
              <a:cs typeface="Courier New"/>
            </a:endParaRPr>
          </a:p>
          <a:p>
            <a:endParaRPr lang="en-US" sz="1400" dirty="0">
              <a:latin typeface="Courier New"/>
              <a:cs typeface="Courier New"/>
            </a:endParaRPr>
          </a:p>
          <a:p>
            <a:r>
              <a:rPr lang="en-US" sz="1400" dirty="0">
                <a:latin typeface="Courier New"/>
                <a:cs typeface="Courier New"/>
              </a:rPr>
              <a:t>        }</a:t>
            </a:r>
          </a:p>
          <a:p>
            <a:r>
              <a:rPr lang="en-US" sz="1400" dirty="0">
                <a:latin typeface="Courier New"/>
                <a:cs typeface="Courier New"/>
              </a:rPr>
              <a:t>    }</a:t>
            </a:r>
          </a:p>
          <a:p>
            <a:r>
              <a:rPr lang="en-US" sz="1400" dirty="0">
                <a:latin typeface="Courier New"/>
                <a:cs typeface="Courier New"/>
              </a:rPr>
              <a:t>}</a:t>
            </a:r>
          </a:p>
        </p:txBody>
      </p:sp>
    </p:spTree>
    <p:extLst>
      <p:ext uri="{BB962C8B-B14F-4D97-AF65-F5344CB8AC3E}">
        <p14:creationId xmlns:p14="http://schemas.microsoft.com/office/powerpoint/2010/main" val="1049990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2556713" y="587898"/>
            <a:ext cx="8911687" cy="1280890"/>
          </a:xfrm>
        </p:spPr>
        <p:txBody>
          <a:bodyPr>
            <a:normAutofit/>
          </a:bodyPr>
          <a:lstStyle/>
          <a:p>
            <a:r>
              <a:rPr lang="tr-TR" sz="3200" dirty="0">
                <a:ea typeface="+mj-lt"/>
                <a:cs typeface="+mj-lt"/>
              </a:rPr>
              <a:t>C# </a:t>
            </a:r>
            <a:r>
              <a:rPr lang="tr-TR" sz="3200" dirty="0" err="1">
                <a:ea typeface="+mj-lt"/>
                <a:cs typeface="+mj-lt"/>
              </a:rPr>
              <a:t>Private</a:t>
            </a:r>
            <a:r>
              <a:rPr lang="tr-TR" sz="3200" dirty="0">
                <a:ea typeface="+mj-lt"/>
                <a:cs typeface="+mj-lt"/>
              </a:rPr>
              <a:t> Örneği 4</a:t>
            </a:r>
            <a:r>
              <a:rPr lang="tr-TR" sz="3200" dirty="0"/>
              <a:t>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193299" y="1267437"/>
            <a:ext cx="4928737" cy="5460738"/>
          </a:xfrm>
        </p:spPr>
        <p:txBody>
          <a:bodyPr vert="horz" lIns="91440" tIns="45720" rIns="91440" bIns="45720" rtlCol="0" anchor="t">
            <a:normAutofit/>
          </a:bodyPr>
          <a:lstStyle/>
          <a:p>
            <a:pPr algn="just"/>
            <a:r>
              <a:rPr lang="en-US" dirty="0">
                <a:ea typeface="+mn-lt"/>
                <a:cs typeface="+mn-lt"/>
              </a:rPr>
              <a:t>Private </a:t>
            </a:r>
            <a:r>
              <a:rPr lang="en-US" dirty="0" err="1">
                <a:ea typeface="+mn-lt"/>
                <a:cs typeface="+mn-lt"/>
              </a:rPr>
              <a:t>erişim</a:t>
            </a:r>
            <a:r>
              <a:rPr lang="en-US" dirty="0">
                <a:ea typeface="+mn-lt"/>
                <a:cs typeface="+mn-lt"/>
              </a:rPr>
              <a:t> </a:t>
            </a:r>
            <a:r>
              <a:rPr lang="en-US" dirty="0" err="1">
                <a:ea typeface="+mn-lt"/>
                <a:cs typeface="+mn-lt"/>
              </a:rPr>
              <a:t>belirteci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sınıfın</a:t>
            </a:r>
            <a:r>
              <a:rPr lang="en-US" dirty="0">
                <a:ea typeface="+mn-lt"/>
                <a:cs typeface="+mn-lt"/>
              </a:rPr>
              <a:t> </a:t>
            </a:r>
            <a:r>
              <a:rPr lang="en-US" dirty="0" err="1">
                <a:ea typeface="+mn-lt"/>
                <a:cs typeface="+mn-lt"/>
              </a:rPr>
              <a:t>üye</a:t>
            </a:r>
            <a:r>
              <a:rPr lang="en-US" dirty="0">
                <a:ea typeface="+mn-lt"/>
                <a:cs typeface="+mn-lt"/>
              </a:rPr>
              <a:t> </a:t>
            </a:r>
            <a:r>
              <a:rPr lang="en-US" dirty="0" err="1">
                <a:ea typeface="+mn-lt"/>
                <a:cs typeface="+mn-lt"/>
              </a:rPr>
              <a:t>değişkenlerini</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üye</a:t>
            </a:r>
            <a:r>
              <a:rPr lang="en-US" dirty="0">
                <a:ea typeface="+mn-lt"/>
                <a:cs typeface="+mn-lt"/>
              </a:rPr>
              <a:t> </a:t>
            </a:r>
            <a:r>
              <a:rPr lang="en-US" dirty="0" err="1">
                <a:ea typeface="+mn-lt"/>
                <a:cs typeface="+mn-lt"/>
              </a:rPr>
              <a:t>işlevlerini</a:t>
            </a:r>
            <a:r>
              <a:rPr lang="en-US" dirty="0">
                <a:ea typeface="+mn-lt"/>
                <a:cs typeface="+mn-lt"/>
              </a:rPr>
              <a:t> </a:t>
            </a:r>
            <a:r>
              <a:rPr lang="en-US" dirty="0" err="1">
                <a:ea typeface="+mn-lt"/>
                <a:cs typeface="+mn-lt"/>
              </a:rPr>
              <a:t>diğer</a:t>
            </a:r>
            <a:r>
              <a:rPr lang="en-US" dirty="0">
                <a:ea typeface="+mn-lt"/>
                <a:cs typeface="+mn-lt"/>
              </a:rPr>
              <a:t> </a:t>
            </a:r>
            <a:r>
              <a:rPr lang="en-US" dirty="0" err="1">
                <a:ea typeface="+mn-lt"/>
                <a:cs typeface="+mn-lt"/>
              </a:rPr>
              <a:t>işlevlerden</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nesnelerden</a:t>
            </a:r>
            <a:r>
              <a:rPr lang="en-US" dirty="0">
                <a:ea typeface="+mn-lt"/>
                <a:cs typeface="+mn-lt"/>
              </a:rPr>
              <a:t> </a:t>
            </a:r>
            <a:r>
              <a:rPr lang="en-US" dirty="0" err="1">
                <a:ea typeface="+mn-lt"/>
                <a:cs typeface="+mn-lt"/>
              </a:rPr>
              <a:t>gizlemesine</a:t>
            </a:r>
            <a:r>
              <a:rPr lang="en-US" dirty="0">
                <a:ea typeface="+mn-lt"/>
                <a:cs typeface="+mn-lt"/>
              </a:rPr>
              <a:t> </a:t>
            </a:r>
            <a:r>
              <a:rPr lang="en-US" dirty="0" err="1">
                <a:ea typeface="+mn-lt"/>
                <a:cs typeface="+mn-lt"/>
              </a:rPr>
              <a:t>izin</a:t>
            </a:r>
            <a:r>
              <a:rPr lang="en-US" dirty="0">
                <a:ea typeface="+mn-lt"/>
                <a:cs typeface="+mn-lt"/>
              </a:rPr>
              <a:t> </a:t>
            </a:r>
            <a:r>
              <a:rPr lang="en-US" dirty="0" err="1">
                <a:ea typeface="+mn-lt"/>
                <a:cs typeface="+mn-lt"/>
              </a:rPr>
              <a:t>verir</a:t>
            </a:r>
            <a:r>
              <a:rPr lang="en-US" dirty="0">
                <a:ea typeface="+mn-lt"/>
                <a:cs typeface="+mn-lt"/>
              </a:rPr>
              <a:t>. private </a:t>
            </a:r>
            <a:r>
              <a:rPr lang="en-US" dirty="0" err="1">
                <a:ea typeface="+mn-lt"/>
                <a:cs typeface="+mn-lt"/>
              </a:rPr>
              <a:t>yapılan</a:t>
            </a:r>
            <a:r>
              <a:rPr lang="en-US" dirty="0">
                <a:ea typeface="+mn-lt"/>
                <a:cs typeface="+mn-lt"/>
              </a:rPr>
              <a:t> </a:t>
            </a:r>
            <a:r>
              <a:rPr lang="en-US" dirty="0" err="1">
                <a:ea typeface="+mn-lt"/>
                <a:cs typeface="+mn-lt"/>
              </a:rPr>
              <a:t>öge</a:t>
            </a:r>
            <a:r>
              <a:rPr lang="en-US" dirty="0">
                <a:ea typeface="+mn-lt"/>
                <a:cs typeface="+mn-lt"/>
              </a:rPr>
              <a:t> </a:t>
            </a:r>
            <a:r>
              <a:rPr lang="en-US" dirty="0" err="1">
                <a:ea typeface="+mn-lt"/>
                <a:cs typeface="+mn-lt"/>
              </a:rPr>
              <a:t>sadece</a:t>
            </a:r>
            <a:r>
              <a:rPr lang="en-US" dirty="0">
                <a:ea typeface="+mn-lt"/>
                <a:cs typeface="+mn-lt"/>
              </a:rPr>
              <a:t> </a:t>
            </a:r>
            <a:r>
              <a:rPr lang="en-US" dirty="0" err="1">
                <a:ea typeface="+mn-lt"/>
                <a:cs typeface="+mn-lt"/>
              </a:rPr>
              <a:t>sınıf</a:t>
            </a:r>
            <a:r>
              <a:rPr lang="en-US" dirty="0">
                <a:ea typeface="+mn-lt"/>
                <a:cs typeface="+mn-lt"/>
              </a:rPr>
              <a:t> </a:t>
            </a:r>
            <a:r>
              <a:rPr lang="en-US" dirty="0" err="1">
                <a:ea typeface="+mn-lt"/>
                <a:cs typeface="+mn-lt"/>
              </a:rPr>
              <a:t>üyeleri</a:t>
            </a:r>
            <a:r>
              <a:rPr lang="en-US" dirty="0">
                <a:ea typeface="+mn-lt"/>
                <a:cs typeface="+mn-lt"/>
              </a:rPr>
              <a:t> </a:t>
            </a:r>
            <a:r>
              <a:rPr lang="en-US" dirty="0" err="1">
                <a:ea typeface="+mn-lt"/>
                <a:cs typeface="+mn-lt"/>
              </a:rPr>
              <a:t>tarafından</a:t>
            </a:r>
            <a:r>
              <a:rPr lang="en-US" dirty="0">
                <a:ea typeface="+mn-lt"/>
                <a:cs typeface="+mn-lt"/>
              </a:rPr>
              <a:t> </a:t>
            </a:r>
            <a:r>
              <a:rPr lang="en-US" dirty="0" err="1">
                <a:ea typeface="+mn-lt"/>
                <a:cs typeface="+mn-lt"/>
              </a:rPr>
              <a:t>erişilebilir</a:t>
            </a:r>
            <a:r>
              <a:rPr lang="en-US" dirty="0">
                <a:ea typeface="+mn-lt"/>
                <a:cs typeface="+mn-lt"/>
              </a:rPr>
              <a:t>. </a:t>
            </a:r>
            <a:r>
              <a:rPr lang="en-US" dirty="0" err="1">
                <a:ea typeface="+mn-lt"/>
                <a:cs typeface="+mn-lt"/>
              </a:rPr>
              <a:t>Sınıf</a:t>
            </a:r>
            <a:r>
              <a:rPr lang="en-US" dirty="0">
                <a:ea typeface="+mn-lt"/>
                <a:cs typeface="+mn-lt"/>
              </a:rPr>
              <a:t> </a:t>
            </a:r>
            <a:r>
              <a:rPr lang="en-US" dirty="0" err="1">
                <a:ea typeface="+mn-lt"/>
                <a:cs typeface="+mn-lt"/>
              </a:rPr>
              <a:t>dışından</a:t>
            </a:r>
            <a:r>
              <a:rPr lang="en-US" dirty="0">
                <a:ea typeface="+mn-lt"/>
                <a:cs typeface="+mn-lt"/>
              </a:rPr>
              <a:t> </a:t>
            </a:r>
            <a:r>
              <a:rPr lang="en-US" dirty="0" err="1">
                <a:ea typeface="+mn-lt"/>
                <a:cs typeface="+mn-lt"/>
              </a:rPr>
              <a:t>hiçbir</a:t>
            </a:r>
            <a:r>
              <a:rPr lang="en-US" dirty="0">
                <a:ea typeface="+mn-lt"/>
                <a:cs typeface="+mn-lt"/>
              </a:rPr>
              <a:t> </a:t>
            </a:r>
            <a:r>
              <a:rPr lang="en-US" dirty="0" err="1">
                <a:ea typeface="+mn-lt"/>
                <a:cs typeface="+mn-lt"/>
              </a:rPr>
              <a:t>şekilde</a:t>
            </a:r>
            <a:r>
              <a:rPr lang="en-US" dirty="0">
                <a:ea typeface="+mn-lt"/>
                <a:cs typeface="+mn-lt"/>
              </a:rPr>
              <a:t> private </a:t>
            </a:r>
            <a:r>
              <a:rPr lang="en-US" dirty="0" err="1">
                <a:ea typeface="+mn-lt"/>
                <a:cs typeface="+mn-lt"/>
              </a:rPr>
              <a:t>olan</a:t>
            </a:r>
            <a:r>
              <a:rPr lang="en-US" dirty="0">
                <a:ea typeface="+mn-lt"/>
                <a:cs typeface="+mn-lt"/>
              </a:rPr>
              <a:t> </a:t>
            </a:r>
            <a:r>
              <a:rPr lang="en-US" dirty="0" err="1">
                <a:ea typeface="+mn-lt"/>
                <a:cs typeface="+mn-lt"/>
              </a:rPr>
              <a:t>üyeye</a:t>
            </a:r>
            <a:r>
              <a:rPr lang="en-US" dirty="0">
                <a:ea typeface="+mn-lt"/>
                <a:cs typeface="+mn-lt"/>
              </a:rPr>
              <a:t> </a:t>
            </a:r>
            <a:r>
              <a:rPr lang="en-US" dirty="0" err="1">
                <a:ea typeface="+mn-lt"/>
                <a:cs typeface="+mn-lt"/>
              </a:rPr>
              <a:t>erişilemez</a:t>
            </a:r>
            <a:r>
              <a:rPr lang="en-US" dirty="0">
                <a:ea typeface="+mn-lt"/>
                <a:cs typeface="+mn-lt"/>
              </a:rPr>
              <a:t>.</a:t>
            </a:r>
          </a:p>
          <a:p>
            <a:pPr algn="just"/>
            <a:r>
              <a:rPr lang="en-US" dirty="0" err="1"/>
              <a:t>Fakat</a:t>
            </a:r>
            <a:r>
              <a:rPr lang="en-US" dirty="0"/>
              <a:t> </a:t>
            </a:r>
            <a:r>
              <a:rPr lang="en-US" dirty="0" err="1"/>
              <a:t>burada</a:t>
            </a:r>
            <a:r>
              <a:rPr lang="en-US" dirty="0">
                <a:ea typeface="+mn-lt"/>
                <a:cs typeface="+mn-lt"/>
              </a:rPr>
              <a:t> private </a:t>
            </a:r>
            <a:r>
              <a:rPr lang="en-US" dirty="0" err="1">
                <a:ea typeface="+mn-lt"/>
                <a:cs typeface="+mn-lt"/>
              </a:rPr>
              <a:t>olan</a:t>
            </a:r>
            <a:r>
              <a:rPr lang="en-US" dirty="0">
                <a:ea typeface="+mn-lt"/>
                <a:cs typeface="+mn-lt"/>
              </a:rPr>
              <a:t> double </a:t>
            </a:r>
            <a:r>
              <a:rPr lang="en-US" dirty="0" err="1">
                <a:ea typeface="+mn-lt"/>
                <a:cs typeface="+mn-lt"/>
              </a:rPr>
              <a:t>genislik</a:t>
            </a:r>
            <a:r>
              <a:rPr lang="en-US" dirty="0">
                <a:ea typeface="+mn-lt"/>
                <a:cs typeface="+mn-lt"/>
              </a:rPr>
              <a:t> </a:t>
            </a:r>
            <a:r>
              <a:rPr lang="en-US" dirty="0" err="1">
                <a:ea typeface="+mn-lt"/>
                <a:cs typeface="+mn-lt"/>
              </a:rPr>
              <a:t>ve</a:t>
            </a:r>
            <a:r>
              <a:rPr lang="en-US" dirty="0">
                <a:ea typeface="+mn-lt"/>
                <a:cs typeface="+mn-lt"/>
              </a:rPr>
              <a:t> double </a:t>
            </a:r>
            <a:r>
              <a:rPr lang="en-US" dirty="0" err="1">
                <a:ea typeface="+mn-lt"/>
                <a:cs typeface="+mn-lt"/>
              </a:rPr>
              <a:t>uzunluk</a:t>
            </a:r>
            <a:r>
              <a:rPr lang="en-US" dirty="0">
                <a:ea typeface="+mn-lt"/>
                <a:cs typeface="+mn-lt"/>
              </a:rPr>
              <a:t> </a:t>
            </a:r>
            <a:r>
              <a:rPr lang="en-US" dirty="0" err="1">
                <a:ea typeface="+mn-lt"/>
                <a:cs typeface="+mn-lt"/>
              </a:rPr>
              <a:t>üyelerine</a:t>
            </a:r>
            <a:r>
              <a:rPr lang="en-US" dirty="0">
                <a:ea typeface="+mn-lt"/>
                <a:cs typeface="+mn-lt"/>
              </a:rPr>
              <a:t> </a:t>
            </a:r>
            <a:r>
              <a:rPr lang="en-US" dirty="0" err="1">
                <a:ea typeface="+mn-lt"/>
                <a:cs typeface="+mn-lt"/>
              </a:rPr>
              <a:t>dışarıdan</a:t>
            </a:r>
            <a:r>
              <a:rPr lang="en-US" dirty="0">
                <a:ea typeface="+mn-lt"/>
                <a:cs typeface="+mn-lt"/>
              </a:rPr>
              <a:t> </a:t>
            </a:r>
            <a:r>
              <a:rPr lang="en-US" dirty="0" err="1">
                <a:ea typeface="+mn-lt"/>
                <a:cs typeface="+mn-lt"/>
              </a:rPr>
              <a:t>değer</a:t>
            </a:r>
            <a:r>
              <a:rPr lang="en-US" dirty="0">
                <a:ea typeface="+mn-lt"/>
                <a:cs typeface="+mn-lt"/>
              </a:rPr>
              <a:t> </a:t>
            </a:r>
            <a:r>
              <a:rPr lang="en-US" dirty="0" err="1">
                <a:ea typeface="+mn-lt"/>
                <a:cs typeface="+mn-lt"/>
              </a:rPr>
              <a:t>girebilmek</a:t>
            </a:r>
            <a:r>
              <a:rPr lang="en-US" dirty="0">
                <a:ea typeface="+mn-lt"/>
                <a:cs typeface="+mn-lt"/>
              </a:rPr>
              <a:t> </a:t>
            </a:r>
            <a:r>
              <a:rPr lang="en-US" dirty="0" err="1">
                <a:ea typeface="+mn-lt"/>
                <a:cs typeface="+mn-lt"/>
              </a:rPr>
              <a:t>için</a:t>
            </a:r>
            <a:r>
              <a:rPr lang="en-US" dirty="0">
                <a:ea typeface="+mn-lt"/>
                <a:cs typeface="+mn-lt"/>
              </a:rPr>
              <a:t> public </a:t>
            </a:r>
            <a:r>
              <a:rPr lang="en-US" dirty="0" err="1">
                <a:ea typeface="+mn-lt"/>
                <a:cs typeface="+mn-lt"/>
              </a:rPr>
              <a:t>olan</a:t>
            </a:r>
            <a:r>
              <a:rPr lang="en-US" dirty="0">
                <a:ea typeface="+mn-lt"/>
                <a:cs typeface="+mn-lt"/>
              </a:rPr>
              <a:t> </a:t>
            </a:r>
            <a:r>
              <a:rPr lang="en-US" dirty="0" err="1">
                <a:ea typeface="+mn-lt"/>
                <a:cs typeface="+mn-lt"/>
              </a:rPr>
              <a:t>Genislik</a:t>
            </a:r>
            <a:r>
              <a:rPr lang="en-US" dirty="0">
                <a:ea typeface="+mn-lt"/>
                <a:cs typeface="+mn-lt"/>
              </a:rPr>
              <a:t>() </a:t>
            </a:r>
            <a:r>
              <a:rPr lang="en-US" dirty="0" err="1">
                <a:ea typeface="+mn-lt"/>
                <a:cs typeface="+mn-lt"/>
              </a:rPr>
              <a:t>ve</a:t>
            </a:r>
            <a:r>
              <a:rPr lang="en-US" dirty="0">
                <a:ea typeface="+mn-lt"/>
                <a:cs typeface="+mn-lt"/>
              </a:rPr>
              <a:t> </a:t>
            </a:r>
          </a:p>
          <a:p>
            <a:pPr marL="0" indent="0" algn="just">
              <a:buNone/>
            </a:pPr>
            <a:r>
              <a:rPr lang="en-US" dirty="0">
                <a:ea typeface="+mn-lt"/>
                <a:cs typeface="+mn-lt"/>
              </a:rPr>
              <a:t>     </a:t>
            </a:r>
            <a:r>
              <a:rPr lang="en-US" dirty="0" err="1">
                <a:ea typeface="+mn-lt"/>
                <a:cs typeface="+mn-lt"/>
              </a:rPr>
              <a:t>Uzunluk</a:t>
            </a:r>
            <a:r>
              <a:rPr lang="en-US" dirty="0">
                <a:ea typeface="+mn-lt"/>
                <a:cs typeface="+mn-lt"/>
              </a:rPr>
              <a:t>() </a:t>
            </a:r>
            <a:r>
              <a:rPr lang="en-US" dirty="0" err="1">
                <a:ea typeface="+mn-lt"/>
                <a:cs typeface="+mn-lt"/>
              </a:rPr>
              <a:t>üye</a:t>
            </a:r>
            <a:r>
              <a:rPr lang="en-US" dirty="0">
                <a:ea typeface="+mn-lt"/>
                <a:cs typeface="+mn-lt"/>
              </a:rPr>
              <a:t> </a:t>
            </a:r>
            <a:r>
              <a:rPr lang="en-US" dirty="0" err="1">
                <a:ea typeface="+mn-lt"/>
                <a:cs typeface="+mn-lt"/>
              </a:rPr>
              <a:t>metotlarını</a:t>
            </a:r>
            <a:r>
              <a:rPr lang="en-US" dirty="0">
                <a:ea typeface="+mn-lt"/>
                <a:cs typeface="+mn-lt"/>
              </a:rPr>
              <a:t> </a:t>
            </a:r>
            <a:r>
              <a:rPr lang="en-US" dirty="0" err="1">
                <a:ea typeface="+mn-lt"/>
                <a:cs typeface="+mn-lt"/>
              </a:rPr>
              <a:t>kullandık</a:t>
            </a:r>
            <a:r>
              <a:rPr lang="en-US" dirty="0">
                <a:ea typeface="+mn-lt"/>
                <a:cs typeface="+mn-lt"/>
              </a:rPr>
              <a:t>.</a:t>
            </a:r>
            <a:endParaRPr lang="en-US" dirty="0"/>
          </a:p>
        </p:txBody>
      </p:sp>
      <p:sp>
        <p:nvSpPr>
          <p:cNvPr id="3" name="Metin kutusu 2">
            <a:extLst>
              <a:ext uri="{FF2B5EF4-FFF2-40B4-BE49-F238E27FC236}">
                <a16:creationId xmlns:a16="http://schemas.microsoft.com/office/drawing/2014/main" xmlns="" id="{08E6D95B-8409-46ED-A4EB-37A74539A28F}"/>
              </a:ext>
            </a:extLst>
          </p:cNvPr>
          <p:cNvSpPr txBox="1"/>
          <p:nvPr/>
        </p:nvSpPr>
        <p:spPr>
          <a:xfrm>
            <a:off x="6264998" y="1089318"/>
            <a:ext cx="5800253" cy="5816977"/>
          </a:xfrm>
          <a:prstGeom prst="rect">
            <a:avLst/>
          </a:prstGeom>
          <a:noFill/>
          <a:ln w="31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004FF"/>
                </a:solidFill>
                <a:latin typeface="Courier New"/>
                <a:cs typeface="Courier New"/>
              </a:rPr>
              <a:t>namespace </a:t>
            </a:r>
            <a:r>
              <a:rPr lang="en-US" sz="1200" dirty="0">
                <a:latin typeface="Courier New"/>
                <a:cs typeface="Courier New"/>
              </a:rPr>
              <a:t>Private4</a:t>
            </a:r>
          </a:p>
          <a:p>
            <a:r>
              <a:rPr lang="en-US" sz="1200" dirty="0">
                <a:latin typeface="Courier New"/>
                <a:cs typeface="Courier New"/>
              </a:rPr>
              <a:t>{</a:t>
            </a:r>
          </a:p>
          <a:p>
            <a:r>
              <a:rPr lang="en-US" sz="1200" dirty="0">
                <a:latin typeface="Courier New"/>
                <a:cs typeface="Courier New"/>
              </a:rPr>
              <a:t>    </a:t>
            </a:r>
            <a:r>
              <a:rPr lang="en-US" sz="1200" dirty="0">
                <a:solidFill>
                  <a:srgbClr val="0004FF"/>
                </a:solidFill>
                <a:latin typeface="Courier New"/>
                <a:cs typeface="Courier New"/>
              </a:rPr>
              <a:t>class </a:t>
            </a:r>
            <a:r>
              <a:rPr lang="en-US" sz="1200" dirty="0" err="1">
                <a:solidFill>
                  <a:srgbClr val="00B0F0"/>
                </a:solidFill>
                <a:latin typeface="Courier New"/>
                <a:cs typeface="Courier New"/>
              </a:rPr>
              <a:t>Dikdortgen</a:t>
            </a:r>
            <a:endParaRPr lang="en-US" sz="1200" dirty="0">
              <a:solidFill>
                <a:srgbClr val="00B0F0"/>
              </a:solidFill>
              <a:latin typeface="Courier New"/>
              <a:cs typeface="Courier New"/>
            </a:endParaRPr>
          </a:p>
          <a:p>
            <a:r>
              <a:rPr lang="en-US" sz="1200" dirty="0">
                <a:latin typeface="Courier New"/>
                <a:cs typeface="Courier New"/>
              </a:rPr>
              <a:t>    </a:t>
            </a:r>
            <a:r>
              <a:rPr lang="en-US" sz="1200" dirty="0" smtClean="0">
                <a:latin typeface="Courier New"/>
                <a:cs typeface="Courier New"/>
              </a:rPr>
              <a:t>{ </a:t>
            </a:r>
            <a:r>
              <a:rPr lang="en-US" sz="1200" dirty="0">
                <a:latin typeface="Courier New"/>
                <a:cs typeface="Courier New"/>
              </a:rPr>
              <a:t>  </a:t>
            </a:r>
            <a:r>
              <a:rPr lang="en-US" sz="1200" dirty="0">
                <a:solidFill>
                  <a:srgbClr val="0004FF"/>
                </a:solidFill>
                <a:latin typeface="Courier New"/>
                <a:cs typeface="Courier New"/>
              </a:rPr>
              <a:t>private double</a:t>
            </a:r>
            <a:r>
              <a:rPr lang="en-US" sz="1200" dirty="0">
                <a:latin typeface="Courier New"/>
                <a:cs typeface="Courier New"/>
              </a:rPr>
              <a:t> </a:t>
            </a:r>
            <a:r>
              <a:rPr lang="en-US" sz="1200" dirty="0" err="1">
                <a:latin typeface="Courier New"/>
                <a:cs typeface="Courier New"/>
              </a:rPr>
              <a:t>uzunluk</a:t>
            </a:r>
            <a:r>
              <a:rPr lang="en-US" sz="1200" dirty="0">
                <a:latin typeface="Courier New"/>
                <a:cs typeface="Courier New"/>
              </a:rPr>
              <a:t>;</a:t>
            </a:r>
          </a:p>
          <a:p>
            <a:r>
              <a:rPr lang="en-US" sz="1200" dirty="0">
                <a:latin typeface="Courier New"/>
                <a:cs typeface="Courier New"/>
              </a:rPr>
              <a:t>        </a:t>
            </a:r>
            <a:r>
              <a:rPr lang="en-US" sz="1200" dirty="0">
                <a:solidFill>
                  <a:srgbClr val="0004FF"/>
                </a:solidFill>
                <a:latin typeface="Courier New"/>
                <a:cs typeface="Courier New"/>
              </a:rPr>
              <a:t>private double</a:t>
            </a:r>
            <a:r>
              <a:rPr lang="en-US" sz="1200" dirty="0">
                <a:latin typeface="Courier New"/>
                <a:cs typeface="Courier New"/>
              </a:rPr>
              <a:t> </a:t>
            </a:r>
            <a:r>
              <a:rPr lang="en-US" sz="1200" dirty="0" err="1">
                <a:latin typeface="Courier New"/>
                <a:cs typeface="Courier New"/>
              </a:rPr>
              <a:t>genislik</a:t>
            </a:r>
            <a:r>
              <a:rPr lang="en-US" sz="1200" dirty="0">
                <a:latin typeface="Courier New"/>
                <a:cs typeface="Courier New"/>
              </a:rPr>
              <a:t>;</a:t>
            </a:r>
          </a:p>
          <a:p>
            <a:r>
              <a:rPr lang="en-US" sz="1200" dirty="0">
                <a:latin typeface="Courier New"/>
                <a:cs typeface="Courier New"/>
              </a:rPr>
              <a:t>        </a:t>
            </a:r>
            <a:r>
              <a:rPr lang="en-US" sz="1200" dirty="0">
                <a:solidFill>
                  <a:srgbClr val="0004FF"/>
                </a:solidFill>
                <a:latin typeface="Courier New"/>
                <a:cs typeface="Courier New"/>
              </a:rPr>
              <a:t>public void</a:t>
            </a:r>
            <a:r>
              <a:rPr lang="en-US" sz="1200" dirty="0">
                <a:latin typeface="Courier New"/>
                <a:cs typeface="Courier New"/>
              </a:rPr>
              <a:t> </a:t>
            </a:r>
            <a:r>
              <a:rPr lang="en-US" sz="1200" dirty="0" err="1">
                <a:solidFill>
                  <a:srgbClr val="C99700"/>
                </a:solidFill>
                <a:latin typeface="Courier New"/>
                <a:cs typeface="Courier New"/>
              </a:rPr>
              <a:t>Uzunluk</a:t>
            </a:r>
            <a:r>
              <a:rPr lang="en-US" sz="1200" dirty="0">
                <a:latin typeface="Courier New"/>
                <a:cs typeface="Courier New"/>
              </a:rPr>
              <a:t>(</a:t>
            </a:r>
            <a:r>
              <a:rPr lang="en-US" sz="1200" dirty="0">
                <a:solidFill>
                  <a:srgbClr val="0004FF"/>
                </a:solidFill>
                <a:latin typeface="Courier New"/>
                <a:cs typeface="Courier New"/>
              </a:rPr>
              <a:t>double</a:t>
            </a:r>
            <a:r>
              <a:rPr lang="en-US" sz="1200" dirty="0">
                <a:latin typeface="Courier New"/>
                <a:cs typeface="Courier New"/>
              </a:rPr>
              <a:t> </a:t>
            </a:r>
            <a:r>
              <a:rPr lang="en-US" sz="1200" dirty="0" err="1">
                <a:solidFill>
                  <a:srgbClr val="004A80"/>
                </a:solidFill>
                <a:latin typeface="Courier New"/>
                <a:cs typeface="Courier New"/>
              </a:rPr>
              <a:t>sayi</a:t>
            </a:r>
            <a:r>
              <a:rPr lang="en-US" sz="1200" dirty="0">
                <a:latin typeface="Courier New"/>
                <a:cs typeface="Courier New"/>
              </a:rPr>
              <a:t>)</a:t>
            </a:r>
          </a:p>
          <a:p>
            <a:r>
              <a:rPr lang="en-US" sz="1200" dirty="0">
                <a:latin typeface="Courier New"/>
                <a:cs typeface="Courier New"/>
              </a:rPr>
              <a:t>        {</a:t>
            </a:r>
          </a:p>
          <a:p>
            <a:r>
              <a:rPr lang="en-US" sz="1200" dirty="0">
                <a:latin typeface="Courier New"/>
                <a:cs typeface="Courier New"/>
              </a:rPr>
              <a:t>            </a:t>
            </a:r>
            <a:r>
              <a:rPr lang="en-US" sz="1200" dirty="0" err="1">
                <a:latin typeface="Courier New"/>
                <a:cs typeface="Courier New"/>
              </a:rPr>
              <a:t>uzunluk</a:t>
            </a:r>
            <a:r>
              <a:rPr lang="en-US" sz="1200" dirty="0">
                <a:latin typeface="Courier New"/>
                <a:cs typeface="Courier New"/>
              </a:rPr>
              <a:t> = </a:t>
            </a:r>
            <a:r>
              <a:rPr lang="en-US" sz="1200" dirty="0" err="1">
                <a:solidFill>
                  <a:srgbClr val="004A80"/>
                </a:solidFill>
                <a:latin typeface="Courier New"/>
                <a:cs typeface="Courier New"/>
              </a:rPr>
              <a:t>sayi</a:t>
            </a:r>
            <a:r>
              <a:rPr lang="en-US" sz="1200" dirty="0">
                <a:latin typeface="Courier New"/>
                <a:cs typeface="Courier New"/>
              </a:rPr>
              <a:t>;</a:t>
            </a:r>
          </a:p>
          <a:p>
            <a:r>
              <a:rPr lang="en-US" sz="1200" dirty="0">
                <a:latin typeface="Courier New"/>
                <a:cs typeface="Courier New"/>
              </a:rPr>
              <a:t>        }</a:t>
            </a:r>
          </a:p>
          <a:p>
            <a:r>
              <a:rPr lang="en-US" sz="1200" dirty="0">
                <a:latin typeface="Courier New"/>
                <a:cs typeface="Courier New"/>
              </a:rPr>
              <a:t>        </a:t>
            </a:r>
            <a:r>
              <a:rPr lang="en-US" sz="1200" dirty="0">
                <a:solidFill>
                  <a:srgbClr val="0004FF"/>
                </a:solidFill>
                <a:latin typeface="Courier New"/>
                <a:cs typeface="Courier New"/>
              </a:rPr>
              <a:t>public void</a:t>
            </a:r>
            <a:r>
              <a:rPr lang="en-US" sz="1200" dirty="0">
                <a:latin typeface="Courier New"/>
                <a:cs typeface="Courier New"/>
              </a:rPr>
              <a:t> </a:t>
            </a:r>
            <a:r>
              <a:rPr lang="en-US" sz="1200" dirty="0" err="1">
                <a:solidFill>
                  <a:srgbClr val="C99700"/>
                </a:solidFill>
                <a:latin typeface="Courier New"/>
                <a:cs typeface="Courier New"/>
              </a:rPr>
              <a:t>Genislik</a:t>
            </a:r>
            <a:r>
              <a:rPr lang="en-US" sz="1200" dirty="0">
                <a:latin typeface="Courier New"/>
                <a:cs typeface="Courier New"/>
              </a:rPr>
              <a:t>(</a:t>
            </a:r>
            <a:r>
              <a:rPr lang="en-US" sz="1200" dirty="0">
                <a:solidFill>
                  <a:srgbClr val="0004FF"/>
                </a:solidFill>
                <a:latin typeface="Courier New"/>
                <a:cs typeface="Courier New"/>
              </a:rPr>
              <a:t>double</a:t>
            </a:r>
            <a:r>
              <a:rPr lang="en-US" sz="1200" dirty="0">
                <a:latin typeface="Courier New"/>
                <a:cs typeface="Courier New"/>
              </a:rPr>
              <a:t> </a:t>
            </a:r>
            <a:r>
              <a:rPr lang="en-US" sz="1200" dirty="0" err="1">
                <a:solidFill>
                  <a:srgbClr val="004A80"/>
                </a:solidFill>
                <a:latin typeface="Courier New"/>
                <a:cs typeface="Courier New"/>
              </a:rPr>
              <a:t>sayi</a:t>
            </a:r>
            <a:r>
              <a:rPr lang="en-US" sz="1200" dirty="0">
                <a:latin typeface="Courier New"/>
                <a:cs typeface="Courier New"/>
              </a:rPr>
              <a:t>)</a:t>
            </a:r>
          </a:p>
          <a:p>
            <a:r>
              <a:rPr lang="en-US" sz="1200" dirty="0">
                <a:latin typeface="Courier New"/>
                <a:cs typeface="Courier New"/>
              </a:rPr>
              <a:t>        </a:t>
            </a:r>
            <a:r>
              <a:rPr lang="en-US" sz="1200" dirty="0" smtClean="0">
                <a:latin typeface="Courier New"/>
                <a:cs typeface="Courier New"/>
              </a:rPr>
              <a:t>{</a:t>
            </a:r>
            <a:r>
              <a:rPr lang="en-US" sz="1200" dirty="0">
                <a:latin typeface="Courier New"/>
                <a:cs typeface="Courier New"/>
              </a:rPr>
              <a:t>    </a:t>
            </a:r>
            <a:r>
              <a:rPr lang="en-US" sz="1200" dirty="0" err="1">
                <a:latin typeface="Courier New"/>
                <a:cs typeface="Courier New"/>
              </a:rPr>
              <a:t>genislik</a:t>
            </a:r>
            <a:r>
              <a:rPr lang="en-US" sz="1200" dirty="0">
                <a:latin typeface="Courier New"/>
                <a:cs typeface="Courier New"/>
              </a:rPr>
              <a:t> = </a:t>
            </a:r>
            <a:r>
              <a:rPr lang="en-US" sz="1200" dirty="0" err="1">
                <a:solidFill>
                  <a:srgbClr val="004A80"/>
                </a:solidFill>
                <a:latin typeface="Courier New"/>
                <a:cs typeface="Courier New"/>
              </a:rPr>
              <a:t>sayi</a:t>
            </a:r>
            <a:r>
              <a:rPr lang="en-US" sz="1200" dirty="0" smtClean="0">
                <a:latin typeface="Courier New"/>
                <a:cs typeface="Courier New"/>
              </a:rPr>
              <a:t>;</a:t>
            </a:r>
            <a:r>
              <a:rPr lang="en-US" sz="1200" dirty="0">
                <a:latin typeface="Courier New"/>
                <a:cs typeface="Courier New"/>
              </a:rPr>
              <a:t>      }</a:t>
            </a:r>
          </a:p>
          <a:p>
            <a:r>
              <a:rPr lang="en-US" sz="1200" dirty="0">
                <a:latin typeface="Courier New"/>
                <a:cs typeface="Courier New"/>
              </a:rPr>
              <a:t>        </a:t>
            </a:r>
            <a:r>
              <a:rPr lang="en-US" sz="1200" dirty="0">
                <a:solidFill>
                  <a:srgbClr val="0004FF"/>
                </a:solidFill>
                <a:latin typeface="Courier New"/>
                <a:cs typeface="Courier New"/>
              </a:rPr>
              <a:t>public double</a:t>
            </a:r>
            <a:r>
              <a:rPr lang="en-US" sz="1200" dirty="0">
                <a:latin typeface="Courier New"/>
                <a:cs typeface="Courier New"/>
              </a:rPr>
              <a:t> </a:t>
            </a:r>
            <a:r>
              <a:rPr lang="en-US" sz="1200" dirty="0" err="1">
                <a:solidFill>
                  <a:srgbClr val="C99700"/>
                </a:solidFill>
                <a:latin typeface="Courier New"/>
                <a:cs typeface="Courier New"/>
              </a:rPr>
              <a:t>Alangetir</a:t>
            </a:r>
            <a:r>
              <a:rPr lang="en-US" sz="1200" dirty="0">
                <a:latin typeface="Courier New"/>
                <a:cs typeface="Courier New"/>
              </a:rPr>
              <a:t>()</a:t>
            </a:r>
          </a:p>
          <a:p>
            <a:r>
              <a:rPr lang="en-US" sz="1200" dirty="0">
                <a:latin typeface="Courier New"/>
                <a:cs typeface="Courier New"/>
              </a:rPr>
              <a:t>        {</a:t>
            </a:r>
          </a:p>
          <a:p>
            <a:r>
              <a:rPr lang="en-US" sz="1200" dirty="0">
                <a:latin typeface="Courier New"/>
                <a:cs typeface="Courier New"/>
              </a:rPr>
              <a:t>            return </a:t>
            </a:r>
            <a:r>
              <a:rPr lang="en-US" sz="1200" dirty="0" err="1">
                <a:latin typeface="Courier New"/>
                <a:cs typeface="Courier New"/>
              </a:rPr>
              <a:t>uzunluk</a:t>
            </a:r>
            <a:r>
              <a:rPr lang="en-US" sz="1200" dirty="0">
                <a:latin typeface="Courier New"/>
                <a:cs typeface="Courier New"/>
              </a:rPr>
              <a:t> * </a:t>
            </a:r>
            <a:r>
              <a:rPr lang="en-US" sz="1200" dirty="0" err="1">
                <a:latin typeface="Courier New"/>
                <a:cs typeface="Courier New"/>
              </a:rPr>
              <a:t>genislik</a:t>
            </a:r>
            <a:r>
              <a:rPr lang="en-US" sz="1200" dirty="0">
                <a:latin typeface="Courier New"/>
                <a:cs typeface="Courier New"/>
              </a:rPr>
              <a:t>;</a:t>
            </a:r>
          </a:p>
          <a:p>
            <a:r>
              <a:rPr lang="en-US" sz="1200" dirty="0">
                <a:latin typeface="Courier New"/>
                <a:cs typeface="Courier New"/>
              </a:rPr>
              <a:t>        }</a:t>
            </a:r>
          </a:p>
          <a:p>
            <a:r>
              <a:rPr lang="en-US" sz="1200" dirty="0">
                <a:latin typeface="Courier New"/>
                <a:cs typeface="Courier New"/>
              </a:rPr>
              <a:t>        </a:t>
            </a:r>
            <a:r>
              <a:rPr lang="en-US" sz="1200" dirty="0">
                <a:solidFill>
                  <a:srgbClr val="0004FF"/>
                </a:solidFill>
                <a:latin typeface="Courier New"/>
                <a:cs typeface="Courier New"/>
              </a:rPr>
              <a:t>public void</a:t>
            </a:r>
            <a:r>
              <a:rPr lang="en-US" sz="1200" dirty="0">
                <a:latin typeface="Courier New"/>
                <a:cs typeface="Courier New"/>
              </a:rPr>
              <a:t> </a:t>
            </a:r>
            <a:r>
              <a:rPr lang="en-US" sz="1200" dirty="0" err="1">
                <a:solidFill>
                  <a:srgbClr val="C99700"/>
                </a:solidFill>
                <a:latin typeface="Courier New"/>
                <a:cs typeface="Courier New"/>
              </a:rPr>
              <a:t>Yazdir</a:t>
            </a:r>
            <a:r>
              <a:rPr lang="en-US" sz="1200" dirty="0">
                <a:latin typeface="Courier New"/>
                <a:cs typeface="Courier New"/>
              </a:rPr>
              <a:t>()</a:t>
            </a:r>
          </a:p>
          <a:p>
            <a:r>
              <a:rPr lang="en-US" sz="1200" dirty="0">
                <a:latin typeface="Courier New"/>
                <a:cs typeface="Courier New"/>
              </a:rPr>
              <a:t>        {</a:t>
            </a:r>
          </a:p>
          <a:p>
            <a:r>
              <a:rPr lang="en-US" sz="1200" dirty="0">
                <a:latin typeface="Courier New"/>
                <a:cs typeface="Courier New"/>
              </a:rPr>
              <a:t>            </a:t>
            </a:r>
            <a:r>
              <a:rPr lang="en-US" sz="1200" dirty="0">
                <a:solidFill>
                  <a:srgbClr val="00B0F0"/>
                </a:solidFill>
                <a:latin typeface="Courier New"/>
                <a:cs typeface="Courier New"/>
              </a:rPr>
              <a:t>Console</a:t>
            </a:r>
            <a:r>
              <a:rPr lang="en-US" sz="1200" dirty="0">
                <a:latin typeface="Courier New"/>
                <a:cs typeface="Courier New"/>
              </a:rPr>
              <a:t>.WriteLine(</a:t>
            </a:r>
            <a:r>
              <a:rPr lang="en-US" sz="1200" dirty="0">
                <a:solidFill>
                  <a:srgbClr val="C00000"/>
                </a:solidFill>
                <a:latin typeface="Courier New"/>
                <a:cs typeface="Courier New"/>
              </a:rPr>
              <a:t>"</a:t>
            </a:r>
            <a:r>
              <a:rPr lang="en-US" sz="1200" dirty="0" err="1">
                <a:solidFill>
                  <a:srgbClr val="C00000"/>
                </a:solidFill>
                <a:latin typeface="Courier New"/>
                <a:cs typeface="Courier New"/>
              </a:rPr>
              <a:t>Uzunluk</a:t>
            </a:r>
            <a:r>
              <a:rPr lang="en-US" sz="1200" dirty="0">
                <a:solidFill>
                  <a:srgbClr val="C00000"/>
                </a:solidFill>
                <a:latin typeface="Courier New"/>
                <a:cs typeface="Courier New"/>
              </a:rPr>
              <a:t>: {0}"</a:t>
            </a:r>
            <a:r>
              <a:rPr lang="en-US" sz="1200" dirty="0">
                <a:latin typeface="Courier New"/>
                <a:cs typeface="Courier New"/>
              </a:rPr>
              <a:t>, </a:t>
            </a:r>
            <a:r>
              <a:rPr lang="en-US" sz="1200" dirty="0" err="1">
                <a:latin typeface="Courier New"/>
                <a:cs typeface="Courier New"/>
              </a:rPr>
              <a:t>uzunluk</a:t>
            </a:r>
            <a:r>
              <a:rPr lang="en-US" sz="1200" dirty="0">
                <a:latin typeface="Courier New"/>
                <a:cs typeface="Courier New"/>
              </a:rPr>
              <a:t>);</a:t>
            </a:r>
          </a:p>
          <a:p>
            <a:r>
              <a:rPr lang="en-US" sz="1200" dirty="0">
                <a:latin typeface="Courier New"/>
                <a:cs typeface="Courier New"/>
              </a:rPr>
              <a:t>            </a:t>
            </a:r>
            <a:r>
              <a:rPr lang="en-US" sz="1200" dirty="0">
                <a:solidFill>
                  <a:srgbClr val="00B0F0"/>
                </a:solidFill>
                <a:latin typeface="Courier New"/>
                <a:cs typeface="Courier New"/>
              </a:rPr>
              <a:t>Console</a:t>
            </a:r>
            <a:r>
              <a:rPr lang="en-US" sz="1200" dirty="0">
                <a:latin typeface="Courier New"/>
                <a:cs typeface="Courier New"/>
              </a:rPr>
              <a:t>.WriteLine(</a:t>
            </a:r>
            <a:r>
              <a:rPr lang="en-US" sz="1200" dirty="0">
                <a:solidFill>
                  <a:srgbClr val="C00000"/>
                </a:solidFill>
                <a:latin typeface="Courier New"/>
                <a:cs typeface="Courier New"/>
              </a:rPr>
              <a:t>"</a:t>
            </a:r>
            <a:r>
              <a:rPr lang="en-US" sz="1200" dirty="0" err="1">
                <a:solidFill>
                  <a:srgbClr val="C00000"/>
                </a:solidFill>
                <a:latin typeface="Courier New"/>
                <a:cs typeface="Courier New"/>
              </a:rPr>
              <a:t>Genislik</a:t>
            </a:r>
            <a:r>
              <a:rPr lang="en-US" sz="1200" dirty="0">
                <a:solidFill>
                  <a:srgbClr val="C00000"/>
                </a:solidFill>
                <a:latin typeface="Courier New"/>
                <a:cs typeface="Courier New"/>
              </a:rPr>
              <a:t>: {0}"</a:t>
            </a:r>
            <a:r>
              <a:rPr lang="en-US" sz="1200" dirty="0">
                <a:latin typeface="Courier New"/>
                <a:cs typeface="Courier New"/>
              </a:rPr>
              <a:t>, </a:t>
            </a:r>
            <a:r>
              <a:rPr lang="en-US" sz="1200" dirty="0" err="1">
                <a:latin typeface="Courier New"/>
                <a:cs typeface="Courier New"/>
              </a:rPr>
              <a:t>genislik</a:t>
            </a:r>
            <a:r>
              <a:rPr lang="en-US" sz="1200" dirty="0">
                <a:latin typeface="Courier New"/>
                <a:cs typeface="Courier New"/>
              </a:rPr>
              <a:t>);</a:t>
            </a:r>
          </a:p>
          <a:p>
            <a:r>
              <a:rPr lang="en-US" sz="1200" dirty="0">
                <a:latin typeface="Courier New"/>
                <a:cs typeface="Courier New"/>
              </a:rPr>
              <a:t>            </a:t>
            </a:r>
            <a:r>
              <a:rPr lang="en-US" sz="1200" dirty="0">
                <a:solidFill>
                  <a:srgbClr val="00B0F0"/>
                </a:solidFill>
                <a:latin typeface="Courier New"/>
                <a:cs typeface="Courier New"/>
              </a:rPr>
              <a:t>Console</a:t>
            </a:r>
            <a:r>
              <a:rPr lang="en-US" sz="1200" dirty="0">
                <a:latin typeface="Courier New"/>
                <a:cs typeface="Courier New"/>
              </a:rPr>
              <a:t>.WriteLine(</a:t>
            </a:r>
            <a:r>
              <a:rPr lang="en-US" sz="1200" dirty="0">
                <a:solidFill>
                  <a:srgbClr val="C00000"/>
                </a:solidFill>
                <a:latin typeface="Courier New"/>
                <a:cs typeface="Courier New"/>
              </a:rPr>
              <a:t>"Alan: {0}"</a:t>
            </a:r>
            <a:r>
              <a:rPr lang="en-US" sz="1200" dirty="0">
                <a:latin typeface="Courier New"/>
                <a:cs typeface="Courier New"/>
              </a:rPr>
              <a:t>, </a:t>
            </a:r>
            <a:r>
              <a:rPr lang="en-US" sz="1200" dirty="0" err="1">
                <a:solidFill>
                  <a:srgbClr val="C99700"/>
                </a:solidFill>
                <a:latin typeface="Courier New"/>
                <a:cs typeface="Courier New"/>
              </a:rPr>
              <a:t>Alangetir</a:t>
            </a:r>
            <a:r>
              <a:rPr lang="en-US" sz="1200" dirty="0">
                <a:latin typeface="Courier New"/>
                <a:cs typeface="Courier New"/>
              </a:rPr>
              <a:t>());</a:t>
            </a:r>
          </a:p>
          <a:p>
            <a:r>
              <a:rPr lang="en-US" sz="1200" dirty="0">
                <a:latin typeface="Courier New"/>
                <a:cs typeface="Courier New"/>
              </a:rPr>
              <a:t>        </a:t>
            </a:r>
            <a:r>
              <a:rPr lang="en-US" sz="1200" dirty="0" smtClean="0">
                <a:latin typeface="Courier New"/>
                <a:cs typeface="Courier New"/>
              </a:rPr>
              <a:t>}</a:t>
            </a:r>
            <a:r>
              <a:rPr lang="en-US" sz="1200" dirty="0">
                <a:latin typeface="Courier New"/>
                <a:cs typeface="Courier New"/>
              </a:rPr>
              <a:t>    }</a:t>
            </a:r>
          </a:p>
          <a:p>
            <a:r>
              <a:rPr lang="en-US" sz="1200" dirty="0">
                <a:latin typeface="Courier New"/>
                <a:cs typeface="Courier New"/>
              </a:rPr>
              <a:t>    </a:t>
            </a:r>
            <a:r>
              <a:rPr lang="en-US" sz="1200" dirty="0">
                <a:solidFill>
                  <a:srgbClr val="0004FF"/>
                </a:solidFill>
                <a:latin typeface="Courier New"/>
                <a:cs typeface="Courier New"/>
              </a:rPr>
              <a:t>class</a:t>
            </a:r>
            <a:r>
              <a:rPr lang="en-US" sz="1200" dirty="0">
                <a:latin typeface="Courier New"/>
                <a:cs typeface="Courier New"/>
              </a:rPr>
              <a:t> </a:t>
            </a:r>
            <a:r>
              <a:rPr lang="en-US" sz="1200" dirty="0">
                <a:solidFill>
                  <a:srgbClr val="00B0F0"/>
                </a:solidFill>
                <a:latin typeface="Courier New"/>
                <a:cs typeface="Courier New"/>
              </a:rPr>
              <a:t>Program</a:t>
            </a:r>
          </a:p>
          <a:p>
            <a:r>
              <a:rPr lang="en-US" sz="1200" dirty="0">
                <a:latin typeface="Courier New"/>
                <a:cs typeface="Courier New"/>
              </a:rPr>
              <a:t>    {</a:t>
            </a:r>
          </a:p>
          <a:p>
            <a:r>
              <a:rPr lang="en-US" sz="1200" dirty="0">
                <a:latin typeface="Courier New"/>
                <a:cs typeface="Courier New"/>
              </a:rPr>
              <a:t>        </a:t>
            </a:r>
            <a:r>
              <a:rPr lang="en-US" sz="1200" dirty="0">
                <a:solidFill>
                  <a:srgbClr val="0004FF"/>
                </a:solidFill>
                <a:latin typeface="Courier New"/>
                <a:cs typeface="Courier New"/>
              </a:rPr>
              <a:t>static void</a:t>
            </a:r>
            <a:r>
              <a:rPr lang="en-US" sz="1200" dirty="0">
                <a:latin typeface="Courier New"/>
                <a:cs typeface="Courier New"/>
              </a:rPr>
              <a:t> </a:t>
            </a:r>
            <a:r>
              <a:rPr lang="en-US" sz="1200" dirty="0">
                <a:solidFill>
                  <a:srgbClr val="C99700"/>
                </a:solidFill>
                <a:latin typeface="Courier New"/>
                <a:cs typeface="Courier New"/>
              </a:rPr>
              <a:t>Main</a:t>
            </a:r>
            <a:r>
              <a:rPr lang="en-US" sz="1200" dirty="0">
                <a:latin typeface="Courier New"/>
                <a:cs typeface="Courier New"/>
              </a:rPr>
              <a:t>(</a:t>
            </a:r>
            <a:r>
              <a:rPr lang="en-US" sz="1200" dirty="0">
                <a:solidFill>
                  <a:srgbClr val="0004FF"/>
                </a:solidFill>
                <a:latin typeface="Courier New"/>
                <a:cs typeface="Courier New"/>
              </a:rPr>
              <a:t>string[]</a:t>
            </a:r>
            <a:r>
              <a:rPr lang="en-US" sz="1200" dirty="0" err="1">
                <a:latin typeface="Courier New"/>
                <a:cs typeface="Courier New"/>
              </a:rPr>
              <a:t>args</a:t>
            </a:r>
            <a:r>
              <a:rPr lang="en-US" sz="1200" dirty="0">
                <a:latin typeface="Courier New"/>
                <a:cs typeface="Courier New"/>
              </a:rPr>
              <a:t>)</a:t>
            </a:r>
          </a:p>
          <a:p>
            <a:r>
              <a:rPr lang="en-US" sz="1200" dirty="0">
                <a:latin typeface="Courier New"/>
                <a:cs typeface="Courier New"/>
              </a:rPr>
              <a:t>        {</a:t>
            </a:r>
          </a:p>
          <a:p>
            <a:r>
              <a:rPr lang="en-US" sz="1200" dirty="0">
                <a:latin typeface="Courier New"/>
                <a:cs typeface="Courier New"/>
              </a:rPr>
              <a:t>            </a:t>
            </a:r>
            <a:r>
              <a:rPr lang="en-US" sz="1200" dirty="0" err="1">
                <a:solidFill>
                  <a:srgbClr val="00B0F0"/>
                </a:solidFill>
                <a:latin typeface="Courier New"/>
                <a:cs typeface="Courier New"/>
              </a:rPr>
              <a:t>Dikdortgen</a:t>
            </a:r>
            <a:r>
              <a:rPr lang="en-US" sz="1200" dirty="0">
                <a:latin typeface="Courier New"/>
                <a:cs typeface="Courier New"/>
              </a:rPr>
              <a:t> </a:t>
            </a:r>
            <a:r>
              <a:rPr lang="en-US" sz="1200" dirty="0" err="1">
                <a:latin typeface="Courier New"/>
                <a:cs typeface="Courier New"/>
              </a:rPr>
              <a:t>sekil</a:t>
            </a:r>
            <a:r>
              <a:rPr lang="en-US" sz="1200" dirty="0">
                <a:latin typeface="Courier New"/>
                <a:cs typeface="Courier New"/>
              </a:rPr>
              <a:t> = </a:t>
            </a:r>
            <a:r>
              <a:rPr lang="en-US" sz="1200" dirty="0">
                <a:solidFill>
                  <a:srgbClr val="0004FF"/>
                </a:solidFill>
                <a:latin typeface="Courier New"/>
                <a:cs typeface="Courier New"/>
              </a:rPr>
              <a:t>new</a:t>
            </a:r>
            <a:r>
              <a:rPr lang="en-US" sz="1200" dirty="0">
                <a:latin typeface="Courier New"/>
                <a:cs typeface="Courier New"/>
              </a:rPr>
              <a:t> </a:t>
            </a:r>
            <a:r>
              <a:rPr lang="en-US" sz="1200" dirty="0" err="1">
                <a:solidFill>
                  <a:srgbClr val="00B0F0"/>
                </a:solidFill>
                <a:latin typeface="Courier New"/>
                <a:cs typeface="Courier New"/>
              </a:rPr>
              <a:t>Dikdortgen</a:t>
            </a:r>
            <a:r>
              <a:rPr lang="en-US" sz="1200" dirty="0">
                <a:latin typeface="Courier New"/>
                <a:cs typeface="Courier New"/>
              </a:rPr>
              <a:t>();</a:t>
            </a:r>
          </a:p>
          <a:p>
            <a:r>
              <a:rPr lang="en-US" sz="1200" dirty="0">
                <a:latin typeface="Courier New"/>
                <a:cs typeface="Courier New"/>
              </a:rPr>
              <a:t>            </a:t>
            </a:r>
            <a:r>
              <a:rPr lang="en-US" sz="1200" dirty="0" err="1">
                <a:latin typeface="Courier New"/>
                <a:cs typeface="Courier New"/>
              </a:rPr>
              <a:t>sekil.</a:t>
            </a:r>
            <a:r>
              <a:rPr lang="en-US" sz="1200" dirty="0" err="1">
                <a:solidFill>
                  <a:srgbClr val="C99700"/>
                </a:solidFill>
                <a:latin typeface="Courier New"/>
                <a:cs typeface="Courier New"/>
              </a:rPr>
              <a:t>Uzunluk</a:t>
            </a:r>
            <a:r>
              <a:rPr lang="en-US" sz="1200" dirty="0">
                <a:latin typeface="Courier New"/>
                <a:cs typeface="Courier New"/>
              </a:rPr>
              <a:t>(4);</a:t>
            </a:r>
          </a:p>
          <a:p>
            <a:r>
              <a:rPr lang="en-US" sz="1200" dirty="0">
                <a:latin typeface="Courier New"/>
                <a:cs typeface="Courier New"/>
              </a:rPr>
              <a:t>            </a:t>
            </a:r>
            <a:r>
              <a:rPr lang="en-US" sz="1200" dirty="0" err="1">
                <a:latin typeface="Courier New"/>
                <a:cs typeface="Courier New"/>
              </a:rPr>
              <a:t>sekil.</a:t>
            </a:r>
            <a:r>
              <a:rPr lang="en-US" sz="1200" dirty="0" err="1">
                <a:solidFill>
                  <a:srgbClr val="C99700"/>
                </a:solidFill>
                <a:latin typeface="Courier New"/>
                <a:cs typeface="Courier New"/>
              </a:rPr>
              <a:t>Genislik</a:t>
            </a:r>
            <a:r>
              <a:rPr lang="en-US" sz="1200" dirty="0">
                <a:latin typeface="Courier New"/>
                <a:cs typeface="Courier New"/>
              </a:rPr>
              <a:t>(5);</a:t>
            </a:r>
          </a:p>
          <a:p>
            <a:r>
              <a:rPr lang="en-US" sz="1200" dirty="0">
                <a:latin typeface="Courier New"/>
                <a:cs typeface="Courier New"/>
              </a:rPr>
              <a:t>            </a:t>
            </a:r>
            <a:r>
              <a:rPr lang="en-US" sz="1200" dirty="0" err="1">
                <a:latin typeface="Courier New"/>
                <a:cs typeface="Courier New"/>
              </a:rPr>
              <a:t>sekil.</a:t>
            </a:r>
            <a:r>
              <a:rPr lang="en-US" sz="1200" dirty="0" err="1">
                <a:solidFill>
                  <a:srgbClr val="C99700"/>
                </a:solidFill>
                <a:latin typeface="Courier New"/>
                <a:cs typeface="Courier New"/>
              </a:rPr>
              <a:t>Yazdir</a:t>
            </a:r>
            <a:r>
              <a:rPr lang="en-US" sz="1200" dirty="0">
                <a:latin typeface="Courier New"/>
                <a:cs typeface="Courier New"/>
              </a:rPr>
              <a:t>();</a:t>
            </a:r>
          </a:p>
          <a:p>
            <a:r>
              <a:rPr lang="en-US" sz="1200" dirty="0">
                <a:latin typeface="Courier New"/>
                <a:cs typeface="Courier New"/>
              </a:rPr>
              <a:t>            </a:t>
            </a:r>
            <a:r>
              <a:rPr lang="en-US" sz="1200" dirty="0" err="1">
                <a:solidFill>
                  <a:srgbClr val="00B0F0"/>
                </a:solidFill>
                <a:latin typeface="Courier New"/>
                <a:cs typeface="Courier New"/>
              </a:rPr>
              <a:t>Console</a:t>
            </a:r>
            <a:r>
              <a:rPr lang="en-US" sz="1200" dirty="0" err="1">
                <a:latin typeface="Courier New"/>
                <a:cs typeface="Courier New"/>
              </a:rPr>
              <a:t>.Readline</a:t>
            </a:r>
            <a:r>
              <a:rPr lang="en-US" sz="1200" dirty="0">
                <a:latin typeface="Courier New"/>
                <a:cs typeface="Courier New"/>
              </a:rPr>
              <a:t>();</a:t>
            </a:r>
          </a:p>
          <a:p>
            <a:r>
              <a:rPr lang="en-US" sz="1200" dirty="0">
                <a:latin typeface="Courier New"/>
                <a:cs typeface="Courier New"/>
              </a:rPr>
              <a:t>        </a:t>
            </a:r>
            <a:r>
              <a:rPr lang="en-US" sz="1200" dirty="0" smtClean="0">
                <a:latin typeface="Courier New"/>
                <a:cs typeface="Courier New"/>
              </a:rPr>
              <a:t>}</a:t>
            </a:r>
            <a:r>
              <a:rPr lang="en-US" sz="1200" dirty="0">
                <a:latin typeface="Courier New"/>
                <a:cs typeface="Courier New"/>
              </a:rPr>
              <a:t>    </a:t>
            </a:r>
            <a:r>
              <a:rPr lang="en-US" sz="1200" dirty="0" smtClean="0">
                <a:latin typeface="Courier New"/>
                <a:cs typeface="Courier New"/>
              </a:rPr>
              <a:t>}</a:t>
            </a:r>
            <a:r>
              <a:rPr lang="tr-TR" sz="1200" dirty="0" smtClean="0">
                <a:latin typeface="Courier New"/>
                <a:cs typeface="Courier New"/>
              </a:rPr>
              <a:t>  </a:t>
            </a:r>
            <a:r>
              <a:rPr lang="en-US" sz="1200" dirty="0" smtClean="0">
                <a:latin typeface="Courier New"/>
                <a:cs typeface="Courier New"/>
              </a:rPr>
              <a:t>}</a:t>
            </a:r>
            <a:endParaRPr lang="en-US" sz="1200" dirty="0">
              <a:latin typeface="Courier New"/>
              <a:cs typeface="Courier New"/>
            </a:endParaRPr>
          </a:p>
        </p:txBody>
      </p:sp>
    </p:spTree>
    <p:extLst>
      <p:ext uri="{BB962C8B-B14F-4D97-AF65-F5344CB8AC3E}">
        <p14:creationId xmlns:p14="http://schemas.microsoft.com/office/powerpoint/2010/main" val="4014743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ea typeface="+mj-lt"/>
                <a:cs typeface="+mj-lt"/>
              </a:rPr>
              <a:t>2.2- C# "</a:t>
            </a:r>
            <a:r>
              <a:rPr lang="tr-TR" dirty="0" err="1">
                <a:ea typeface="+mj-lt"/>
                <a:cs typeface="+mj-lt"/>
              </a:rPr>
              <a:t>Public</a:t>
            </a:r>
            <a:r>
              <a:rPr lang="tr-TR" dirty="0">
                <a:ea typeface="+mj-lt"/>
                <a:cs typeface="+mj-lt"/>
              </a:rPr>
              <a:t>" Erişim Belirteci:</a:t>
            </a:r>
            <a:r>
              <a:rPr lang="tr-TR" dirty="0"/>
              <a:t>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dirty="0" smtClean="0"/>
              <a:pPr/>
              <a:t>12</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101188" y="1905000"/>
            <a:ext cx="6648578" cy="5364265"/>
          </a:xfrm>
        </p:spPr>
        <p:txBody>
          <a:bodyPr vert="horz" lIns="91440" tIns="45720" rIns="91440" bIns="45720" rtlCol="0" anchor="t">
            <a:normAutofit/>
          </a:bodyPr>
          <a:lstStyle/>
          <a:p>
            <a:pPr algn="just"/>
            <a:r>
              <a:rPr lang="en-US" dirty="0">
                <a:latin typeface="Consolas"/>
              </a:rPr>
              <a:t>"</a:t>
            </a:r>
            <a:r>
              <a:rPr lang="en-US" dirty="0">
                <a:ea typeface="+mn-lt"/>
                <a:cs typeface="+mn-lt"/>
              </a:rPr>
              <a:t>Public</a:t>
            </a:r>
            <a:r>
              <a:rPr lang="en-US" dirty="0">
                <a:latin typeface="Consolas"/>
              </a:rPr>
              <a:t>" </a:t>
            </a:r>
            <a:r>
              <a:rPr lang="en-US" dirty="0" err="1">
                <a:ea typeface="+mn-lt"/>
                <a:cs typeface="+mn-lt"/>
              </a:rPr>
              <a:t>Anahtar</a:t>
            </a:r>
            <a:r>
              <a:rPr lang="en-US" dirty="0">
                <a:ea typeface="+mn-lt"/>
                <a:cs typeface="+mn-lt"/>
              </a:rPr>
              <a:t> </a:t>
            </a:r>
            <a:r>
              <a:rPr lang="en-US" dirty="0" err="1">
                <a:ea typeface="+mn-lt"/>
                <a:cs typeface="+mn-lt"/>
              </a:rPr>
              <a:t>sözcüğü</a:t>
            </a:r>
            <a:r>
              <a:rPr lang="en-US" dirty="0">
                <a:ea typeface="+mn-lt"/>
                <a:cs typeface="+mn-lt"/>
              </a:rPr>
              <a:t>, </a:t>
            </a:r>
            <a:r>
              <a:rPr lang="en-US" dirty="0" err="1">
                <a:ea typeface="+mn-lt"/>
                <a:cs typeface="+mn-lt"/>
              </a:rPr>
              <a:t>türler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tür</a:t>
            </a:r>
            <a:r>
              <a:rPr lang="en-US" dirty="0">
                <a:ea typeface="+mn-lt"/>
                <a:cs typeface="+mn-lt"/>
              </a:rPr>
              <a:t> </a:t>
            </a:r>
            <a:r>
              <a:rPr lang="en-US" dirty="0" err="1">
                <a:ea typeface="+mn-lt"/>
                <a:cs typeface="+mn-lt"/>
              </a:rPr>
              <a:t>üyeleri</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belirtecidir</a:t>
            </a:r>
            <a:r>
              <a:rPr lang="en-US" dirty="0">
                <a:ea typeface="+mn-lt"/>
                <a:cs typeface="+mn-lt"/>
              </a:rPr>
              <a:t>. Genel </a:t>
            </a:r>
            <a:r>
              <a:rPr lang="en-US" dirty="0" err="1">
                <a:ea typeface="+mn-lt"/>
                <a:cs typeface="+mn-lt"/>
              </a:rPr>
              <a:t>erişim</a:t>
            </a:r>
            <a:r>
              <a:rPr lang="en-US" dirty="0">
                <a:ea typeface="+mn-lt"/>
                <a:cs typeface="+mn-lt"/>
              </a:rPr>
              <a:t> en </a:t>
            </a:r>
            <a:r>
              <a:rPr lang="en-US" dirty="0" err="1">
                <a:ea typeface="+mn-lt"/>
                <a:cs typeface="+mn-lt"/>
              </a:rPr>
              <a:t>çok</a:t>
            </a:r>
            <a:r>
              <a:rPr lang="en-US" dirty="0">
                <a:ea typeface="+mn-lt"/>
                <a:cs typeface="+mn-lt"/>
              </a:rPr>
              <a:t> </a:t>
            </a:r>
            <a:r>
              <a:rPr lang="en-US" dirty="0" err="1">
                <a:ea typeface="+mn-lt"/>
                <a:cs typeface="+mn-lt"/>
              </a:rPr>
              <a:t>izin</a:t>
            </a:r>
            <a:r>
              <a:rPr lang="en-US" dirty="0">
                <a:ea typeface="+mn-lt"/>
                <a:cs typeface="+mn-lt"/>
              </a:rPr>
              <a:t> </a:t>
            </a:r>
            <a:r>
              <a:rPr lang="en-US" dirty="0" err="1">
                <a:ea typeface="+mn-lt"/>
                <a:cs typeface="+mn-lt"/>
              </a:rPr>
              <a:t>veren</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düzeyidir</a:t>
            </a:r>
            <a:r>
              <a:rPr lang="en-US" dirty="0" smtClean="0">
                <a:ea typeface="+mn-lt"/>
                <a:cs typeface="+mn-lt"/>
              </a:rPr>
              <a:t>.</a:t>
            </a:r>
            <a:endParaRPr lang="tr-TR" dirty="0" smtClean="0">
              <a:ea typeface="+mn-lt"/>
              <a:cs typeface="+mn-lt"/>
            </a:endParaRPr>
          </a:p>
          <a:p>
            <a:pPr marL="0" indent="0" algn="just">
              <a:buNone/>
            </a:pPr>
            <a:endParaRPr lang="tr-TR" dirty="0">
              <a:ea typeface="+mn-lt"/>
              <a:cs typeface="+mn-lt"/>
            </a:endParaRPr>
          </a:p>
          <a:p>
            <a:pPr algn="just"/>
            <a:r>
              <a:rPr lang="en-US" dirty="0">
                <a:ea typeface="+mn-lt"/>
                <a:cs typeface="+mn-lt"/>
              </a:rPr>
              <a:t>Public anahtar kelimesi, kelime anlamı olarak açık-erişilebilir anlamına gelir. C#’da ise public ile tanımlanan metotlara başka sınıflar içerisinden ulaşılabileceği anlamını çıkarabiliriz. Yani private anahtar kelimesinin tam tersidir. Aynı proje içerisinde olmasa bile, public anahtar kelimesiyle tanımlı metotlara erişim sağlanabilir. Dll uzantılı dosyalar içerisinde tanımlı metotların kullanımı public anahtar kelimesi sayesinde olmaktadır.</a:t>
            </a:r>
          </a:p>
        </p:txBody>
      </p:sp>
      <p:pic>
        <p:nvPicPr>
          <p:cNvPr id="7" name="Resim 4">
            <a:extLst>
              <a:ext uri="{FF2B5EF4-FFF2-40B4-BE49-F238E27FC236}">
                <a16:creationId xmlns:a16="http://schemas.microsoft.com/office/drawing/2014/main" xmlns="" id="{FEF9F93A-9B63-4469-8CD5-BB20EAB44D00}"/>
              </a:ext>
            </a:extLst>
          </p:cNvPr>
          <p:cNvPicPr>
            <a:picLocks noChangeAspect="1"/>
          </p:cNvPicPr>
          <p:nvPr/>
        </p:nvPicPr>
        <p:blipFill>
          <a:blip r:embed="rId2"/>
          <a:stretch>
            <a:fillRect/>
          </a:stretch>
        </p:blipFill>
        <p:spPr>
          <a:xfrm>
            <a:off x="7749766" y="2590791"/>
            <a:ext cx="4388004" cy="2483676"/>
          </a:xfrm>
          <a:prstGeom prst="rect">
            <a:avLst/>
          </a:prstGeom>
        </p:spPr>
      </p:pic>
    </p:spTree>
    <p:extLst>
      <p:ext uri="{BB962C8B-B14F-4D97-AF65-F5344CB8AC3E}">
        <p14:creationId xmlns:p14="http://schemas.microsoft.com/office/powerpoint/2010/main" val="530251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ea typeface="+mj-lt"/>
                <a:cs typeface="+mj-lt"/>
              </a:rPr>
              <a:t>C# "</a:t>
            </a:r>
            <a:r>
              <a:rPr lang="tr-TR" dirty="0" err="1">
                <a:ea typeface="+mj-lt"/>
                <a:cs typeface="+mj-lt"/>
              </a:rPr>
              <a:t>Public</a:t>
            </a:r>
            <a:r>
              <a:rPr lang="tr-TR" dirty="0">
                <a:ea typeface="+mj-lt"/>
                <a:cs typeface="+mj-lt"/>
              </a:rPr>
              <a:t>" Erişim Belirteci: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581188" y="1737677"/>
            <a:ext cx="9129061" cy="4703819"/>
          </a:xfrm>
        </p:spPr>
        <p:txBody>
          <a:bodyPr vert="horz" lIns="91440" tIns="45720" rIns="91440" bIns="45720" rtlCol="0" anchor="t">
            <a:normAutofit/>
          </a:bodyPr>
          <a:lstStyle/>
          <a:p>
            <a:pPr algn="just"/>
            <a:r>
              <a:rPr lang="en-US" dirty="0">
                <a:ea typeface="+mn-lt"/>
                <a:cs typeface="+mn-lt"/>
              </a:rPr>
              <a:t>Public class olarak tanımlanan sınıflar, projenin tüm katmanlarından erişim sağlanma özelliğine sahip olurlar. Her yerden erişilmesi gereken metotlar ve yapılar var ise </a:t>
            </a:r>
            <a:r>
              <a:rPr lang="en-US" dirty="0" err="1">
                <a:ea typeface="+mn-lt"/>
                <a:cs typeface="+mn-lt"/>
              </a:rPr>
              <a:t>kullanılmalıdır</a:t>
            </a:r>
            <a:r>
              <a:rPr lang="en-US" dirty="0">
                <a:ea typeface="+mn-lt"/>
                <a:cs typeface="+mn-lt"/>
              </a:rPr>
              <a:t>.</a:t>
            </a:r>
            <a:r>
              <a:rPr lang="tr-TR" dirty="0">
                <a:ea typeface="+mn-lt"/>
                <a:cs typeface="+mn-lt"/>
              </a:rPr>
              <a:t> </a:t>
            </a:r>
            <a:r>
              <a:rPr lang="en-US" dirty="0" err="1">
                <a:ea typeface="+mn-lt"/>
                <a:cs typeface="+mn-lt"/>
              </a:rPr>
              <a:t>Bir</a:t>
            </a:r>
            <a:r>
              <a:rPr lang="en-US" dirty="0">
                <a:ea typeface="+mn-lt"/>
                <a:cs typeface="+mn-lt"/>
              </a:rPr>
              <a:t> değerin public olarak belirtilmesi; o değerin, kod içinde herhangi bir yerden erişilebilir durumda olmasını sağlamaktadır. Public erişim belirleyici tipinde hiç bir kısıtlama yoktur.</a:t>
            </a:r>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err="1">
                <a:ea typeface="+mn-lt"/>
                <a:cs typeface="+mn-lt"/>
              </a:rPr>
              <a:t>Örnekte</a:t>
            </a:r>
            <a:r>
              <a:rPr lang="en-US" dirty="0">
                <a:ea typeface="+mn-lt"/>
                <a:cs typeface="+mn-lt"/>
              </a:rPr>
              <a:t> </a:t>
            </a:r>
            <a:r>
              <a:rPr lang="en-US" dirty="0" err="1">
                <a:ea typeface="+mn-lt"/>
                <a:cs typeface="+mn-lt"/>
              </a:rPr>
              <a:t>olduğu</a:t>
            </a:r>
            <a:r>
              <a:rPr lang="en-US" dirty="0">
                <a:ea typeface="+mn-lt"/>
                <a:cs typeface="+mn-lt"/>
              </a:rPr>
              <a:t> </a:t>
            </a:r>
            <a:r>
              <a:rPr lang="en-US" dirty="0" err="1">
                <a:ea typeface="+mn-lt"/>
                <a:cs typeface="+mn-lt"/>
              </a:rPr>
              <a:t>gibi</a:t>
            </a:r>
            <a:r>
              <a:rPr lang="en-US" dirty="0">
                <a:ea typeface="+mn-lt"/>
                <a:cs typeface="+mn-lt"/>
              </a:rPr>
              <a:t> public </a:t>
            </a:r>
            <a:r>
              <a:rPr lang="en-US" dirty="0" err="1">
                <a:ea typeface="+mn-lt"/>
                <a:cs typeface="+mn-lt"/>
              </a:rPr>
              <a:t>üyelere</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konusunda</a:t>
            </a:r>
            <a:r>
              <a:rPr lang="en-US" dirty="0">
                <a:ea typeface="+mn-lt"/>
                <a:cs typeface="+mn-lt"/>
              </a:rPr>
              <a:t> </a:t>
            </a:r>
            <a:r>
              <a:rPr lang="en-US" dirty="0" err="1">
                <a:ea typeface="+mn-lt"/>
                <a:cs typeface="+mn-lt"/>
              </a:rPr>
              <a:t>kısıtlama</a:t>
            </a:r>
            <a:r>
              <a:rPr lang="en-US" dirty="0">
                <a:ea typeface="+mn-lt"/>
                <a:cs typeface="+mn-lt"/>
              </a:rPr>
              <a:t> </a:t>
            </a:r>
            <a:r>
              <a:rPr lang="en-US" dirty="0" err="1">
                <a:ea typeface="+mn-lt"/>
                <a:cs typeface="+mn-lt"/>
              </a:rPr>
              <a:t>bulunmamaktadır</a:t>
            </a:r>
            <a:r>
              <a:rPr lang="en-US" dirty="0">
                <a:ea typeface="+mn-lt"/>
                <a:cs typeface="+mn-lt"/>
              </a:rPr>
              <a:t>.</a:t>
            </a:r>
            <a:endParaRPr lang="en-US" dirty="0"/>
          </a:p>
        </p:txBody>
      </p:sp>
      <p:sp>
        <p:nvSpPr>
          <p:cNvPr id="5" name="Metin kutusu 4">
            <a:extLst>
              <a:ext uri="{FF2B5EF4-FFF2-40B4-BE49-F238E27FC236}">
                <a16:creationId xmlns:a16="http://schemas.microsoft.com/office/drawing/2014/main" xmlns="" id="{0CC75CF4-57F0-48B4-A0F9-74D5046EFB8F}"/>
              </a:ext>
            </a:extLst>
          </p:cNvPr>
          <p:cNvSpPr txBox="1"/>
          <p:nvPr/>
        </p:nvSpPr>
        <p:spPr>
          <a:xfrm>
            <a:off x="2458394" y="3696194"/>
            <a:ext cx="6911944" cy="954107"/>
          </a:xfrm>
          <a:prstGeom prst="rect">
            <a:avLst/>
          </a:prstGeom>
          <a:noFill/>
          <a:ln w="31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04FF"/>
                </a:solidFill>
                <a:latin typeface="Courier New"/>
                <a:cs typeface="Courier New"/>
              </a:rPr>
              <a:t>class</a:t>
            </a:r>
            <a:r>
              <a:rPr lang="en-US" sz="1400" dirty="0">
                <a:latin typeface="Courier New"/>
                <a:cs typeface="Courier New"/>
              </a:rPr>
              <a:t> </a:t>
            </a:r>
            <a:r>
              <a:rPr lang="en-US" sz="1400" dirty="0" err="1">
                <a:solidFill>
                  <a:srgbClr val="00B0F0"/>
                </a:solidFill>
                <a:latin typeface="Courier New"/>
                <a:cs typeface="Courier New"/>
              </a:rPr>
              <a:t>OrnekClass</a:t>
            </a:r>
            <a:endParaRPr lang="en-US" sz="1400" dirty="0">
              <a:solidFill>
                <a:srgbClr val="00B0F0"/>
              </a:solidFill>
              <a:latin typeface="Courier New"/>
              <a:cs typeface="Courier New"/>
            </a:endParaRPr>
          </a:p>
          <a:p>
            <a:r>
              <a:rPr lang="en-US" sz="1400" dirty="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 public int</a:t>
            </a:r>
            <a:r>
              <a:rPr lang="en-US" sz="1400" dirty="0">
                <a:latin typeface="Courier New"/>
                <a:cs typeface="Courier New"/>
              </a:rPr>
              <a:t> x; </a:t>
            </a:r>
            <a:r>
              <a:rPr lang="en-US" sz="1400" dirty="0">
                <a:solidFill>
                  <a:srgbClr val="00B050"/>
                </a:solidFill>
                <a:latin typeface="Courier New"/>
                <a:cs typeface="Courier New"/>
              </a:rPr>
              <a:t>//Public </a:t>
            </a:r>
            <a:r>
              <a:rPr lang="en-US" sz="1400" dirty="0" err="1">
                <a:solidFill>
                  <a:srgbClr val="00B050"/>
                </a:solidFill>
                <a:latin typeface="Courier New"/>
                <a:cs typeface="Courier New"/>
              </a:rPr>
              <a:t>üyeye</a:t>
            </a:r>
            <a:r>
              <a:rPr lang="en-US" sz="1400" dirty="0">
                <a:solidFill>
                  <a:srgbClr val="00B050"/>
                </a:solidFill>
                <a:latin typeface="Courier New"/>
                <a:cs typeface="Courier New"/>
              </a:rPr>
              <a:t> </a:t>
            </a:r>
            <a:r>
              <a:rPr lang="en-US" sz="1400" dirty="0" err="1">
                <a:solidFill>
                  <a:srgbClr val="00B050"/>
                </a:solidFill>
                <a:latin typeface="Courier New"/>
                <a:cs typeface="Courier New"/>
              </a:rPr>
              <a:t>erişim</a:t>
            </a:r>
            <a:r>
              <a:rPr lang="en-US" sz="1400" dirty="0">
                <a:solidFill>
                  <a:srgbClr val="00B050"/>
                </a:solidFill>
                <a:latin typeface="Courier New"/>
                <a:cs typeface="Courier New"/>
              </a:rPr>
              <a:t> </a:t>
            </a:r>
            <a:r>
              <a:rPr lang="en-US" sz="1400" dirty="0" err="1">
                <a:solidFill>
                  <a:srgbClr val="00B050"/>
                </a:solidFill>
                <a:latin typeface="Courier New"/>
                <a:cs typeface="Courier New"/>
              </a:rPr>
              <a:t>sağlanabilir</a:t>
            </a:r>
            <a:endParaRPr lang="en-US" sz="1400" dirty="0">
              <a:solidFill>
                <a:srgbClr val="00B050"/>
              </a:solidFill>
              <a:latin typeface="Courier New"/>
              <a:cs typeface="Courier New"/>
            </a:endParaRPr>
          </a:p>
          <a:p>
            <a:r>
              <a:rPr lang="en-US" sz="1400" dirty="0">
                <a:latin typeface="Courier New"/>
                <a:cs typeface="Courier New"/>
              </a:rPr>
              <a:t>}</a:t>
            </a:r>
          </a:p>
        </p:txBody>
      </p:sp>
    </p:spTree>
    <p:extLst>
      <p:ext uri="{BB962C8B-B14F-4D97-AF65-F5344CB8AC3E}">
        <p14:creationId xmlns:p14="http://schemas.microsoft.com/office/powerpoint/2010/main" val="3150035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a:ea typeface="+mj-lt"/>
                <a:cs typeface="+mj-lt"/>
              </a:rPr>
              <a:t>C# </a:t>
            </a:r>
            <a:r>
              <a:rPr lang="tr-TR" err="1">
                <a:ea typeface="+mj-lt"/>
                <a:cs typeface="+mj-lt"/>
              </a:rPr>
              <a:t>Public</a:t>
            </a:r>
            <a:r>
              <a:rPr lang="tr-TR">
                <a:ea typeface="+mj-lt"/>
                <a:cs typeface="+mj-lt"/>
              </a:rPr>
              <a:t> Örneği 1</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311579" y="1905000"/>
            <a:ext cx="4844777" cy="3788435"/>
          </a:xfrm>
        </p:spPr>
        <p:txBody>
          <a:bodyPr vert="horz" lIns="91440" tIns="45720" rIns="91440" bIns="45720" rtlCol="0" anchor="t">
            <a:normAutofit/>
          </a:bodyPr>
          <a:lstStyle/>
          <a:p>
            <a:pPr algn="just"/>
            <a:r>
              <a:rPr lang="en-US" dirty="0" err="1">
                <a:ea typeface="+mn-lt"/>
                <a:cs typeface="+mn-lt"/>
              </a:rPr>
              <a:t>Örnekte</a:t>
            </a:r>
            <a:r>
              <a:rPr lang="en-US" dirty="0">
                <a:ea typeface="+mn-lt"/>
                <a:cs typeface="+mn-lt"/>
              </a:rPr>
              <a:t> </a:t>
            </a:r>
            <a:r>
              <a:rPr lang="en-US" dirty="0" err="1">
                <a:ea typeface="+mn-lt"/>
                <a:cs typeface="+mn-lt"/>
              </a:rPr>
              <a:t>görüldüğü</a:t>
            </a:r>
            <a:r>
              <a:rPr lang="en-US" dirty="0">
                <a:ea typeface="+mn-lt"/>
                <a:cs typeface="+mn-lt"/>
              </a:rPr>
              <a:t> </a:t>
            </a:r>
            <a:r>
              <a:rPr lang="en-US" dirty="0" err="1">
                <a:ea typeface="+mn-lt"/>
                <a:cs typeface="+mn-lt"/>
              </a:rPr>
              <a:t>üzere</a:t>
            </a:r>
            <a:r>
              <a:rPr lang="en-US" dirty="0">
                <a:ea typeface="+mn-lt"/>
                <a:cs typeface="+mn-lt"/>
              </a:rPr>
              <a:t> </a:t>
            </a:r>
            <a:r>
              <a:rPr lang="en-US" dirty="0" err="1">
                <a:ea typeface="+mn-lt"/>
                <a:cs typeface="+mn-lt"/>
              </a:rPr>
              <a:t>Calisan</a:t>
            </a:r>
            <a:r>
              <a:rPr lang="en-US" dirty="0">
                <a:ea typeface="+mn-lt"/>
                <a:cs typeface="+mn-lt"/>
              </a:rPr>
              <a:t> </a:t>
            </a:r>
            <a:r>
              <a:rPr lang="en-US" dirty="0" err="1">
                <a:ea typeface="+mn-lt"/>
                <a:cs typeface="+mn-lt"/>
              </a:rPr>
              <a:t>classında</a:t>
            </a:r>
            <a:r>
              <a:rPr lang="en-US" dirty="0">
                <a:ea typeface="+mn-lt"/>
                <a:cs typeface="+mn-lt"/>
              </a:rPr>
              <a:t> </a:t>
            </a:r>
            <a:r>
              <a:rPr lang="en-US" dirty="0" err="1">
                <a:ea typeface="+mn-lt"/>
                <a:cs typeface="+mn-lt"/>
              </a:rPr>
              <a:t>bulunan</a:t>
            </a:r>
            <a:r>
              <a:rPr lang="en-US" dirty="0">
                <a:ea typeface="+mn-lt"/>
                <a:cs typeface="+mn-lt"/>
              </a:rPr>
              <a:t> public </a:t>
            </a:r>
            <a:r>
              <a:rPr lang="en-US" dirty="0" err="1">
                <a:ea typeface="+mn-lt"/>
                <a:cs typeface="+mn-lt"/>
              </a:rPr>
              <a:t>isim</a:t>
            </a:r>
            <a:r>
              <a:rPr lang="en-US" dirty="0">
                <a:ea typeface="+mn-lt"/>
                <a:cs typeface="+mn-lt"/>
              </a:rPr>
              <a:t> </a:t>
            </a:r>
            <a:r>
              <a:rPr lang="en-US" dirty="0" err="1">
                <a:ea typeface="+mn-lt"/>
                <a:cs typeface="+mn-lt"/>
              </a:rPr>
              <a:t>üyesine</a:t>
            </a:r>
            <a:r>
              <a:rPr lang="en-US" dirty="0">
                <a:ea typeface="+mn-lt"/>
                <a:cs typeface="+mn-lt"/>
              </a:rPr>
              <a:t> program </a:t>
            </a:r>
            <a:r>
              <a:rPr lang="en-US" dirty="0" err="1">
                <a:ea typeface="+mn-lt"/>
                <a:cs typeface="+mn-lt"/>
              </a:rPr>
              <a:t>içerisinden</a:t>
            </a:r>
            <a:r>
              <a:rPr lang="en-US" dirty="0">
                <a:ea typeface="+mn-lt"/>
                <a:cs typeface="+mn-lt"/>
              </a:rPr>
              <a:t> </a:t>
            </a:r>
            <a:r>
              <a:rPr lang="en-US" dirty="0" err="1">
                <a:ea typeface="+mn-lt"/>
                <a:cs typeface="+mn-lt"/>
              </a:rPr>
              <a:t>hata</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karşılaşmadan</a:t>
            </a:r>
            <a:r>
              <a:rPr lang="en-US" dirty="0">
                <a:ea typeface="+mn-lt"/>
                <a:cs typeface="+mn-lt"/>
              </a:rPr>
              <a:t>  </a:t>
            </a:r>
            <a:r>
              <a:rPr lang="en-US" dirty="0" err="1">
                <a:ea typeface="+mn-lt"/>
                <a:cs typeface="+mn-lt"/>
              </a:rPr>
              <a:t>ulaşabildik</a:t>
            </a:r>
            <a:r>
              <a:rPr lang="en-US" dirty="0">
                <a:ea typeface="+mn-lt"/>
                <a:cs typeface="+mn-lt"/>
              </a:rPr>
              <a:t>.</a:t>
            </a:r>
            <a:endParaRPr lang="en-US" dirty="0"/>
          </a:p>
        </p:txBody>
      </p:sp>
      <p:pic>
        <p:nvPicPr>
          <p:cNvPr id="7" name="Resim 8">
            <a:extLst>
              <a:ext uri="{FF2B5EF4-FFF2-40B4-BE49-F238E27FC236}">
                <a16:creationId xmlns:a16="http://schemas.microsoft.com/office/drawing/2014/main" xmlns="" id="{EEAA4649-9D9F-44F0-A5EF-4863F4B57C1F}"/>
              </a:ext>
            </a:extLst>
          </p:cNvPr>
          <p:cNvPicPr>
            <a:picLocks noChangeAspect="1"/>
          </p:cNvPicPr>
          <p:nvPr/>
        </p:nvPicPr>
        <p:blipFill>
          <a:blip r:embed="rId2"/>
          <a:stretch>
            <a:fillRect/>
          </a:stretch>
        </p:blipFill>
        <p:spPr>
          <a:xfrm>
            <a:off x="1850906" y="5482602"/>
            <a:ext cx="3766122" cy="876307"/>
          </a:xfrm>
          <a:prstGeom prst="rect">
            <a:avLst/>
          </a:prstGeom>
        </p:spPr>
      </p:pic>
      <p:sp>
        <p:nvSpPr>
          <p:cNvPr id="9" name="İçerik Yer Tutucusu 2">
            <a:extLst>
              <a:ext uri="{FF2B5EF4-FFF2-40B4-BE49-F238E27FC236}">
                <a16:creationId xmlns:a16="http://schemas.microsoft.com/office/drawing/2014/main" xmlns="" id="{F2A25E5B-E61F-42AF-BFF3-6EA49E8C2BEA}"/>
              </a:ext>
            </a:extLst>
          </p:cNvPr>
          <p:cNvSpPr txBox="1">
            <a:spLocks/>
          </p:cNvSpPr>
          <p:nvPr/>
        </p:nvSpPr>
        <p:spPr>
          <a:xfrm>
            <a:off x="1584476" y="4963782"/>
            <a:ext cx="4844777" cy="3788435"/>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a:ea typeface="+mn-lt"/>
                <a:cs typeface="+mn-lt"/>
              </a:rPr>
              <a:t>Sonuç:</a:t>
            </a:r>
            <a:endParaRPr lang="en-US" dirty="0"/>
          </a:p>
        </p:txBody>
      </p:sp>
      <p:sp>
        <p:nvSpPr>
          <p:cNvPr id="3" name="Metin kutusu 2">
            <a:extLst>
              <a:ext uri="{FF2B5EF4-FFF2-40B4-BE49-F238E27FC236}">
                <a16:creationId xmlns:a16="http://schemas.microsoft.com/office/drawing/2014/main" xmlns="" id="{63F556DF-4C0A-420C-B8AD-056BCF845F49}"/>
              </a:ext>
            </a:extLst>
          </p:cNvPr>
          <p:cNvSpPr txBox="1"/>
          <p:nvPr/>
        </p:nvSpPr>
        <p:spPr>
          <a:xfrm>
            <a:off x="6429253" y="2099372"/>
            <a:ext cx="5510462" cy="3754874"/>
          </a:xfrm>
          <a:prstGeom prst="rect">
            <a:avLst/>
          </a:prstGeom>
          <a:noFill/>
          <a:ln w="31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04FF"/>
                </a:solidFill>
                <a:latin typeface="Courier New"/>
                <a:cs typeface="Courier New"/>
              </a:rPr>
              <a:t>namespace</a:t>
            </a:r>
            <a:r>
              <a:rPr lang="en-US" sz="1400" dirty="0">
                <a:latin typeface="Courier New"/>
                <a:cs typeface="Courier New"/>
              </a:rPr>
              <a:t> Public1</a:t>
            </a:r>
          </a:p>
          <a:p>
            <a:r>
              <a:rPr lang="en-US" sz="1400" dirty="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class</a:t>
            </a:r>
            <a:r>
              <a:rPr lang="en-US" sz="1400" dirty="0">
                <a:latin typeface="Courier New"/>
                <a:cs typeface="Courier New"/>
              </a:rPr>
              <a:t> </a:t>
            </a:r>
            <a:r>
              <a:rPr lang="en-US" sz="1400" dirty="0" err="1">
                <a:solidFill>
                  <a:srgbClr val="00B0F0"/>
                </a:solidFill>
                <a:latin typeface="Courier New"/>
                <a:cs typeface="Courier New"/>
              </a:rPr>
              <a:t>Calisan</a:t>
            </a:r>
            <a:endParaRPr lang="en-US" sz="1400" dirty="0">
              <a:solidFill>
                <a:srgbClr val="00B0F0"/>
              </a:solidFill>
              <a:latin typeface="Courier New"/>
              <a:cs typeface="Courier New"/>
            </a:endParaRP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public string</a:t>
            </a:r>
            <a:r>
              <a:rPr lang="en-US" sz="1400" dirty="0">
                <a:latin typeface="Courier New"/>
                <a:cs typeface="Courier New"/>
              </a:rPr>
              <a:t> </a:t>
            </a:r>
            <a:r>
              <a:rPr lang="en-US" sz="1400" dirty="0" err="1">
                <a:latin typeface="Courier New"/>
                <a:cs typeface="Courier New"/>
              </a:rPr>
              <a:t>isim</a:t>
            </a:r>
            <a:r>
              <a:rPr lang="en-US" sz="1400" dirty="0">
                <a:latin typeface="Courier New"/>
                <a:cs typeface="Courier New"/>
              </a:rPr>
              <a:t>;</a:t>
            </a:r>
          </a:p>
          <a:p>
            <a:r>
              <a:rPr lang="en-US" sz="1400" dirty="0">
                <a:latin typeface="Courier New"/>
                <a:cs typeface="Courier New"/>
              </a:rPr>
              <a:t>    }</a:t>
            </a:r>
          </a:p>
          <a:p>
            <a:endParaRPr lang="en-US" sz="1400" dirty="0">
              <a:latin typeface="Courier New"/>
              <a:cs typeface="Courier New"/>
            </a:endParaRPr>
          </a:p>
          <a:p>
            <a:r>
              <a:rPr lang="en-US" sz="1400" dirty="0">
                <a:latin typeface="Courier New"/>
                <a:cs typeface="Courier New"/>
              </a:rPr>
              <a:t>    </a:t>
            </a:r>
            <a:r>
              <a:rPr lang="en-US" sz="1400" dirty="0">
                <a:solidFill>
                  <a:srgbClr val="0004FF"/>
                </a:solidFill>
                <a:latin typeface="Courier New"/>
                <a:cs typeface="Courier New"/>
              </a:rPr>
              <a:t>public class</a:t>
            </a:r>
            <a:r>
              <a:rPr lang="en-US" sz="1400" dirty="0">
                <a:latin typeface="Courier New"/>
                <a:cs typeface="Courier New"/>
              </a:rPr>
              <a:t> </a:t>
            </a:r>
            <a:r>
              <a:rPr lang="en-US" sz="1400" dirty="0">
                <a:solidFill>
                  <a:srgbClr val="00B0F0"/>
                </a:solidFill>
                <a:latin typeface="Courier New"/>
                <a:cs typeface="Courier New"/>
              </a:rPr>
              <a:t>Program</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public static void</a:t>
            </a:r>
            <a:r>
              <a:rPr lang="en-US" sz="1400" dirty="0">
                <a:latin typeface="Courier New"/>
                <a:cs typeface="Courier New"/>
              </a:rPr>
              <a:t> Main()</a:t>
            </a:r>
          </a:p>
          <a:p>
            <a:r>
              <a:rPr lang="en-US" sz="1400" dirty="0">
                <a:latin typeface="Courier New"/>
                <a:cs typeface="Courier New"/>
              </a:rPr>
              <a:t>        {</a:t>
            </a:r>
          </a:p>
          <a:p>
            <a:r>
              <a:rPr lang="en-US" sz="1400" dirty="0">
                <a:latin typeface="Courier New"/>
                <a:cs typeface="Courier New"/>
              </a:rPr>
              <a:t>      </a:t>
            </a:r>
            <a:r>
              <a:rPr lang="en-US" sz="1400" dirty="0" err="1" smtClean="0">
                <a:solidFill>
                  <a:srgbClr val="00B0F0"/>
                </a:solidFill>
                <a:latin typeface="Courier New"/>
                <a:cs typeface="Courier New"/>
              </a:rPr>
              <a:t>Calisan</a:t>
            </a:r>
            <a:r>
              <a:rPr lang="en-US" sz="1400" dirty="0" smtClean="0">
                <a:latin typeface="Courier New"/>
                <a:cs typeface="Courier New"/>
              </a:rPr>
              <a:t> </a:t>
            </a:r>
            <a:r>
              <a:rPr lang="en-US" sz="1400" dirty="0" err="1">
                <a:latin typeface="Courier New"/>
                <a:cs typeface="Courier New"/>
              </a:rPr>
              <a:t>isci</a:t>
            </a:r>
            <a:r>
              <a:rPr lang="en-US" sz="1400" dirty="0">
                <a:latin typeface="Courier New"/>
                <a:cs typeface="Courier New"/>
              </a:rPr>
              <a:t> = </a:t>
            </a:r>
            <a:r>
              <a:rPr lang="en-US" sz="1400" dirty="0">
                <a:solidFill>
                  <a:srgbClr val="0004FF"/>
                </a:solidFill>
                <a:latin typeface="Courier New"/>
                <a:cs typeface="Courier New"/>
              </a:rPr>
              <a:t>new</a:t>
            </a:r>
            <a:r>
              <a:rPr lang="en-US" sz="1400" dirty="0">
                <a:latin typeface="Courier New"/>
                <a:cs typeface="Courier New"/>
              </a:rPr>
              <a:t> </a:t>
            </a:r>
            <a:r>
              <a:rPr lang="en-US" sz="1400" dirty="0" err="1">
                <a:solidFill>
                  <a:srgbClr val="00B0F0"/>
                </a:solidFill>
                <a:latin typeface="Courier New"/>
                <a:cs typeface="Courier New"/>
              </a:rPr>
              <a:t>Calisan</a:t>
            </a:r>
            <a:r>
              <a:rPr lang="en-US" sz="1400" dirty="0">
                <a:latin typeface="Courier New"/>
                <a:cs typeface="Courier New"/>
              </a:rPr>
              <a:t>();</a:t>
            </a:r>
          </a:p>
          <a:p>
            <a:r>
              <a:rPr lang="en-US" sz="1400" dirty="0">
                <a:latin typeface="Courier New"/>
                <a:cs typeface="Courier New"/>
              </a:rPr>
              <a:t>      </a:t>
            </a:r>
            <a:r>
              <a:rPr lang="en-US" sz="1400" dirty="0" err="1" smtClean="0">
                <a:latin typeface="Courier New"/>
                <a:cs typeface="Courier New"/>
              </a:rPr>
              <a:t>isci.isim</a:t>
            </a:r>
            <a:r>
              <a:rPr lang="en-US" sz="1400" dirty="0" smtClean="0">
                <a:latin typeface="Courier New"/>
                <a:cs typeface="Courier New"/>
              </a:rPr>
              <a:t> </a:t>
            </a:r>
            <a:r>
              <a:rPr lang="en-US" sz="1400" dirty="0">
                <a:latin typeface="Courier New"/>
                <a:cs typeface="Courier New"/>
              </a:rPr>
              <a:t>= </a:t>
            </a:r>
            <a:r>
              <a:rPr lang="en-US" sz="1400" dirty="0">
                <a:solidFill>
                  <a:srgbClr val="C00000"/>
                </a:solidFill>
                <a:latin typeface="Courier New"/>
                <a:cs typeface="Courier New"/>
              </a:rPr>
              <a:t>"Mehmet"</a:t>
            </a:r>
            <a:r>
              <a:rPr lang="en-US" sz="1400" dirty="0">
                <a:latin typeface="Courier New"/>
                <a:cs typeface="Courier New"/>
              </a:rPr>
              <a:t>;</a:t>
            </a:r>
          </a:p>
          <a:p>
            <a:r>
              <a:rPr lang="en-US" sz="1400" dirty="0">
                <a:latin typeface="Courier New"/>
                <a:cs typeface="Courier New"/>
              </a:rPr>
              <a:t>      </a:t>
            </a:r>
            <a:r>
              <a:rPr lang="en-US" sz="1400" dirty="0" err="1" smtClean="0">
                <a:solidFill>
                  <a:srgbClr val="00B0F0"/>
                </a:solidFill>
                <a:latin typeface="Courier New"/>
                <a:cs typeface="Courier New"/>
              </a:rPr>
              <a:t>Console</a:t>
            </a:r>
            <a:r>
              <a:rPr lang="en-US" sz="1400" dirty="0" err="1" smtClean="0">
                <a:latin typeface="Courier New"/>
                <a:cs typeface="Courier New"/>
              </a:rPr>
              <a:t>.</a:t>
            </a:r>
            <a:r>
              <a:rPr lang="en-US" sz="1400" dirty="0" err="1" smtClean="0">
                <a:solidFill>
                  <a:srgbClr val="C99700"/>
                </a:solidFill>
                <a:latin typeface="Courier New"/>
                <a:cs typeface="Courier New"/>
              </a:rPr>
              <a:t>Write</a:t>
            </a:r>
            <a:r>
              <a:rPr lang="en-US" sz="1400" dirty="0" smtClean="0">
                <a:latin typeface="Courier New"/>
                <a:cs typeface="Courier New"/>
              </a:rPr>
              <a:t>(</a:t>
            </a:r>
            <a:r>
              <a:rPr lang="en-US" sz="1400" dirty="0" smtClean="0">
                <a:solidFill>
                  <a:srgbClr val="C00000"/>
                </a:solidFill>
                <a:latin typeface="Courier New"/>
                <a:cs typeface="Courier New"/>
              </a:rPr>
              <a:t>"</a:t>
            </a:r>
            <a:r>
              <a:rPr lang="tr-TR" sz="1400" dirty="0" smtClean="0">
                <a:solidFill>
                  <a:srgbClr val="C00000"/>
                </a:solidFill>
                <a:latin typeface="Courier New"/>
                <a:cs typeface="Courier New"/>
              </a:rPr>
              <a:t>Ç</a:t>
            </a:r>
            <a:r>
              <a:rPr lang="en-US" sz="1400" dirty="0" err="1" smtClean="0">
                <a:solidFill>
                  <a:srgbClr val="C00000"/>
                </a:solidFill>
                <a:latin typeface="Courier New"/>
                <a:cs typeface="Courier New"/>
              </a:rPr>
              <a:t>alışanın</a:t>
            </a:r>
            <a:r>
              <a:rPr lang="en-US" sz="1400" dirty="0" smtClean="0">
                <a:solidFill>
                  <a:srgbClr val="C00000"/>
                </a:solidFill>
                <a:latin typeface="Courier New"/>
                <a:cs typeface="Courier New"/>
              </a:rPr>
              <a:t> </a:t>
            </a:r>
            <a:r>
              <a:rPr lang="en-US" sz="1400" dirty="0" err="1" smtClean="0">
                <a:solidFill>
                  <a:srgbClr val="C00000"/>
                </a:solidFill>
                <a:latin typeface="Courier New"/>
                <a:cs typeface="Courier New"/>
              </a:rPr>
              <a:t>adı</a:t>
            </a:r>
            <a:r>
              <a:rPr lang="tr-TR" sz="1400" dirty="0" smtClean="0">
                <a:solidFill>
                  <a:srgbClr val="C00000"/>
                </a:solidFill>
                <a:latin typeface="Courier New"/>
                <a:cs typeface="Courier New"/>
              </a:rPr>
              <a:t> </a:t>
            </a:r>
            <a:r>
              <a:rPr lang="en-US" sz="1400" dirty="0" smtClean="0">
                <a:solidFill>
                  <a:srgbClr val="C00000"/>
                </a:solidFill>
                <a:latin typeface="Courier New"/>
                <a:cs typeface="Courier New"/>
              </a:rPr>
              <a:t>"</a:t>
            </a:r>
            <a:r>
              <a:rPr lang="en-US" sz="1400" dirty="0" smtClean="0">
                <a:latin typeface="Courier New"/>
                <a:cs typeface="Courier New"/>
              </a:rPr>
              <a:t> </a:t>
            </a:r>
            <a:r>
              <a:rPr lang="en-US" sz="1400" dirty="0">
                <a:latin typeface="Courier New"/>
                <a:cs typeface="Courier New"/>
              </a:rPr>
              <a:t>+ </a:t>
            </a:r>
            <a:r>
              <a:rPr lang="en-US" sz="1400" dirty="0" err="1">
                <a:latin typeface="Courier New"/>
                <a:cs typeface="Courier New"/>
              </a:rPr>
              <a:t>isci.isim</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p>
          <a:p>
            <a:r>
              <a:rPr lang="en-US" sz="1400" dirty="0">
                <a:latin typeface="Courier New"/>
                <a:cs typeface="Courier New"/>
              </a:rPr>
              <a:t>}</a:t>
            </a:r>
          </a:p>
        </p:txBody>
      </p:sp>
    </p:spTree>
    <p:extLst>
      <p:ext uri="{BB962C8B-B14F-4D97-AF65-F5344CB8AC3E}">
        <p14:creationId xmlns:p14="http://schemas.microsoft.com/office/powerpoint/2010/main" val="3728942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ea typeface="+mj-lt"/>
                <a:cs typeface="+mj-lt"/>
              </a:rPr>
              <a:t>C# </a:t>
            </a:r>
            <a:r>
              <a:rPr lang="tr-TR" err="1">
                <a:ea typeface="+mj-lt"/>
                <a:cs typeface="+mj-lt"/>
              </a:rPr>
              <a:t>Public</a:t>
            </a:r>
            <a:r>
              <a:rPr lang="tr-TR">
                <a:ea typeface="+mj-lt"/>
                <a:cs typeface="+mj-lt"/>
              </a:rPr>
              <a:t> Örneği 2</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404880" y="1387262"/>
            <a:ext cx="8988498" cy="1035475"/>
          </a:xfrm>
        </p:spPr>
        <p:txBody>
          <a:bodyPr vert="horz" lIns="91440" tIns="45720" rIns="91440" bIns="45720" rtlCol="0" anchor="t">
            <a:normAutofit/>
          </a:bodyPr>
          <a:lstStyle/>
          <a:p>
            <a:pPr algn="just"/>
            <a:r>
              <a:rPr lang="tr-TR" dirty="0">
                <a:ea typeface="+mn-lt"/>
                <a:cs typeface="+mn-lt"/>
              </a:rPr>
              <a:t>Aşağıda </a:t>
            </a:r>
            <a:r>
              <a:rPr lang="en-US" dirty="0" err="1">
                <a:ea typeface="+mn-lt"/>
                <a:cs typeface="+mn-lt"/>
              </a:rPr>
              <a:t>bulunan</a:t>
            </a:r>
            <a:r>
              <a:rPr lang="en-US" dirty="0">
                <a:ea typeface="+mn-lt"/>
                <a:cs typeface="+mn-lt"/>
              </a:rPr>
              <a:t> </a:t>
            </a:r>
            <a:r>
              <a:rPr lang="en-US" dirty="0" err="1">
                <a:ea typeface="+mn-lt"/>
                <a:cs typeface="+mn-lt"/>
              </a:rPr>
              <a:t>örnekte</a:t>
            </a:r>
            <a:r>
              <a:rPr lang="en-US" dirty="0">
                <a:ea typeface="+mn-lt"/>
                <a:cs typeface="+mn-lt"/>
              </a:rPr>
              <a:t>, </a:t>
            </a:r>
            <a:r>
              <a:rPr lang="en-US" dirty="0" err="1">
                <a:ea typeface="+mn-lt"/>
                <a:cs typeface="+mn-lt"/>
              </a:rPr>
              <a:t>iki</a:t>
            </a:r>
            <a:r>
              <a:rPr lang="en-US" dirty="0">
                <a:ea typeface="+mn-lt"/>
                <a:cs typeface="+mn-lt"/>
              </a:rPr>
              <a:t> </a:t>
            </a:r>
            <a:r>
              <a:rPr lang="en-US" dirty="0" err="1">
                <a:ea typeface="+mn-lt"/>
                <a:cs typeface="+mn-lt"/>
              </a:rPr>
              <a:t>sınıf</a:t>
            </a:r>
            <a:r>
              <a:rPr lang="en-US" dirty="0">
                <a:ea typeface="+mn-lt"/>
                <a:cs typeface="+mn-lt"/>
              </a:rPr>
              <a:t> </a:t>
            </a:r>
            <a:r>
              <a:rPr lang="en-US" dirty="0" err="1">
                <a:ea typeface="+mn-lt"/>
                <a:cs typeface="+mn-lt"/>
              </a:rPr>
              <a:t>bildirilmiştir</a:t>
            </a:r>
            <a:r>
              <a:rPr lang="en-US" dirty="0">
                <a:ea typeface="+mn-lt"/>
                <a:cs typeface="+mn-lt"/>
              </a:rPr>
              <a:t> </a:t>
            </a:r>
            <a:r>
              <a:rPr lang="en-US" dirty="0">
                <a:latin typeface="Century Gothic"/>
              </a:rPr>
              <a:t>"</a:t>
            </a:r>
            <a:r>
              <a:rPr lang="en-US" dirty="0" err="1">
                <a:latin typeface="Century Gothic"/>
              </a:rPr>
              <a:t>PointTest</a:t>
            </a:r>
            <a:r>
              <a:rPr lang="en-US" dirty="0">
                <a:ea typeface="+mn-lt"/>
                <a:cs typeface="+mn-lt"/>
              </a:rPr>
              <a:t>" </a:t>
            </a:r>
            <a:r>
              <a:rPr lang="en-US" dirty="0" err="1">
                <a:ea typeface="+mn-lt"/>
                <a:cs typeface="+mn-lt"/>
              </a:rPr>
              <a:t>ve</a:t>
            </a:r>
            <a:r>
              <a:rPr lang="en-US" dirty="0">
                <a:ea typeface="+mn-lt"/>
                <a:cs typeface="+mn-lt"/>
              </a:rPr>
              <a:t> </a:t>
            </a:r>
            <a:r>
              <a:rPr lang="en-US" dirty="0">
                <a:latin typeface="Century Gothic"/>
              </a:rPr>
              <a:t>"Program</a:t>
            </a:r>
            <a:r>
              <a:rPr lang="en-US" dirty="0">
                <a:ea typeface="+mn-lt"/>
                <a:cs typeface="+mn-lt"/>
              </a:rPr>
              <a:t>". </a:t>
            </a:r>
            <a:r>
              <a:rPr lang="en-US" dirty="0" err="1">
                <a:ea typeface="+mn-lt"/>
                <a:cs typeface="+mn-lt"/>
              </a:rPr>
              <a:t>Ortak</a:t>
            </a:r>
            <a:r>
              <a:rPr lang="en-US" dirty="0">
                <a:ea typeface="+mn-lt"/>
                <a:cs typeface="+mn-lt"/>
              </a:rPr>
              <a:t> </a:t>
            </a:r>
            <a:r>
              <a:rPr lang="en-US" dirty="0" err="1">
                <a:ea typeface="+mn-lt"/>
                <a:cs typeface="+mn-lt"/>
              </a:rPr>
              <a:t>üyelerine</a:t>
            </a:r>
            <a:r>
              <a:rPr lang="en-US" dirty="0">
                <a:ea typeface="+mn-lt"/>
                <a:cs typeface="+mn-lt"/>
              </a:rPr>
              <a:t> </a:t>
            </a:r>
            <a:r>
              <a:rPr lang="en-US" dirty="0">
                <a:latin typeface="Century Gothic"/>
              </a:rPr>
              <a:t>"x</a:t>
            </a:r>
            <a:r>
              <a:rPr lang="en-US" dirty="0">
                <a:ea typeface="+mn-lt"/>
                <a:cs typeface="+mn-lt"/>
              </a:rPr>
              <a:t>" </a:t>
            </a:r>
            <a:r>
              <a:rPr lang="en-US" dirty="0" err="1">
                <a:ea typeface="+mn-lt"/>
                <a:cs typeface="+mn-lt"/>
              </a:rPr>
              <a:t>ve</a:t>
            </a:r>
            <a:r>
              <a:rPr lang="en-US" dirty="0">
                <a:ea typeface="+mn-lt"/>
                <a:cs typeface="+mn-lt"/>
              </a:rPr>
              <a:t>  "</a:t>
            </a:r>
            <a:r>
              <a:rPr lang="en-US" dirty="0">
                <a:latin typeface="Century Gothic"/>
              </a:rPr>
              <a:t>y</a:t>
            </a:r>
            <a:r>
              <a:rPr lang="en-US" dirty="0">
                <a:ea typeface="+mn-lt"/>
                <a:cs typeface="+mn-lt"/>
              </a:rPr>
              <a:t>" e public </a:t>
            </a:r>
            <a:r>
              <a:rPr lang="en-US" dirty="0" err="1">
                <a:ea typeface="+mn-lt"/>
                <a:cs typeface="+mn-lt"/>
              </a:rPr>
              <a:t>erişim</a:t>
            </a:r>
            <a:r>
              <a:rPr lang="en-US" dirty="0">
                <a:ea typeface="+mn-lt"/>
                <a:cs typeface="+mn-lt"/>
              </a:rPr>
              <a:t> </a:t>
            </a:r>
            <a:r>
              <a:rPr lang="en-US" dirty="0" err="1">
                <a:ea typeface="+mn-lt"/>
                <a:cs typeface="+mn-lt"/>
              </a:rPr>
              <a:t>belirtecine</a:t>
            </a:r>
            <a:r>
              <a:rPr lang="tr-TR" dirty="0">
                <a:ea typeface="+mn-lt"/>
                <a:cs typeface="+mn-lt"/>
              </a:rPr>
              <a:t> </a:t>
            </a:r>
            <a:r>
              <a:rPr lang="en-US" dirty="0" err="1">
                <a:ea typeface="+mn-lt"/>
                <a:cs typeface="+mn-lt"/>
              </a:rPr>
              <a:t>sahip</a:t>
            </a:r>
            <a:r>
              <a:rPr lang="en-US" dirty="0">
                <a:ea typeface="+mn-lt"/>
                <a:cs typeface="+mn-lt"/>
              </a:rPr>
              <a:t> </a:t>
            </a:r>
            <a:r>
              <a:rPr lang="en-US" dirty="0" err="1">
                <a:ea typeface="+mn-lt"/>
                <a:cs typeface="+mn-lt"/>
              </a:rPr>
              <a:t>oldukları</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doğrudan</a:t>
            </a:r>
            <a:r>
              <a:rPr lang="en-US" dirty="0">
                <a:ea typeface="+mn-lt"/>
                <a:cs typeface="+mn-lt"/>
              </a:rPr>
              <a:t> </a:t>
            </a:r>
            <a:r>
              <a:rPr lang="en-US" dirty="0" err="1">
                <a:ea typeface="+mn-lt"/>
                <a:cs typeface="+mn-lt"/>
              </a:rPr>
              <a:t>PointTest</a:t>
            </a:r>
            <a:r>
              <a:rPr lang="en-US" dirty="0">
                <a:ea typeface="+mn-lt"/>
                <a:cs typeface="+mn-lt"/>
              </a:rPr>
              <a:t>   </a:t>
            </a:r>
            <a:r>
              <a:rPr lang="en-US" dirty="0" err="1">
                <a:ea typeface="+mn-lt"/>
                <a:cs typeface="+mn-lt"/>
              </a:rPr>
              <a:t>üzerinden</a:t>
            </a:r>
            <a:r>
              <a:rPr lang="en-US" dirty="0">
                <a:ea typeface="+mn-lt"/>
                <a:cs typeface="+mn-lt"/>
              </a:rPr>
              <a:t> </a:t>
            </a:r>
            <a:r>
              <a:rPr lang="en-US" dirty="0" err="1">
                <a:ea typeface="+mn-lt"/>
                <a:cs typeface="+mn-lt"/>
              </a:rPr>
              <a:t>erişilir</a:t>
            </a:r>
            <a:r>
              <a:rPr lang="en-US" dirty="0">
                <a:ea typeface="+mn-lt"/>
                <a:cs typeface="+mn-lt"/>
              </a:rPr>
              <a:t>.</a:t>
            </a:r>
            <a:endParaRPr lang="en-US" dirty="0"/>
          </a:p>
        </p:txBody>
      </p:sp>
      <p:sp>
        <p:nvSpPr>
          <p:cNvPr id="5" name="Metin kutusu 4">
            <a:extLst>
              <a:ext uri="{FF2B5EF4-FFF2-40B4-BE49-F238E27FC236}">
                <a16:creationId xmlns:a16="http://schemas.microsoft.com/office/drawing/2014/main" xmlns="" id="{5025832C-5787-4F07-9752-813495F17406}"/>
              </a:ext>
            </a:extLst>
          </p:cNvPr>
          <p:cNvSpPr txBox="1"/>
          <p:nvPr/>
        </p:nvSpPr>
        <p:spPr>
          <a:xfrm>
            <a:off x="2592925" y="2494072"/>
            <a:ext cx="7385384" cy="4185761"/>
          </a:xfrm>
          <a:prstGeom prst="rect">
            <a:avLst/>
          </a:prstGeom>
          <a:noFill/>
          <a:ln w="31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04FF"/>
                </a:solidFill>
                <a:latin typeface="Courier New"/>
                <a:cs typeface="Courier New"/>
              </a:rPr>
              <a:t>namespace</a:t>
            </a:r>
            <a:r>
              <a:rPr lang="en-US" sz="1400" dirty="0">
                <a:latin typeface="Courier New"/>
                <a:cs typeface="Courier New"/>
              </a:rPr>
              <a:t> Public2</a:t>
            </a:r>
          </a:p>
          <a:p>
            <a:r>
              <a:rPr lang="en-US" sz="1400" dirty="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class</a:t>
            </a:r>
            <a:r>
              <a:rPr lang="en-US" sz="1400" dirty="0">
                <a:latin typeface="Courier New"/>
                <a:cs typeface="Courier New"/>
              </a:rPr>
              <a:t> </a:t>
            </a:r>
            <a:r>
              <a:rPr lang="en-US" sz="1400" dirty="0" err="1">
                <a:solidFill>
                  <a:srgbClr val="00B0F0"/>
                </a:solidFill>
                <a:latin typeface="Courier New"/>
                <a:cs typeface="Courier New"/>
              </a:rPr>
              <a:t>PointTest</a:t>
            </a:r>
            <a:endParaRPr lang="en-US" sz="1400" dirty="0">
              <a:solidFill>
                <a:srgbClr val="00B0F0"/>
              </a:solidFill>
              <a:latin typeface="Courier New"/>
              <a:cs typeface="Courier New"/>
            </a:endParaRP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public int</a:t>
            </a:r>
            <a:r>
              <a:rPr lang="en-US" sz="1400" dirty="0">
                <a:latin typeface="Courier New"/>
                <a:cs typeface="Courier New"/>
              </a:rPr>
              <a:t> x;</a:t>
            </a:r>
          </a:p>
          <a:p>
            <a:r>
              <a:rPr lang="en-US" sz="1400" dirty="0">
                <a:latin typeface="Courier New"/>
                <a:cs typeface="Courier New"/>
              </a:rPr>
              <a:t>        </a:t>
            </a:r>
            <a:r>
              <a:rPr lang="en-US" sz="1400" dirty="0">
                <a:solidFill>
                  <a:srgbClr val="0004FF"/>
                </a:solidFill>
                <a:latin typeface="Courier New"/>
                <a:cs typeface="Courier New"/>
              </a:rPr>
              <a:t>public int</a:t>
            </a:r>
            <a:r>
              <a:rPr lang="en-US" sz="1400" dirty="0">
                <a:latin typeface="Courier New"/>
                <a:cs typeface="Courier New"/>
              </a:rPr>
              <a:t> y;</a:t>
            </a:r>
          </a:p>
          <a:p>
            <a:r>
              <a:rPr lang="en-US" sz="1400" dirty="0">
                <a:latin typeface="Courier New"/>
                <a:cs typeface="Courier New"/>
              </a:rPr>
              <a:t>    }</a:t>
            </a:r>
          </a:p>
          <a:p>
            <a:endParaRPr lang="en-US" sz="1400" dirty="0">
              <a:latin typeface="Courier New"/>
              <a:cs typeface="Courier New"/>
            </a:endParaRPr>
          </a:p>
          <a:p>
            <a:r>
              <a:rPr lang="en-US" sz="1400" dirty="0">
                <a:latin typeface="Courier New"/>
                <a:cs typeface="Courier New"/>
              </a:rPr>
              <a:t>    </a:t>
            </a:r>
            <a:r>
              <a:rPr lang="en-US" sz="1400" dirty="0">
                <a:solidFill>
                  <a:srgbClr val="0004FF"/>
                </a:solidFill>
                <a:latin typeface="Courier New"/>
                <a:cs typeface="Courier New"/>
              </a:rPr>
              <a:t>class</a:t>
            </a:r>
            <a:r>
              <a:rPr lang="en-US" sz="1400" dirty="0">
                <a:latin typeface="Courier New"/>
                <a:cs typeface="Courier New"/>
              </a:rPr>
              <a:t> </a:t>
            </a:r>
            <a:r>
              <a:rPr lang="en-US" sz="1400" dirty="0">
                <a:solidFill>
                  <a:srgbClr val="00B0F0"/>
                </a:solidFill>
                <a:latin typeface="Courier New"/>
                <a:cs typeface="Courier New"/>
              </a:rPr>
              <a:t>Program</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static void</a:t>
            </a:r>
            <a:r>
              <a:rPr lang="en-US" sz="1400" dirty="0">
                <a:latin typeface="Courier New"/>
                <a:cs typeface="Courier New"/>
              </a:rPr>
              <a:t> </a:t>
            </a:r>
            <a:r>
              <a:rPr lang="en-US" sz="1400" dirty="0">
                <a:solidFill>
                  <a:srgbClr val="C99700"/>
                </a:solidFill>
                <a:latin typeface="Courier New"/>
                <a:cs typeface="Courier New"/>
              </a:rPr>
              <a:t>Main</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var</a:t>
            </a:r>
            <a:r>
              <a:rPr lang="en-US" sz="1400" dirty="0">
                <a:latin typeface="Courier New"/>
                <a:cs typeface="Courier New"/>
              </a:rPr>
              <a:t> p = </a:t>
            </a:r>
            <a:r>
              <a:rPr lang="en-US" sz="1400" dirty="0">
                <a:solidFill>
                  <a:srgbClr val="0004FF"/>
                </a:solidFill>
                <a:latin typeface="Courier New"/>
                <a:cs typeface="Courier New"/>
              </a:rPr>
              <a:t>new</a:t>
            </a:r>
            <a:r>
              <a:rPr lang="en-US" sz="1400" dirty="0">
                <a:latin typeface="Courier New"/>
                <a:cs typeface="Courier New"/>
              </a:rPr>
              <a:t> </a:t>
            </a:r>
            <a:r>
              <a:rPr lang="en-US" sz="1400" dirty="0" err="1">
                <a:solidFill>
                  <a:srgbClr val="00B0F0"/>
                </a:solidFill>
                <a:latin typeface="Courier New"/>
                <a:cs typeface="Courier New"/>
              </a:rPr>
              <a:t>PointTest</a:t>
            </a:r>
            <a:r>
              <a:rPr lang="en-US" sz="1400" dirty="0">
                <a:latin typeface="Courier New"/>
                <a:cs typeface="Courier New"/>
              </a:rPr>
              <a:t>();</a:t>
            </a:r>
          </a:p>
          <a:p>
            <a:r>
              <a:rPr lang="en-US" sz="1400" dirty="0">
                <a:latin typeface="Courier New"/>
                <a:cs typeface="Courier New"/>
              </a:rPr>
              <a:t>            </a:t>
            </a:r>
            <a:r>
              <a:rPr lang="en-US" sz="1400" dirty="0" err="1">
                <a:latin typeface="Courier New"/>
                <a:cs typeface="Courier New"/>
              </a:rPr>
              <a:t>p.x</a:t>
            </a:r>
            <a:r>
              <a:rPr lang="en-US" sz="1400" dirty="0">
                <a:latin typeface="Courier New"/>
                <a:cs typeface="Courier New"/>
              </a:rPr>
              <a:t> = 10;</a:t>
            </a:r>
          </a:p>
          <a:p>
            <a:r>
              <a:rPr lang="en-US" sz="1400" dirty="0">
                <a:latin typeface="Courier New"/>
                <a:cs typeface="Courier New"/>
              </a:rPr>
              <a:t>            </a:t>
            </a:r>
            <a:r>
              <a:rPr lang="en-US" sz="1400" dirty="0" err="1">
                <a:latin typeface="Courier New"/>
                <a:cs typeface="Courier New"/>
              </a:rPr>
              <a:t>p.y</a:t>
            </a:r>
            <a:r>
              <a:rPr lang="en-US" sz="1400" dirty="0">
                <a:latin typeface="Courier New"/>
                <a:cs typeface="Courier New"/>
              </a:rPr>
              <a:t> = 15;</a:t>
            </a:r>
          </a:p>
          <a:p>
            <a:r>
              <a:rPr lang="en-US" sz="1400" dirty="0">
                <a:latin typeface="Courier New"/>
                <a:cs typeface="Courier New"/>
              </a:rPr>
              <a:t>            </a:t>
            </a:r>
            <a:r>
              <a:rPr lang="en-US" sz="1400" dirty="0">
                <a:solidFill>
                  <a:srgbClr val="00B0F0"/>
                </a:solidFill>
                <a:latin typeface="Courier New"/>
                <a:cs typeface="Courier New"/>
              </a:rPr>
              <a:t>Console</a:t>
            </a:r>
            <a:r>
              <a:rPr lang="en-US" sz="1400" dirty="0">
                <a:latin typeface="Courier New"/>
                <a:cs typeface="Courier New"/>
              </a:rPr>
              <a:t>.</a:t>
            </a:r>
            <a:r>
              <a:rPr lang="en-US" sz="1400" dirty="0">
                <a:solidFill>
                  <a:srgbClr val="C99700"/>
                </a:solidFill>
                <a:latin typeface="Courier New"/>
                <a:cs typeface="Courier New"/>
              </a:rPr>
              <a:t>WriteLine</a:t>
            </a:r>
            <a:r>
              <a:rPr lang="en-US" sz="1400" dirty="0">
                <a:latin typeface="Courier New"/>
                <a:cs typeface="Courier New"/>
              </a:rPr>
              <a:t>(</a:t>
            </a:r>
            <a:r>
              <a:rPr lang="en-US" sz="1400" dirty="0">
                <a:solidFill>
                  <a:srgbClr val="C00000"/>
                </a:solidFill>
                <a:latin typeface="Courier New"/>
                <a:cs typeface="Courier New"/>
              </a:rPr>
              <a:t>$"x=</a:t>
            </a:r>
            <a:r>
              <a:rPr lang="en-US" sz="1400" dirty="0">
                <a:latin typeface="Courier New"/>
                <a:cs typeface="Courier New"/>
              </a:rPr>
              <a:t> {</a:t>
            </a:r>
            <a:r>
              <a:rPr lang="en-US" sz="1400" dirty="0" err="1">
                <a:latin typeface="Courier New"/>
                <a:cs typeface="Courier New"/>
              </a:rPr>
              <a:t>p.x</a:t>
            </a:r>
            <a:r>
              <a:rPr lang="en-US" sz="1400" dirty="0">
                <a:latin typeface="Courier New"/>
                <a:cs typeface="Courier New"/>
              </a:rPr>
              <a:t>}</a:t>
            </a:r>
            <a:r>
              <a:rPr lang="en-US" sz="1400" dirty="0">
                <a:solidFill>
                  <a:srgbClr val="C00000"/>
                </a:solidFill>
                <a:latin typeface="Courier New"/>
                <a:cs typeface="Courier New"/>
              </a:rPr>
              <a:t>, y =</a:t>
            </a:r>
            <a:r>
              <a:rPr lang="en-US" sz="1400" dirty="0">
                <a:latin typeface="Courier New"/>
                <a:cs typeface="Courier New"/>
              </a:rPr>
              <a:t> {</a:t>
            </a:r>
            <a:r>
              <a:rPr lang="en-US" sz="1400" dirty="0" err="1">
                <a:latin typeface="Courier New"/>
                <a:cs typeface="Courier New"/>
              </a:rPr>
              <a:t>p.y</a:t>
            </a:r>
            <a:r>
              <a:rPr lang="en-US" sz="1400" dirty="0">
                <a:latin typeface="Courier New"/>
                <a:cs typeface="Courier New"/>
              </a:rPr>
              <a:t>}</a:t>
            </a:r>
            <a:r>
              <a:rPr lang="en-US" sz="1400" dirty="0">
                <a:solidFill>
                  <a:srgbClr val="C00000"/>
                </a:solidFill>
                <a:latin typeface="Courier New"/>
                <a:cs typeface="Courier New"/>
              </a:rPr>
              <a:t>"</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p>
          <a:p>
            <a:r>
              <a:rPr lang="en-US" sz="1400" dirty="0">
                <a:latin typeface="Courier New"/>
                <a:cs typeface="Courier New"/>
              </a:rPr>
              <a:t>}</a:t>
            </a:r>
          </a:p>
        </p:txBody>
      </p:sp>
    </p:spTree>
    <p:extLst>
      <p:ext uri="{BB962C8B-B14F-4D97-AF65-F5344CB8AC3E}">
        <p14:creationId xmlns:p14="http://schemas.microsoft.com/office/powerpoint/2010/main" val="527634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a:ea typeface="+mj-lt"/>
                <a:cs typeface="+mj-lt"/>
              </a:rPr>
              <a:t>C# Public Örneği 3</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146621" y="1546105"/>
            <a:ext cx="4783397" cy="3715405"/>
          </a:xfrm>
        </p:spPr>
        <p:txBody>
          <a:bodyPr vert="horz" lIns="91440" tIns="45720" rIns="91440" bIns="45720" rtlCol="0" anchor="t">
            <a:normAutofit lnSpcReduction="10000"/>
          </a:bodyPr>
          <a:lstStyle/>
          <a:p>
            <a:pPr algn="just"/>
            <a:r>
              <a:rPr lang="en-US" dirty="0">
                <a:ea typeface="+mn-lt"/>
                <a:cs typeface="+mn-lt"/>
              </a:rPr>
              <a:t>Public </a:t>
            </a:r>
            <a:r>
              <a:rPr lang="en-US" dirty="0" err="1">
                <a:ea typeface="+mn-lt"/>
                <a:cs typeface="+mn-lt"/>
              </a:rPr>
              <a:t>olarak</a:t>
            </a:r>
            <a:r>
              <a:rPr lang="en-US" dirty="0">
                <a:ea typeface="+mn-lt"/>
                <a:cs typeface="+mn-lt"/>
              </a:rPr>
              <a:t> </a:t>
            </a:r>
            <a:r>
              <a:rPr lang="en-US" dirty="0" err="1">
                <a:ea typeface="+mn-lt"/>
                <a:cs typeface="+mn-lt"/>
              </a:rPr>
              <a:t>tanımlanan</a:t>
            </a:r>
            <a:r>
              <a:rPr lang="en-US" dirty="0">
                <a:ea typeface="+mn-lt"/>
                <a:cs typeface="+mn-lt"/>
              </a:rPr>
              <a:t> "class Product" </a:t>
            </a:r>
            <a:r>
              <a:rPr lang="en-US" dirty="0" err="1">
                <a:ea typeface="+mn-lt"/>
                <a:cs typeface="+mn-lt"/>
              </a:rPr>
              <a:t>üyeleri</a:t>
            </a:r>
            <a:r>
              <a:rPr lang="en-US" dirty="0">
                <a:ea typeface="+mn-lt"/>
                <a:cs typeface="+mn-lt"/>
              </a:rPr>
              <a:t> id </a:t>
            </a:r>
            <a:r>
              <a:rPr lang="en-US" dirty="0" err="1">
                <a:ea typeface="+mn-lt"/>
                <a:cs typeface="+mn-lt"/>
              </a:rPr>
              <a:t>ve</a:t>
            </a:r>
            <a:r>
              <a:rPr lang="en-US" dirty="0">
                <a:ea typeface="+mn-lt"/>
                <a:cs typeface="+mn-lt"/>
              </a:rPr>
              <a:t> name de public </a:t>
            </a:r>
            <a:r>
              <a:rPr lang="en-US" dirty="0" err="1">
                <a:ea typeface="+mn-lt"/>
                <a:cs typeface="+mn-lt"/>
              </a:rPr>
              <a:t>olarak</a:t>
            </a:r>
            <a:r>
              <a:rPr lang="en-US" dirty="0">
                <a:ea typeface="+mn-lt"/>
                <a:cs typeface="+mn-lt"/>
              </a:rPr>
              <a:t> </a:t>
            </a:r>
            <a:r>
              <a:rPr lang="en-US" dirty="0" err="1">
                <a:ea typeface="+mn-lt"/>
                <a:cs typeface="+mn-lt"/>
              </a:rPr>
              <a:t>tanımlandığı</a:t>
            </a:r>
            <a:r>
              <a:rPr lang="en-US" dirty="0">
                <a:ea typeface="+mn-lt"/>
                <a:cs typeface="+mn-lt"/>
              </a:rPr>
              <a:t> </a:t>
            </a:r>
            <a:r>
              <a:rPr lang="en-US" dirty="0" err="1">
                <a:ea typeface="+mn-lt"/>
                <a:cs typeface="+mn-lt"/>
              </a:rPr>
              <a:t>için</a:t>
            </a:r>
            <a:endParaRPr lang="en-US" dirty="0">
              <a:ea typeface="+mn-lt"/>
              <a:cs typeface="+mn-lt"/>
            </a:endParaRPr>
          </a:p>
          <a:p>
            <a:pPr algn="just"/>
            <a:r>
              <a:rPr lang="en-US" dirty="0">
                <a:ea typeface="+mn-lt"/>
                <a:cs typeface="+mn-lt"/>
              </a:rPr>
              <a:t>"Public class Program" </a:t>
            </a:r>
            <a:r>
              <a:rPr lang="en-US" dirty="0" err="1">
                <a:ea typeface="+mn-lt"/>
                <a:cs typeface="+mn-lt"/>
              </a:rPr>
              <a:t>içerisinde</a:t>
            </a:r>
            <a:r>
              <a:rPr lang="en-US" dirty="0">
                <a:ea typeface="+mn-lt"/>
                <a:cs typeface="+mn-lt"/>
              </a:rPr>
              <a:t> </a:t>
            </a:r>
            <a:r>
              <a:rPr lang="en-US" dirty="0" err="1">
                <a:ea typeface="+mn-lt"/>
                <a:cs typeface="+mn-lt"/>
              </a:rPr>
              <a:t>bu</a:t>
            </a:r>
            <a:r>
              <a:rPr lang="en-US" dirty="0">
                <a:ea typeface="+mn-lt"/>
                <a:cs typeface="+mn-lt"/>
              </a:rPr>
              <a:t> </a:t>
            </a:r>
            <a:r>
              <a:rPr lang="en-US" dirty="0" err="1">
                <a:ea typeface="+mn-lt"/>
                <a:cs typeface="+mn-lt"/>
              </a:rPr>
              <a:t>öğeleri</a:t>
            </a:r>
            <a:r>
              <a:rPr lang="en-US" dirty="0">
                <a:ea typeface="+mn-lt"/>
                <a:cs typeface="+mn-lt"/>
              </a:rPr>
              <a:t> </a:t>
            </a:r>
            <a:r>
              <a:rPr lang="en-US" dirty="0" err="1">
                <a:ea typeface="+mn-lt"/>
                <a:cs typeface="+mn-lt"/>
              </a:rPr>
              <a:t>istediğimiz</a:t>
            </a:r>
            <a:r>
              <a:rPr lang="en-US" dirty="0">
                <a:ea typeface="+mn-lt"/>
                <a:cs typeface="+mn-lt"/>
              </a:rPr>
              <a:t> </a:t>
            </a:r>
            <a:r>
              <a:rPr lang="en-US" dirty="0" err="1">
                <a:ea typeface="+mn-lt"/>
                <a:cs typeface="+mn-lt"/>
              </a:rPr>
              <a:t>gibi</a:t>
            </a:r>
            <a:r>
              <a:rPr lang="en-US" dirty="0">
                <a:ea typeface="+mn-lt"/>
                <a:cs typeface="+mn-lt"/>
              </a:rPr>
              <a:t> </a:t>
            </a:r>
            <a:r>
              <a:rPr lang="en-US" dirty="0" err="1">
                <a:ea typeface="+mn-lt"/>
                <a:cs typeface="+mn-lt"/>
              </a:rPr>
              <a:t>kullanabiliyoruz</a:t>
            </a:r>
            <a:r>
              <a:rPr lang="en-US" dirty="0">
                <a:ea typeface="+mn-lt"/>
                <a:cs typeface="+mn-lt"/>
              </a:rPr>
              <a:t> </a:t>
            </a:r>
            <a:r>
              <a:rPr lang="en-US" dirty="0" err="1">
                <a:ea typeface="+mn-lt"/>
                <a:cs typeface="+mn-lt"/>
              </a:rPr>
              <a:t>hiçbir</a:t>
            </a:r>
            <a:r>
              <a:rPr lang="en-US" dirty="0">
                <a:ea typeface="+mn-lt"/>
                <a:cs typeface="+mn-lt"/>
              </a:rPr>
              <a:t> </a:t>
            </a:r>
            <a:r>
              <a:rPr lang="en-US" dirty="0" err="1">
                <a:ea typeface="+mn-lt"/>
                <a:cs typeface="+mn-lt"/>
              </a:rPr>
              <a:t>kısıtlama</a:t>
            </a:r>
            <a:r>
              <a:rPr lang="en-US" dirty="0">
                <a:ea typeface="+mn-lt"/>
                <a:cs typeface="+mn-lt"/>
              </a:rPr>
              <a:t> </a:t>
            </a:r>
            <a:r>
              <a:rPr lang="en-US" dirty="0" err="1">
                <a:ea typeface="+mn-lt"/>
                <a:cs typeface="+mn-lt"/>
              </a:rPr>
              <a:t>veya</a:t>
            </a:r>
            <a:r>
              <a:rPr lang="en-US" dirty="0">
                <a:ea typeface="+mn-lt"/>
                <a:cs typeface="+mn-lt"/>
              </a:rPr>
              <a:t> </a:t>
            </a:r>
            <a:r>
              <a:rPr lang="en-US" dirty="0" err="1">
                <a:ea typeface="+mn-lt"/>
                <a:cs typeface="+mn-lt"/>
              </a:rPr>
              <a:t>hata</a:t>
            </a:r>
            <a:r>
              <a:rPr lang="en-US" dirty="0">
                <a:ea typeface="+mn-lt"/>
                <a:cs typeface="+mn-lt"/>
              </a:rPr>
              <a:t> </a:t>
            </a:r>
            <a:r>
              <a:rPr lang="en-US" dirty="0" err="1">
                <a:ea typeface="+mn-lt"/>
                <a:cs typeface="+mn-lt"/>
              </a:rPr>
              <a:t>bulunmamakta</a:t>
            </a:r>
            <a:r>
              <a:rPr lang="en-US" dirty="0" smtClean="0">
                <a:ea typeface="+mn-lt"/>
                <a:cs typeface="+mn-lt"/>
              </a:rPr>
              <a:t>.</a:t>
            </a:r>
            <a:endParaRPr lang="tr-TR" dirty="0" smtClean="0">
              <a:ea typeface="+mn-lt"/>
              <a:cs typeface="+mn-lt"/>
            </a:endParaRPr>
          </a:p>
          <a:p>
            <a:pPr algn="just"/>
            <a:endParaRPr lang="tr-TR" dirty="0">
              <a:ea typeface="+mn-lt"/>
              <a:cs typeface="+mn-lt"/>
            </a:endParaRPr>
          </a:p>
          <a:p>
            <a:pPr algn="just"/>
            <a:r>
              <a:rPr lang="tr-TR" dirty="0">
                <a:ea typeface="+mn-lt"/>
                <a:cs typeface="+mn-lt"/>
              </a:rPr>
              <a:t>Burada </a:t>
            </a:r>
            <a:r>
              <a:rPr lang="tr-TR" b="1" dirty="0"/>
              <a:t>set</a:t>
            </a:r>
            <a:r>
              <a:rPr lang="tr-TR" dirty="0"/>
              <a:t> sözcüğü nesnenin özelliklerine değer atandığında çalışır. </a:t>
            </a:r>
            <a:r>
              <a:rPr lang="tr-TR" b="1" dirty="0" err="1"/>
              <a:t>get</a:t>
            </a:r>
            <a:r>
              <a:rPr lang="tr-TR" dirty="0"/>
              <a:t> sözcüğü ise özellik değeri okunduğunda ya da farklı bir ifadeye aktarılmaya çalışıldığında çalışır.</a:t>
            </a:r>
          </a:p>
          <a:p>
            <a:pPr algn="just"/>
            <a:endParaRPr lang="en-US" dirty="0">
              <a:ea typeface="+mn-lt"/>
              <a:cs typeface="+mn-lt"/>
            </a:endParaRPr>
          </a:p>
        </p:txBody>
      </p:sp>
      <p:sp>
        <p:nvSpPr>
          <p:cNvPr id="5" name="Metin kutusu 4">
            <a:extLst>
              <a:ext uri="{FF2B5EF4-FFF2-40B4-BE49-F238E27FC236}">
                <a16:creationId xmlns:a16="http://schemas.microsoft.com/office/drawing/2014/main" xmlns="" id="{0C2F5BDB-A1C8-47D1-BED2-F350980B1D5A}"/>
              </a:ext>
            </a:extLst>
          </p:cNvPr>
          <p:cNvSpPr txBox="1"/>
          <p:nvPr/>
        </p:nvSpPr>
        <p:spPr>
          <a:xfrm>
            <a:off x="6065821" y="1507205"/>
            <a:ext cx="5609147" cy="5232202"/>
          </a:xfrm>
          <a:prstGeom prst="rect">
            <a:avLst/>
          </a:prstGeom>
          <a:noFill/>
          <a:ln w="31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04FF"/>
                </a:solidFill>
                <a:latin typeface="Courier New"/>
                <a:cs typeface="Courier New"/>
              </a:rPr>
              <a:t>namespace</a:t>
            </a:r>
            <a:r>
              <a:rPr lang="en-US" sz="1400" dirty="0">
                <a:latin typeface="Courier New"/>
                <a:cs typeface="Courier New"/>
              </a:rPr>
              <a:t> Public3</a:t>
            </a:r>
          </a:p>
          <a:p>
            <a:r>
              <a:rPr lang="en-US" sz="1400" dirty="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public class</a:t>
            </a:r>
            <a:r>
              <a:rPr lang="en-US" sz="1400" dirty="0">
                <a:latin typeface="Courier New"/>
                <a:cs typeface="Courier New"/>
              </a:rPr>
              <a:t> Program</a:t>
            </a:r>
          </a:p>
          <a:p>
            <a:r>
              <a:rPr lang="en-US" sz="1400" dirty="0">
                <a:latin typeface="Courier New"/>
                <a:cs typeface="Courier New"/>
              </a:rPr>
              <a:t>    {</a:t>
            </a:r>
          </a:p>
          <a:p>
            <a:r>
              <a:rPr lang="en-US" sz="1400" dirty="0">
                <a:latin typeface="Courier New"/>
                <a:cs typeface="Courier New"/>
              </a:rPr>
              <a:t>  </a:t>
            </a:r>
            <a:r>
              <a:rPr lang="en-US" sz="1400" dirty="0" smtClean="0">
                <a:latin typeface="Courier New"/>
                <a:cs typeface="Courier New"/>
              </a:rPr>
              <a:t> </a:t>
            </a:r>
            <a:r>
              <a:rPr lang="en-US" sz="1400" dirty="0">
                <a:solidFill>
                  <a:srgbClr val="0004FF"/>
                </a:solidFill>
                <a:latin typeface="Courier New"/>
                <a:cs typeface="Courier New"/>
              </a:rPr>
              <a:t>public static void</a:t>
            </a:r>
            <a:r>
              <a:rPr lang="en-US" sz="1400" dirty="0">
                <a:latin typeface="Courier New"/>
                <a:cs typeface="Courier New"/>
              </a:rPr>
              <a:t> </a:t>
            </a:r>
            <a:r>
              <a:rPr lang="en-US" sz="1400" dirty="0">
                <a:solidFill>
                  <a:srgbClr val="C99700"/>
                </a:solidFill>
                <a:latin typeface="Courier New"/>
                <a:cs typeface="Courier New"/>
              </a:rPr>
              <a:t>Main</a:t>
            </a:r>
            <a:r>
              <a:rPr lang="en-US" sz="1400" dirty="0">
                <a:latin typeface="Courier New"/>
                <a:cs typeface="Courier New"/>
              </a:rPr>
              <a:t>(</a:t>
            </a:r>
            <a:r>
              <a:rPr lang="en-US" sz="1400" dirty="0">
                <a:solidFill>
                  <a:srgbClr val="0004FF"/>
                </a:solidFill>
                <a:latin typeface="Courier New"/>
                <a:cs typeface="Courier New"/>
              </a:rPr>
              <a:t>string[]</a:t>
            </a:r>
            <a:r>
              <a:rPr lang="en-US" sz="1400" dirty="0">
                <a:latin typeface="Courier New"/>
                <a:cs typeface="Courier New"/>
              </a:rPr>
              <a:t> </a:t>
            </a:r>
            <a:r>
              <a:rPr lang="en-US" sz="1400" dirty="0" err="1">
                <a:latin typeface="Courier New"/>
                <a:cs typeface="Courier New"/>
              </a:rPr>
              <a:t>args</a:t>
            </a:r>
            <a:r>
              <a:rPr lang="en-US" sz="1400" dirty="0">
                <a:latin typeface="Courier New"/>
                <a:cs typeface="Courier New"/>
              </a:rPr>
              <a:t>)</a:t>
            </a:r>
          </a:p>
          <a:p>
            <a:r>
              <a:rPr lang="en-US" sz="1400" dirty="0">
                <a:latin typeface="Courier New"/>
                <a:cs typeface="Courier New"/>
              </a:rPr>
              <a:t>        {</a:t>
            </a:r>
          </a:p>
          <a:p>
            <a:r>
              <a:rPr lang="tr-TR" sz="1400" dirty="0" smtClean="0">
                <a:latin typeface="Courier New"/>
                <a:cs typeface="Courier New"/>
              </a:rPr>
              <a:t> </a:t>
            </a:r>
            <a:r>
              <a:rPr lang="en-US" sz="1400" dirty="0">
                <a:latin typeface="Courier New"/>
                <a:cs typeface="Courier New"/>
              </a:rPr>
              <a:t>  </a:t>
            </a:r>
            <a:r>
              <a:rPr lang="en-US" sz="1400" dirty="0">
                <a:solidFill>
                  <a:srgbClr val="00B0F0"/>
                </a:solidFill>
                <a:latin typeface="Courier New"/>
                <a:cs typeface="Courier New"/>
              </a:rPr>
              <a:t>Product</a:t>
            </a:r>
            <a:r>
              <a:rPr lang="en-US" sz="1400" dirty="0">
                <a:latin typeface="Courier New"/>
                <a:cs typeface="Courier New"/>
              </a:rPr>
              <a:t> </a:t>
            </a:r>
            <a:r>
              <a:rPr lang="en-US" sz="1400" dirty="0" err="1">
                <a:latin typeface="Courier New"/>
                <a:cs typeface="Courier New"/>
              </a:rPr>
              <a:t>product</a:t>
            </a:r>
            <a:r>
              <a:rPr lang="en-US" sz="1400" dirty="0">
                <a:latin typeface="Courier New"/>
                <a:cs typeface="Courier New"/>
              </a:rPr>
              <a:t> = </a:t>
            </a:r>
            <a:r>
              <a:rPr lang="en-US" sz="1400" dirty="0">
                <a:solidFill>
                  <a:srgbClr val="0004FF"/>
                </a:solidFill>
                <a:latin typeface="Courier New"/>
                <a:cs typeface="Courier New"/>
              </a:rPr>
              <a:t>new</a:t>
            </a:r>
            <a:r>
              <a:rPr lang="en-US" sz="1400" dirty="0">
                <a:latin typeface="Courier New"/>
                <a:cs typeface="Courier New"/>
              </a:rPr>
              <a:t> </a:t>
            </a:r>
            <a:r>
              <a:rPr lang="en-US" sz="1400" dirty="0">
                <a:solidFill>
                  <a:srgbClr val="00B0F0"/>
                </a:solidFill>
                <a:latin typeface="Courier New"/>
                <a:cs typeface="Courier New"/>
              </a:rPr>
              <a:t>Product</a:t>
            </a:r>
            <a:r>
              <a:rPr lang="en-US" sz="1400" dirty="0">
                <a:latin typeface="Courier New"/>
                <a:cs typeface="Courier New"/>
              </a:rPr>
              <a:t>();</a:t>
            </a:r>
          </a:p>
          <a:p>
            <a:endParaRPr lang="en-US" sz="1400" dirty="0">
              <a:latin typeface="Courier New"/>
              <a:cs typeface="Courier New"/>
            </a:endParaRPr>
          </a:p>
          <a:p>
            <a:r>
              <a:rPr lang="en-US" sz="1400" dirty="0">
                <a:latin typeface="Courier New"/>
                <a:cs typeface="Courier New"/>
              </a:rPr>
              <a:t>            </a:t>
            </a:r>
            <a:r>
              <a:rPr lang="en-US" sz="1400" dirty="0" err="1">
                <a:latin typeface="Courier New"/>
                <a:cs typeface="Courier New"/>
              </a:rPr>
              <a:t>product.Id</a:t>
            </a:r>
            <a:r>
              <a:rPr lang="en-US" sz="1400" dirty="0">
                <a:latin typeface="Courier New"/>
                <a:cs typeface="Courier New"/>
              </a:rPr>
              <a:t> = 101;</a:t>
            </a:r>
          </a:p>
          <a:p>
            <a:r>
              <a:rPr lang="en-US" sz="1400" dirty="0">
                <a:latin typeface="Courier New"/>
                <a:cs typeface="Courier New"/>
              </a:rPr>
              <a:t>            </a:t>
            </a:r>
            <a:r>
              <a:rPr lang="en-US" sz="1400" dirty="0" err="1">
                <a:latin typeface="Courier New"/>
                <a:cs typeface="Courier New"/>
              </a:rPr>
              <a:t>product.Name</a:t>
            </a:r>
            <a:r>
              <a:rPr lang="en-US" sz="1400" dirty="0">
                <a:latin typeface="Courier New"/>
                <a:cs typeface="Courier New"/>
              </a:rPr>
              <a:t> = </a:t>
            </a:r>
            <a:r>
              <a:rPr lang="en-US" sz="1400" dirty="0">
                <a:solidFill>
                  <a:srgbClr val="C00000"/>
                </a:solidFill>
                <a:latin typeface="Courier New"/>
                <a:cs typeface="Courier New"/>
              </a:rPr>
              <a:t>"</a:t>
            </a:r>
            <a:r>
              <a:rPr lang="en-US" sz="1400" dirty="0" err="1">
                <a:solidFill>
                  <a:srgbClr val="C00000"/>
                </a:solidFill>
                <a:latin typeface="Courier New"/>
                <a:cs typeface="Courier New"/>
              </a:rPr>
              <a:t>Oyuncak</a:t>
            </a:r>
            <a:r>
              <a:rPr lang="en-US" sz="1400" dirty="0">
                <a:solidFill>
                  <a:srgbClr val="C00000"/>
                </a:solidFill>
                <a:latin typeface="Courier New"/>
                <a:cs typeface="Courier New"/>
              </a:rPr>
              <a:t>"</a:t>
            </a:r>
            <a:r>
              <a:rPr lang="en-US" sz="1400" dirty="0">
                <a:latin typeface="Courier New"/>
                <a:cs typeface="Courier New"/>
              </a:rPr>
              <a:t>;</a:t>
            </a:r>
          </a:p>
          <a:p>
            <a:endParaRPr lang="en-US" sz="1400" dirty="0">
              <a:latin typeface="Courier New"/>
              <a:cs typeface="Courier New"/>
            </a:endParaRPr>
          </a:p>
          <a:p>
            <a:r>
              <a:rPr lang="en-US" sz="1400" dirty="0">
                <a:latin typeface="Courier New"/>
                <a:cs typeface="Courier New"/>
              </a:rPr>
              <a:t>        </a:t>
            </a:r>
            <a:r>
              <a:rPr lang="en-US" sz="1400" dirty="0" err="1">
                <a:solidFill>
                  <a:srgbClr val="00B0F0"/>
                </a:solidFill>
                <a:latin typeface="Courier New"/>
                <a:cs typeface="Courier New"/>
              </a:rPr>
              <a:t>Console</a:t>
            </a:r>
            <a:r>
              <a:rPr lang="en-US" sz="1400" dirty="0" err="1">
                <a:latin typeface="Courier New"/>
                <a:cs typeface="Courier New"/>
              </a:rPr>
              <a:t>.</a:t>
            </a:r>
            <a:r>
              <a:rPr lang="en-US" sz="1400" dirty="0" err="1">
                <a:solidFill>
                  <a:srgbClr val="C99700"/>
                </a:solidFill>
                <a:latin typeface="Courier New"/>
                <a:cs typeface="Courier New"/>
              </a:rPr>
              <a:t>WriteLine</a:t>
            </a:r>
            <a:r>
              <a:rPr lang="en-US" sz="1400" dirty="0">
                <a:latin typeface="Courier New"/>
                <a:cs typeface="Courier New"/>
              </a:rPr>
              <a:t>(</a:t>
            </a:r>
            <a:r>
              <a:rPr lang="en-US" sz="1400" dirty="0" err="1">
                <a:latin typeface="Courier New"/>
                <a:cs typeface="Courier New"/>
              </a:rPr>
              <a:t>product.Id</a:t>
            </a:r>
            <a:r>
              <a:rPr lang="en-US" sz="1400" dirty="0">
                <a:latin typeface="Courier New"/>
                <a:cs typeface="Courier New"/>
              </a:rPr>
              <a:t>);</a:t>
            </a:r>
          </a:p>
          <a:p>
            <a:r>
              <a:rPr lang="en-US" sz="1400" dirty="0">
                <a:latin typeface="Courier New"/>
                <a:cs typeface="Courier New"/>
              </a:rPr>
              <a:t>      </a:t>
            </a:r>
            <a:r>
              <a:rPr lang="en-US" sz="1400" dirty="0" smtClean="0">
                <a:latin typeface="Courier New"/>
                <a:cs typeface="Courier New"/>
              </a:rPr>
              <a:t>  </a:t>
            </a:r>
            <a:r>
              <a:rPr lang="en-US" sz="1400" dirty="0" err="1">
                <a:solidFill>
                  <a:srgbClr val="00B0F0"/>
                </a:solidFill>
                <a:latin typeface="Courier New"/>
                <a:cs typeface="Courier New"/>
              </a:rPr>
              <a:t>Console</a:t>
            </a:r>
            <a:r>
              <a:rPr lang="en-US" sz="1400" dirty="0" err="1">
                <a:latin typeface="Courier New"/>
                <a:cs typeface="Courier New"/>
              </a:rPr>
              <a:t>.</a:t>
            </a:r>
            <a:r>
              <a:rPr lang="en-US" sz="1400" dirty="0" err="1">
                <a:solidFill>
                  <a:srgbClr val="C99700"/>
                </a:solidFill>
                <a:latin typeface="Courier New"/>
                <a:cs typeface="Courier New"/>
              </a:rPr>
              <a:t>WriteLine</a:t>
            </a:r>
            <a:r>
              <a:rPr lang="en-US" sz="1400" dirty="0">
                <a:latin typeface="Courier New"/>
                <a:cs typeface="Courier New"/>
              </a:rPr>
              <a:t>(</a:t>
            </a:r>
            <a:r>
              <a:rPr lang="en-US" sz="1400" dirty="0" err="1">
                <a:latin typeface="Courier New"/>
                <a:cs typeface="Courier New"/>
              </a:rPr>
              <a:t>product.Name</a:t>
            </a:r>
            <a:r>
              <a:rPr lang="en-US" sz="1400" dirty="0">
                <a:latin typeface="Courier New"/>
                <a:cs typeface="Courier New"/>
              </a:rPr>
              <a:t>);</a:t>
            </a:r>
          </a:p>
          <a:p>
            <a:r>
              <a:rPr lang="en-US" sz="1400" dirty="0">
                <a:latin typeface="Courier New"/>
                <a:cs typeface="Courier New"/>
              </a:rPr>
              <a:t>        </a:t>
            </a:r>
            <a:r>
              <a:rPr lang="en-US" sz="1400" dirty="0">
                <a:solidFill>
                  <a:srgbClr val="00B0F0"/>
                </a:solidFill>
                <a:latin typeface="Courier New"/>
                <a:cs typeface="Courier New"/>
              </a:rPr>
              <a:t>Console</a:t>
            </a:r>
            <a:r>
              <a:rPr lang="en-US" sz="1400" dirty="0">
                <a:latin typeface="Courier New"/>
                <a:cs typeface="Courier New"/>
              </a:rPr>
              <a:t>.</a:t>
            </a:r>
            <a:r>
              <a:rPr lang="en-US" sz="1400" dirty="0">
                <a:solidFill>
                  <a:srgbClr val="C99700"/>
                </a:solidFill>
                <a:latin typeface="Courier New"/>
                <a:cs typeface="Courier New"/>
              </a:rPr>
              <a:t>ReadLine</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p>
          <a:p>
            <a:endParaRPr lang="en-US" sz="1400" dirty="0">
              <a:latin typeface="Courier New"/>
              <a:cs typeface="Courier New"/>
            </a:endParaRPr>
          </a:p>
          <a:p>
            <a:r>
              <a:rPr lang="en-US" sz="1400" dirty="0">
                <a:latin typeface="Courier New"/>
                <a:cs typeface="Courier New"/>
              </a:rPr>
              <a:t>    </a:t>
            </a:r>
            <a:r>
              <a:rPr lang="en-US" sz="1400" dirty="0">
                <a:solidFill>
                  <a:srgbClr val="0004FF"/>
                </a:solidFill>
                <a:latin typeface="Courier New"/>
                <a:cs typeface="Courier New"/>
              </a:rPr>
              <a:t>public class</a:t>
            </a:r>
            <a:r>
              <a:rPr lang="en-US" sz="1400" dirty="0">
                <a:latin typeface="Courier New"/>
                <a:cs typeface="Courier New"/>
              </a:rPr>
              <a:t> </a:t>
            </a:r>
            <a:r>
              <a:rPr lang="en-US" sz="1400" dirty="0">
                <a:solidFill>
                  <a:srgbClr val="00B0F0"/>
                </a:solidFill>
                <a:latin typeface="Courier New"/>
                <a:cs typeface="Courier New"/>
              </a:rPr>
              <a:t>Product</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public int</a:t>
            </a:r>
            <a:r>
              <a:rPr lang="en-US" sz="1400" dirty="0">
                <a:latin typeface="Courier New"/>
                <a:cs typeface="Courier New"/>
              </a:rPr>
              <a:t> Id { </a:t>
            </a:r>
            <a:r>
              <a:rPr lang="en-US" sz="1400" dirty="0">
                <a:solidFill>
                  <a:srgbClr val="0004FF"/>
                </a:solidFill>
                <a:latin typeface="Courier New"/>
                <a:cs typeface="Courier New"/>
              </a:rPr>
              <a:t>get; set;</a:t>
            </a:r>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public string</a:t>
            </a:r>
            <a:r>
              <a:rPr lang="en-US" sz="1400" dirty="0">
                <a:latin typeface="Courier New"/>
                <a:cs typeface="Courier New"/>
              </a:rPr>
              <a:t> Name { </a:t>
            </a:r>
            <a:r>
              <a:rPr lang="en-US" sz="1400" dirty="0">
                <a:solidFill>
                  <a:srgbClr val="0004FF"/>
                </a:solidFill>
                <a:latin typeface="Courier New"/>
                <a:cs typeface="Courier New"/>
              </a:rPr>
              <a:t>get; set;</a:t>
            </a:r>
            <a:r>
              <a:rPr lang="en-US" sz="1400" dirty="0">
                <a:latin typeface="Courier New"/>
                <a:cs typeface="Courier New"/>
              </a:rPr>
              <a:t> }</a:t>
            </a:r>
          </a:p>
          <a:p>
            <a:r>
              <a:rPr lang="en-US" sz="1400" dirty="0">
                <a:latin typeface="Courier New"/>
                <a:cs typeface="Courier New"/>
              </a:rPr>
              <a:t>    }</a:t>
            </a:r>
          </a:p>
          <a:p>
            <a:r>
              <a:rPr lang="en-US" sz="1400" dirty="0">
                <a:latin typeface="Courier New"/>
                <a:cs typeface="Courier New"/>
              </a:rPr>
              <a:t>}</a:t>
            </a:r>
          </a:p>
          <a:p>
            <a:endParaRPr lang="en-US" sz="1200" dirty="0">
              <a:latin typeface="Courier New"/>
              <a:cs typeface="Courier New"/>
            </a:endParaRPr>
          </a:p>
        </p:txBody>
      </p:sp>
    </p:spTree>
    <p:extLst>
      <p:ext uri="{BB962C8B-B14F-4D97-AF65-F5344CB8AC3E}">
        <p14:creationId xmlns:p14="http://schemas.microsoft.com/office/powerpoint/2010/main" val="3635189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ea typeface="+mj-lt"/>
                <a:cs typeface="+mj-lt"/>
              </a:rPr>
              <a:t>C# </a:t>
            </a:r>
            <a:r>
              <a:rPr lang="tr-TR" dirty="0" err="1">
                <a:ea typeface="+mj-lt"/>
                <a:cs typeface="+mj-lt"/>
              </a:rPr>
              <a:t>Public</a:t>
            </a:r>
            <a:r>
              <a:rPr lang="tr-TR" dirty="0">
                <a:ea typeface="+mj-lt"/>
                <a:cs typeface="+mj-lt"/>
              </a:rPr>
              <a:t> Örneği 4</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061056" y="1264555"/>
            <a:ext cx="4298595" cy="4592307"/>
          </a:xfrm>
        </p:spPr>
        <p:txBody>
          <a:bodyPr vert="horz" lIns="91440" tIns="45720" rIns="91440" bIns="45720" rtlCol="0" anchor="t">
            <a:normAutofit/>
          </a:bodyPr>
          <a:lstStyle/>
          <a:p>
            <a:pPr algn="just"/>
            <a:r>
              <a:rPr lang="en-US" dirty="0">
                <a:ea typeface="+mn-lt"/>
                <a:cs typeface="+mn-lt"/>
              </a:rPr>
              <a:t>Üye değişkenleri uzunluk ve genişlik değişkenlerini public olarak ayarlayıp, Dikdortgen sınıfından sekil nesnesini türeterek genislik ve yukseklik değerlerini girdik. </a:t>
            </a:r>
            <a:endParaRPr lang="tr-TR" dirty="0"/>
          </a:p>
          <a:p>
            <a:pPr algn="just"/>
            <a:r>
              <a:rPr lang="en-US" dirty="0" err="1">
                <a:ea typeface="+mn-lt"/>
                <a:cs typeface="+mn-lt"/>
              </a:rPr>
              <a:t>Yazdir</a:t>
            </a:r>
            <a:r>
              <a:rPr lang="en-US" dirty="0">
                <a:ea typeface="+mn-lt"/>
                <a:cs typeface="+mn-lt"/>
              </a:rPr>
              <a:t> </a:t>
            </a:r>
            <a:r>
              <a:rPr lang="en-US" dirty="0" err="1">
                <a:ea typeface="+mn-lt"/>
                <a:cs typeface="+mn-lt"/>
              </a:rPr>
              <a:t>metodunu</a:t>
            </a:r>
            <a:r>
              <a:rPr lang="en-US" dirty="0">
                <a:ea typeface="+mn-lt"/>
                <a:cs typeface="+mn-lt"/>
              </a:rPr>
              <a:t> public </a:t>
            </a:r>
            <a:r>
              <a:rPr lang="en-US" dirty="0" err="1">
                <a:ea typeface="+mn-lt"/>
                <a:cs typeface="+mn-lt"/>
              </a:rPr>
              <a:t>olarak</a:t>
            </a:r>
            <a:r>
              <a:rPr lang="en-US" dirty="0">
                <a:ea typeface="+mn-lt"/>
                <a:cs typeface="+mn-lt"/>
              </a:rPr>
              <a:t> </a:t>
            </a:r>
            <a:r>
              <a:rPr lang="en-US" dirty="0" err="1">
                <a:ea typeface="+mn-lt"/>
                <a:cs typeface="+mn-lt"/>
              </a:rPr>
              <a:t>ayarlardığımız</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yine</a:t>
            </a:r>
            <a:r>
              <a:rPr lang="en-US" dirty="0">
                <a:ea typeface="+mn-lt"/>
                <a:cs typeface="+mn-lt"/>
              </a:rPr>
              <a:t> </a:t>
            </a:r>
            <a:r>
              <a:rPr lang="en-US" dirty="0" err="1">
                <a:ea typeface="+mn-lt"/>
                <a:cs typeface="+mn-lt"/>
              </a:rPr>
              <a:t>sekil.Yazdir</a:t>
            </a:r>
            <a:r>
              <a:rPr lang="en-US" dirty="0">
                <a:ea typeface="+mn-lt"/>
                <a:cs typeface="+mn-lt"/>
              </a:rPr>
              <a:t>() </a:t>
            </a:r>
            <a:r>
              <a:rPr lang="en-US" dirty="0" err="1">
                <a:ea typeface="+mn-lt"/>
                <a:cs typeface="+mn-lt"/>
              </a:rPr>
              <a:t>diyerek</a:t>
            </a:r>
            <a:r>
              <a:rPr lang="en-US" dirty="0">
                <a:ea typeface="+mn-lt"/>
                <a:cs typeface="+mn-lt"/>
              </a:rPr>
              <a:t> </a:t>
            </a:r>
            <a:r>
              <a:rPr lang="en-US" dirty="0" err="1">
                <a:ea typeface="+mn-lt"/>
                <a:cs typeface="+mn-lt"/>
              </a:rPr>
              <a:t>metodun</a:t>
            </a:r>
            <a:r>
              <a:rPr lang="en-US" dirty="0">
                <a:ea typeface="+mn-lt"/>
                <a:cs typeface="+mn-lt"/>
              </a:rPr>
              <a:t> </a:t>
            </a:r>
            <a:r>
              <a:rPr lang="en-US" dirty="0" err="1">
                <a:ea typeface="+mn-lt"/>
                <a:cs typeface="+mn-lt"/>
              </a:rPr>
              <a:t>çalıştırılmasını</a:t>
            </a:r>
            <a:r>
              <a:rPr lang="en-US" dirty="0">
                <a:ea typeface="+mn-lt"/>
                <a:cs typeface="+mn-lt"/>
              </a:rPr>
              <a:t> </a:t>
            </a:r>
            <a:r>
              <a:rPr lang="en-US" dirty="0" err="1">
                <a:ea typeface="+mn-lt"/>
                <a:cs typeface="+mn-lt"/>
              </a:rPr>
              <a:t>sağladık</a:t>
            </a:r>
            <a:r>
              <a:rPr lang="en-US" dirty="0">
                <a:ea typeface="+mn-lt"/>
                <a:cs typeface="+mn-lt"/>
              </a:rPr>
              <a:t>.</a:t>
            </a:r>
            <a:endParaRPr lang="en-US" dirty="0"/>
          </a:p>
        </p:txBody>
      </p:sp>
      <p:sp>
        <p:nvSpPr>
          <p:cNvPr id="3" name="Metin kutusu 2">
            <a:extLst>
              <a:ext uri="{FF2B5EF4-FFF2-40B4-BE49-F238E27FC236}">
                <a16:creationId xmlns:a16="http://schemas.microsoft.com/office/drawing/2014/main" xmlns="" id="{DC8B382F-9BA6-4DAF-95DD-483E9C6AF164}"/>
              </a:ext>
            </a:extLst>
          </p:cNvPr>
          <p:cNvSpPr txBox="1"/>
          <p:nvPr/>
        </p:nvSpPr>
        <p:spPr>
          <a:xfrm>
            <a:off x="5495453" y="1264555"/>
            <a:ext cx="6527549" cy="5493812"/>
          </a:xfrm>
          <a:prstGeom prst="rect">
            <a:avLst/>
          </a:prstGeom>
          <a:noFill/>
          <a:ln w="31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solidFill>
                  <a:srgbClr val="0004FF"/>
                </a:solidFill>
                <a:latin typeface="Courier New"/>
                <a:cs typeface="Courier New"/>
              </a:rPr>
              <a:t>namespace </a:t>
            </a:r>
            <a:r>
              <a:rPr lang="en-US" sz="1300" dirty="0">
                <a:latin typeface="Courier New"/>
                <a:cs typeface="Courier New"/>
              </a:rPr>
              <a:t>Public4</a:t>
            </a:r>
          </a:p>
          <a:p>
            <a:r>
              <a:rPr lang="en-US" sz="1300" dirty="0">
                <a:latin typeface="Courier New"/>
                <a:cs typeface="Courier New"/>
              </a:rPr>
              <a:t>{</a:t>
            </a:r>
          </a:p>
          <a:p>
            <a:r>
              <a:rPr lang="en-US" sz="1300" dirty="0">
                <a:latin typeface="Courier New"/>
                <a:cs typeface="Courier New"/>
              </a:rPr>
              <a:t>   </a:t>
            </a:r>
            <a:r>
              <a:rPr lang="en-US" sz="1300" dirty="0">
                <a:solidFill>
                  <a:srgbClr val="0004FF"/>
                </a:solidFill>
                <a:latin typeface="Courier New"/>
                <a:cs typeface="Courier New"/>
              </a:rPr>
              <a:t>class </a:t>
            </a:r>
            <a:r>
              <a:rPr lang="en-US" sz="1300" dirty="0" err="1">
                <a:solidFill>
                  <a:srgbClr val="00B0F0"/>
                </a:solidFill>
                <a:latin typeface="Courier New"/>
                <a:cs typeface="Courier New"/>
              </a:rPr>
              <a:t>Dikdortgen</a:t>
            </a:r>
            <a:endParaRPr lang="en-US" sz="1300" dirty="0">
              <a:solidFill>
                <a:srgbClr val="00B0F0"/>
              </a:solidFill>
              <a:latin typeface="Courier New"/>
              <a:cs typeface="Courier New"/>
            </a:endParaRPr>
          </a:p>
          <a:p>
            <a:r>
              <a:rPr lang="en-US" sz="1300" dirty="0">
                <a:latin typeface="Courier New"/>
                <a:cs typeface="Courier New"/>
              </a:rPr>
              <a:t>    {</a:t>
            </a:r>
          </a:p>
          <a:p>
            <a:r>
              <a:rPr lang="en-US" sz="1300" dirty="0">
                <a:latin typeface="Courier New"/>
                <a:cs typeface="Courier New"/>
              </a:rPr>
              <a:t>        </a:t>
            </a:r>
            <a:r>
              <a:rPr lang="en-US" sz="1300" dirty="0">
                <a:solidFill>
                  <a:srgbClr val="00B050"/>
                </a:solidFill>
                <a:latin typeface="Courier New"/>
                <a:cs typeface="Courier New"/>
              </a:rPr>
              <a:t>//</a:t>
            </a:r>
            <a:r>
              <a:rPr lang="en-US" sz="1300" dirty="0" err="1">
                <a:solidFill>
                  <a:srgbClr val="00B050"/>
                </a:solidFill>
                <a:latin typeface="Courier New"/>
                <a:cs typeface="Courier New"/>
              </a:rPr>
              <a:t>üye</a:t>
            </a:r>
            <a:r>
              <a:rPr lang="en-US" sz="1300" dirty="0">
                <a:solidFill>
                  <a:srgbClr val="00B050"/>
                </a:solidFill>
                <a:latin typeface="Courier New"/>
                <a:cs typeface="Courier New"/>
              </a:rPr>
              <a:t> </a:t>
            </a:r>
            <a:r>
              <a:rPr lang="en-US" sz="1300" dirty="0" err="1">
                <a:solidFill>
                  <a:srgbClr val="00B050"/>
                </a:solidFill>
                <a:latin typeface="Courier New"/>
                <a:cs typeface="Courier New"/>
              </a:rPr>
              <a:t>değişkenler</a:t>
            </a:r>
            <a:endParaRPr lang="en-US" sz="1300" dirty="0">
              <a:solidFill>
                <a:srgbClr val="00B050"/>
              </a:solidFill>
              <a:latin typeface="Courier New"/>
              <a:cs typeface="Courier New"/>
            </a:endParaRPr>
          </a:p>
          <a:p>
            <a:r>
              <a:rPr lang="en-US" sz="1300" dirty="0">
                <a:latin typeface="Courier New"/>
                <a:cs typeface="Courier New"/>
              </a:rPr>
              <a:t>        </a:t>
            </a:r>
            <a:r>
              <a:rPr lang="en-US" sz="1300" dirty="0">
                <a:solidFill>
                  <a:srgbClr val="0004FF"/>
                </a:solidFill>
                <a:latin typeface="Courier New"/>
                <a:cs typeface="Courier New"/>
              </a:rPr>
              <a:t>public double</a:t>
            </a:r>
            <a:r>
              <a:rPr lang="en-US" sz="1300" dirty="0">
                <a:latin typeface="Courier New"/>
                <a:cs typeface="Courier New"/>
              </a:rPr>
              <a:t> </a:t>
            </a:r>
            <a:r>
              <a:rPr lang="en-US" sz="1300" dirty="0" err="1">
                <a:latin typeface="Courier New"/>
                <a:cs typeface="Courier New"/>
              </a:rPr>
              <a:t>uzunluk</a:t>
            </a:r>
            <a:r>
              <a:rPr lang="en-US" sz="1300" dirty="0">
                <a:latin typeface="Courier New"/>
                <a:cs typeface="Courier New"/>
              </a:rPr>
              <a:t>;</a:t>
            </a:r>
          </a:p>
          <a:p>
            <a:r>
              <a:rPr lang="en-US" sz="1300" dirty="0">
                <a:latin typeface="Courier New"/>
                <a:cs typeface="Courier New"/>
              </a:rPr>
              <a:t>        </a:t>
            </a:r>
            <a:r>
              <a:rPr lang="en-US" sz="1300" dirty="0">
                <a:solidFill>
                  <a:srgbClr val="0004FF"/>
                </a:solidFill>
                <a:latin typeface="Courier New"/>
                <a:cs typeface="Courier New"/>
              </a:rPr>
              <a:t>public double </a:t>
            </a:r>
            <a:r>
              <a:rPr lang="en-US" sz="1300" dirty="0" err="1">
                <a:latin typeface="Courier New"/>
                <a:cs typeface="Courier New"/>
              </a:rPr>
              <a:t>genislik</a:t>
            </a:r>
            <a:r>
              <a:rPr lang="en-US" sz="1300" dirty="0">
                <a:latin typeface="Courier New"/>
                <a:cs typeface="Courier New"/>
              </a:rPr>
              <a:t>;</a:t>
            </a:r>
          </a:p>
          <a:p>
            <a:endParaRPr lang="en-US" sz="1300" dirty="0">
              <a:latin typeface="Courier New"/>
              <a:cs typeface="Courier New"/>
            </a:endParaRPr>
          </a:p>
          <a:p>
            <a:r>
              <a:rPr lang="en-US" sz="1300" dirty="0">
                <a:latin typeface="Courier New"/>
                <a:cs typeface="Courier New"/>
              </a:rPr>
              <a:t>        </a:t>
            </a:r>
            <a:r>
              <a:rPr lang="en-US" sz="1300" dirty="0">
                <a:solidFill>
                  <a:srgbClr val="0004FF"/>
                </a:solidFill>
                <a:latin typeface="Courier New"/>
                <a:cs typeface="Courier New"/>
              </a:rPr>
              <a:t>public double</a:t>
            </a:r>
            <a:r>
              <a:rPr lang="en-US" sz="1300" dirty="0">
                <a:latin typeface="Courier New"/>
                <a:cs typeface="Courier New"/>
              </a:rPr>
              <a:t> </a:t>
            </a:r>
            <a:r>
              <a:rPr lang="en-US" sz="1300" dirty="0" err="1">
                <a:solidFill>
                  <a:srgbClr val="C99700"/>
                </a:solidFill>
                <a:latin typeface="Courier New"/>
                <a:cs typeface="Courier New"/>
              </a:rPr>
              <a:t>AlanGetir</a:t>
            </a:r>
            <a:r>
              <a:rPr lang="en-US" sz="1300" dirty="0">
                <a:latin typeface="Courier New"/>
                <a:cs typeface="Courier New"/>
              </a:rPr>
              <a:t>()</a:t>
            </a:r>
          </a:p>
          <a:p>
            <a:r>
              <a:rPr lang="en-US" sz="1300" dirty="0">
                <a:latin typeface="Courier New"/>
                <a:cs typeface="Courier New"/>
              </a:rPr>
              <a:t>        {</a:t>
            </a:r>
          </a:p>
          <a:p>
            <a:r>
              <a:rPr lang="en-US" sz="1300" dirty="0">
                <a:latin typeface="Courier New"/>
                <a:cs typeface="Courier New"/>
              </a:rPr>
              <a:t>            </a:t>
            </a:r>
            <a:r>
              <a:rPr lang="en-US" sz="1300" dirty="0">
                <a:solidFill>
                  <a:schemeClr val="accent5">
                    <a:lumMod val="50000"/>
                  </a:schemeClr>
                </a:solidFill>
                <a:latin typeface="Courier New"/>
                <a:cs typeface="Courier New"/>
              </a:rPr>
              <a:t>return</a:t>
            </a:r>
            <a:r>
              <a:rPr lang="en-US" sz="1300" dirty="0">
                <a:latin typeface="Courier New"/>
                <a:cs typeface="Courier New"/>
              </a:rPr>
              <a:t> </a:t>
            </a:r>
            <a:r>
              <a:rPr lang="en-US" sz="1300" dirty="0" err="1">
                <a:latin typeface="Courier New"/>
                <a:cs typeface="Courier New"/>
              </a:rPr>
              <a:t>uzunluk</a:t>
            </a:r>
            <a:r>
              <a:rPr lang="en-US" sz="1300" dirty="0">
                <a:latin typeface="Courier New"/>
                <a:cs typeface="Courier New"/>
              </a:rPr>
              <a:t> * </a:t>
            </a:r>
            <a:r>
              <a:rPr lang="en-US" sz="1300" dirty="0" err="1">
                <a:latin typeface="Courier New"/>
                <a:cs typeface="Courier New"/>
              </a:rPr>
              <a:t>genislik</a:t>
            </a:r>
            <a:r>
              <a:rPr lang="en-US" sz="1300" dirty="0">
                <a:latin typeface="Courier New"/>
                <a:cs typeface="Courier New"/>
              </a:rPr>
              <a:t>;</a:t>
            </a:r>
          </a:p>
          <a:p>
            <a:r>
              <a:rPr lang="en-US" sz="1300" dirty="0">
                <a:latin typeface="Courier New"/>
                <a:cs typeface="Courier New"/>
              </a:rPr>
              <a:t>        }</a:t>
            </a:r>
          </a:p>
          <a:p>
            <a:r>
              <a:rPr lang="en-US" sz="1300" dirty="0">
                <a:latin typeface="Courier New"/>
                <a:cs typeface="Courier New"/>
              </a:rPr>
              <a:t>        </a:t>
            </a:r>
            <a:r>
              <a:rPr lang="en-US" sz="1300" dirty="0">
                <a:solidFill>
                  <a:srgbClr val="0004FF"/>
                </a:solidFill>
                <a:latin typeface="Courier New"/>
                <a:cs typeface="Courier New"/>
              </a:rPr>
              <a:t>public void</a:t>
            </a:r>
            <a:r>
              <a:rPr lang="en-US" sz="1300" dirty="0">
                <a:latin typeface="Courier New"/>
                <a:cs typeface="Courier New"/>
              </a:rPr>
              <a:t> </a:t>
            </a:r>
            <a:r>
              <a:rPr lang="en-US" sz="1300" dirty="0" err="1">
                <a:solidFill>
                  <a:srgbClr val="C99700"/>
                </a:solidFill>
                <a:latin typeface="Courier New"/>
                <a:cs typeface="Courier New"/>
              </a:rPr>
              <a:t>Yazdir</a:t>
            </a:r>
            <a:r>
              <a:rPr lang="en-US" sz="1300" dirty="0">
                <a:latin typeface="Courier New"/>
                <a:cs typeface="Courier New"/>
              </a:rPr>
              <a:t>()</a:t>
            </a:r>
          </a:p>
          <a:p>
            <a:r>
              <a:rPr lang="en-US" sz="1300" dirty="0">
                <a:latin typeface="Courier New"/>
                <a:cs typeface="Courier New"/>
              </a:rPr>
              <a:t>        {</a:t>
            </a:r>
          </a:p>
          <a:p>
            <a:r>
              <a:rPr lang="en-US" sz="1300" dirty="0">
                <a:latin typeface="Courier New"/>
                <a:cs typeface="Courier New"/>
              </a:rPr>
              <a:t>            </a:t>
            </a:r>
            <a:r>
              <a:rPr lang="en-US" sz="1300" dirty="0">
                <a:solidFill>
                  <a:srgbClr val="00B0F0"/>
                </a:solidFill>
                <a:latin typeface="Courier New"/>
                <a:cs typeface="Courier New"/>
              </a:rPr>
              <a:t>Console</a:t>
            </a:r>
            <a:r>
              <a:rPr lang="en-US" sz="1300" dirty="0">
                <a:latin typeface="Courier New"/>
                <a:cs typeface="Courier New"/>
              </a:rPr>
              <a:t>.</a:t>
            </a:r>
            <a:r>
              <a:rPr lang="en-US" sz="1300" dirty="0">
                <a:solidFill>
                  <a:srgbClr val="C99700"/>
                </a:solidFill>
                <a:latin typeface="Courier New"/>
                <a:cs typeface="Courier New"/>
              </a:rPr>
              <a:t>WriteLine</a:t>
            </a:r>
            <a:r>
              <a:rPr lang="en-US" sz="1300" dirty="0">
                <a:latin typeface="Courier New"/>
                <a:cs typeface="Courier New"/>
              </a:rPr>
              <a:t>(</a:t>
            </a:r>
            <a:r>
              <a:rPr lang="en-US" sz="1300" dirty="0">
                <a:solidFill>
                  <a:srgbClr val="C00000"/>
                </a:solidFill>
                <a:latin typeface="Courier New"/>
                <a:cs typeface="Courier New"/>
              </a:rPr>
              <a:t>"</a:t>
            </a:r>
            <a:r>
              <a:rPr lang="en-US" sz="1300" dirty="0" err="1">
                <a:solidFill>
                  <a:srgbClr val="C00000"/>
                </a:solidFill>
                <a:latin typeface="Courier New"/>
                <a:cs typeface="Courier New"/>
              </a:rPr>
              <a:t>Uzunluk</a:t>
            </a:r>
            <a:r>
              <a:rPr lang="en-US" sz="1300" dirty="0">
                <a:solidFill>
                  <a:srgbClr val="C00000"/>
                </a:solidFill>
                <a:latin typeface="Courier New"/>
                <a:cs typeface="Courier New"/>
              </a:rPr>
              <a:t>: {0}"</a:t>
            </a:r>
            <a:r>
              <a:rPr lang="en-US" sz="1300" dirty="0">
                <a:latin typeface="Courier New"/>
                <a:cs typeface="Courier New"/>
              </a:rPr>
              <a:t>, </a:t>
            </a:r>
            <a:r>
              <a:rPr lang="en-US" sz="1300" dirty="0" err="1">
                <a:latin typeface="Courier New"/>
                <a:cs typeface="Courier New"/>
              </a:rPr>
              <a:t>uzunluk</a:t>
            </a:r>
            <a:r>
              <a:rPr lang="en-US" sz="1300" dirty="0">
                <a:latin typeface="Courier New"/>
                <a:cs typeface="Courier New"/>
              </a:rPr>
              <a:t>);</a:t>
            </a:r>
          </a:p>
          <a:p>
            <a:r>
              <a:rPr lang="en-US" sz="1300" dirty="0">
                <a:latin typeface="Courier New"/>
                <a:cs typeface="Courier New"/>
              </a:rPr>
              <a:t>            </a:t>
            </a:r>
            <a:r>
              <a:rPr lang="en-US" sz="1300" dirty="0">
                <a:solidFill>
                  <a:srgbClr val="00B0F0"/>
                </a:solidFill>
                <a:latin typeface="Courier New"/>
                <a:cs typeface="Courier New"/>
              </a:rPr>
              <a:t>Console</a:t>
            </a:r>
            <a:r>
              <a:rPr lang="en-US" sz="1300" dirty="0">
                <a:latin typeface="Courier New"/>
                <a:cs typeface="Courier New"/>
              </a:rPr>
              <a:t>.</a:t>
            </a:r>
            <a:r>
              <a:rPr lang="en-US" sz="1300" dirty="0">
                <a:solidFill>
                  <a:srgbClr val="C99700"/>
                </a:solidFill>
                <a:latin typeface="Courier New"/>
                <a:cs typeface="Courier New"/>
              </a:rPr>
              <a:t>WriteLine</a:t>
            </a:r>
            <a:r>
              <a:rPr lang="en-US" sz="1300" dirty="0">
                <a:latin typeface="Courier New"/>
                <a:cs typeface="Courier New"/>
              </a:rPr>
              <a:t>(</a:t>
            </a:r>
            <a:r>
              <a:rPr lang="en-US" sz="1300" dirty="0">
                <a:solidFill>
                  <a:srgbClr val="C00000"/>
                </a:solidFill>
                <a:latin typeface="Courier New"/>
                <a:cs typeface="Courier New"/>
              </a:rPr>
              <a:t>"</a:t>
            </a:r>
            <a:r>
              <a:rPr lang="en-US" sz="1300" dirty="0" err="1">
                <a:solidFill>
                  <a:srgbClr val="C00000"/>
                </a:solidFill>
                <a:latin typeface="Courier New"/>
                <a:cs typeface="Courier New"/>
              </a:rPr>
              <a:t>Genişlik</a:t>
            </a:r>
            <a:r>
              <a:rPr lang="en-US" sz="1300" dirty="0">
                <a:solidFill>
                  <a:srgbClr val="C00000"/>
                </a:solidFill>
                <a:latin typeface="Courier New"/>
                <a:cs typeface="Courier New"/>
              </a:rPr>
              <a:t>: {0}"</a:t>
            </a:r>
            <a:r>
              <a:rPr lang="en-US" sz="1300" dirty="0">
                <a:latin typeface="Courier New"/>
                <a:cs typeface="Courier New"/>
              </a:rPr>
              <a:t>, </a:t>
            </a:r>
            <a:r>
              <a:rPr lang="en-US" sz="1300" dirty="0" err="1">
                <a:latin typeface="Courier New"/>
                <a:cs typeface="Courier New"/>
              </a:rPr>
              <a:t>genislik</a:t>
            </a:r>
            <a:r>
              <a:rPr lang="en-US" sz="1300" dirty="0">
                <a:latin typeface="Courier New"/>
                <a:cs typeface="Courier New"/>
              </a:rPr>
              <a:t>);</a:t>
            </a:r>
          </a:p>
          <a:p>
            <a:r>
              <a:rPr lang="en-US" sz="1300" dirty="0">
                <a:latin typeface="Courier New"/>
                <a:cs typeface="Courier New"/>
              </a:rPr>
              <a:t>            </a:t>
            </a:r>
            <a:r>
              <a:rPr lang="en-US" sz="1300" dirty="0">
                <a:solidFill>
                  <a:srgbClr val="00B0F0"/>
                </a:solidFill>
                <a:latin typeface="Courier New"/>
                <a:cs typeface="Courier New"/>
              </a:rPr>
              <a:t>Console</a:t>
            </a:r>
            <a:r>
              <a:rPr lang="en-US" sz="1300" dirty="0">
                <a:latin typeface="Courier New"/>
                <a:cs typeface="Courier New"/>
              </a:rPr>
              <a:t>.</a:t>
            </a:r>
            <a:r>
              <a:rPr lang="en-US" sz="1300" dirty="0">
                <a:solidFill>
                  <a:srgbClr val="C99700"/>
                </a:solidFill>
                <a:latin typeface="Courier New"/>
                <a:cs typeface="Courier New"/>
              </a:rPr>
              <a:t>WriteLine</a:t>
            </a:r>
            <a:r>
              <a:rPr lang="en-US" sz="1300" dirty="0">
                <a:latin typeface="Courier New"/>
                <a:cs typeface="Courier New"/>
              </a:rPr>
              <a:t>(</a:t>
            </a:r>
            <a:r>
              <a:rPr lang="en-US" sz="1300" dirty="0">
                <a:solidFill>
                  <a:srgbClr val="C00000"/>
                </a:solidFill>
                <a:latin typeface="Courier New"/>
                <a:cs typeface="Courier New"/>
              </a:rPr>
              <a:t>"</a:t>
            </a:r>
            <a:r>
              <a:rPr lang="en-US" sz="1300" dirty="0" err="1">
                <a:solidFill>
                  <a:srgbClr val="C00000"/>
                </a:solidFill>
                <a:latin typeface="Courier New"/>
                <a:cs typeface="Courier New"/>
              </a:rPr>
              <a:t>Dikdörtgen</a:t>
            </a:r>
            <a:r>
              <a:rPr lang="en-US" sz="1300" dirty="0">
                <a:solidFill>
                  <a:srgbClr val="C00000"/>
                </a:solidFill>
                <a:latin typeface="Courier New"/>
                <a:cs typeface="Courier New"/>
              </a:rPr>
              <a:t> Alanı: {0}"</a:t>
            </a:r>
            <a:r>
              <a:rPr lang="en-US" sz="1300" dirty="0">
                <a:latin typeface="Courier New"/>
                <a:cs typeface="Courier New"/>
              </a:rPr>
              <a:t>, </a:t>
            </a:r>
            <a:r>
              <a:rPr lang="en-US" sz="1300" dirty="0" err="1">
                <a:solidFill>
                  <a:srgbClr val="C99700"/>
                </a:solidFill>
                <a:latin typeface="Courier New"/>
                <a:cs typeface="Courier New"/>
              </a:rPr>
              <a:t>AlanGetir</a:t>
            </a:r>
            <a:r>
              <a:rPr lang="en-US" sz="1300" dirty="0" smtClean="0">
                <a:latin typeface="Courier New"/>
                <a:cs typeface="Courier New"/>
              </a:rPr>
              <a:t>());</a:t>
            </a:r>
            <a:r>
              <a:rPr lang="tr-TR" sz="1300" dirty="0" smtClean="0">
                <a:latin typeface="Courier New"/>
                <a:cs typeface="Courier New"/>
              </a:rPr>
              <a:t> </a:t>
            </a:r>
            <a:r>
              <a:rPr lang="en-US" sz="1300" dirty="0">
                <a:latin typeface="Courier New"/>
                <a:cs typeface="Courier New"/>
              </a:rPr>
              <a:t>        </a:t>
            </a:r>
            <a:r>
              <a:rPr lang="en-US" sz="1300" dirty="0" smtClean="0">
                <a:latin typeface="Courier New"/>
                <a:cs typeface="Courier New"/>
              </a:rPr>
              <a:t>}</a:t>
            </a:r>
            <a:r>
              <a:rPr lang="tr-TR" sz="1300" dirty="0" smtClean="0">
                <a:latin typeface="Courier New"/>
                <a:cs typeface="Courier New"/>
              </a:rPr>
              <a:t> </a:t>
            </a:r>
            <a:r>
              <a:rPr lang="en-US" sz="1300" dirty="0">
                <a:latin typeface="Courier New"/>
                <a:cs typeface="Courier New"/>
              </a:rPr>
              <a:t>    }</a:t>
            </a:r>
          </a:p>
          <a:p>
            <a:r>
              <a:rPr lang="en-US" sz="1300" dirty="0">
                <a:latin typeface="Courier New"/>
                <a:cs typeface="Courier New"/>
              </a:rPr>
              <a:t>    </a:t>
            </a:r>
            <a:r>
              <a:rPr lang="en-US" sz="1300" dirty="0">
                <a:solidFill>
                  <a:srgbClr val="0004FF"/>
                </a:solidFill>
                <a:latin typeface="Courier New"/>
                <a:cs typeface="Courier New"/>
              </a:rPr>
              <a:t>class</a:t>
            </a:r>
            <a:r>
              <a:rPr lang="en-US" sz="1300" dirty="0">
                <a:latin typeface="Courier New"/>
                <a:cs typeface="Courier New"/>
              </a:rPr>
              <a:t> </a:t>
            </a:r>
            <a:r>
              <a:rPr lang="en-US" sz="1300" dirty="0">
                <a:solidFill>
                  <a:srgbClr val="00B0F0"/>
                </a:solidFill>
                <a:latin typeface="Courier New"/>
                <a:cs typeface="Courier New"/>
              </a:rPr>
              <a:t>Program</a:t>
            </a:r>
          </a:p>
          <a:p>
            <a:r>
              <a:rPr lang="en-US" sz="1300" dirty="0">
                <a:latin typeface="Courier New"/>
                <a:cs typeface="Courier New"/>
              </a:rPr>
              <a:t>    {</a:t>
            </a:r>
          </a:p>
          <a:p>
            <a:r>
              <a:rPr lang="en-US" sz="1300" dirty="0">
                <a:latin typeface="Courier New"/>
                <a:cs typeface="Courier New"/>
              </a:rPr>
              <a:t>        </a:t>
            </a:r>
            <a:r>
              <a:rPr lang="en-US" sz="1300" dirty="0">
                <a:solidFill>
                  <a:srgbClr val="0004FF"/>
                </a:solidFill>
                <a:latin typeface="Courier New"/>
                <a:cs typeface="Courier New"/>
              </a:rPr>
              <a:t>static void</a:t>
            </a:r>
            <a:r>
              <a:rPr lang="en-US" sz="1300" dirty="0">
                <a:latin typeface="Courier New"/>
                <a:cs typeface="Courier New"/>
              </a:rPr>
              <a:t> </a:t>
            </a:r>
            <a:r>
              <a:rPr lang="en-US" sz="1300" dirty="0">
                <a:solidFill>
                  <a:srgbClr val="C99700"/>
                </a:solidFill>
                <a:latin typeface="Courier New"/>
                <a:cs typeface="Courier New"/>
              </a:rPr>
              <a:t>Main</a:t>
            </a:r>
            <a:r>
              <a:rPr lang="en-US" sz="1300" dirty="0">
                <a:latin typeface="Courier New"/>
                <a:cs typeface="Courier New"/>
              </a:rPr>
              <a:t>(</a:t>
            </a:r>
            <a:r>
              <a:rPr lang="en-US" sz="1300" dirty="0">
                <a:solidFill>
                  <a:srgbClr val="0004FF"/>
                </a:solidFill>
                <a:latin typeface="Courier New"/>
                <a:cs typeface="Courier New"/>
              </a:rPr>
              <a:t>string[]</a:t>
            </a:r>
            <a:r>
              <a:rPr lang="en-US" sz="1300" dirty="0">
                <a:latin typeface="Courier New"/>
                <a:cs typeface="Courier New"/>
              </a:rPr>
              <a:t> </a:t>
            </a:r>
            <a:r>
              <a:rPr lang="en-US" sz="1300" dirty="0" err="1">
                <a:latin typeface="Courier New"/>
                <a:cs typeface="Courier New"/>
              </a:rPr>
              <a:t>args</a:t>
            </a:r>
            <a:r>
              <a:rPr lang="en-US" sz="1300" dirty="0">
                <a:latin typeface="Courier New"/>
                <a:cs typeface="Courier New"/>
              </a:rPr>
              <a:t>)</a:t>
            </a:r>
          </a:p>
          <a:p>
            <a:r>
              <a:rPr lang="en-US" sz="1300" dirty="0">
                <a:latin typeface="Courier New"/>
                <a:cs typeface="Courier New"/>
              </a:rPr>
              <a:t>        </a:t>
            </a:r>
            <a:r>
              <a:rPr lang="en-US" sz="1300" dirty="0" smtClean="0">
                <a:latin typeface="Courier New"/>
                <a:cs typeface="Courier New"/>
              </a:rPr>
              <a:t>{</a:t>
            </a:r>
            <a:r>
              <a:rPr lang="tr-TR" sz="1300" dirty="0" smtClean="0">
                <a:latin typeface="Courier New"/>
                <a:cs typeface="Courier New"/>
              </a:rPr>
              <a:t> </a:t>
            </a:r>
            <a:r>
              <a:rPr lang="en-US" sz="1300" dirty="0" err="1" smtClean="0">
                <a:solidFill>
                  <a:srgbClr val="00B0F0"/>
                </a:solidFill>
                <a:latin typeface="Courier New"/>
                <a:cs typeface="Courier New"/>
              </a:rPr>
              <a:t>Dikdortgen</a:t>
            </a:r>
            <a:r>
              <a:rPr lang="en-US" sz="1300" dirty="0" smtClean="0">
                <a:latin typeface="Courier New"/>
                <a:cs typeface="Courier New"/>
              </a:rPr>
              <a:t> </a:t>
            </a:r>
            <a:r>
              <a:rPr lang="en-US" sz="1300" dirty="0" err="1">
                <a:latin typeface="Courier New"/>
                <a:cs typeface="Courier New"/>
              </a:rPr>
              <a:t>sekil</a:t>
            </a:r>
            <a:r>
              <a:rPr lang="en-US" sz="1300" dirty="0">
                <a:latin typeface="Courier New"/>
                <a:cs typeface="Courier New"/>
              </a:rPr>
              <a:t> = </a:t>
            </a:r>
            <a:r>
              <a:rPr lang="en-US" sz="1300" dirty="0">
                <a:solidFill>
                  <a:srgbClr val="0004FF"/>
                </a:solidFill>
                <a:latin typeface="Courier New"/>
                <a:cs typeface="Courier New"/>
              </a:rPr>
              <a:t>new</a:t>
            </a:r>
            <a:r>
              <a:rPr lang="en-US" sz="1300" dirty="0">
                <a:latin typeface="Courier New"/>
                <a:cs typeface="Courier New"/>
              </a:rPr>
              <a:t> </a:t>
            </a:r>
            <a:r>
              <a:rPr lang="en-US" sz="1300" dirty="0" err="1">
                <a:solidFill>
                  <a:srgbClr val="00B0F0"/>
                </a:solidFill>
                <a:latin typeface="Courier New"/>
                <a:cs typeface="Courier New"/>
              </a:rPr>
              <a:t>Dikdortgen</a:t>
            </a:r>
            <a:r>
              <a:rPr lang="en-US" sz="1300" dirty="0">
                <a:latin typeface="Courier New"/>
                <a:cs typeface="Courier New"/>
              </a:rPr>
              <a:t>();</a:t>
            </a:r>
          </a:p>
          <a:p>
            <a:r>
              <a:rPr lang="en-US" sz="1300" dirty="0">
                <a:latin typeface="Courier New"/>
                <a:cs typeface="Courier New"/>
              </a:rPr>
              <a:t>   </a:t>
            </a:r>
            <a:r>
              <a:rPr lang="tr-TR" sz="1300" dirty="0" smtClean="0">
                <a:latin typeface="Courier New"/>
                <a:cs typeface="Courier New"/>
              </a:rPr>
              <a:t> </a:t>
            </a:r>
            <a:r>
              <a:rPr lang="en-US" sz="1300" dirty="0" smtClean="0">
                <a:latin typeface="Courier New"/>
                <a:cs typeface="Courier New"/>
              </a:rPr>
              <a:t> </a:t>
            </a:r>
            <a:r>
              <a:rPr lang="en-US" sz="1300" dirty="0" err="1">
                <a:latin typeface="Courier New"/>
                <a:cs typeface="Courier New"/>
              </a:rPr>
              <a:t>sekil.uzunluk</a:t>
            </a:r>
            <a:r>
              <a:rPr lang="en-US" sz="1300" dirty="0">
                <a:latin typeface="Courier New"/>
                <a:cs typeface="Courier New"/>
              </a:rPr>
              <a:t> = 4;  </a:t>
            </a:r>
            <a:r>
              <a:rPr lang="en-US" sz="1300" dirty="0">
                <a:solidFill>
                  <a:srgbClr val="00B050"/>
                </a:solidFill>
                <a:latin typeface="Courier New"/>
                <a:cs typeface="Courier New"/>
              </a:rPr>
              <a:t>//</a:t>
            </a:r>
            <a:r>
              <a:rPr lang="en-US" sz="1300" dirty="0" err="1">
                <a:solidFill>
                  <a:srgbClr val="00B050"/>
                </a:solidFill>
                <a:latin typeface="Courier New"/>
                <a:cs typeface="Courier New"/>
              </a:rPr>
              <a:t>sınıf</a:t>
            </a:r>
            <a:r>
              <a:rPr lang="en-US" sz="1300" dirty="0">
                <a:solidFill>
                  <a:srgbClr val="00B050"/>
                </a:solidFill>
                <a:latin typeface="Courier New"/>
                <a:cs typeface="Courier New"/>
              </a:rPr>
              <a:t> </a:t>
            </a:r>
            <a:r>
              <a:rPr lang="en-US" sz="1300" dirty="0" err="1">
                <a:solidFill>
                  <a:srgbClr val="00B050"/>
                </a:solidFill>
                <a:latin typeface="Courier New"/>
                <a:cs typeface="Courier New"/>
              </a:rPr>
              <a:t>dışından</a:t>
            </a:r>
            <a:r>
              <a:rPr lang="en-US" sz="1300" dirty="0">
                <a:solidFill>
                  <a:srgbClr val="00B050"/>
                </a:solidFill>
                <a:latin typeface="Courier New"/>
                <a:cs typeface="Courier New"/>
              </a:rPr>
              <a:t> </a:t>
            </a:r>
            <a:r>
              <a:rPr lang="en-US" sz="1300" dirty="0" err="1">
                <a:solidFill>
                  <a:srgbClr val="00B050"/>
                </a:solidFill>
                <a:latin typeface="Courier New"/>
                <a:cs typeface="Courier New"/>
              </a:rPr>
              <a:t>ulaşılabilir</a:t>
            </a:r>
            <a:r>
              <a:rPr lang="en-US" sz="1300" dirty="0">
                <a:solidFill>
                  <a:srgbClr val="00B050"/>
                </a:solidFill>
                <a:latin typeface="Courier New"/>
                <a:cs typeface="Courier New"/>
              </a:rPr>
              <a:t> </a:t>
            </a:r>
            <a:r>
              <a:rPr lang="en-US" sz="1300" dirty="0" err="1">
                <a:solidFill>
                  <a:srgbClr val="00B050"/>
                </a:solidFill>
                <a:latin typeface="Courier New"/>
                <a:cs typeface="Courier New"/>
              </a:rPr>
              <a:t>durumda</a:t>
            </a:r>
            <a:endParaRPr lang="en-US" sz="1300" dirty="0">
              <a:solidFill>
                <a:srgbClr val="00B050"/>
              </a:solidFill>
              <a:latin typeface="Courier New"/>
              <a:cs typeface="Courier New"/>
            </a:endParaRPr>
          </a:p>
          <a:p>
            <a:r>
              <a:rPr lang="en-US" sz="1300" dirty="0">
                <a:latin typeface="Courier New"/>
                <a:cs typeface="Courier New"/>
              </a:rPr>
              <a:t>    </a:t>
            </a:r>
            <a:r>
              <a:rPr lang="tr-TR" sz="1300" dirty="0" smtClean="0">
                <a:latin typeface="Courier New"/>
                <a:cs typeface="Courier New"/>
              </a:rPr>
              <a:t> </a:t>
            </a:r>
            <a:r>
              <a:rPr lang="en-US" sz="1300" dirty="0" err="1" smtClean="0">
                <a:latin typeface="Courier New"/>
                <a:cs typeface="Courier New"/>
              </a:rPr>
              <a:t>sekil.genislik</a:t>
            </a:r>
            <a:r>
              <a:rPr lang="en-US" sz="1300" dirty="0" smtClean="0">
                <a:latin typeface="Courier New"/>
                <a:cs typeface="Courier New"/>
              </a:rPr>
              <a:t> </a:t>
            </a:r>
            <a:r>
              <a:rPr lang="en-US" sz="1300" dirty="0">
                <a:latin typeface="Courier New"/>
                <a:cs typeface="Courier New"/>
              </a:rPr>
              <a:t>= 5; </a:t>
            </a:r>
            <a:r>
              <a:rPr lang="en-US" sz="1300" dirty="0">
                <a:solidFill>
                  <a:srgbClr val="00B050"/>
                </a:solidFill>
                <a:latin typeface="Courier New"/>
                <a:cs typeface="Courier New"/>
              </a:rPr>
              <a:t>//</a:t>
            </a:r>
            <a:r>
              <a:rPr lang="en-US" sz="1300" dirty="0" err="1">
                <a:solidFill>
                  <a:srgbClr val="00B050"/>
                </a:solidFill>
                <a:latin typeface="Courier New"/>
                <a:cs typeface="Courier New"/>
              </a:rPr>
              <a:t>sınıf</a:t>
            </a:r>
            <a:r>
              <a:rPr lang="en-US" sz="1300" dirty="0">
                <a:solidFill>
                  <a:srgbClr val="00B050"/>
                </a:solidFill>
                <a:latin typeface="Courier New"/>
                <a:cs typeface="Courier New"/>
              </a:rPr>
              <a:t> </a:t>
            </a:r>
            <a:r>
              <a:rPr lang="en-US" sz="1300" dirty="0" err="1">
                <a:solidFill>
                  <a:srgbClr val="00B050"/>
                </a:solidFill>
                <a:latin typeface="Courier New"/>
                <a:cs typeface="Courier New"/>
              </a:rPr>
              <a:t>dışından</a:t>
            </a:r>
            <a:r>
              <a:rPr lang="en-US" sz="1300" dirty="0">
                <a:solidFill>
                  <a:srgbClr val="00B050"/>
                </a:solidFill>
                <a:latin typeface="Courier New"/>
                <a:cs typeface="Courier New"/>
              </a:rPr>
              <a:t> </a:t>
            </a:r>
            <a:r>
              <a:rPr lang="en-US" sz="1300" dirty="0" err="1">
                <a:solidFill>
                  <a:srgbClr val="00B050"/>
                </a:solidFill>
                <a:latin typeface="Courier New"/>
                <a:cs typeface="Courier New"/>
              </a:rPr>
              <a:t>ulaşılabilir</a:t>
            </a:r>
            <a:r>
              <a:rPr lang="en-US" sz="1300" dirty="0">
                <a:solidFill>
                  <a:srgbClr val="00B050"/>
                </a:solidFill>
                <a:latin typeface="Courier New"/>
                <a:cs typeface="Courier New"/>
              </a:rPr>
              <a:t> </a:t>
            </a:r>
            <a:r>
              <a:rPr lang="en-US" sz="1300" dirty="0" err="1">
                <a:solidFill>
                  <a:srgbClr val="00B050"/>
                </a:solidFill>
                <a:latin typeface="Courier New"/>
                <a:cs typeface="Courier New"/>
              </a:rPr>
              <a:t>durumda</a:t>
            </a:r>
            <a:endParaRPr lang="en-US" sz="1300" dirty="0">
              <a:solidFill>
                <a:srgbClr val="00B050"/>
              </a:solidFill>
              <a:latin typeface="Courier New"/>
              <a:cs typeface="Courier New"/>
            </a:endParaRPr>
          </a:p>
          <a:p>
            <a:r>
              <a:rPr lang="en-US" sz="1300" dirty="0">
                <a:latin typeface="Courier New"/>
                <a:cs typeface="Courier New"/>
              </a:rPr>
              <a:t>     </a:t>
            </a:r>
            <a:r>
              <a:rPr lang="en-US" sz="1300" dirty="0" err="1" smtClean="0">
                <a:latin typeface="Courier New"/>
                <a:cs typeface="Courier New"/>
              </a:rPr>
              <a:t>sekil.</a:t>
            </a:r>
            <a:r>
              <a:rPr lang="en-US" sz="1300" dirty="0" err="1" smtClean="0">
                <a:solidFill>
                  <a:srgbClr val="C99700"/>
                </a:solidFill>
                <a:latin typeface="Courier New"/>
                <a:cs typeface="Courier New"/>
              </a:rPr>
              <a:t>Yazdir</a:t>
            </a:r>
            <a:r>
              <a:rPr lang="en-US" sz="1300" dirty="0">
                <a:latin typeface="Courier New"/>
                <a:cs typeface="Courier New"/>
              </a:rPr>
              <a:t>();     </a:t>
            </a:r>
            <a:r>
              <a:rPr lang="en-US" sz="1300" dirty="0">
                <a:solidFill>
                  <a:srgbClr val="00B050"/>
                </a:solidFill>
                <a:latin typeface="Courier New"/>
                <a:cs typeface="Courier New"/>
              </a:rPr>
              <a:t>//</a:t>
            </a:r>
            <a:r>
              <a:rPr lang="en-US" sz="1300" dirty="0" err="1">
                <a:solidFill>
                  <a:srgbClr val="00B050"/>
                </a:solidFill>
                <a:latin typeface="Courier New"/>
                <a:cs typeface="Courier New"/>
              </a:rPr>
              <a:t>sınıf</a:t>
            </a:r>
            <a:r>
              <a:rPr lang="en-US" sz="1300" dirty="0">
                <a:solidFill>
                  <a:srgbClr val="00B050"/>
                </a:solidFill>
                <a:latin typeface="Courier New"/>
                <a:cs typeface="Courier New"/>
              </a:rPr>
              <a:t> </a:t>
            </a:r>
            <a:r>
              <a:rPr lang="en-US" sz="1300" dirty="0" err="1">
                <a:solidFill>
                  <a:srgbClr val="00B050"/>
                </a:solidFill>
                <a:latin typeface="Courier New"/>
                <a:cs typeface="Courier New"/>
              </a:rPr>
              <a:t>dışından</a:t>
            </a:r>
            <a:r>
              <a:rPr lang="en-US" sz="1300" dirty="0">
                <a:solidFill>
                  <a:srgbClr val="00B050"/>
                </a:solidFill>
                <a:latin typeface="Courier New"/>
                <a:cs typeface="Courier New"/>
              </a:rPr>
              <a:t> </a:t>
            </a:r>
            <a:r>
              <a:rPr lang="en-US" sz="1300" dirty="0" err="1">
                <a:solidFill>
                  <a:srgbClr val="00B050"/>
                </a:solidFill>
                <a:latin typeface="Courier New"/>
                <a:cs typeface="Courier New"/>
              </a:rPr>
              <a:t>ulaşılabilir</a:t>
            </a:r>
            <a:r>
              <a:rPr lang="en-US" sz="1300" dirty="0">
                <a:solidFill>
                  <a:srgbClr val="00B050"/>
                </a:solidFill>
                <a:latin typeface="Courier New"/>
                <a:cs typeface="Courier New"/>
              </a:rPr>
              <a:t> </a:t>
            </a:r>
            <a:r>
              <a:rPr lang="en-US" sz="1300" dirty="0" err="1">
                <a:solidFill>
                  <a:srgbClr val="00B050"/>
                </a:solidFill>
                <a:latin typeface="Courier New"/>
                <a:cs typeface="Courier New"/>
              </a:rPr>
              <a:t>durumda</a:t>
            </a:r>
            <a:endParaRPr lang="en-US" sz="1300" dirty="0">
              <a:solidFill>
                <a:srgbClr val="00B050"/>
              </a:solidFill>
              <a:latin typeface="Courier New"/>
              <a:cs typeface="Courier New"/>
            </a:endParaRPr>
          </a:p>
          <a:p>
            <a:r>
              <a:rPr lang="en-US" sz="1300" dirty="0">
                <a:latin typeface="Courier New"/>
                <a:cs typeface="Courier New"/>
              </a:rPr>
              <a:t>            </a:t>
            </a:r>
            <a:r>
              <a:rPr lang="en-US" sz="1300" dirty="0">
                <a:solidFill>
                  <a:srgbClr val="00B0F0"/>
                </a:solidFill>
                <a:latin typeface="Courier New"/>
                <a:cs typeface="Courier New"/>
              </a:rPr>
              <a:t>Console</a:t>
            </a:r>
            <a:r>
              <a:rPr lang="en-US" sz="1300" dirty="0">
                <a:latin typeface="Courier New"/>
                <a:cs typeface="Courier New"/>
              </a:rPr>
              <a:t>.</a:t>
            </a:r>
            <a:r>
              <a:rPr lang="en-US" sz="1300" dirty="0">
                <a:solidFill>
                  <a:srgbClr val="C99700"/>
                </a:solidFill>
                <a:latin typeface="Courier New"/>
                <a:cs typeface="Courier New"/>
              </a:rPr>
              <a:t>ReadLine</a:t>
            </a:r>
            <a:r>
              <a:rPr lang="en-US" sz="1300" dirty="0">
                <a:latin typeface="Courier New"/>
                <a:cs typeface="Courier New"/>
              </a:rPr>
              <a:t>();</a:t>
            </a:r>
          </a:p>
          <a:p>
            <a:r>
              <a:rPr lang="en-US" sz="1300" dirty="0">
                <a:latin typeface="Courier New"/>
                <a:cs typeface="Courier New"/>
              </a:rPr>
              <a:t>        </a:t>
            </a:r>
            <a:r>
              <a:rPr lang="en-US" sz="1300" dirty="0" smtClean="0">
                <a:latin typeface="Courier New"/>
                <a:cs typeface="Courier New"/>
              </a:rPr>
              <a:t>}</a:t>
            </a:r>
            <a:r>
              <a:rPr lang="en-US" sz="1300" dirty="0">
                <a:latin typeface="Courier New"/>
                <a:cs typeface="Courier New"/>
              </a:rPr>
              <a:t>    </a:t>
            </a:r>
            <a:r>
              <a:rPr lang="en-US" sz="1300" dirty="0" smtClean="0">
                <a:latin typeface="Courier New"/>
                <a:cs typeface="Courier New"/>
              </a:rPr>
              <a:t>}</a:t>
            </a:r>
            <a:r>
              <a:rPr lang="tr-TR" sz="1300" dirty="0" smtClean="0">
                <a:latin typeface="Courier New"/>
                <a:cs typeface="Courier New"/>
              </a:rPr>
              <a:t>   </a:t>
            </a:r>
            <a:r>
              <a:rPr lang="en-US" sz="1300" dirty="0" smtClean="0">
                <a:latin typeface="Courier New"/>
                <a:cs typeface="Courier New"/>
              </a:rPr>
              <a:t>}</a:t>
            </a:r>
            <a:endParaRPr lang="en-US" sz="1300" dirty="0">
              <a:latin typeface="Courier New"/>
              <a:cs typeface="Courier New"/>
            </a:endParaRPr>
          </a:p>
        </p:txBody>
      </p:sp>
    </p:spTree>
    <p:extLst>
      <p:ext uri="{BB962C8B-B14F-4D97-AF65-F5344CB8AC3E}">
        <p14:creationId xmlns:p14="http://schemas.microsoft.com/office/powerpoint/2010/main" val="1288967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ea typeface="+mj-lt"/>
                <a:cs typeface="+mj-lt"/>
              </a:rPr>
              <a:t>2.3- C# "</a:t>
            </a:r>
            <a:r>
              <a:rPr lang="tr-TR" dirty="0" err="1">
                <a:ea typeface="+mj-lt"/>
                <a:cs typeface="+mj-lt"/>
              </a:rPr>
              <a:t>Protected</a:t>
            </a:r>
            <a:r>
              <a:rPr lang="tr-TR" dirty="0">
                <a:ea typeface="+mj-lt"/>
                <a:cs typeface="+mj-lt"/>
              </a:rPr>
              <a:t>" Erişim Belirteci:</a:t>
            </a:r>
            <a:r>
              <a:rPr lang="tr-TR" dirty="0"/>
              <a:t>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311579" y="1840216"/>
            <a:ext cx="6902076" cy="5364265"/>
          </a:xfrm>
        </p:spPr>
        <p:txBody>
          <a:bodyPr vert="horz" lIns="91440" tIns="45720" rIns="91440" bIns="45720" rtlCol="0" anchor="t">
            <a:normAutofit/>
          </a:bodyPr>
          <a:lstStyle/>
          <a:p>
            <a:pPr algn="just"/>
            <a:r>
              <a:rPr lang="en-US" dirty="0">
                <a:ea typeface="+mn-lt"/>
                <a:cs typeface="+mn-lt"/>
              </a:rPr>
              <a:t>"Protected" </a:t>
            </a:r>
            <a:r>
              <a:rPr lang="en-US" dirty="0">
                <a:latin typeface="Consolas"/>
              </a:rPr>
              <a:t> </a:t>
            </a:r>
            <a:r>
              <a:rPr lang="en-US" dirty="0" err="1">
                <a:ea typeface="+mn-lt"/>
                <a:cs typeface="+mn-lt"/>
              </a:rPr>
              <a:t>Anahtar</a:t>
            </a:r>
            <a:r>
              <a:rPr lang="en-US" dirty="0">
                <a:ea typeface="+mn-lt"/>
                <a:cs typeface="+mn-lt"/>
              </a:rPr>
              <a:t> </a:t>
            </a:r>
            <a:r>
              <a:rPr lang="en-US" dirty="0" err="1">
                <a:ea typeface="+mn-lt"/>
                <a:cs typeface="+mn-lt"/>
              </a:rPr>
              <a:t>sözcüğü</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üye</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belirtecidir</a:t>
            </a:r>
            <a:r>
              <a:rPr lang="en-US" dirty="0">
                <a:ea typeface="+mn-lt"/>
                <a:cs typeface="+mn-lt"/>
              </a:rPr>
              <a:t>.</a:t>
            </a:r>
            <a:r>
              <a:rPr lang="tr-TR" dirty="0">
                <a:ea typeface="+mn-lt"/>
                <a:cs typeface="+mn-lt"/>
              </a:rPr>
              <a:t> </a:t>
            </a:r>
            <a:r>
              <a:rPr lang="en-US" dirty="0" err="1">
                <a:ea typeface="+mn-lt"/>
                <a:cs typeface="+mn-lt"/>
              </a:rPr>
              <a:t>Korunan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üyeye</a:t>
            </a:r>
            <a:r>
              <a:rPr lang="en-US" dirty="0">
                <a:ea typeface="+mn-lt"/>
                <a:cs typeface="+mn-lt"/>
              </a:rPr>
              <a:t> </a:t>
            </a:r>
            <a:r>
              <a:rPr lang="en-US" dirty="0" err="1">
                <a:ea typeface="+mn-lt"/>
                <a:cs typeface="+mn-lt"/>
              </a:rPr>
              <a:t>kendi</a:t>
            </a:r>
            <a:r>
              <a:rPr lang="en-US" dirty="0">
                <a:ea typeface="+mn-lt"/>
                <a:cs typeface="+mn-lt"/>
              </a:rPr>
              <a:t> </a:t>
            </a:r>
            <a:r>
              <a:rPr lang="en-US" dirty="0" err="1">
                <a:ea typeface="+mn-lt"/>
                <a:cs typeface="+mn-lt"/>
              </a:rPr>
              <a:t>sınıfı</a:t>
            </a:r>
            <a:r>
              <a:rPr lang="en-US" dirty="0">
                <a:ea typeface="+mn-lt"/>
                <a:cs typeface="+mn-lt"/>
              </a:rPr>
              <a:t> </a:t>
            </a:r>
            <a:r>
              <a:rPr lang="en-US" dirty="0" err="1">
                <a:ea typeface="+mn-lt"/>
                <a:cs typeface="+mn-lt"/>
              </a:rPr>
              <a:t>içinde</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türetilmiş</a:t>
            </a:r>
            <a:r>
              <a:rPr lang="en-US" dirty="0">
                <a:ea typeface="+mn-lt"/>
                <a:cs typeface="+mn-lt"/>
              </a:rPr>
              <a:t> </a:t>
            </a:r>
            <a:r>
              <a:rPr lang="en-US" dirty="0" err="1">
                <a:ea typeface="+mn-lt"/>
                <a:cs typeface="+mn-lt"/>
              </a:rPr>
              <a:t>sınıf</a:t>
            </a:r>
            <a:r>
              <a:rPr lang="en-US" dirty="0">
                <a:ea typeface="+mn-lt"/>
                <a:cs typeface="+mn-lt"/>
              </a:rPr>
              <a:t> </a:t>
            </a:r>
            <a:r>
              <a:rPr lang="en-US" dirty="0" err="1">
                <a:ea typeface="+mn-lt"/>
                <a:cs typeface="+mn-lt"/>
              </a:rPr>
              <a:t>örnekleri</a:t>
            </a:r>
            <a:r>
              <a:rPr lang="en-US" dirty="0">
                <a:ea typeface="+mn-lt"/>
                <a:cs typeface="+mn-lt"/>
              </a:rPr>
              <a:t> </a:t>
            </a:r>
            <a:r>
              <a:rPr lang="en-US" dirty="0" err="1">
                <a:ea typeface="+mn-lt"/>
                <a:cs typeface="+mn-lt"/>
              </a:rPr>
              <a:t>tarafından</a:t>
            </a:r>
            <a:r>
              <a:rPr lang="en-US" dirty="0">
                <a:ea typeface="+mn-lt"/>
                <a:cs typeface="+mn-lt"/>
              </a:rPr>
              <a:t> </a:t>
            </a:r>
            <a:r>
              <a:rPr lang="en-US" dirty="0" err="1">
                <a:ea typeface="+mn-lt"/>
                <a:cs typeface="+mn-lt"/>
              </a:rPr>
              <a:t>erişilebilir</a:t>
            </a:r>
            <a:r>
              <a:rPr lang="en-US" dirty="0">
                <a:ea typeface="+mn-lt"/>
                <a:cs typeface="+mn-lt"/>
              </a:rPr>
              <a:t>.</a:t>
            </a:r>
            <a:endParaRPr lang="tr-TR" dirty="0">
              <a:ea typeface="+mn-lt"/>
              <a:cs typeface="+mn-lt"/>
            </a:endParaRPr>
          </a:p>
          <a:p>
            <a:pPr algn="just"/>
            <a:r>
              <a:rPr lang="en-US" dirty="0">
                <a:ea typeface="+mn-lt"/>
                <a:cs typeface="+mn-lt"/>
              </a:rPr>
              <a:t>"Protected" </a:t>
            </a:r>
            <a:r>
              <a:rPr lang="en-US" dirty="0" err="1">
                <a:ea typeface="+mn-lt"/>
                <a:cs typeface="+mn-lt"/>
              </a:rPr>
              <a:t>anahtar</a:t>
            </a:r>
            <a:r>
              <a:rPr lang="en-US" dirty="0">
                <a:ea typeface="+mn-lt"/>
                <a:cs typeface="+mn-lt"/>
              </a:rPr>
              <a:t> </a:t>
            </a:r>
            <a:r>
              <a:rPr lang="en-US" dirty="0" err="1">
                <a:ea typeface="+mn-lt"/>
                <a:cs typeface="+mn-lt"/>
              </a:rPr>
              <a:t>kelimesi</a:t>
            </a:r>
            <a:r>
              <a:rPr lang="en-US" dirty="0">
                <a:ea typeface="+mn-lt"/>
                <a:cs typeface="+mn-lt"/>
              </a:rPr>
              <a:t>, </a:t>
            </a:r>
            <a:r>
              <a:rPr lang="en-US" dirty="0" err="1">
                <a:ea typeface="+mn-lt"/>
                <a:cs typeface="+mn-lt"/>
              </a:rPr>
              <a:t>kelime</a:t>
            </a:r>
            <a:r>
              <a:rPr lang="en-US" dirty="0">
                <a:ea typeface="+mn-lt"/>
                <a:cs typeface="+mn-lt"/>
              </a:rPr>
              <a:t> </a:t>
            </a:r>
            <a:r>
              <a:rPr lang="en-US" dirty="0" err="1">
                <a:ea typeface="+mn-lt"/>
                <a:cs typeface="+mn-lt"/>
              </a:rPr>
              <a:t>anlamı</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korumalı</a:t>
            </a:r>
            <a:r>
              <a:rPr lang="en-US" dirty="0">
                <a:ea typeface="+mn-lt"/>
                <a:cs typeface="+mn-lt"/>
              </a:rPr>
              <a:t>" </a:t>
            </a:r>
            <a:r>
              <a:rPr lang="en-US" dirty="0" err="1">
                <a:ea typeface="+mn-lt"/>
                <a:cs typeface="+mn-lt"/>
              </a:rPr>
              <a:t>anlamına</a:t>
            </a:r>
            <a:r>
              <a:rPr lang="en-US" dirty="0">
                <a:ea typeface="+mn-lt"/>
                <a:cs typeface="+mn-lt"/>
              </a:rPr>
              <a:t> </a:t>
            </a:r>
            <a:r>
              <a:rPr lang="en-US" dirty="0" err="1">
                <a:ea typeface="+mn-lt"/>
                <a:cs typeface="+mn-lt"/>
              </a:rPr>
              <a:t>gelir</a:t>
            </a:r>
            <a:r>
              <a:rPr lang="en-US" dirty="0">
                <a:ea typeface="+mn-lt"/>
                <a:cs typeface="+mn-lt"/>
              </a:rPr>
              <a:t>.  Protected class </a:t>
            </a:r>
            <a:r>
              <a:rPr lang="en-US" dirty="0" err="1">
                <a:ea typeface="+mn-lt"/>
                <a:cs typeface="+mn-lt"/>
              </a:rPr>
              <a:t>yanlızca</a:t>
            </a:r>
            <a:r>
              <a:rPr lang="en-US" dirty="0">
                <a:ea typeface="+mn-lt"/>
                <a:cs typeface="+mn-lt"/>
              </a:rPr>
              <a:t> </a:t>
            </a:r>
            <a:r>
              <a:rPr lang="en-US" dirty="0" err="1">
                <a:ea typeface="+mn-lt"/>
                <a:cs typeface="+mn-lt"/>
              </a:rPr>
              <a:t>tanımlandıkları</a:t>
            </a:r>
            <a:r>
              <a:rPr lang="en-US" dirty="0">
                <a:ea typeface="+mn-lt"/>
                <a:cs typeface="+mn-lt"/>
              </a:rPr>
              <a:t> class </a:t>
            </a:r>
            <a:r>
              <a:rPr lang="en-US" dirty="0" err="1">
                <a:ea typeface="+mn-lt"/>
                <a:cs typeface="+mn-lt"/>
              </a:rPr>
              <a:t>ve</a:t>
            </a:r>
            <a:r>
              <a:rPr lang="en-US" dirty="0">
                <a:ea typeface="+mn-lt"/>
                <a:cs typeface="+mn-lt"/>
              </a:rPr>
              <a:t> </a:t>
            </a:r>
            <a:r>
              <a:rPr lang="en-US" dirty="0" err="1">
                <a:ea typeface="+mn-lt"/>
                <a:cs typeface="+mn-lt"/>
              </a:rPr>
              <a:t>türetildikleri</a:t>
            </a:r>
            <a:r>
              <a:rPr lang="en-US" dirty="0">
                <a:ea typeface="+mn-lt"/>
                <a:cs typeface="+mn-lt"/>
              </a:rPr>
              <a:t> </a:t>
            </a:r>
            <a:r>
              <a:rPr lang="en-US" dirty="0" err="1">
                <a:ea typeface="+mn-lt"/>
                <a:cs typeface="+mn-lt"/>
              </a:rPr>
              <a:t>class'lar</a:t>
            </a:r>
            <a:r>
              <a:rPr lang="en-US" dirty="0">
                <a:ea typeface="+mn-lt"/>
                <a:cs typeface="+mn-lt"/>
              </a:rPr>
              <a:t> </a:t>
            </a:r>
            <a:r>
              <a:rPr lang="en-US" dirty="0" err="1">
                <a:ea typeface="+mn-lt"/>
                <a:cs typeface="+mn-lt"/>
              </a:rPr>
              <a:t>üzerinden</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sağlanır</a:t>
            </a:r>
            <a:r>
              <a:rPr lang="en-US" dirty="0">
                <a:ea typeface="+mn-lt"/>
                <a:cs typeface="+mn-lt"/>
              </a:rPr>
              <a:t>. </a:t>
            </a:r>
            <a:r>
              <a:rPr lang="en-US" dirty="0" err="1">
                <a:ea typeface="+mn-lt"/>
                <a:cs typeface="+mn-lt"/>
              </a:rPr>
              <a:t>Bunların</a:t>
            </a:r>
            <a:r>
              <a:rPr lang="en-US" dirty="0">
                <a:ea typeface="+mn-lt"/>
                <a:cs typeface="+mn-lt"/>
              </a:rPr>
              <a:t> </a:t>
            </a:r>
            <a:r>
              <a:rPr lang="en-US" dirty="0" err="1">
                <a:ea typeface="+mn-lt"/>
                <a:cs typeface="+mn-lt"/>
              </a:rPr>
              <a:t>dışındaki</a:t>
            </a:r>
            <a:r>
              <a:rPr lang="en-US" dirty="0">
                <a:ea typeface="+mn-lt"/>
                <a:cs typeface="+mn-lt"/>
              </a:rPr>
              <a:t> </a:t>
            </a:r>
            <a:r>
              <a:rPr lang="en-US" dirty="0" err="1">
                <a:ea typeface="+mn-lt"/>
                <a:cs typeface="+mn-lt"/>
              </a:rPr>
              <a:t>class'lar</a:t>
            </a:r>
            <a:r>
              <a:rPr lang="en-US" dirty="0">
                <a:ea typeface="+mn-lt"/>
                <a:cs typeface="+mn-lt"/>
              </a:rPr>
              <a:t> </a:t>
            </a:r>
            <a:r>
              <a:rPr lang="en-US" dirty="0" err="1">
                <a:ea typeface="+mn-lt"/>
                <a:cs typeface="+mn-lt"/>
              </a:rPr>
              <a:t>dan</a:t>
            </a:r>
            <a:r>
              <a:rPr lang="en-US" dirty="0">
                <a:ea typeface="+mn-lt"/>
                <a:cs typeface="+mn-lt"/>
              </a:rPr>
              <a:t> Protected </a:t>
            </a:r>
            <a:r>
              <a:rPr lang="en-US" dirty="0" err="1">
                <a:ea typeface="+mn-lt"/>
                <a:cs typeface="+mn-lt"/>
              </a:rPr>
              <a:t>class'lara</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sağlanamaz</a:t>
            </a:r>
            <a:r>
              <a:rPr lang="en-US" dirty="0">
                <a:ea typeface="+mn-lt"/>
                <a:cs typeface="+mn-lt"/>
              </a:rPr>
              <a:t>.</a:t>
            </a:r>
          </a:p>
        </p:txBody>
      </p:sp>
      <p:pic>
        <p:nvPicPr>
          <p:cNvPr id="6" name="Resim 6">
            <a:extLst>
              <a:ext uri="{FF2B5EF4-FFF2-40B4-BE49-F238E27FC236}">
                <a16:creationId xmlns:a16="http://schemas.microsoft.com/office/drawing/2014/main" xmlns="" id="{46ED109B-C173-40EA-90B8-695F9984B62B}"/>
              </a:ext>
            </a:extLst>
          </p:cNvPr>
          <p:cNvPicPr>
            <a:picLocks noChangeAspect="1"/>
          </p:cNvPicPr>
          <p:nvPr/>
        </p:nvPicPr>
        <p:blipFill>
          <a:blip r:embed="rId2"/>
          <a:stretch>
            <a:fillRect/>
          </a:stretch>
        </p:blipFill>
        <p:spPr>
          <a:xfrm>
            <a:off x="8282559" y="1905000"/>
            <a:ext cx="3394995" cy="3373170"/>
          </a:xfrm>
          <a:prstGeom prst="rect">
            <a:avLst/>
          </a:prstGeom>
        </p:spPr>
      </p:pic>
    </p:spTree>
    <p:extLst>
      <p:ext uri="{BB962C8B-B14F-4D97-AF65-F5344CB8AC3E}">
        <p14:creationId xmlns:p14="http://schemas.microsoft.com/office/powerpoint/2010/main" val="976108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a:ea typeface="+mj-lt"/>
                <a:cs typeface="+mj-lt"/>
              </a:rPr>
              <a:t>C# "</a:t>
            </a:r>
            <a:r>
              <a:rPr lang="tr-TR" err="1">
                <a:ea typeface="+mj-lt"/>
                <a:cs typeface="+mj-lt"/>
              </a:rPr>
              <a:t>Protected</a:t>
            </a:r>
            <a:r>
              <a:rPr lang="tr-TR">
                <a:ea typeface="+mj-lt"/>
                <a:cs typeface="+mj-lt"/>
              </a:rPr>
              <a:t>" Erişim Belirteci:</a:t>
            </a:r>
            <a:r>
              <a:rPr lang="tr-TR"/>
              <a:t>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014088" y="1773020"/>
            <a:ext cx="6983557" cy="3763879"/>
          </a:xfrm>
        </p:spPr>
        <p:txBody>
          <a:bodyPr vert="horz" lIns="91440" tIns="45720" rIns="91440" bIns="45720" rtlCol="0" anchor="t">
            <a:normAutofit/>
          </a:bodyPr>
          <a:lstStyle/>
          <a:p>
            <a:pPr algn="just"/>
            <a:r>
              <a:rPr lang="en-US" dirty="0" err="1">
                <a:ea typeface="+mn-lt"/>
                <a:cs typeface="+mn-lt"/>
              </a:rPr>
              <a:t>Kod</a:t>
            </a:r>
            <a:r>
              <a:rPr lang="en-US" dirty="0">
                <a:ea typeface="+mn-lt"/>
                <a:cs typeface="+mn-lt"/>
              </a:rPr>
              <a:t> </a:t>
            </a:r>
            <a:r>
              <a:rPr lang="en-US" dirty="0" err="1">
                <a:ea typeface="+mn-lt"/>
                <a:cs typeface="+mn-lt"/>
              </a:rPr>
              <a:t>içinde</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değerin</a:t>
            </a:r>
            <a:r>
              <a:rPr lang="en-US" dirty="0">
                <a:ea typeface="+mn-lt"/>
                <a:cs typeface="+mn-lt"/>
              </a:rPr>
              <a:t> protected </a:t>
            </a:r>
            <a:r>
              <a:rPr lang="en-US" dirty="0" err="1">
                <a:ea typeface="+mn-lt"/>
                <a:cs typeface="+mn-lt"/>
              </a:rPr>
              <a:t>olarak</a:t>
            </a:r>
            <a:r>
              <a:rPr lang="en-US" dirty="0">
                <a:ea typeface="+mn-lt"/>
                <a:cs typeface="+mn-lt"/>
              </a:rPr>
              <a:t> </a:t>
            </a:r>
            <a:r>
              <a:rPr lang="en-US" dirty="0" err="1">
                <a:ea typeface="+mn-lt"/>
                <a:cs typeface="+mn-lt"/>
              </a:rPr>
              <a:t>tanımlanması</a:t>
            </a:r>
            <a:r>
              <a:rPr lang="en-US" dirty="0">
                <a:ea typeface="+mn-lt"/>
                <a:cs typeface="+mn-lt"/>
              </a:rPr>
              <a:t>; o </a:t>
            </a:r>
            <a:r>
              <a:rPr lang="en-US" dirty="0" err="1">
                <a:ea typeface="+mn-lt"/>
                <a:cs typeface="+mn-lt"/>
              </a:rPr>
              <a:t>değere</a:t>
            </a:r>
            <a:r>
              <a:rPr lang="en-US" dirty="0">
                <a:ea typeface="+mn-lt"/>
                <a:cs typeface="+mn-lt"/>
              </a:rPr>
              <a:t>, </a:t>
            </a:r>
            <a:r>
              <a:rPr lang="en-US" dirty="0" err="1">
                <a:ea typeface="+mn-lt"/>
                <a:cs typeface="+mn-lt"/>
              </a:rPr>
              <a:t>bulunduğu</a:t>
            </a:r>
            <a:r>
              <a:rPr lang="en-US" dirty="0">
                <a:ea typeface="+mn-lt"/>
                <a:cs typeface="+mn-lt"/>
              </a:rPr>
              <a:t> class  </a:t>
            </a:r>
            <a:r>
              <a:rPr lang="en-US" dirty="0" err="1">
                <a:ea typeface="+mn-lt"/>
                <a:cs typeface="+mn-lt"/>
              </a:rPr>
              <a:t>ve</a:t>
            </a:r>
            <a:r>
              <a:rPr lang="en-US" dirty="0">
                <a:ea typeface="+mn-lt"/>
                <a:cs typeface="+mn-lt"/>
              </a:rPr>
              <a:t> </a:t>
            </a:r>
            <a:r>
              <a:rPr lang="en-US" dirty="0" err="1">
                <a:ea typeface="+mn-lt"/>
                <a:cs typeface="+mn-lt"/>
              </a:rPr>
              <a:t>ondan</a:t>
            </a:r>
            <a:r>
              <a:rPr lang="en-US" dirty="0">
                <a:ea typeface="+mn-lt"/>
                <a:cs typeface="+mn-lt"/>
              </a:rPr>
              <a:t> </a:t>
            </a:r>
            <a:r>
              <a:rPr lang="en-US" dirty="0" err="1">
                <a:ea typeface="+mn-lt"/>
                <a:cs typeface="+mn-lt"/>
              </a:rPr>
              <a:t>türetilen</a:t>
            </a:r>
            <a:r>
              <a:rPr lang="en-US" dirty="0">
                <a:ea typeface="+mn-lt"/>
                <a:cs typeface="+mn-lt"/>
              </a:rPr>
              <a:t> </a:t>
            </a:r>
            <a:r>
              <a:rPr lang="en-US" dirty="0" err="1">
                <a:ea typeface="+mn-lt"/>
                <a:cs typeface="+mn-lt"/>
              </a:rPr>
              <a:t>diğer</a:t>
            </a:r>
            <a:r>
              <a:rPr lang="en-US" dirty="0">
                <a:ea typeface="+mn-lt"/>
                <a:cs typeface="+mn-lt"/>
              </a:rPr>
              <a:t> </a:t>
            </a:r>
            <a:r>
              <a:rPr lang="en-US" dirty="0" err="1">
                <a:ea typeface="+mn-lt"/>
                <a:cs typeface="+mn-lt"/>
              </a:rPr>
              <a:t>sınıflar</a:t>
            </a:r>
            <a:r>
              <a:rPr lang="en-US" dirty="0">
                <a:ea typeface="+mn-lt"/>
                <a:cs typeface="+mn-lt"/>
              </a:rPr>
              <a:t> </a:t>
            </a:r>
            <a:r>
              <a:rPr lang="en-US" dirty="0" err="1">
                <a:ea typeface="+mn-lt"/>
                <a:cs typeface="+mn-lt"/>
              </a:rPr>
              <a:t>içinden</a:t>
            </a:r>
            <a:r>
              <a:rPr lang="en-US" dirty="0">
                <a:ea typeface="+mn-lt"/>
                <a:cs typeface="+mn-lt"/>
              </a:rPr>
              <a:t> </a:t>
            </a:r>
            <a:r>
              <a:rPr lang="en-US" dirty="0" err="1">
                <a:ea typeface="+mn-lt"/>
                <a:cs typeface="+mn-lt"/>
              </a:rPr>
              <a:t>erişilebilir</a:t>
            </a:r>
            <a:r>
              <a:rPr lang="en-US" dirty="0">
                <a:ea typeface="+mn-lt"/>
                <a:cs typeface="+mn-lt"/>
              </a:rPr>
              <a:t> </a:t>
            </a:r>
            <a:r>
              <a:rPr lang="en-US" dirty="0" err="1">
                <a:ea typeface="+mn-lt"/>
                <a:cs typeface="+mn-lt"/>
              </a:rPr>
              <a:t>olduğunu</a:t>
            </a:r>
            <a:r>
              <a:rPr lang="en-US" dirty="0">
                <a:ea typeface="+mn-lt"/>
                <a:cs typeface="+mn-lt"/>
              </a:rPr>
              <a:t> </a:t>
            </a:r>
            <a:r>
              <a:rPr lang="en-US" dirty="0" err="1">
                <a:ea typeface="+mn-lt"/>
                <a:cs typeface="+mn-lt"/>
              </a:rPr>
              <a:t>göstermektedir</a:t>
            </a:r>
            <a:r>
              <a:rPr lang="en-US" dirty="0">
                <a:ea typeface="+mn-lt"/>
                <a:cs typeface="+mn-lt"/>
              </a:rPr>
              <a:t>. Protected; </a:t>
            </a:r>
            <a:r>
              <a:rPr lang="en-US" dirty="0" err="1">
                <a:ea typeface="+mn-lt"/>
                <a:cs typeface="+mn-lt"/>
              </a:rPr>
              <a:t>bir</a:t>
            </a:r>
            <a:r>
              <a:rPr lang="en-US" dirty="0">
                <a:ea typeface="+mn-lt"/>
                <a:cs typeface="+mn-lt"/>
              </a:rPr>
              <a:t> </a:t>
            </a:r>
            <a:r>
              <a:rPr lang="en-US" dirty="0" err="1">
                <a:ea typeface="+mn-lt"/>
                <a:cs typeface="+mn-lt"/>
              </a:rPr>
              <a:t>anlamda</a:t>
            </a:r>
            <a:r>
              <a:rPr lang="en-US" dirty="0">
                <a:ea typeface="+mn-lt"/>
                <a:cs typeface="+mn-lt"/>
              </a:rPr>
              <a:t>, public </a:t>
            </a:r>
            <a:r>
              <a:rPr lang="en-US" dirty="0" err="1">
                <a:ea typeface="+mn-lt"/>
                <a:cs typeface="+mn-lt"/>
              </a:rPr>
              <a:t>ve</a:t>
            </a:r>
            <a:r>
              <a:rPr lang="en-US" dirty="0">
                <a:ea typeface="+mn-lt"/>
                <a:cs typeface="+mn-lt"/>
              </a:rPr>
              <a:t> private </a:t>
            </a:r>
            <a:r>
              <a:rPr lang="en-US" dirty="0" err="1">
                <a:ea typeface="+mn-lt"/>
                <a:cs typeface="+mn-lt"/>
              </a:rPr>
              <a:t>erişim</a:t>
            </a:r>
            <a:r>
              <a:rPr lang="en-US" dirty="0">
                <a:ea typeface="+mn-lt"/>
                <a:cs typeface="+mn-lt"/>
              </a:rPr>
              <a:t> </a:t>
            </a:r>
            <a:r>
              <a:rPr lang="en-US" dirty="0" err="1">
                <a:ea typeface="+mn-lt"/>
                <a:cs typeface="+mn-lt"/>
              </a:rPr>
              <a:t>belirleyicilerinin</a:t>
            </a:r>
            <a:r>
              <a:rPr lang="en-US" dirty="0">
                <a:ea typeface="+mn-lt"/>
                <a:cs typeface="+mn-lt"/>
              </a:rPr>
              <a:t> </a:t>
            </a:r>
            <a:r>
              <a:rPr lang="en-US" dirty="0" err="1">
                <a:ea typeface="+mn-lt"/>
                <a:cs typeface="+mn-lt"/>
              </a:rPr>
              <a:t>birleşimi</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görülebilmektedir</a:t>
            </a:r>
            <a:r>
              <a:rPr lang="en-US" dirty="0">
                <a:ea typeface="+mn-lt"/>
                <a:cs typeface="+mn-lt"/>
              </a:rPr>
              <a:t>.</a:t>
            </a:r>
            <a:r>
              <a:rPr lang="tr-TR" dirty="0">
                <a:ea typeface="+mn-lt"/>
                <a:cs typeface="+mn-lt"/>
              </a:rPr>
              <a:t> </a:t>
            </a:r>
            <a:r>
              <a:rPr lang="en-US" dirty="0">
                <a:ea typeface="+mn-lt"/>
                <a:cs typeface="+mn-lt"/>
              </a:rPr>
              <a:t>Protected </a:t>
            </a:r>
            <a:r>
              <a:rPr lang="en-US" dirty="0" err="1">
                <a:ea typeface="+mn-lt"/>
                <a:cs typeface="+mn-lt"/>
              </a:rPr>
              <a:t>erişim</a:t>
            </a:r>
            <a:r>
              <a:rPr lang="en-US" dirty="0">
                <a:ea typeface="+mn-lt"/>
                <a:cs typeface="+mn-lt"/>
              </a:rPr>
              <a:t> </a:t>
            </a:r>
            <a:r>
              <a:rPr lang="en-US" dirty="0" err="1">
                <a:ea typeface="+mn-lt"/>
                <a:cs typeface="+mn-lt"/>
              </a:rPr>
              <a:t>belirteci</a:t>
            </a:r>
            <a:r>
              <a:rPr lang="en-US" dirty="0">
                <a:ea typeface="+mn-lt"/>
                <a:cs typeface="+mn-lt"/>
              </a:rPr>
              <a:t> </a:t>
            </a:r>
            <a:r>
              <a:rPr lang="en-US" dirty="0" err="1">
                <a:ea typeface="+mn-lt"/>
                <a:cs typeface="+mn-lt"/>
              </a:rPr>
              <a:t>kalıtım</a:t>
            </a:r>
            <a:r>
              <a:rPr lang="en-US" dirty="0">
                <a:ea typeface="+mn-lt"/>
                <a:cs typeface="+mn-lt"/>
              </a:rPr>
              <a:t> </a:t>
            </a:r>
            <a:r>
              <a:rPr lang="en-US" dirty="0" err="1">
                <a:ea typeface="+mn-lt"/>
                <a:cs typeface="+mn-lt"/>
              </a:rPr>
              <a:t>uygulanmasında</a:t>
            </a:r>
            <a:r>
              <a:rPr lang="en-US" dirty="0">
                <a:ea typeface="+mn-lt"/>
                <a:cs typeface="+mn-lt"/>
              </a:rPr>
              <a:t> </a:t>
            </a:r>
            <a:r>
              <a:rPr lang="en-US" dirty="0" err="1">
                <a:ea typeface="+mn-lt"/>
                <a:cs typeface="+mn-lt"/>
              </a:rPr>
              <a:t>yardımcı</a:t>
            </a:r>
            <a:r>
              <a:rPr lang="en-US" dirty="0">
                <a:ea typeface="+mn-lt"/>
                <a:cs typeface="+mn-lt"/>
              </a:rPr>
              <a:t> </a:t>
            </a:r>
            <a:r>
              <a:rPr lang="en-US" dirty="0" err="1">
                <a:ea typeface="+mn-lt"/>
                <a:cs typeface="+mn-lt"/>
              </a:rPr>
              <a:t>olur</a:t>
            </a:r>
            <a:r>
              <a:rPr lang="en-US" dirty="0">
                <a:ea typeface="+mn-lt"/>
                <a:cs typeface="+mn-lt"/>
              </a:rPr>
              <a:t>. </a:t>
            </a:r>
            <a:r>
              <a:rPr lang="en-US" dirty="0" err="1">
                <a:ea typeface="+mn-lt"/>
                <a:cs typeface="+mn-lt"/>
              </a:rPr>
              <a:t>Kendisini</a:t>
            </a:r>
            <a:r>
              <a:rPr lang="en-US" dirty="0">
                <a:ea typeface="+mn-lt"/>
                <a:cs typeface="+mn-lt"/>
              </a:rPr>
              <a:t> </a:t>
            </a:r>
            <a:r>
              <a:rPr lang="en-US" dirty="0" err="1">
                <a:ea typeface="+mn-lt"/>
                <a:cs typeface="+mn-lt"/>
              </a:rPr>
              <a:t>miras</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kullanan</a:t>
            </a:r>
            <a:r>
              <a:rPr lang="en-US" dirty="0">
                <a:ea typeface="+mn-lt"/>
                <a:cs typeface="+mn-lt"/>
              </a:rPr>
              <a:t> her </a:t>
            </a:r>
            <a:r>
              <a:rPr lang="en-US" dirty="0" err="1">
                <a:ea typeface="+mn-lt"/>
                <a:cs typeface="+mn-lt"/>
              </a:rPr>
              <a:t>sınıfta</a:t>
            </a:r>
            <a:r>
              <a:rPr lang="en-US" dirty="0">
                <a:ea typeface="+mn-lt"/>
                <a:cs typeface="+mn-lt"/>
              </a:rPr>
              <a:t> protected </a:t>
            </a:r>
            <a:r>
              <a:rPr lang="en-US" dirty="0" err="1">
                <a:ea typeface="+mn-lt"/>
                <a:cs typeface="+mn-lt"/>
              </a:rPr>
              <a:t>üyelere</a:t>
            </a:r>
            <a:r>
              <a:rPr lang="en-US" dirty="0">
                <a:ea typeface="+mn-lt"/>
                <a:cs typeface="+mn-lt"/>
              </a:rPr>
              <a:t> </a:t>
            </a:r>
            <a:r>
              <a:rPr lang="en-US" dirty="0" err="1">
                <a:ea typeface="+mn-lt"/>
                <a:cs typeface="+mn-lt"/>
              </a:rPr>
              <a:t>ulaşım</a:t>
            </a:r>
            <a:r>
              <a:rPr lang="en-US" dirty="0">
                <a:ea typeface="+mn-lt"/>
                <a:cs typeface="+mn-lt"/>
              </a:rPr>
              <a:t> </a:t>
            </a:r>
            <a:r>
              <a:rPr lang="en-US" dirty="0" err="1">
                <a:ea typeface="+mn-lt"/>
                <a:cs typeface="+mn-lt"/>
              </a:rPr>
              <a:t>sağlanır</a:t>
            </a:r>
            <a:r>
              <a:rPr lang="en-US" dirty="0">
                <a:ea typeface="+mn-lt"/>
                <a:cs typeface="+mn-lt"/>
              </a:rPr>
              <a:t>.</a:t>
            </a:r>
            <a:br>
              <a:rPr lang="en-US" dirty="0">
                <a:ea typeface="+mn-lt"/>
                <a:cs typeface="+mn-lt"/>
              </a:rPr>
            </a:br>
            <a:endParaRPr lang="en-US" dirty="0">
              <a:ea typeface="+mn-lt"/>
              <a:cs typeface="+mn-lt"/>
            </a:endParaRPr>
          </a:p>
        </p:txBody>
      </p:sp>
      <p:pic>
        <p:nvPicPr>
          <p:cNvPr id="7" name="Resim 6">
            <a:extLst>
              <a:ext uri="{FF2B5EF4-FFF2-40B4-BE49-F238E27FC236}">
                <a16:creationId xmlns:a16="http://schemas.microsoft.com/office/drawing/2014/main" xmlns="" id="{46ED109B-C173-40EA-90B8-695F9984B62B}"/>
              </a:ext>
            </a:extLst>
          </p:cNvPr>
          <p:cNvPicPr>
            <a:picLocks noChangeAspect="1"/>
          </p:cNvPicPr>
          <p:nvPr/>
        </p:nvPicPr>
        <p:blipFill>
          <a:blip r:embed="rId2"/>
          <a:stretch>
            <a:fillRect/>
          </a:stretch>
        </p:blipFill>
        <p:spPr>
          <a:xfrm>
            <a:off x="8282559" y="1905000"/>
            <a:ext cx="3394995" cy="3373170"/>
          </a:xfrm>
          <a:prstGeom prst="rect">
            <a:avLst/>
          </a:prstGeom>
        </p:spPr>
      </p:pic>
    </p:spTree>
    <p:extLst>
      <p:ext uri="{BB962C8B-B14F-4D97-AF65-F5344CB8AC3E}">
        <p14:creationId xmlns:p14="http://schemas.microsoft.com/office/powerpoint/2010/main" val="3069389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2413952" y="1823808"/>
            <a:ext cx="8915400" cy="3777622"/>
          </a:xfrm>
        </p:spPr>
        <p:txBody>
          <a:bodyPr vert="horz" lIns="91440" tIns="45720" rIns="91440" bIns="45720" rtlCol="0" anchor="t">
            <a:normAutofit fontScale="92500" lnSpcReduction="10000"/>
          </a:bodyPr>
          <a:lstStyle/>
          <a:p>
            <a:r>
              <a:rPr lang="tr-TR" dirty="0">
                <a:ea typeface="+mn-lt"/>
                <a:cs typeface="+mn-lt"/>
              </a:rPr>
              <a:t>1- C# Erişim Belirleyiciler (Access </a:t>
            </a:r>
            <a:r>
              <a:rPr lang="en-US" dirty="0">
                <a:ea typeface="+mn-lt"/>
                <a:cs typeface="+mn-lt"/>
              </a:rPr>
              <a:t>Modifiers)</a:t>
            </a:r>
            <a:endParaRPr lang="tr-TR" dirty="0"/>
          </a:p>
          <a:p>
            <a:r>
              <a:rPr lang="tr-TR" dirty="0">
                <a:ea typeface="+mn-lt"/>
                <a:cs typeface="+mn-lt"/>
              </a:rPr>
              <a:t>2- C# Kaç Farklı Erişim Belirleyici Var?</a:t>
            </a:r>
            <a:r>
              <a:rPr lang="tr-TR" dirty="0"/>
              <a:t> </a:t>
            </a:r>
          </a:p>
          <a:p>
            <a:r>
              <a:rPr lang="tr-TR" dirty="0">
                <a:ea typeface="+mn-lt"/>
                <a:cs typeface="+mn-lt"/>
              </a:rPr>
              <a:t>2.1- C# "</a:t>
            </a:r>
            <a:r>
              <a:rPr lang="tr-TR" dirty="0" err="1">
                <a:ea typeface="+mn-lt"/>
                <a:cs typeface="+mn-lt"/>
              </a:rPr>
              <a:t>Private</a:t>
            </a:r>
            <a:r>
              <a:rPr lang="tr-TR" dirty="0">
                <a:ea typeface="+mn-lt"/>
                <a:cs typeface="+mn-lt"/>
              </a:rPr>
              <a:t>" Erişim Belirteci</a:t>
            </a:r>
          </a:p>
          <a:p>
            <a:r>
              <a:rPr lang="tr-TR" dirty="0">
                <a:ea typeface="+mn-lt"/>
                <a:cs typeface="+mn-lt"/>
              </a:rPr>
              <a:t>2.2- C# "</a:t>
            </a:r>
            <a:r>
              <a:rPr lang="tr-TR" dirty="0" err="1">
                <a:ea typeface="+mn-lt"/>
                <a:cs typeface="+mn-lt"/>
              </a:rPr>
              <a:t>Public</a:t>
            </a:r>
            <a:r>
              <a:rPr lang="tr-TR" dirty="0">
                <a:ea typeface="+mn-lt"/>
                <a:cs typeface="+mn-lt"/>
              </a:rPr>
              <a:t>" Erişim Belirteci</a:t>
            </a:r>
          </a:p>
          <a:p>
            <a:r>
              <a:rPr lang="tr-TR" dirty="0">
                <a:ea typeface="+mn-lt"/>
                <a:cs typeface="+mn-lt"/>
              </a:rPr>
              <a:t>2.3- C# "</a:t>
            </a:r>
            <a:r>
              <a:rPr lang="tr-TR" dirty="0" err="1">
                <a:ea typeface="+mn-lt"/>
                <a:cs typeface="+mn-lt"/>
              </a:rPr>
              <a:t>Protected</a:t>
            </a:r>
            <a:r>
              <a:rPr lang="tr-TR" dirty="0">
                <a:ea typeface="+mn-lt"/>
                <a:cs typeface="+mn-lt"/>
              </a:rPr>
              <a:t>" Erişim Belirteci</a:t>
            </a:r>
          </a:p>
          <a:p>
            <a:r>
              <a:rPr lang="tr-TR" dirty="0">
                <a:ea typeface="+mn-lt"/>
                <a:cs typeface="+mn-lt"/>
              </a:rPr>
              <a:t>2.4- C# "</a:t>
            </a:r>
            <a:r>
              <a:rPr lang="tr-TR" dirty="0" err="1">
                <a:ea typeface="+mn-lt"/>
                <a:cs typeface="+mn-lt"/>
              </a:rPr>
              <a:t>Internal</a:t>
            </a:r>
            <a:r>
              <a:rPr lang="tr-TR" dirty="0">
                <a:ea typeface="+mn-lt"/>
                <a:cs typeface="+mn-lt"/>
              </a:rPr>
              <a:t>" Erişim Belirteci</a:t>
            </a:r>
          </a:p>
          <a:p>
            <a:r>
              <a:rPr lang="tr-TR" dirty="0">
                <a:ea typeface="+mn-lt"/>
                <a:cs typeface="+mn-lt"/>
              </a:rPr>
              <a:t>2.5- C# "</a:t>
            </a:r>
            <a:r>
              <a:rPr lang="tr-TR" dirty="0" err="1">
                <a:ea typeface="+mn-lt"/>
                <a:cs typeface="+mn-lt"/>
              </a:rPr>
              <a:t>Protected</a:t>
            </a:r>
            <a:r>
              <a:rPr lang="tr-TR" dirty="0">
                <a:ea typeface="+mn-lt"/>
                <a:cs typeface="+mn-lt"/>
              </a:rPr>
              <a:t> </a:t>
            </a:r>
            <a:r>
              <a:rPr lang="tr-TR" dirty="0" err="1">
                <a:ea typeface="+mn-lt"/>
                <a:cs typeface="+mn-lt"/>
              </a:rPr>
              <a:t>Internal</a:t>
            </a:r>
            <a:r>
              <a:rPr lang="tr-TR" dirty="0">
                <a:ea typeface="+mn-lt"/>
                <a:cs typeface="+mn-lt"/>
              </a:rPr>
              <a:t>" Erişim Belirteci</a:t>
            </a:r>
          </a:p>
          <a:p>
            <a:r>
              <a:rPr lang="tr-TR" dirty="0">
                <a:ea typeface="+mn-lt"/>
                <a:cs typeface="+mn-lt"/>
              </a:rPr>
              <a:t>3- Erişimlerin Tablo Karşılaştırması</a:t>
            </a:r>
          </a:p>
          <a:p>
            <a:r>
              <a:rPr lang="tr-TR" dirty="0">
                <a:ea typeface="+mn-lt"/>
                <a:cs typeface="+mn-lt"/>
              </a:rPr>
              <a:t>4</a:t>
            </a:r>
            <a:r>
              <a:rPr lang="tr-TR" dirty="0" smtClean="0">
                <a:ea typeface="+mn-lt"/>
                <a:cs typeface="+mn-lt"/>
              </a:rPr>
              <a:t>- </a:t>
            </a:r>
            <a:r>
              <a:rPr lang="tr-TR" dirty="0">
                <a:ea typeface="+mn-lt"/>
                <a:cs typeface="+mn-lt"/>
              </a:rPr>
              <a:t>Sonuç</a:t>
            </a:r>
          </a:p>
          <a:p>
            <a:r>
              <a:rPr lang="tr-TR" dirty="0"/>
              <a:t>5</a:t>
            </a:r>
            <a:r>
              <a:rPr lang="tr-TR" dirty="0" smtClean="0"/>
              <a:t>- </a:t>
            </a:r>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a:p>
        </p:txBody>
      </p:sp>
      <p:pic>
        <p:nvPicPr>
          <p:cNvPr id="7" name="Picture 2">
            <a:extLst>
              <a:ext uri="{FF2B5EF4-FFF2-40B4-BE49-F238E27FC236}">
                <a16:creationId xmlns:a16="http://schemas.microsoft.com/office/drawing/2014/main" xmlns="" id="{30C9555B-79E5-493C-91CF-6C37CB029805}"/>
              </a:ext>
            </a:extLst>
          </p:cNvPr>
          <p:cNvPicPr>
            <a:picLocks noChangeAspect="1" noChangeArrowheads="1"/>
          </p:cNvPicPr>
          <p:nvPr/>
        </p:nvPicPr>
        <p:blipFill>
          <a:blip r:embed="rId2"/>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8" descr="Kurumsal Kimlik | Burdur Mehmet Akif Ersoy Üniversitesi">
            <a:extLst>
              <a:ext uri="{FF2B5EF4-FFF2-40B4-BE49-F238E27FC236}">
                <a16:creationId xmlns:a16="http://schemas.microsoft.com/office/drawing/2014/main" xmlns="" id="{9E6DEBDC-868E-48C5-8316-305D8ACCAB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4"/>
            <a:extLst>
              <a:ext uri="{FF2B5EF4-FFF2-40B4-BE49-F238E27FC236}">
                <a16:creationId xmlns:a16="http://schemas.microsoft.com/office/drawing/2014/main" xmlns=""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xmlns=""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a:ea typeface="+mj-lt"/>
                <a:cs typeface="+mj-lt"/>
              </a:rPr>
              <a:t>C# </a:t>
            </a:r>
            <a:r>
              <a:rPr lang="tr-TR" err="1">
                <a:ea typeface="+mj-lt"/>
                <a:cs typeface="+mj-lt"/>
              </a:rPr>
              <a:t>Protected</a:t>
            </a:r>
            <a:r>
              <a:rPr lang="tr-TR">
                <a:ea typeface="+mj-lt"/>
                <a:cs typeface="+mj-lt"/>
              </a:rPr>
              <a:t> Örneği 1</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20</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644563" y="1430563"/>
            <a:ext cx="5217318" cy="4592307"/>
          </a:xfrm>
        </p:spPr>
        <p:txBody>
          <a:bodyPr vert="horz" lIns="91440" tIns="45720" rIns="91440" bIns="45720" rtlCol="0" anchor="t">
            <a:normAutofit/>
          </a:bodyPr>
          <a:lstStyle/>
          <a:p>
            <a:pPr algn="just"/>
            <a:r>
              <a:rPr lang="en-US" dirty="0" err="1">
                <a:ea typeface="+mn-lt"/>
                <a:cs typeface="+mn-lt"/>
              </a:rPr>
              <a:t>Şimdiye</a:t>
            </a:r>
            <a:r>
              <a:rPr lang="en-US" dirty="0">
                <a:ea typeface="+mn-lt"/>
                <a:cs typeface="+mn-lt"/>
              </a:rPr>
              <a:t> </a:t>
            </a:r>
            <a:r>
              <a:rPr lang="en-US" dirty="0" err="1">
                <a:ea typeface="+mn-lt"/>
                <a:cs typeface="+mn-lt"/>
              </a:rPr>
              <a:t>kadar</a:t>
            </a:r>
            <a:r>
              <a:rPr lang="en-US" dirty="0">
                <a:ea typeface="+mn-lt"/>
                <a:cs typeface="+mn-lt"/>
              </a:rPr>
              <a:t> public </a:t>
            </a:r>
            <a:r>
              <a:rPr lang="en-US" dirty="0" err="1">
                <a:ea typeface="+mn-lt"/>
                <a:cs typeface="+mn-lt"/>
              </a:rPr>
              <a:t>ve</a:t>
            </a:r>
            <a:r>
              <a:rPr lang="en-US" dirty="0">
                <a:ea typeface="+mn-lt"/>
                <a:cs typeface="+mn-lt"/>
              </a:rPr>
              <a:t> private </a:t>
            </a:r>
            <a:r>
              <a:rPr lang="en-US" dirty="0" err="1">
                <a:ea typeface="+mn-lt"/>
                <a:cs typeface="+mn-lt"/>
              </a:rPr>
              <a:t>erişim</a:t>
            </a:r>
            <a:r>
              <a:rPr lang="en-US" dirty="0">
                <a:ea typeface="+mn-lt"/>
                <a:cs typeface="+mn-lt"/>
              </a:rPr>
              <a:t> </a:t>
            </a:r>
            <a:r>
              <a:rPr lang="en-US" dirty="0" err="1">
                <a:ea typeface="+mn-lt"/>
                <a:cs typeface="+mn-lt"/>
              </a:rPr>
              <a:t>belirleyicilerini</a:t>
            </a:r>
            <a:r>
              <a:rPr lang="en-US" dirty="0">
                <a:ea typeface="+mn-lt"/>
                <a:cs typeface="+mn-lt"/>
              </a:rPr>
              <a:t> </a:t>
            </a:r>
            <a:r>
              <a:rPr lang="en-US" dirty="0" err="1">
                <a:ea typeface="+mn-lt"/>
                <a:cs typeface="+mn-lt"/>
              </a:rPr>
              <a:t>görmüştük</a:t>
            </a:r>
            <a:r>
              <a:rPr lang="en-US" dirty="0">
                <a:ea typeface="+mn-lt"/>
                <a:cs typeface="+mn-lt"/>
              </a:rPr>
              <a:t>. </a:t>
            </a:r>
            <a:endParaRPr lang="tr-TR" dirty="0">
              <a:ea typeface="+mn-lt"/>
              <a:cs typeface="+mn-lt"/>
            </a:endParaRPr>
          </a:p>
          <a:p>
            <a:pPr algn="just"/>
            <a:r>
              <a:rPr lang="en-US" dirty="0" err="1">
                <a:ea typeface="+mn-lt"/>
                <a:cs typeface="+mn-lt"/>
              </a:rPr>
              <a:t>Şimdi</a:t>
            </a:r>
            <a:r>
              <a:rPr lang="en-US" dirty="0">
                <a:ea typeface="+mn-lt"/>
                <a:cs typeface="+mn-lt"/>
              </a:rPr>
              <a:t> </a:t>
            </a:r>
            <a:r>
              <a:rPr lang="en-US" dirty="0" err="1">
                <a:ea typeface="+mn-lt"/>
                <a:cs typeface="+mn-lt"/>
              </a:rPr>
              <a:t>ise</a:t>
            </a:r>
            <a:r>
              <a:rPr lang="en-US" dirty="0">
                <a:ea typeface="+mn-lt"/>
                <a:cs typeface="+mn-lt"/>
              </a:rPr>
              <a:t> </a:t>
            </a:r>
            <a:r>
              <a:rPr lang="en-US" dirty="0" err="1">
                <a:ea typeface="+mn-lt"/>
                <a:cs typeface="+mn-lt"/>
              </a:rPr>
              <a:t>yeni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belirleyicisi</a:t>
            </a:r>
            <a:r>
              <a:rPr lang="en-US" dirty="0">
                <a:ea typeface="+mn-lt"/>
                <a:cs typeface="+mn-lt"/>
              </a:rPr>
              <a:t> </a:t>
            </a:r>
            <a:r>
              <a:rPr lang="en-US" dirty="0" err="1">
                <a:ea typeface="+mn-lt"/>
                <a:cs typeface="+mn-lt"/>
              </a:rPr>
              <a:t>olan</a:t>
            </a:r>
            <a:r>
              <a:rPr lang="en-US" dirty="0">
                <a:ea typeface="+mn-lt"/>
                <a:cs typeface="+mn-lt"/>
              </a:rPr>
              <a:t> protected </a:t>
            </a:r>
            <a:r>
              <a:rPr lang="en-US" dirty="0" err="1">
                <a:ea typeface="+mn-lt"/>
                <a:cs typeface="+mn-lt"/>
              </a:rPr>
              <a:t>örneğini</a:t>
            </a:r>
            <a:r>
              <a:rPr lang="en-US" dirty="0">
                <a:ea typeface="+mn-lt"/>
                <a:cs typeface="+mn-lt"/>
              </a:rPr>
              <a:t> </a:t>
            </a:r>
            <a:r>
              <a:rPr lang="en-US" dirty="0" err="1">
                <a:ea typeface="+mn-lt"/>
                <a:cs typeface="+mn-lt"/>
              </a:rPr>
              <a:t>göreceğiz</a:t>
            </a:r>
            <a:r>
              <a:rPr lang="en-US" dirty="0">
                <a:ea typeface="+mn-lt"/>
                <a:cs typeface="+mn-lt"/>
              </a:rPr>
              <a:t>. </a:t>
            </a:r>
            <a:r>
              <a:rPr lang="en-US" dirty="0" err="1">
                <a:ea typeface="+mn-lt"/>
                <a:cs typeface="+mn-lt"/>
              </a:rPr>
              <a:t>Normalde</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sınıfı</a:t>
            </a:r>
            <a:r>
              <a:rPr lang="en-US" dirty="0">
                <a:ea typeface="+mn-lt"/>
                <a:cs typeface="+mn-lt"/>
              </a:rPr>
              <a:t> </a:t>
            </a:r>
            <a:r>
              <a:rPr lang="en-US" dirty="0" err="1">
                <a:ea typeface="+mn-lt"/>
                <a:cs typeface="+mn-lt"/>
              </a:rPr>
              <a:t>türettiğimizde</a:t>
            </a:r>
            <a:r>
              <a:rPr lang="en-US" dirty="0">
                <a:ea typeface="+mn-lt"/>
                <a:cs typeface="+mn-lt"/>
              </a:rPr>
              <a:t> </a:t>
            </a:r>
            <a:r>
              <a:rPr lang="en-US" dirty="0" err="1">
                <a:ea typeface="+mn-lt"/>
                <a:cs typeface="+mn-lt"/>
              </a:rPr>
              <a:t>türetilmiş</a:t>
            </a:r>
            <a:r>
              <a:rPr lang="en-US" dirty="0">
                <a:ea typeface="+mn-lt"/>
                <a:cs typeface="+mn-lt"/>
              </a:rPr>
              <a:t> </a:t>
            </a:r>
            <a:r>
              <a:rPr lang="en-US" dirty="0" err="1">
                <a:ea typeface="+mn-lt"/>
                <a:cs typeface="+mn-lt"/>
              </a:rPr>
              <a:t>sınıfın</a:t>
            </a:r>
            <a:r>
              <a:rPr lang="en-US" dirty="0">
                <a:ea typeface="+mn-lt"/>
                <a:cs typeface="+mn-lt"/>
              </a:rPr>
              <a:t> </a:t>
            </a:r>
            <a:r>
              <a:rPr lang="en-US" dirty="0" err="1">
                <a:ea typeface="+mn-lt"/>
                <a:cs typeface="+mn-lt"/>
              </a:rPr>
              <a:t>içinden</a:t>
            </a:r>
            <a:r>
              <a:rPr lang="en-US" dirty="0">
                <a:ea typeface="+mn-lt"/>
                <a:cs typeface="+mn-lt"/>
              </a:rPr>
              <a:t> </a:t>
            </a:r>
            <a:r>
              <a:rPr lang="en-US" dirty="0" err="1">
                <a:ea typeface="+mn-lt"/>
                <a:cs typeface="+mn-lt"/>
              </a:rPr>
              <a:t>ana</a:t>
            </a:r>
            <a:r>
              <a:rPr lang="en-US" dirty="0">
                <a:ea typeface="+mn-lt"/>
                <a:cs typeface="+mn-lt"/>
              </a:rPr>
              <a:t> </a:t>
            </a:r>
            <a:r>
              <a:rPr lang="en-US" dirty="0" err="1">
                <a:ea typeface="+mn-lt"/>
                <a:cs typeface="+mn-lt"/>
              </a:rPr>
              <a:t>sınıfta</a:t>
            </a:r>
            <a:r>
              <a:rPr lang="en-US" dirty="0">
                <a:ea typeface="+mn-lt"/>
                <a:cs typeface="+mn-lt"/>
              </a:rPr>
              <a:t> private </a:t>
            </a:r>
            <a:r>
              <a:rPr lang="en-US" dirty="0" err="1">
                <a:ea typeface="+mn-lt"/>
                <a:cs typeface="+mn-lt"/>
              </a:rPr>
              <a:t>olarak</a:t>
            </a:r>
            <a:r>
              <a:rPr lang="en-US" dirty="0">
                <a:ea typeface="+mn-lt"/>
                <a:cs typeface="+mn-lt"/>
              </a:rPr>
              <a:t> </a:t>
            </a:r>
            <a:r>
              <a:rPr lang="en-US" dirty="0" err="1">
                <a:ea typeface="+mn-lt"/>
                <a:cs typeface="+mn-lt"/>
              </a:rPr>
              <a:t>belirtilmiş</a:t>
            </a:r>
            <a:r>
              <a:rPr lang="en-US" dirty="0">
                <a:ea typeface="+mn-lt"/>
                <a:cs typeface="+mn-lt"/>
              </a:rPr>
              <a:t> </a:t>
            </a:r>
            <a:r>
              <a:rPr lang="en-US" dirty="0" err="1">
                <a:ea typeface="+mn-lt"/>
                <a:cs typeface="+mn-lt"/>
              </a:rPr>
              <a:t>üye</a:t>
            </a:r>
            <a:r>
              <a:rPr lang="en-US" dirty="0">
                <a:ea typeface="+mn-lt"/>
                <a:cs typeface="+mn-lt"/>
              </a:rPr>
              <a:t> </a:t>
            </a:r>
            <a:r>
              <a:rPr lang="en-US" dirty="0" err="1">
                <a:ea typeface="+mn-lt"/>
                <a:cs typeface="+mn-lt"/>
              </a:rPr>
              <a:t>elemanlara</a:t>
            </a:r>
            <a:r>
              <a:rPr lang="en-US" dirty="0">
                <a:ea typeface="+mn-lt"/>
                <a:cs typeface="+mn-lt"/>
              </a:rPr>
              <a:t> </a:t>
            </a:r>
            <a:r>
              <a:rPr lang="en-US" dirty="0" err="1">
                <a:ea typeface="+mn-lt"/>
                <a:cs typeface="+mn-lt"/>
              </a:rPr>
              <a:t>erişemeyiz</a:t>
            </a:r>
            <a:r>
              <a:rPr lang="en-US" dirty="0">
                <a:ea typeface="+mn-lt"/>
                <a:cs typeface="+mn-lt"/>
              </a:rPr>
              <a:t>. </a:t>
            </a:r>
            <a:endParaRPr lang="tr-TR" dirty="0">
              <a:ea typeface="+mn-lt"/>
              <a:cs typeface="+mn-lt"/>
            </a:endParaRPr>
          </a:p>
          <a:p>
            <a:pPr algn="just"/>
            <a:r>
              <a:rPr lang="en-US" dirty="0" err="1">
                <a:ea typeface="+mn-lt"/>
                <a:cs typeface="+mn-lt"/>
              </a:rPr>
              <a:t>Ancak</a:t>
            </a:r>
            <a:r>
              <a:rPr lang="en-US" dirty="0">
                <a:ea typeface="+mn-lt"/>
                <a:cs typeface="+mn-lt"/>
              </a:rPr>
              <a:t> </a:t>
            </a:r>
            <a:r>
              <a:rPr lang="en-US" dirty="0" err="1">
                <a:ea typeface="+mn-lt"/>
                <a:cs typeface="+mn-lt"/>
              </a:rPr>
              <a:t>bu</a:t>
            </a:r>
            <a:r>
              <a:rPr lang="en-US" dirty="0">
                <a:ea typeface="+mn-lt"/>
                <a:cs typeface="+mn-lt"/>
              </a:rPr>
              <a:t>, private </a:t>
            </a:r>
            <a:r>
              <a:rPr lang="en-US" dirty="0" err="1">
                <a:ea typeface="+mn-lt"/>
                <a:cs typeface="+mn-lt"/>
              </a:rPr>
              <a:t>üye</a:t>
            </a:r>
            <a:r>
              <a:rPr lang="en-US" dirty="0">
                <a:ea typeface="+mn-lt"/>
                <a:cs typeface="+mn-lt"/>
              </a:rPr>
              <a:t> </a:t>
            </a:r>
            <a:r>
              <a:rPr lang="en-US" dirty="0" err="1">
                <a:ea typeface="+mn-lt"/>
                <a:cs typeface="+mn-lt"/>
              </a:rPr>
              <a:t>elemanların</a:t>
            </a:r>
            <a:r>
              <a:rPr lang="en-US" dirty="0">
                <a:ea typeface="+mn-lt"/>
                <a:cs typeface="+mn-lt"/>
              </a:rPr>
              <a:t> </a:t>
            </a:r>
            <a:r>
              <a:rPr lang="en-US" dirty="0" err="1">
                <a:ea typeface="+mn-lt"/>
                <a:cs typeface="+mn-lt"/>
              </a:rPr>
              <a:t>türetilmediği</a:t>
            </a:r>
            <a:r>
              <a:rPr lang="en-US" dirty="0">
                <a:ea typeface="+mn-lt"/>
                <a:cs typeface="+mn-lt"/>
              </a:rPr>
              <a:t> </a:t>
            </a:r>
            <a:r>
              <a:rPr lang="en-US" dirty="0" err="1">
                <a:ea typeface="+mn-lt"/>
                <a:cs typeface="+mn-lt"/>
              </a:rPr>
              <a:t>anlamına</a:t>
            </a:r>
            <a:r>
              <a:rPr lang="en-US" dirty="0">
                <a:ea typeface="+mn-lt"/>
                <a:cs typeface="+mn-lt"/>
              </a:rPr>
              <a:t> </a:t>
            </a:r>
            <a:r>
              <a:rPr lang="en-US" dirty="0" err="1">
                <a:ea typeface="+mn-lt"/>
                <a:cs typeface="+mn-lt"/>
              </a:rPr>
              <a:t>gelmez</a:t>
            </a:r>
            <a:r>
              <a:rPr lang="en-US" dirty="0">
                <a:ea typeface="+mn-lt"/>
                <a:cs typeface="+mn-lt"/>
              </a:rPr>
              <a:t>. </a:t>
            </a:r>
          </a:p>
          <a:p>
            <a:pPr algn="just"/>
            <a:r>
              <a:rPr lang="en-US" dirty="0" err="1">
                <a:ea typeface="+mn-lt"/>
                <a:cs typeface="+mn-lt"/>
              </a:rPr>
              <a:t>Burada</a:t>
            </a:r>
            <a:r>
              <a:rPr lang="en-US" dirty="0">
                <a:ea typeface="+mn-lt"/>
                <a:cs typeface="+mn-lt"/>
              </a:rPr>
              <a:t> B </a:t>
            </a:r>
            <a:r>
              <a:rPr lang="en-US" dirty="0" err="1">
                <a:ea typeface="+mn-lt"/>
                <a:cs typeface="+mn-lt"/>
              </a:rPr>
              <a:t>sınıfından</a:t>
            </a:r>
            <a:r>
              <a:rPr lang="en-US" dirty="0">
                <a:ea typeface="+mn-lt"/>
                <a:cs typeface="+mn-lt"/>
              </a:rPr>
              <a:t> </a:t>
            </a:r>
            <a:r>
              <a:rPr lang="en-US" dirty="0" err="1">
                <a:ea typeface="+mn-lt"/>
                <a:cs typeface="+mn-lt"/>
              </a:rPr>
              <a:t>Ozellik</a:t>
            </a:r>
            <a:r>
              <a:rPr lang="en-US" dirty="0">
                <a:ea typeface="+mn-lt"/>
                <a:cs typeface="+mn-lt"/>
              </a:rPr>
              <a:t> </a:t>
            </a:r>
            <a:r>
              <a:rPr lang="en-US" dirty="0" err="1">
                <a:ea typeface="+mn-lt"/>
                <a:cs typeface="+mn-lt"/>
              </a:rPr>
              <a:t>özelliğine</a:t>
            </a:r>
            <a:r>
              <a:rPr lang="en-US" dirty="0">
                <a:ea typeface="+mn-lt"/>
                <a:cs typeface="+mn-lt"/>
              </a:rPr>
              <a:t> </a:t>
            </a:r>
            <a:r>
              <a:rPr lang="en-US" dirty="0" err="1">
                <a:ea typeface="+mn-lt"/>
                <a:cs typeface="+mn-lt"/>
              </a:rPr>
              <a:t>erişilemez</a:t>
            </a:r>
            <a:r>
              <a:rPr lang="en-US" dirty="0">
                <a:ea typeface="+mn-lt"/>
                <a:cs typeface="+mn-lt"/>
              </a:rPr>
              <a:t>. </a:t>
            </a:r>
            <a:r>
              <a:rPr lang="en-US" dirty="0" err="1">
                <a:ea typeface="+mn-lt"/>
                <a:cs typeface="+mn-lt"/>
              </a:rPr>
              <a:t>Ancak</a:t>
            </a:r>
            <a:r>
              <a:rPr lang="en-US" dirty="0">
                <a:ea typeface="+mn-lt"/>
                <a:cs typeface="+mn-lt"/>
              </a:rPr>
              <a:t> </a:t>
            </a:r>
            <a:r>
              <a:rPr lang="en-US" dirty="0" err="1">
                <a:ea typeface="+mn-lt"/>
                <a:cs typeface="+mn-lt"/>
              </a:rPr>
              <a:t>halen</a:t>
            </a:r>
            <a:r>
              <a:rPr lang="en-US" dirty="0">
                <a:ea typeface="+mn-lt"/>
                <a:cs typeface="+mn-lt"/>
              </a:rPr>
              <a:t> </a:t>
            </a:r>
            <a:r>
              <a:rPr lang="en-US" dirty="0" err="1">
                <a:ea typeface="+mn-lt"/>
                <a:cs typeface="+mn-lt"/>
              </a:rPr>
              <a:t>Ozellik</a:t>
            </a:r>
            <a:r>
              <a:rPr lang="en-US" dirty="0">
                <a:ea typeface="+mn-lt"/>
                <a:cs typeface="+mn-lt"/>
              </a:rPr>
              <a:t> </a:t>
            </a:r>
            <a:r>
              <a:rPr lang="en-US" dirty="0" err="1">
                <a:ea typeface="+mn-lt"/>
                <a:cs typeface="+mn-lt"/>
              </a:rPr>
              <a:t>özelliği</a:t>
            </a:r>
            <a:r>
              <a:rPr lang="en-US" dirty="0">
                <a:ea typeface="+mn-lt"/>
                <a:cs typeface="+mn-lt"/>
              </a:rPr>
              <a:t> B </a:t>
            </a:r>
            <a:r>
              <a:rPr lang="en-US" dirty="0" err="1">
                <a:ea typeface="+mn-lt"/>
                <a:cs typeface="+mn-lt"/>
              </a:rPr>
              <a:t>sınıfında</a:t>
            </a:r>
            <a:r>
              <a:rPr lang="en-US" dirty="0">
                <a:ea typeface="+mn-lt"/>
                <a:cs typeface="+mn-lt"/>
              </a:rPr>
              <a:t> </a:t>
            </a:r>
            <a:r>
              <a:rPr lang="en-US" dirty="0" err="1">
                <a:ea typeface="+mn-lt"/>
                <a:cs typeface="+mn-lt"/>
              </a:rPr>
              <a:t>vardır</a:t>
            </a:r>
            <a:r>
              <a:rPr lang="en-US" dirty="0">
                <a:ea typeface="+mn-lt"/>
                <a:cs typeface="+mn-lt"/>
              </a:rPr>
              <a:t> (</a:t>
            </a:r>
            <a:r>
              <a:rPr lang="en-US" dirty="0" err="1">
                <a:ea typeface="+mn-lt"/>
                <a:cs typeface="+mn-lt"/>
              </a:rPr>
              <a:t>kopyalanmıştır</a:t>
            </a:r>
            <a:r>
              <a:rPr lang="en-US" dirty="0">
                <a:ea typeface="+mn-lt"/>
                <a:cs typeface="+mn-lt"/>
              </a:rPr>
              <a:t>). </a:t>
            </a:r>
            <a:r>
              <a:rPr lang="en-US" dirty="0" err="1">
                <a:ea typeface="+mn-lt"/>
                <a:cs typeface="+mn-lt"/>
              </a:rPr>
              <a:t>Eğer</a:t>
            </a:r>
            <a:r>
              <a:rPr lang="en-US" dirty="0">
                <a:ea typeface="+mn-lt"/>
                <a:cs typeface="+mn-lt"/>
              </a:rPr>
              <a:t> </a:t>
            </a:r>
            <a:r>
              <a:rPr lang="en-US" dirty="0" err="1">
                <a:ea typeface="+mn-lt"/>
                <a:cs typeface="+mn-lt"/>
              </a:rPr>
              <a:t>bu</a:t>
            </a:r>
            <a:r>
              <a:rPr lang="en-US" dirty="0">
                <a:ea typeface="+mn-lt"/>
                <a:cs typeface="+mn-lt"/>
              </a:rPr>
              <a:t> </a:t>
            </a:r>
            <a:r>
              <a:rPr lang="en-US" dirty="0" err="1">
                <a:ea typeface="+mn-lt"/>
                <a:cs typeface="+mn-lt"/>
              </a:rPr>
              <a:t>programda</a:t>
            </a:r>
            <a:r>
              <a:rPr lang="en-US" dirty="0">
                <a:ea typeface="+mn-lt"/>
                <a:cs typeface="+mn-lt"/>
              </a:rPr>
              <a:t> private </a:t>
            </a:r>
            <a:r>
              <a:rPr lang="en-US" dirty="0" err="1">
                <a:ea typeface="+mn-lt"/>
                <a:cs typeface="+mn-lt"/>
              </a:rPr>
              <a:t>yerine</a:t>
            </a:r>
            <a:r>
              <a:rPr lang="en-US" dirty="0">
                <a:ea typeface="+mn-lt"/>
                <a:cs typeface="+mn-lt"/>
              </a:rPr>
              <a:t> </a:t>
            </a:r>
            <a:r>
              <a:rPr lang="en-US" b="1" dirty="0" err="1">
                <a:ea typeface="+mn-lt"/>
                <a:cs typeface="+mn-lt"/>
              </a:rPr>
              <a:t>protected</a:t>
            </a:r>
            <a:r>
              <a:rPr lang="en-US" dirty="0" err="1">
                <a:ea typeface="+mn-lt"/>
                <a:cs typeface="+mn-lt"/>
              </a:rPr>
              <a:t>'ı</a:t>
            </a:r>
            <a:r>
              <a:rPr lang="en-US" dirty="0">
                <a:ea typeface="+mn-lt"/>
                <a:cs typeface="+mn-lt"/>
              </a:rPr>
              <a:t> </a:t>
            </a:r>
            <a:r>
              <a:rPr lang="en-US" dirty="0" err="1">
                <a:ea typeface="+mn-lt"/>
                <a:cs typeface="+mn-lt"/>
              </a:rPr>
              <a:t>kullansaydık</a:t>
            </a:r>
            <a:r>
              <a:rPr lang="en-US" dirty="0">
                <a:ea typeface="+mn-lt"/>
                <a:cs typeface="+mn-lt"/>
              </a:rPr>
              <a:t> </a:t>
            </a:r>
            <a:r>
              <a:rPr lang="en-US" dirty="0" err="1">
                <a:ea typeface="+mn-lt"/>
                <a:cs typeface="+mn-lt"/>
              </a:rPr>
              <a:t>Ozellik</a:t>
            </a:r>
            <a:r>
              <a:rPr lang="en-US" dirty="0">
                <a:ea typeface="+mn-lt"/>
                <a:cs typeface="+mn-lt"/>
              </a:rPr>
              <a:t> </a:t>
            </a:r>
            <a:r>
              <a:rPr lang="en-US" dirty="0" err="1">
                <a:ea typeface="+mn-lt"/>
                <a:cs typeface="+mn-lt"/>
              </a:rPr>
              <a:t>özelliğine</a:t>
            </a:r>
            <a:r>
              <a:rPr lang="en-US" dirty="0">
                <a:ea typeface="+mn-lt"/>
                <a:cs typeface="+mn-lt"/>
              </a:rPr>
              <a:t> </a:t>
            </a:r>
            <a:r>
              <a:rPr lang="en-US" dirty="0" err="1">
                <a:ea typeface="+mn-lt"/>
                <a:cs typeface="+mn-lt"/>
              </a:rPr>
              <a:t>erişebilirdik</a:t>
            </a:r>
            <a:r>
              <a:rPr lang="en-US" dirty="0">
                <a:ea typeface="+mn-lt"/>
                <a:cs typeface="+mn-lt"/>
              </a:rPr>
              <a:t>.</a:t>
            </a:r>
          </a:p>
        </p:txBody>
      </p:sp>
      <p:sp>
        <p:nvSpPr>
          <p:cNvPr id="5" name="Metin kutusu 4">
            <a:extLst>
              <a:ext uri="{FF2B5EF4-FFF2-40B4-BE49-F238E27FC236}">
                <a16:creationId xmlns:a16="http://schemas.microsoft.com/office/drawing/2014/main" xmlns="" id="{D8E49EE6-511E-4DB7-8A9C-66B3B06FC3B7}"/>
              </a:ext>
            </a:extLst>
          </p:cNvPr>
          <p:cNvSpPr txBox="1"/>
          <p:nvPr/>
        </p:nvSpPr>
        <p:spPr>
          <a:xfrm>
            <a:off x="7452909" y="1741557"/>
            <a:ext cx="4407568" cy="3323987"/>
          </a:xfrm>
          <a:prstGeom prst="rect">
            <a:avLst/>
          </a:prstGeom>
          <a:noFill/>
          <a:ln w="31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04FF"/>
                </a:solidFill>
                <a:latin typeface="Courier New"/>
                <a:cs typeface="Courier New"/>
              </a:rPr>
              <a:t>using</a:t>
            </a:r>
            <a:r>
              <a:rPr lang="en-US" sz="1400" dirty="0">
                <a:latin typeface="Courier New"/>
                <a:cs typeface="Courier New"/>
              </a:rPr>
              <a:t> System;</a:t>
            </a:r>
          </a:p>
          <a:p>
            <a:r>
              <a:rPr lang="en-US" sz="1400" dirty="0">
                <a:solidFill>
                  <a:srgbClr val="0004FF"/>
                </a:solidFill>
                <a:latin typeface="Courier New"/>
                <a:cs typeface="Courier New"/>
              </a:rPr>
              <a:t>namespace</a:t>
            </a:r>
            <a:r>
              <a:rPr lang="en-US" sz="1400" dirty="0">
                <a:latin typeface="Courier New"/>
                <a:cs typeface="Courier New"/>
              </a:rPr>
              <a:t> Protected1</a:t>
            </a:r>
          </a:p>
          <a:p>
            <a:r>
              <a:rPr lang="en-US" sz="1400" dirty="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class</a:t>
            </a:r>
            <a:r>
              <a:rPr lang="en-US" sz="1400" dirty="0">
                <a:latin typeface="Courier New"/>
                <a:cs typeface="Courier New"/>
              </a:rPr>
              <a:t> </a:t>
            </a:r>
            <a:r>
              <a:rPr lang="en-US" sz="1400" dirty="0">
                <a:solidFill>
                  <a:srgbClr val="00B0F0"/>
                </a:solidFill>
                <a:latin typeface="Courier New"/>
                <a:cs typeface="Courier New"/>
              </a:rPr>
              <a:t>A</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static private int</a:t>
            </a:r>
            <a:r>
              <a:rPr lang="en-US" sz="1400" dirty="0">
                <a:latin typeface="Courier New"/>
                <a:cs typeface="Courier New"/>
              </a:rPr>
              <a:t> </a:t>
            </a:r>
            <a:r>
              <a:rPr lang="en-US" sz="1400" dirty="0" err="1">
                <a:latin typeface="Courier New"/>
                <a:cs typeface="Courier New"/>
              </a:rPr>
              <a:t>Ozellik</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class</a:t>
            </a:r>
            <a:r>
              <a:rPr lang="en-US" sz="1400" dirty="0">
                <a:latin typeface="Courier New"/>
                <a:cs typeface="Courier New"/>
              </a:rPr>
              <a:t> </a:t>
            </a:r>
            <a:r>
              <a:rPr lang="en-US" sz="1400" dirty="0">
                <a:solidFill>
                  <a:srgbClr val="00B0F0"/>
                </a:solidFill>
                <a:latin typeface="Courier New"/>
                <a:cs typeface="Courier New"/>
              </a:rPr>
              <a:t>B:A</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static void</a:t>
            </a:r>
            <a:r>
              <a:rPr lang="en-US" sz="1400" dirty="0">
                <a:latin typeface="Courier New"/>
                <a:cs typeface="Courier New"/>
              </a:rPr>
              <a:t> </a:t>
            </a:r>
            <a:r>
              <a:rPr lang="en-US" sz="1400" dirty="0">
                <a:solidFill>
                  <a:srgbClr val="C99700"/>
                </a:solidFill>
                <a:latin typeface="Courier New"/>
                <a:cs typeface="Courier New"/>
              </a:rPr>
              <a:t>Main</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r>
              <a:rPr lang="en-US" sz="1400" dirty="0" err="1">
                <a:solidFill>
                  <a:srgbClr val="00B0F0"/>
                </a:solidFill>
                <a:latin typeface="Courier New"/>
                <a:cs typeface="Courier New"/>
              </a:rPr>
              <a:t>Console</a:t>
            </a:r>
            <a:r>
              <a:rPr lang="en-US" sz="1400" dirty="0" err="1">
                <a:latin typeface="Courier New"/>
                <a:cs typeface="Courier New"/>
              </a:rPr>
              <a:t>.</a:t>
            </a:r>
            <a:r>
              <a:rPr lang="en-US" sz="1400" dirty="0" err="1">
                <a:solidFill>
                  <a:srgbClr val="C99700"/>
                </a:solidFill>
                <a:latin typeface="Courier New"/>
                <a:cs typeface="Courier New"/>
              </a:rPr>
              <a:t>WriteLine</a:t>
            </a:r>
            <a:r>
              <a:rPr lang="en-US" sz="1400" dirty="0">
                <a:latin typeface="Courier New"/>
                <a:cs typeface="Courier New"/>
              </a:rPr>
              <a:t>(</a:t>
            </a:r>
            <a:r>
              <a:rPr lang="en-US" sz="1400" dirty="0" err="1">
                <a:latin typeface="Courier New"/>
                <a:cs typeface="Courier New"/>
              </a:rPr>
              <a:t>Ozellik</a:t>
            </a:r>
            <a:r>
              <a:rPr lang="en-US" sz="1400" dirty="0">
                <a:latin typeface="Courier New"/>
                <a:cs typeface="Courier New"/>
              </a:rPr>
              <a:t>);</a:t>
            </a:r>
          </a:p>
          <a:p>
            <a:r>
              <a:rPr lang="en-US" sz="1400" dirty="0">
                <a:latin typeface="Courier New"/>
                <a:cs typeface="Courier New"/>
              </a:rPr>
              <a:t>        </a:t>
            </a:r>
            <a:r>
              <a:rPr lang="en-US" sz="1400" dirty="0" smtClean="0">
                <a:latin typeface="Courier New"/>
                <a:cs typeface="Courier New"/>
              </a:rPr>
              <a:t>}</a:t>
            </a:r>
            <a:r>
              <a:rPr lang="en-US" sz="1400" dirty="0">
                <a:latin typeface="Courier New"/>
                <a:cs typeface="Courier New"/>
              </a:rPr>
              <a:t>   </a:t>
            </a:r>
            <a:r>
              <a:rPr lang="en-US" sz="1400" dirty="0" smtClean="0">
                <a:latin typeface="Courier New"/>
                <a:cs typeface="Courier New"/>
              </a:rPr>
              <a:t> </a:t>
            </a:r>
            <a:r>
              <a:rPr lang="en-US" sz="1400" dirty="0">
                <a:latin typeface="Courier New"/>
                <a:cs typeface="Courier New"/>
              </a:rPr>
              <a:t>  </a:t>
            </a:r>
          </a:p>
          <a:p>
            <a:r>
              <a:rPr lang="en-US" sz="1400" dirty="0">
                <a:latin typeface="Courier New"/>
                <a:cs typeface="Courier New"/>
              </a:rPr>
              <a:t>    }</a:t>
            </a:r>
          </a:p>
          <a:p>
            <a:r>
              <a:rPr lang="en-US" sz="1400" dirty="0" smtClean="0">
                <a:latin typeface="Courier New"/>
                <a:cs typeface="Courier New"/>
              </a:rPr>
              <a:t>}</a:t>
            </a:r>
            <a:endParaRPr lang="en-US" sz="1400" dirty="0">
              <a:latin typeface="Courier New"/>
              <a:cs typeface="Courier New"/>
            </a:endParaRPr>
          </a:p>
        </p:txBody>
      </p:sp>
    </p:spTree>
    <p:extLst>
      <p:ext uri="{BB962C8B-B14F-4D97-AF65-F5344CB8AC3E}">
        <p14:creationId xmlns:p14="http://schemas.microsoft.com/office/powerpoint/2010/main" val="2125798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a:ea typeface="+mj-lt"/>
                <a:cs typeface="+mj-lt"/>
              </a:rPr>
              <a:t>C# </a:t>
            </a:r>
            <a:r>
              <a:rPr lang="tr-TR" err="1">
                <a:ea typeface="+mj-lt"/>
                <a:cs typeface="+mj-lt"/>
              </a:rPr>
              <a:t>Protected</a:t>
            </a:r>
            <a:r>
              <a:rPr lang="tr-TR">
                <a:ea typeface="+mj-lt"/>
                <a:cs typeface="+mj-lt"/>
              </a:rPr>
              <a:t> Örneği 2</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21</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626053" y="1792702"/>
            <a:ext cx="5217318" cy="4592307"/>
          </a:xfrm>
        </p:spPr>
        <p:txBody>
          <a:bodyPr vert="horz" lIns="91440" tIns="45720" rIns="91440" bIns="45720" rtlCol="0" anchor="t">
            <a:normAutofit/>
          </a:bodyPr>
          <a:lstStyle/>
          <a:p>
            <a:pPr algn="just"/>
            <a:r>
              <a:rPr lang="en-US" dirty="0" err="1">
                <a:ea typeface="+mn-lt"/>
                <a:cs typeface="+mn-lt"/>
              </a:rPr>
              <a:t>Örnekte</a:t>
            </a:r>
            <a:r>
              <a:rPr lang="en-US" dirty="0">
                <a:ea typeface="+mn-lt"/>
                <a:cs typeface="+mn-lt"/>
              </a:rPr>
              <a:t> A </a:t>
            </a:r>
            <a:r>
              <a:rPr lang="en-US" dirty="0" err="1">
                <a:ea typeface="+mn-lt"/>
                <a:cs typeface="+mn-lt"/>
              </a:rPr>
              <a:t>ve</a:t>
            </a:r>
            <a:r>
              <a:rPr lang="en-US" dirty="0">
                <a:ea typeface="+mn-lt"/>
                <a:cs typeface="+mn-lt"/>
              </a:rPr>
              <a:t> B </a:t>
            </a:r>
            <a:r>
              <a:rPr lang="en-US" dirty="0" err="1">
                <a:ea typeface="+mn-lt"/>
                <a:cs typeface="+mn-lt"/>
              </a:rPr>
              <a:t>olmak</a:t>
            </a:r>
            <a:r>
              <a:rPr lang="en-US" dirty="0">
                <a:ea typeface="+mn-lt"/>
                <a:cs typeface="+mn-lt"/>
              </a:rPr>
              <a:t> </a:t>
            </a:r>
            <a:r>
              <a:rPr lang="en-US" dirty="0" err="1">
                <a:ea typeface="+mn-lt"/>
                <a:cs typeface="+mn-lt"/>
              </a:rPr>
              <a:t>üzere</a:t>
            </a:r>
            <a:r>
              <a:rPr lang="en-US" dirty="0">
                <a:ea typeface="+mn-lt"/>
                <a:cs typeface="+mn-lt"/>
              </a:rPr>
              <a:t> 2 class </a:t>
            </a:r>
            <a:r>
              <a:rPr lang="en-US" dirty="0" err="1">
                <a:ea typeface="+mn-lt"/>
                <a:cs typeface="+mn-lt"/>
              </a:rPr>
              <a:t>bulunmakta</a:t>
            </a:r>
            <a:r>
              <a:rPr lang="en-US" dirty="0">
                <a:ea typeface="+mn-lt"/>
                <a:cs typeface="+mn-lt"/>
              </a:rPr>
              <a:t>. Class B , A </a:t>
            </a:r>
            <a:r>
              <a:rPr lang="en-US" dirty="0" err="1">
                <a:ea typeface="+mn-lt"/>
                <a:cs typeface="+mn-lt"/>
              </a:rPr>
              <a:t>yı</a:t>
            </a:r>
            <a:r>
              <a:rPr lang="en-US" dirty="0">
                <a:ea typeface="+mn-lt"/>
                <a:cs typeface="+mn-lt"/>
              </a:rPr>
              <a:t> </a:t>
            </a:r>
            <a:r>
              <a:rPr lang="en-US" dirty="0" err="1">
                <a:ea typeface="+mn-lt"/>
                <a:cs typeface="+mn-lt"/>
              </a:rPr>
              <a:t>miras</a:t>
            </a:r>
            <a:r>
              <a:rPr lang="en-US" dirty="0">
                <a:ea typeface="+mn-lt"/>
                <a:cs typeface="+mn-lt"/>
              </a:rPr>
              <a:t> </a:t>
            </a:r>
            <a:r>
              <a:rPr lang="en-US" dirty="0" err="1">
                <a:ea typeface="+mn-lt"/>
                <a:cs typeface="+mn-lt"/>
              </a:rPr>
              <a:t>almıştır</a:t>
            </a:r>
            <a:r>
              <a:rPr lang="en-US" dirty="0">
                <a:ea typeface="+mn-lt"/>
                <a:cs typeface="+mn-lt"/>
              </a:rPr>
              <a:t>.</a:t>
            </a:r>
          </a:p>
          <a:p>
            <a:pPr algn="just"/>
            <a:r>
              <a:rPr lang="en-US" dirty="0"/>
              <a:t>A </a:t>
            </a:r>
            <a:r>
              <a:rPr lang="en-US" dirty="0" err="1"/>
              <a:t>sınıfının</a:t>
            </a:r>
            <a:r>
              <a:rPr lang="en-US" dirty="0"/>
              <a:t> </a:t>
            </a:r>
            <a:r>
              <a:rPr lang="en-US" dirty="0" err="1"/>
              <a:t>içerisine</a:t>
            </a:r>
            <a:r>
              <a:rPr lang="en-US" dirty="0"/>
              <a:t> </a:t>
            </a:r>
            <a:r>
              <a:rPr lang="en-US" dirty="0" err="1"/>
              <a:t>baktığımızda</a:t>
            </a:r>
            <a:r>
              <a:rPr lang="en-US" dirty="0"/>
              <a:t> </a:t>
            </a:r>
            <a:r>
              <a:rPr lang="en-US" dirty="0" err="1"/>
              <a:t>biri</a:t>
            </a:r>
            <a:r>
              <a:rPr lang="en-US" dirty="0"/>
              <a:t> protected </a:t>
            </a:r>
            <a:r>
              <a:rPr lang="en-US" dirty="0" err="1"/>
              <a:t>diğeri</a:t>
            </a:r>
            <a:r>
              <a:rPr lang="en-US" dirty="0"/>
              <a:t> private </a:t>
            </a:r>
            <a:r>
              <a:rPr lang="en-US" dirty="0" err="1"/>
              <a:t>olarak</a:t>
            </a:r>
            <a:r>
              <a:rPr lang="en-US" dirty="0"/>
              <a:t> </a:t>
            </a:r>
            <a:r>
              <a:rPr lang="en-US" dirty="0" err="1"/>
              <a:t>tanımlanmış</a:t>
            </a:r>
            <a:r>
              <a:rPr lang="en-US" dirty="0"/>
              <a:t> a </a:t>
            </a:r>
            <a:r>
              <a:rPr lang="en-US" dirty="0" err="1"/>
              <a:t>ve</a:t>
            </a:r>
            <a:r>
              <a:rPr lang="en-US" dirty="0"/>
              <a:t> b </a:t>
            </a:r>
            <a:r>
              <a:rPr lang="en-US" dirty="0" err="1"/>
              <a:t>bulunmakta</a:t>
            </a:r>
            <a:r>
              <a:rPr lang="en-US" dirty="0"/>
              <a:t>.</a:t>
            </a:r>
          </a:p>
          <a:p>
            <a:pPr algn="just"/>
            <a:r>
              <a:rPr lang="en-US" dirty="0"/>
              <a:t>B </a:t>
            </a:r>
            <a:r>
              <a:rPr lang="en-US" dirty="0" err="1"/>
              <a:t>Classında</a:t>
            </a:r>
            <a:r>
              <a:rPr lang="en-US" dirty="0"/>
              <a:t> </a:t>
            </a:r>
            <a:r>
              <a:rPr lang="en-US" dirty="0" err="1"/>
              <a:t>consola</a:t>
            </a:r>
            <a:r>
              <a:rPr lang="en-US" dirty="0"/>
              <a:t> </a:t>
            </a:r>
            <a:r>
              <a:rPr lang="en-US" dirty="0" err="1"/>
              <a:t>yazdırmak</a:t>
            </a:r>
            <a:r>
              <a:rPr lang="en-US" dirty="0"/>
              <a:t> </a:t>
            </a:r>
            <a:r>
              <a:rPr lang="en-US" dirty="0" err="1"/>
              <a:t>istediğimiz</a:t>
            </a:r>
            <a:r>
              <a:rPr lang="en-US" dirty="0"/>
              <a:t> protected </a:t>
            </a:r>
            <a:r>
              <a:rPr lang="en-US" dirty="0" err="1"/>
              <a:t>olan</a:t>
            </a:r>
            <a:r>
              <a:rPr lang="en-US" dirty="0"/>
              <a:t> a </a:t>
            </a:r>
            <a:r>
              <a:rPr lang="en-US" dirty="0" err="1"/>
              <a:t>değişkenine</a:t>
            </a:r>
            <a:r>
              <a:rPr lang="en-US" dirty="0"/>
              <a:t> </a:t>
            </a:r>
            <a:r>
              <a:rPr lang="en-US" dirty="0" err="1"/>
              <a:t>ulaşabilirken</a:t>
            </a:r>
            <a:r>
              <a:rPr lang="en-US" dirty="0"/>
              <a:t> private </a:t>
            </a:r>
            <a:r>
              <a:rPr lang="en-US" dirty="0" err="1"/>
              <a:t>olan</a:t>
            </a:r>
            <a:r>
              <a:rPr lang="en-US" dirty="0"/>
              <a:t> b </a:t>
            </a:r>
            <a:r>
              <a:rPr lang="en-US" dirty="0" err="1"/>
              <a:t>değişkenine</a:t>
            </a:r>
            <a:r>
              <a:rPr lang="en-US" dirty="0"/>
              <a:t> </a:t>
            </a:r>
            <a:r>
              <a:rPr lang="en-US" dirty="0" err="1"/>
              <a:t>ulaşamayız</a:t>
            </a:r>
            <a:r>
              <a:rPr lang="en-US" dirty="0"/>
              <a:t>.</a:t>
            </a:r>
          </a:p>
        </p:txBody>
      </p:sp>
      <p:sp>
        <p:nvSpPr>
          <p:cNvPr id="5" name="Metin kutusu 4">
            <a:extLst>
              <a:ext uri="{FF2B5EF4-FFF2-40B4-BE49-F238E27FC236}">
                <a16:creationId xmlns:a16="http://schemas.microsoft.com/office/drawing/2014/main" xmlns="" id="{D0FCD8C0-AB37-4E33-AE7A-6021C335A8C5}"/>
              </a:ext>
            </a:extLst>
          </p:cNvPr>
          <p:cNvSpPr txBox="1"/>
          <p:nvPr/>
        </p:nvSpPr>
        <p:spPr>
          <a:xfrm>
            <a:off x="7126526" y="1424821"/>
            <a:ext cx="4718384" cy="5047536"/>
          </a:xfrm>
          <a:prstGeom prst="rect">
            <a:avLst/>
          </a:prstGeom>
          <a:noFill/>
          <a:ln w="31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04FF"/>
                </a:solidFill>
                <a:latin typeface="Courier New"/>
                <a:cs typeface="Courier New"/>
              </a:rPr>
              <a:t>using </a:t>
            </a:r>
            <a:r>
              <a:rPr lang="en-US" sz="1400" dirty="0">
                <a:latin typeface="Courier New"/>
                <a:cs typeface="Courier New"/>
              </a:rPr>
              <a:t>System;</a:t>
            </a:r>
          </a:p>
          <a:p>
            <a:r>
              <a:rPr lang="en-US" sz="1400" dirty="0">
                <a:solidFill>
                  <a:srgbClr val="0004FF"/>
                </a:solidFill>
                <a:latin typeface="Courier New"/>
                <a:cs typeface="Courier New"/>
              </a:rPr>
              <a:t>namespace </a:t>
            </a:r>
            <a:r>
              <a:rPr lang="en-US" sz="1400" dirty="0">
                <a:latin typeface="Courier New"/>
                <a:cs typeface="Courier New"/>
              </a:rPr>
              <a:t>Protected2</a:t>
            </a:r>
          </a:p>
          <a:p>
            <a:r>
              <a:rPr lang="en-US" sz="1400" dirty="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class </a:t>
            </a:r>
            <a:r>
              <a:rPr lang="en-US" sz="1400" dirty="0">
                <a:solidFill>
                  <a:srgbClr val="00B0F0"/>
                </a:solidFill>
                <a:latin typeface="Courier New"/>
                <a:cs typeface="Courier New"/>
              </a:rPr>
              <a:t>A</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 protected int</a:t>
            </a:r>
            <a:r>
              <a:rPr lang="en-US" sz="1400" dirty="0">
                <a:latin typeface="Courier New"/>
                <a:cs typeface="Courier New"/>
              </a:rPr>
              <a:t> _a;</a:t>
            </a:r>
          </a:p>
          <a:p>
            <a:r>
              <a:rPr lang="en-US" sz="1400" dirty="0">
                <a:latin typeface="Courier New"/>
                <a:cs typeface="Courier New"/>
              </a:rPr>
              <a:t>        </a:t>
            </a:r>
            <a:r>
              <a:rPr lang="en-US" sz="1400" dirty="0">
                <a:solidFill>
                  <a:srgbClr val="0004FF"/>
                </a:solidFill>
                <a:latin typeface="Courier New"/>
                <a:cs typeface="Courier New"/>
              </a:rPr>
              <a:t>private int</a:t>
            </a:r>
            <a:r>
              <a:rPr lang="en-US" sz="1400" dirty="0">
                <a:latin typeface="Courier New"/>
                <a:cs typeface="Courier New"/>
              </a:rPr>
              <a:t> _b;</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class</a:t>
            </a:r>
            <a:r>
              <a:rPr lang="en-US" sz="1400" dirty="0">
                <a:latin typeface="Courier New"/>
                <a:cs typeface="Courier New"/>
              </a:rPr>
              <a:t> </a:t>
            </a:r>
            <a:r>
              <a:rPr lang="en-US" sz="1400" dirty="0">
                <a:solidFill>
                  <a:srgbClr val="00B0F0"/>
                </a:solidFill>
                <a:latin typeface="Courier New"/>
                <a:cs typeface="Courier New"/>
              </a:rPr>
              <a:t>B : A</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 public</a:t>
            </a:r>
            <a:r>
              <a:rPr lang="en-US" sz="1400" dirty="0">
                <a:latin typeface="Courier New"/>
                <a:cs typeface="Courier New"/>
              </a:rPr>
              <a:t> </a:t>
            </a:r>
            <a:r>
              <a:rPr lang="en-US" sz="1400" dirty="0">
                <a:solidFill>
                  <a:srgbClr val="00B0F0"/>
                </a:solidFill>
                <a:latin typeface="Courier New"/>
                <a:cs typeface="Courier New"/>
              </a:rPr>
              <a:t>B</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r>
              <a:rPr lang="en-US" sz="1400" dirty="0" err="1">
                <a:solidFill>
                  <a:srgbClr val="00B0F0"/>
                </a:solidFill>
                <a:latin typeface="Courier New"/>
                <a:cs typeface="Courier New"/>
              </a:rPr>
              <a:t>Console</a:t>
            </a:r>
            <a:r>
              <a:rPr lang="en-US" sz="1400" dirty="0" err="1">
                <a:latin typeface="Courier New"/>
                <a:cs typeface="Courier New"/>
              </a:rPr>
              <a:t>.</a:t>
            </a:r>
            <a:r>
              <a:rPr lang="en-US" sz="1400" dirty="0" err="1">
                <a:solidFill>
                  <a:srgbClr val="C99700"/>
                </a:solidFill>
                <a:latin typeface="Courier New"/>
                <a:cs typeface="Courier New"/>
              </a:rPr>
              <a:t>WriteLine</a:t>
            </a:r>
            <a:r>
              <a:rPr lang="en-US" sz="1400" dirty="0">
                <a:latin typeface="Courier New"/>
                <a:cs typeface="Courier New"/>
              </a:rPr>
              <a:t>(</a:t>
            </a:r>
            <a:r>
              <a:rPr lang="en-US" sz="1400" dirty="0" err="1">
                <a:solidFill>
                  <a:srgbClr val="0004FF"/>
                </a:solidFill>
                <a:latin typeface="Courier New"/>
                <a:cs typeface="Courier New"/>
              </a:rPr>
              <a:t>this</a:t>
            </a:r>
            <a:r>
              <a:rPr lang="en-US" sz="1400" dirty="0" err="1">
                <a:latin typeface="Courier New"/>
                <a:cs typeface="Courier New"/>
              </a:rPr>
              <a:t>._a</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class</a:t>
            </a:r>
            <a:r>
              <a:rPr lang="en-US" sz="1400" dirty="0">
                <a:latin typeface="Courier New"/>
                <a:cs typeface="Courier New"/>
              </a:rPr>
              <a:t> </a:t>
            </a:r>
            <a:r>
              <a:rPr lang="en-US" sz="1400" dirty="0">
                <a:solidFill>
                  <a:srgbClr val="00B0F0"/>
                </a:solidFill>
                <a:latin typeface="Courier New"/>
                <a:cs typeface="Courier New"/>
              </a:rPr>
              <a:t>Program</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static void</a:t>
            </a:r>
            <a:r>
              <a:rPr lang="en-US" sz="1400" dirty="0">
                <a:latin typeface="Courier New"/>
                <a:cs typeface="Courier New"/>
              </a:rPr>
              <a:t> </a:t>
            </a:r>
            <a:r>
              <a:rPr lang="en-US" sz="1400" dirty="0">
                <a:solidFill>
                  <a:srgbClr val="C99700"/>
                </a:solidFill>
                <a:latin typeface="Courier New"/>
                <a:cs typeface="Courier New"/>
              </a:rPr>
              <a:t>Main</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r>
              <a:rPr lang="en-US" sz="1400" dirty="0">
                <a:solidFill>
                  <a:srgbClr val="00B0F0"/>
                </a:solidFill>
                <a:latin typeface="Courier New"/>
                <a:cs typeface="Courier New"/>
              </a:rPr>
              <a:t>B</a:t>
            </a:r>
            <a:r>
              <a:rPr lang="en-US" sz="1400" dirty="0">
                <a:latin typeface="Courier New"/>
                <a:cs typeface="Courier New"/>
              </a:rPr>
              <a:t> </a:t>
            </a:r>
            <a:r>
              <a:rPr lang="en-US" sz="1400" dirty="0" err="1">
                <a:latin typeface="Courier New"/>
                <a:cs typeface="Courier New"/>
              </a:rPr>
              <a:t>b</a:t>
            </a:r>
            <a:r>
              <a:rPr lang="en-US" sz="1400" dirty="0">
                <a:latin typeface="Courier New"/>
                <a:cs typeface="Courier New"/>
              </a:rPr>
              <a:t> = </a:t>
            </a:r>
            <a:r>
              <a:rPr lang="en-US" sz="1400" dirty="0">
                <a:solidFill>
                  <a:srgbClr val="0004FF"/>
                </a:solidFill>
                <a:latin typeface="Courier New"/>
                <a:cs typeface="Courier New"/>
              </a:rPr>
              <a:t>new</a:t>
            </a:r>
            <a:r>
              <a:rPr lang="en-US" sz="1400" dirty="0">
                <a:latin typeface="Courier New"/>
                <a:cs typeface="Courier New"/>
              </a:rPr>
              <a:t> </a:t>
            </a:r>
            <a:r>
              <a:rPr lang="en-US" sz="1400" dirty="0">
                <a:solidFill>
                  <a:srgbClr val="00B0F0"/>
                </a:solidFill>
                <a:latin typeface="Courier New"/>
                <a:cs typeface="Courier New"/>
              </a:rPr>
              <a:t>B</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p>
          <a:p>
            <a:r>
              <a:rPr lang="en-US" sz="1400" dirty="0">
                <a:latin typeface="Courier New"/>
                <a:cs typeface="Courier New"/>
              </a:rPr>
              <a:t>}</a:t>
            </a:r>
          </a:p>
        </p:txBody>
      </p:sp>
    </p:spTree>
    <p:extLst>
      <p:ext uri="{BB962C8B-B14F-4D97-AF65-F5344CB8AC3E}">
        <p14:creationId xmlns:p14="http://schemas.microsoft.com/office/powerpoint/2010/main" val="857905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ea typeface="+mj-lt"/>
                <a:cs typeface="+mj-lt"/>
              </a:rPr>
              <a:t>C# </a:t>
            </a:r>
            <a:r>
              <a:rPr lang="tr-TR" dirty="0" err="1">
                <a:ea typeface="+mj-lt"/>
                <a:cs typeface="+mj-lt"/>
              </a:rPr>
              <a:t>Protected</a:t>
            </a:r>
            <a:r>
              <a:rPr lang="tr-TR" dirty="0">
                <a:ea typeface="+mj-lt"/>
                <a:cs typeface="+mj-lt"/>
              </a:rPr>
              <a:t> Örneği 3</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22</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311579" y="1559837"/>
            <a:ext cx="4996953" cy="4592307"/>
          </a:xfrm>
        </p:spPr>
        <p:txBody>
          <a:bodyPr vert="horz" lIns="91440" tIns="45720" rIns="91440" bIns="45720" rtlCol="0" anchor="t">
            <a:normAutofit/>
          </a:bodyPr>
          <a:lstStyle/>
          <a:p>
            <a:pPr algn="just"/>
            <a:r>
              <a:rPr lang="en-US" dirty="0">
                <a:ea typeface="+mn-lt"/>
                <a:cs typeface="+mn-lt"/>
              </a:rPr>
              <a:t>Book class</a:t>
            </a:r>
            <a:r>
              <a:rPr lang="tr-TR" dirty="0">
                <a:ea typeface="+mn-lt"/>
                <a:cs typeface="+mn-lt"/>
              </a:rPr>
              <a:t>’</a:t>
            </a:r>
            <a:r>
              <a:rPr lang="en-US" dirty="0" err="1">
                <a:ea typeface="+mn-lt"/>
                <a:cs typeface="+mn-lt"/>
              </a:rPr>
              <a:t>ı</a:t>
            </a:r>
            <a:r>
              <a:rPr lang="en-US" dirty="0">
                <a:ea typeface="+mn-lt"/>
                <a:cs typeface="+mn-lt"/>
              </a:rPr>
              <a:t> protected </a:t>
            </a:r>
            <a:r>
              <a:rPr lang="en-US" dirty="0" err="1">
                <a:ea typeface="+mn-lt"/>
                <a:cs typeface="+mn-lt"/>
              </a:rPr>
              <a:t>olan</a:t>
            </a:r>
            <a:r>
              <a:rPr lang="en-US" dirty="0">
                <a:ea typeface="+mn-lt"/>
                <a:cs typeface="+mn-lt"/>
              </a:rPr>
              <a:t> id,</a:t>
            </a:r>
            <a:r>
              <a:rPr lang="tr-TR" dirty="0">
                <a:ea typeface="+mn-lt"/>
                <a:cs typeface="+mn-lt"/>
              </a:rPr>
              <a:t> </a:t>
            </a:r>
            <a:r>
              <a:rPr lang="en-US" dirty="0">
                <a:ea typeface="+mn-lt"/>
                <a:cs typeface="+mn-lt"/>
              </a:rPr>
              <a:t>name,</a:t>
            </a:r>
            <a:r>
              <a:rPr lang="tr-TR" dirty="0">
                <a:ea typeface="+mn-lt"/>
                <a:cs typeface="+mn-lt"/>
              </a:rPr>
              <a:t> </a:t>
            </a:r>
            <a:r>
              <a:rPr lang="en-US" dirty="0">
                <a:ea typeface="+mn-lt"/>
                <a:cs typeface="+mn-lt"/>
              </a:rPr>
              <a:t>Author </a:t>
            </a:r>
            <a:r>
              <a:rPr lang="en-US" dirty="0" err="1">
                <a:ea typeface="+mn-lt"/>
                <a:cs typeface="+mn-lt"/>
              </a:rPr>
              <a:t>adında</a:t>
            </a:r>
            <a:r>
              <a:rPr lang="en-US" dirty="0">
                <a:ea typeface="+mn-lt"/>
                <a:cs typeface="+mn-lt"/>
              </a:rPr>
              <a:t> </a:t>
            </a:r>
            <a:r>
              <a:rPr lang="en-US" dirty="0" err="1">
                <a:ea typeface="+mn-lt"/>
                <a:cs typeface="+mn-lt"/>
              </a:rPr>
              <a:t>üyeler</a:t>
            </a:r>
            <a:r>
              <a:rPr lang="en-US" dirty="0">
                <a:ea typeface="+mn-lt"/>
                <a:cs typeface="+mn-lt"/>
              </a:rPr>
              <a:t> </a:t>
            </a:r>
            <a:r>
              <a:rPr lang="en-US" dirty="0" err="1">
                <a:ea typeface="+mn-lt"/>
                <a:cs typeface="+mn-lt"/>
              </a:rPr>
              <a:t>bulundurmakta</a:t>
            </a:r>
            <a:r>
              <a:rPr lang="en-US" dirty="0">
                <a:ea typeface="+mn-lt"/>
                <a:cs typeface="+mn-lt"/>
              </a:rPr>
              <a:t> </a:t>
            </a:r>
            <a:r>
              <a:rPr lang="en-US" dirty="0" err="1">
                <a:ea typeface="+mn-lt"/>
                <a:cs typeface="+mn-lt"/>
              </a:rPr>
              <a:t>ve</a:t>
            </a:r>
            <a:r>
              <a:rPr lang="en-US" dirty="0">
                <a:ea typeface="+mn-lt"/>
                <a:cs typeface="+mn-lt"/>
              </a:rPr>
              <a:t> Program class ı </a:t>
            </a:r>
            <a:r>
              <a:rPr lang="en-US" dirty="0" err="1">
                <a:ea typeface="+mn-lt"/>
                <a:cs typeface="+mn-lt"/>
              </a:rPr>
              <a:t>kalıtım</a:t>
            </a:r>
            <a:r>
              <a:rPr lang="en-US" dirty="0">
                <a:ea typeface="+mn-lt"/>
                <a:cs typeface="+mn-lt"/>
              </a:rPr>
              <a:t> </a:t>
            </a:r>
            <a:r>
              <a:rPr lang="en-US" dirty="0" err="1">
                <a:ea typeface="+mn-lt"/>
                <a:cs typeface="+mn-lt"/>
              </a:rPr>
              <a:t>yolu</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kendisine</a:t>
            </a:r>
            <a:r>
              <a:rPr lang="en-US" dirty="0">
                <a:ea typeface="+mn-lt"/>
                <a:cs typeface="+mn-lt"/>
              </a:rPr>
              <a:t> </a:t>
            </a:r>
            <a:r>
              <a:rPr lang="en-US" dirty="0" err="1">
                <a:ea typeface="+mn-lt"/>
                <a:cs typeface="+mn-lt"/>
              </a:rPr>
              <a:t>miras</a:t>
            </a:r>
            <a:r>
              <a:rPr lang="en-US" dirty="0">
                <a:ea typeface="+mn-lt"/>
                <a:cs typeface="+mn-lt"/>
              </a:rPr>
              <a:t> </a:t>
            </a:r>
            <a:r>
              <a:rPr lang="en-US" dirty="0" err="1">
                <a:ea typeface="+mn-lt"/>
                <a:cs typeface="+mn-lt"/>
              </a:rPr>
              <a:t>almaktadır</a:t>
            </a:r>
            <a:r>
              <a:rPr lang="en-US" dirty="0">
                <a:ea typeface="+mn-lt"/>
                <a:cs typeface="+mn-lt"/>
              </a:rPr>
              <a:t>.</a:t>
            </a:r>
          </a:p>
          <a:p>
            <a:pPr algn="just"/>
            <a:endParaRPr lang="en-US" dirty="0"/>
          </a:p>
          <a:p>
            <a:pPr algn="just"/>
            <a:r>
              <a:rPr lang="en-US" dirty="0"/>
              <a:t>Ve </a:t>
            </a:r>
            <a:r>
              <a:rPr lang="en-US" dirty="0" err="1"/>
              <a:t>sorunsuz</a:t>
            </a:r>
            <a:r>
              <a:rPr lang="en-US" dirty="0"/>
              <a:t> </a:t>
            </a:r>
            <a:r>
              <a:rPr lang="en-US" dirty="0" err="1"/>
              <a:t>bir</a:t>
            </a:r>
            <a:r>
              <a:rPr lang="en-US" dirty="0"/>
              <a:t> </a:t>
            </a:r>
            <a:r>
              <a:rPr lang="en-US" dirty="0" err="1"/>
              <a:t>şekilde</a:t>
            </a:r>
            <a:r>
              <a:rPr lang="en-US" dirty="0"/>
              <a:t> protected </a:t>
            </a:r>
            <a:r>
              <a:rPr lang="en-US" dirty="0" err="1"/>
              <a:t>üyelere</a:t>
            </a:r>
            <a:r>
              <a:rPr lang="en-US" dirty="0"/>
              <a:t> </a:t>
            </a:r>
            <a:r>
              <a:rPr lang="en-US" dirty="0" err="1"/>
              <a:t>erişim</a:t>
            </a:r>
            <a:r>
              <a:rPr lang="en-US" dirty="0"/>
              <a:t> </a:t>
            </a:r>
            <a:r>
              <a:rPr lang="en-US" dirty="0" err="1"/>
              <a:t>sağlanmış</a:t>
            </a:r>
            <a:r>
              <a:rPr lang="en-US" dirty="0"/>
              <a:t> </a:t>
            </a:r>
            <a:r>
              <a:rPr lang="en-US" dirty="0" err="1"/>
              <a:t>bulunmakta</a:t>
            </a:r>
            <a:r>
              <a:rPr lang="en-US" dirty="0"/>
              <a:t>.</a:t>
            </a:r>
          </a:p>
        </p:txBody>
      </p:sp>
      <p:sp>
        <p:nvSpPr>
          <p:cNvPr id="5" name="Metin kutusu 4">
            <a:extLst>
              <a:ext uri="{FF2B5EF4-FFF2-40B4-BE49-F238E27FC236}">
                <a16:creationId xmlns:a16="http://schemas.microsoft.com/office/drawing/2014/main" xmlns="" id="{04AE8876-7CD6-475B-88B0-70A21B2411B0}"/>
              </a:ext>
            </a:extLst>
          </p:cNvPr>
          <p:cNvSpPr txBox="1"/>
          <p:nvPr/>
        </p:nvSpPr>
        <p:spPr>
          <a:xfrm>
            <a:off x="6308532" y="1589638"/>
            <a:ext cx="5756197" cy="4832092"/>
          </a:xfrm>
          <a:prstGeom prst="rect">
            <a:avLst/>
          </a:prstGeom>
          <a:noFill/>
          <a:ln w="31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04FF"/>
                </a:solidFill>
                <a:latin typeface="Courier New"/>
                <a:cs typeface="Courier New"/>
              </a:rPr>
              <a:t>namespace</a:t>
            </a:r>
            <a:r>
              <a:rPr lang="en-US" sz="1400" dirty="0">
                <a:latin typeface="Courier New"/>
                <a:cs typeface="Courier New"/>
              </a:rPr>
              <a:t> Protected3</a:t>
            </a:r>
          </a:p>
          <a:p>
            <a:r>
              <a:rPr lang="en-US" sz="1400" dirty="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public class</a:t>
            </a:r>
            <a:r>
              <a:rPr lang="en-US" sz="1400" dirty="0">
                <a:latin typeface="Courier New"/>
                <a:cs typeface="Courier New"/>
              </a:rPr>
              <a:t> </a:t>
            </a:r>
            <a:r>
              <a:rPr lang="en-US" sz="1400" dirty="0">
                <a:solidFill>
                  <a:srgbClr val="00B0F0"/>
                </a:solidFill>
                <a:latin typeface="Courier New"/>
                <a:cs typeface="Courier New"/>
              </a:rPr>
              <a:t>Program : Book</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public static void</a:t>
            </a:r>
            <a:r>
              <a:rPr lang="en-US" sz="1400" dirty="0">
                <a:latin typeface="Courier New"/>
                <a:cs typeface="Courier New"/>
              </a:rPr>
              <a:t> </a:t>
            </a:r>
            <a:r>
              <a:rPr lang="en-US" sz="1400" dirty="0">
                <a:solidFill>
                  <a:srgbClr val="C99700"/>
                </a:solidFill>
                <a:latin typeface="Courier New"/>
                <a:cs typeface="Courier New"/>
              </a:rPr>
              <a:t>Main</a:t>
            </a:r>
            <a:r>
              <a:rPr lang="en-US" sz="1400" dirty="0">
                <a:latin typeface="Courier New"/>
                <a:cs typeface="Courier New"/>
              </a:rPr>
              <a:t>(string[] </a:t>
            </a:r>
            <a:r>
              <a:rPr lang="en-US" sz="1400" dirty="0" err="1">
                <a:latin typeface="Courier New"/>
                <a:cs typeface="Courier New"/>
              </a:rPr>
              <a:t>args</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r>
              <a:rPr lang="en-US" sz="1400" dirty="0">
                <a:solidFill>
                  <a:srgbClr val="00B0F0"/>
                </a:solidFill>
                <a:latin typeface="Courier New"/>
                <a:cs typeface="Courier New"/>
              </a:rPr>
              <a:t>Program </a:t>
            </a:r>
            <a:r>
              <a:rPr lang="en-US" sz="1400" dirty="0" err="1">
                <a:latin typeface="Courier New"/>
                <a:cs typeface="Courier New"/>
              </a:rPr>
              <a:t>Program</a:t>
            </a:r>
            <a:r>
              <a:rPr lang="en-US" sz="1400" dirty="0">
                <a:latin typeface="Courier New"/>
                <a:cs typeface="Courier New"/>
              </a:rPr>
              <a:t> = </a:t>
            </a:r>
            <a:r>
              <a:rPr lang="en-US" sz="1400" dirty="0">
                <a:solidFill>
                  <a:srgbClr val="0004FF"/>
                </a:solidFill>
                <a:latin typeface="Courier New"/>
                <a:cs typeface="Courier New"/>
              </a:rPr>
              <a:t>new</a:t>
            </a:r>
            <a:r>
              <a:rPr lang="en-US" sz="1400" dirty="0">
                <a:latin typeface="Courier New"/>
                <a:cs typeface="Courier New"/>
              </a:rPr>
              <a:t> </a:t>
            </a:r>
            <a:r>
              <a:rPr lang="en-US" sz="1400" dirty="0">
                <a:solidFill>
                  <a:srgbClr val="00B0F0"/>
                </a:solidFill>
                <a:latin typeface="Courier New"/>
                <a:cs typeface="Courier New"/>
              </a:rPr>
              <a:t>Program</a:t>
            </a:r>
            <a:r>
              <a:rPr lang="en-US" sz="1400" dirty="0">
                <a:latin typeface="Courier New"/>
                <a:cs typeface="Courier New"/>
              </a:rPr>
              <a:t>();</a:t>
            </a:r>
          </a:p>
          <a:p>
            <a:r>
              <a:rPr lang="en-US" sz="1400" dirty="0">
                <a:latin typeface="Courier New"/>
                <a:cs typeface="Courier New"/>
              </a:rPr>
              <a:t>            </a:t>
            </a:r>
            <a:r>
              <a:rPr lang="en-US" sz="1400" dirty="0" err="1">
                <a:latin typeface="Courier New"/>
                <a:cs typeface="Courier New"/>
              </a:rPr>
              <a:t>Program.Id</a:t>
            </a:r>
            <a:r>
              <a:rPr lang="en-US" sz="1400" dirty="0">
                <a:latin typeface="Courier New"/>
                <a:cs typeface="Courier New"/>
              </a:rPr>
              <a:t> = 109;</a:t>
            </a:r>
          </a:p>
          <a:p>
            <a:r>
              <a:rPr lang="en-US" sz="1400" dirty="0">
                <a:latin typeface="Courier New"/>
                <a:cs typeface="Courier New"/>
              </a:rPr>
              <a:t>            </a:t>
            </a:r>
            <a:r>
              <a:rPr lang="en-US" sz="1400" dirty="0" err="1">
                <a:latin typeface="Courier New"/>
                <a:cs typeface="Courier New"/>
              </a:rPr>
              <a:t>Program.Name</a:t>
            </a:r>
            <a:r>
              <a:rPr lang="en-US" sz="1400" dirty="0">
                <a:latin typeface="Courier New"/>
                <a:cs typeface="Courier New"/>
              </a:rPr>
              <a:t> = </a:t>
            </a:r>
            <a:r>
              <a:rPr lang="en-US" sz="1400" dirty="0">
                <a:solidFill>
                  <a:srgbClr val="C00000"/>
                </a:solidFill>
                <a:latin typeface="Courier New"/>
                <a:cs typeface="Courier New"/>
              </a:rPr>
              <a:t>"C# Tutorials"</a:t>
            </a:r>
            <a:r>
              <a:rPr lang="en-US" sz="1400" dirty="0">
                <a:latin typeface="Courier New"/>
                <a:cs typeface="Courier New"/>
              </a:rPr>
              <a:t>;</a:t>
            </a:r>
          </a:p>
          <a:p>
            <a:r>
              <a:rPr lang="en-US" sz="1400" dirty="0">
                <a:latin typeface="Courier New"/>
                <a:cs typeface="Courier New"/>
              </a:rPr>
              <a:t>            </a:t>
            </a:r>
            <a:r>
              <a:rPr lang="en-US" sz="1400" dirty="0" err="1">
                <a:latin typeface="Courier New"/>
                <a:cs typeface="Courier New"/>
              </a:rPr>
              <a:t>Program.Author</a:t>
            </a:r>
            <a:r>
              <a:rPr lang="en-US" sz="1400" dirty="0">
                <a:latin typeface="Courier New"/>
                <a:cs typeface="Courier New"/>
              </a:rPr>
              <a:t> = </a:t>
            </a:r>
            <a:r>
              <a:rPr lang="en-US" sz="1400" dirty="0">
                <a:solidFill>
                  <a:srgbClr val="C00000"/>
                </a:solidFill>
                <a:latin typeface="Courier New"/>
                <a:cs typeface="Courier New"/>
              </a:rPr>
              <a:t>" </a:t>
            </a:r>
            <a:r>
              <a:rPr lang="en-US" sz="1400" dirty="0" err="1">
                <a:solidFill>
                  <a:srgbClr val="C00000"/>
                </a:solidFill>
                <a:latin typeface="Courier New"/>
                <a:cs typeface="Courier New"/>
              </a:rPr>
              <a:t>Yazar</a:t>
            </a:r>
            <a:r>
              <a:rPr lang="en-US" sz="1400" dirty="0">
                <a:solidFill>
                  <a:srgbClr val="C00000"/>
                </a:solidFill>
                <a:latin typeface="Courier New"/>
                <a:cs typeface="Courier New"/>
              </a:rPr>
              <a:t>"</a:t>
            </a:r>
            <a:r>
              <a:rPr lang="en-US" sz="1400" dirty="0">
                <a:latin typeface="Courier New"/>
                <a:cs typeface="Courier New"/>
              </a:rPr>
              <a:t>;</a:t>
            </a:r>
          </a:p>
          <a:p>
            <a:endParaRPr lang="en-US" sz="1400" dirty="0">
              <a:latin typeface="Courier New"/>
              <a:cs typeface="Courier New"/>
            </a:endParaRPr>
          </a:p>
          <a:p>
            <a:r>
              <a:rPr lang="en-US" sz="1400" dirty="0">
                <a:latin typeface="Courier New"/>
                <a:cs typeface="Courier New"/>
              </a:rPr>
              <a:t>            </a:t>
            </a:r>
            <a:r>
              <a:rPr lang="en-US" sz="1400" dirty="0" err="1">
                <a:solidFill>
                  <a:srgbClr val="00B0F0"/>
                </a:solidFill>
                <a:latin typeface="Courier New"/>
                <a:cs typeface="Courier New"/>
              </a:rPr>
              <a:t>Console</a:t>
            </a:r>
            <a:r>
              <a:rPr lang="en-US" sz="1400" dirty="0" err="1">
                <a:latin typeface="Courier New"/>
                <a:cs typeface="Courier New"/>
              </a:rPr>
              <a:t>.</a:t>
            </a:r>
            <a:r>
              <a:rPr lang="en-US" sz="1400" dirty="0" err="1">
                <a:solidFill>
                  <a:srgbClr val="C99700"/>
                </a:solidFill>
                <a:latin typeface="Courier New"/>
                <a:cs typeface="Courier New"/>
              </a:rPr>
              <a:t>WriteLine</a:t>
            </a:r>
            <a:r>
              <a:rPr lang="en-US" sz="1400" dirty="0">
                <a:latin typeface="Courier New"/>
                <a:cs typeface="Courier New"/>
              </a:rPr>
              <a:t>(</a:t>
            </a:r>
            <a:r>
              <a:rPr lang="en-US" sz="1400" dirty="0" err="1">
                <a:solidFill>
                  <a:srgbClr val="004A80"/>
                </a:solidFill>
                <a:latin typeface="Courier New"/>
                <a:cs typeface="Courier New"/>
              </a:rPr>
              <a:t>Program</a:t>
            </a:r>
            <a:r>
              <a:rPr lang="en-US" sz="1400" dirty="0" err="1">
                <a:latin typeface="Courier New"/>
                <a:cs typeface="Courier New"/>
              </a:rPr>
              <a:t>.Id</a:t>
            </a:r>
            <a:r>
              <a:rPr lang="en-US" sz="1400" dirty="0">
                <a:latin typeface="Courier New"/>
                <a:cs typeface="Courier New"/>
              </a:rPr>
              <a:t>);</a:t>
            </a:r>
          </a:p>
          <a:p>
            <a:r>
              <a:rPr lang="en-US" sz="1400" dirty="0">
                <a:latin typeface="Courier New"/>
                <a:cs typeface="Courier New"/>
              </a:rPr>
              <a:t>            </a:t>
            </a:r>
            <a:r>
              <a:rPr lang="en-US" sz="1400" dirty="0" err="1">
                <a:solidFill>
                  <a:srgbClr val="00B0F0"/>
                </a:solidFill>
                <a:latin typeface="Courier New"/>
                <a:cs typeface="Courier New"/>
              </a:rPr>
              <a:t>Console</a:t>
            </a:r>
            <a:r>
              <a:rPr lang="en-US" sz="1400" dirty="0" err="1">
                <a:latin typeface="Courier New"/>
                <a:cs typeface="Courier New"/>
              </a:rPr>
              <a:t>.</a:t>
            </a:r>
            <a:r>
              <a:rPr lang="en-US" sz="1400" dirty="0" err="1">
                <a:solidFill>
                  <a:srgbClr val="C99700"/>
                </a:solidFill>
                <a:latin typeface="Courier New"/>
                <a:cs typeface="Courier New"/>
              </a:rPr>
              <a:t>WriteLine</a:t>
            </a:r>
            <a:r>
              <a:rPr lang="en-US" sz="1400" dirty="0">
                <a:latin typeface="Courier New"/>
                <a:cs typeface="Courier New"/>
              </a:rPr>
              <a:t>(</a:t>
            </a:r>
            <a:r>
              <a:rPr lang="en-US" sz="1400" dirty="0" err="1">
                <a:solidFill>
                  <a:srgbClr val="004A80"/>
                </a:solidFill>
                <a:latin typeface="Courier New"/>
                <a:cs typeface="Courier New"/>
              </a:rPr>
              <a:t>Program</a:t>
            </a:r>
            <a:r>
              <a:rPr lang="en-US" sz="1400" dirty="0" err="1">
                <a:latin typeface="Courier New"/>
                <a:cs typeface="Courier New"/>
              </a:rPr>
              <a:t>.Name</a:t>
            </a:r>
            <a:r>
              <a:rPr lang="en-US" sz="1400" dirty="0">
                <a:latin typeface="Courier New"/>
                <a:cs typeface="Courier New"/>
              </a:rPr>
              <a:t>);</a:t>
            </a:r>
          </a:p>
          <a:p>
            <a:r>
              <a:rPr lang="en-US" sz="1400" dirty="0">
                <a:latin typeface="Courier New"/>
                <a:cs typeface="Courier New"/>
              </a:rPr>
              <a:t>            </a:t>
            </a:r>
            <a:r>
              <a:rPr lang="en-US" sz="1400" dirty="0" err="1">
                <a:solidFill>
                  <a:srgbClr val="00B0F0"/>
                </a:solidFill>
                <a:latin typeface="Courier New"/>
                <a:cs typeface="Courier New"/>
              </a:rPr>
              <a:t>Console</a:t>
            </a:r>
            <a:r>
              <a:rPr lang="en-US" sz="1400" dirty="0" err="1">
                <a:latin typeface="Courier New"/>
                <a:cs typeface="Courier New"/>
              </a:rPr>
              <a:t>.</a:t>
            </a:r>
            <a:r>
              <a:rPr lang="en-US" sz="1400" dirty="0" err="1">
                <a:solidFill>
                  <a:srgbClr val="C99700"/>
                </a:solidFill>
                <a:latin typeface="Courier New"/>
                <a:cs typeface="Courier New"/>
              </a:rPr>
              <a:t>WriteLine</a:t>
            </a:r>
            <a:r>
              <a:rPr lang="en-US" sz="1400" dirty="0">
                <a:latin typeface="Courier New"/>
                <a:cs typeface="Courier New"/>
              </a:rPr>
              <a:t>(</a:t>
            </a:r>
            <a:r>
              <a:rPr lang="en-US" sz="1400" dirty="0" err="1">
                <a:solidFill>
                  <a:srgbClr val="004A80"/>
                </a:solidFill>
                <a:latin typeface="Courier New"/>
                <a:cs typeface="Courier New"/>
              </a:rPr>
              <a:t>Program</a:t>
            </a:r>
            <a:r>
              <a:rPr lang="en-US" sz="1400" dirty="0" err="1">
                <a:latin typeface="Courier New"/>
                <a:cs typeface="Courier New"/>
              </a:rPr>
              <a:t>.Author</a:t>
            </a:r>
            <a:r>
              <a:rPr lang="en-US" sz="1400" dirty="0">
                <a:latin typeface="Courier New"/>
                <a:cs typeface="Courier New"/>
              </a:rPr>
              <a:t>);</a:t>
            </a:r>
          </a:p>
          <a:p>
            <a:endParaRPr lang="en-US" sz="1400" dirty="0">
              <a:latin typeface="Courier New"/>
              <a:cs typeface="Courier New"/>
            </a:endParaRPr>
          </a:p>
          <a:p>
            <a:r>
              <a:rPr lang="en-US" sz="1400" dirty="0">
                <a:latin typeface="Courier New"/>
                <a:cs typeface="Courier New"/>
              </a:rPr>
              <a:t>        </a:t>
            </a:r>
            <a:r>
              <a:rPr lang="en-US" sz="1400" dirty="0" smtClean="0">
                <a:latin typeface="Courier New"/>
                <a:cs typeface="Courier New"/>
              </a:rPr>
              <a:t>}  }</a:t>
            </a:r>
            <a:r>
              <a:rPr lang="en-US" sz="1400" dirty="0">
                <a:latin typeface="Courier New"/>
                <a:cs typeface="Courier New"/>
              </a:rPr>
              <a:t>  }</a:t>
            </a:r>
          </a:p>
          <a:p>
            <a:r>
              <a:rPr lang="en-US" sz="1400" dirty="0">
                <a:solidFill>
                  <a:srgbClr val="0004FF"/>
                </a:solidFill>
                <a:latin typeface="Courier New"/>
                <a:cs typeface="Courier New"/>
              </a:rPr>
              <a:t>public class</a:t>
            </a:r>
            <a:r>
              <a:rPr lang="en-US" sz="1400" dirty="0">
                <a:latin typeface="Courier New"/>
                <a:cs typeface="Courier New"/>
              </a:rPr>
              <a:t> </a:t>
            </a:r>
            <a:r>
              <a:rPr lang="en-US" sz="1400" dirty="0">
                <a:solidFill>
                  <a:srgbClr val="00B0F0"/>
                </a:solidFill>
                <a:latin typeface="Courier New"/>
                <a:cs typeface="Courier New"/>
              </a:rPr>
              <a:t>Book</a:t>
            </a:r>
          </a:p>
          <a:p>
            <a:r>
              <a:rPr lang="en-US" sz="1400" dirty="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 protected int</a:t>
            </a:r>
            <a:r>
              <a:rPr lang="en-US" sz="1400" dirty="0">
                <a:latin typeface="Courier New"/>
                <a:cs typeface="Courier New"/>
              </a:rPr>
              <a:t> Id { </a:t>
            </a:r>
            <a:r>
              <a:rPr lang="en-US" sz="1400" dirty="0">
                <a:solidFill>
                  <a:srgbClr val="0004FF"/>
                </a:solidFill>
                <a:latin typeface="Courier New"/>
                <a:cs typeface="Courier New"/>
              </a:rPr>
              <a:t>get; set;</a:t>
            </a:r>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protected string</a:t>
            </a:r>
            <a:r>
              <a:rPr lang="en-US" sz="1400" dirty="0">
                <a:latin typeface="Courier New"/>
                <a:cs typeface="Courier New"/>
              </a:rPr>
              <a:t> Name { </a:t>
            </a:r>
            <a:r>
              <a:rPr lang="en-US" sz="1400" dirty="0">
                <a:solidFill>
                  <a:srgbClr val="0004FF"/>
                </a:solidFill>
                <a:latin typeface="Courier New"/>
                <a:cs typeface="Courier New"/>
              </a:rPr>
              <a:t>get; set;</a:t>
            </a:r>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protected string</a:t>
            </a:r>
            <a:r>
              <a:rPr lang="en-US" sz="1400" dirty="0">
                <a:latin typeface="Courier New"/>
                <a:cs typeface="Courier New"/>
              </a:rPr>
              <a:t> Author { </a:t>
            </a:r>
            <a:r>
              <a:rPr lang="en-US" sz="1400" dirty="0">
                <a:solidFill>
                  <a:srgbClr val="0004FF"/>
                </a:solidFill>
                <a:latin typeface="Courier New"/>
                <a:cs typeface="Courier New"/>
              </a:rPr>
              <a:t>get; set;</a:t>
            </a:r>
            <a:r>
              <a:rPr lang="en-US" sz="1400" dirty="0">
                <a:latin typeface="Courier New"/>
                <a:cs typeface="Courier New"/>
              </a:rPr>
              <a:t> }</a:t>
            </a:r>
          </a:p>
          <a:p>
            <a:r>
              <a:rPr lang="en-US" sz="1400" dirty="0">
                <a:latin typeface="Courier New"/>
                <a:cs typeface="Courier New"/>
              </a:rPr>
              <a:t>}</a:t>
            </a:r>
          </a:p>
        </p:txBody>
      </p:sp>
    </p:spTree>
    <p:extLst>
      <p:ext uri="{BB962C8B-B14F-4D97-AF65-F5344CB8AC3E}">
        <p14:creationId xmlns:p14="http://schemas.microsoft.com/office/powerpoint/2010/main" val="13008316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ea typeface="+mj-lt"/>
                <a:cs typeface="+mj-lt"/>
              </a:rPr>
              <a:t>2.4- C# "</a:t>
            </a:r>
            <a:r>
              <a:rPr lang="tr-TR" dirty="0" err="1">
                <a:ea typeface="+mj-lt"/>
                <a:cs typeface="+mj-lt"/>
              </a:rPr>
              <a:t>Internal</a:t>
            </a:r>
            <a:r>
              <a:rPr lang="tr-TR" dirty="0">
                <a:ea typeface="+mj-lt"/>
                <a:cs typeface="+mj-lt"/>
              </a:rPr>
              <a:t>" Erişim Belirteci:</a:t>
            </a:r>
            <a:r>
              <a:rPr lang="tr-TR" dirty="0"/>
              <a:t>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23</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465488" y="1905000"/>
            <a:ext cx="9652168" cy="5364265"/>
          </a:xfrm>
        </p:spPr>
        <p:txBody>
          <a:bodyPr vert="horz" lIns="91440" tIns="45720" rIns="91440" bIns="45720" rtlCol="0" anchor="t">
            <a:normAutofit/>
          </a:bodyPr>
          <a:lstStyle/>
          <a:p>
            <a:pPr algn="just"/>
            <a:r>
              <a:rPr lang="en-US" dirty="0">
                <a:latin typeface="Century Gothic"/>
                <a:ea typeface="+mn-lt"/>
                <a:cs typeface="+mn-lt"/>
              </a:rPr>
              <a:t>"Internal" </a:t>
            </a:r>
            <a:r>
              <a:rPr lang="en-US" dirty="0" err="1">
                <a:latin typeface="Century Gothic"/>
                <a:ea typeface="+mn-lt"/>
                <a:cs typeface="+mn-lt"/>
              </a:rPr>
              <a:t>Anahtar</a:t>
            </a:r>
            <a:r>
              <a:rPr lang="en-US" dirty="0">
                <a:ea typeface="+mn-lt"/>
                <a:cs typeface="+mn-lt"/>
              </a:rPr>
              <a:t> </a:t>
            </a:r>
            <a:r>
              <a:rPr lang="en-US" dirty="0" err="1">
                <a:ea typeface="+mn-lt"/>
                <a:cs typeface="+mn-lt"/>
              </a:rPr>
              <a:t>sözcüğü</a:t>
            </a:r>
            <a:r>
              <a:rPr lang="en-US" dirty="0">
                <a:ea typeface="+mn-lt"/>
                <a:cs typeface="+mn-lt"/>
              </a:rPr>
              <a:t>, </a:t>
            </a:r>
            <a:r>
              <a:rPr lang="en-US" dirty="0" err="1">
                <a:ea typeface="+mn-lt"/>
                <a:cs typeface="+mn-lt"/>
              </a:rPr>
              <a:t>türler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tür</a:t>
            </a:r>
            <a:r>
              <a:rPr lang="en-US" dirty="0">
                <a:ea typeface="+mn-lt"/>
                <a:cs typeface="+mn-lt"/>
              </a:rPr>
              <a:t> </a:t>
            </a:r>
            <a:r>
              <a:rPr lang="en-US" dirty="0" err="1">
                <a:ea typeface="+mn-lt"/>
                <a:cs typeface="+mn-lt"/>
              </a:rPr>
              <a:t>üyeleri</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belirtecidir</a:t>
            </a:r>
            <a:r>
              <a:rPr lang="en-US" dirty="0">
                <a:ea typeface="+mn-lt"/>
                <a:cs typeface="+mn-lt"/>
              </a:rPr>
              <a:t>.</a:t>
            </a:r>
          </a:p>
          <a:p>
            <a:pPr algn="just"/>
            <a:r>
              <a:rPr lang="en-US" dirty="0">
                <a:latin typeface="Century Gothic"/>
                <a:ea typeface="+mn-lt"/>
                <a:cs typeface="+mn-lt"/>
              </a:rPr>
              <a:t>Internal </a:t>
            </a:r>
            <a:r>
              <a:rPr lang="en-US" dirty="0" err="1">
                <a:latin typeface="Century Gothic"/>
                <a:ea typeface="+mn-lt"/>
                <a:cs typeface="+mn-lt"/>
              </a:rPr>
              <a:t>Anahtar</a:t>
            </a:r>
            <a:r>
              <a:rPr lang="en-US" dirty="0">
                <a:ea typeface="+mn-lt"/>
                <a:cs typeface="+mn-lt"/>
              </a:rPr>
              <a:t> </a:t>
            </a:r>
            <a:r>
              <a:rPr lang="en-US" dirty="0" err="1">
                <a:ea typeface="+mn-lt"/>
                <a:cs typeface="+mn-lt"/>
              </a:rPr>
              <a:t>sözcüğü</a:t>
            </a:r>
            <a:r>
              <a:rPr lang="en-US" dirty="0">
                <a:ea typeface="+mn-lt"/>
                <a:cs typeface="+mn-lt"/>
              </a:rPr>
              <a:t> </a:t>
            </a:r>
            <a:r>
              <a:rPr lang="en-US" dirty="0" err="1">
                <a:ea typeface="+mn-lt"/>
                <a:cs typeface="+mn-lt"/>
              </a:rPr>
              <a:t>ayrıca</a:t>
            </a:r>
            <a:r>
              <a:rPr lang="en-US" dirty="0">
                <a:ea typeface="+mn-lt"/>
                <a:cs typeface="+mn-lt"/>
              </a:rPr>
              <a:t> "protected internal" </a:t>
            </a:r>
            <a:r>
              <a:rPr lang="en-US" dirty="0" err="1">
                <a:ea typeface="+mn-lt"/>
                <a:cs typeface="+mn-lt"/>
              </a:rPr>
              <a:t>erişim</a:t>
            </a:r>
            <a:r>
              <a:rPr lang="en-US" dirty="0">
                <a:ea typeface="+mn-lt"/>
                <a:cs typeface="+mn-lt"/>
              </a:rPr>
              <a:t> </a:t>
            </a:r>
            <a:r>
              <a:rPr lang="en-US" dirty="0" err="1">
                <a:ea typeface="+mn-lt"/>
                <a:cs typeface="+mn-lt"/>
              </a:rPr>
              <a:t>belirtecinin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parçasıdır</a:t>
            </a:r>
            <a:r>
              <a:rPr lang="en-US" dirty="0">
                <a:ea typeface="+mn-lt"/>
                <a:cs typeface="+mn-lt"/>
              </a:rPr>
              <a:t>.</a:t>
            </a:r>
          </a:p>
          <a:p>
            <a:pPr algn="just"/>
            <a:r>
              <a:rPr lang="en-US" dirty="0">
                <a:ea typeface="+mn-lt"/>
                <a:cs typeface="+mn-lt"/>
              </a:rPr>
              <a:t>Internal </a:t>
            </a:r>
            <a:r>
              <a:rPr lang="en-US" dirty="0" err="1">
                <a:ea typeface="+mn-lt"/>
                <a:cs typeface="+mn-lt"/>
              </a:rPr>
              <a:t>olarak</a:t>
            </a:r>
            <a:r>
              <a:rPr lang="en-US" dirty="0">
                <a:ea typeface="+mn-lt"/>
                <a:cs typeface="+mn-lt"/>
              </a:rPr>
              <a:t> </a:t>
            </a:r>
            <a:r>
              <a:rPr lang="en-US" dirty="0" err="1">
                <a:ea typeface="+mn-lt"/>
                <a:cs typeface="+mn-lt"/>
              </a:rPr>
              <a:t>tanımlanan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değer</a:t>
            </a:r>
            <a:r>
              <a:rPr lang="en-US" dirty="0">
                <a:ea typeface="+mn-lt"/>
                <a:cs typeface="+mn-lt"/>
              </a:rPr>
              <a:t>; </a:t>
            </a:r>
            <a:r>
              <a:rPr lang="en-US" dirty="0" err="1">
                <a:ea typeface="+mn-lt"/>
                <a:cs typeface="+mn-lt"/>
              </a:rPr>
              <a:t>aynı</a:t>
            </a:r>
            <a:r>
              <a:rPr lang="en-US" dirty="0">
                <a:ea typeface="+mn-lt"/>
                <a:cs typeface="+mn-lt"/>
              </a:rPr>
              <a:t> program </a:t>
            </a:r>
            <a:r>
              <a:rPr lang="en-US" dirty="0" err="1">
                <a:ea typeface="+mn-lt"/>
                <a:cs typeface="+mn-lt"/>
              </a:rPr>
              <a:t>içerisinden</a:t>
            </a:r>
            <a:r>
              <a:rPr lang="en-US" dirty="0">
                <a:ea typeface="+mn-lt"/>
                <a:cs typeface="+mn-lt"/>
              </a:rPr>
              <a:t> </a:t>
            </a:r>
            <a:r>
              <a:rPr lang="en-US" dirty="0" err="1">
                <a:ea typeface="+mn-lt"/>
                <a:cs typeface="+mn-lt"/>
              </a:rPr>
              <a:t>erişilebilir</a:t>
            </a:r>
            <a:r>
              <a:rPr lang="en-US" dirty="0">
                <a:ea typeface="+mn-lt"/>
                <a:cs typeface="+mn-lt"/>
              </a:rPr>
              <a:t>, </a:t>
            </a:r>
            <a:r>
              <a:rPr lang="en-US" dirty="0" err="1">
                <a:ea typeface="+mn-lt"/>
                <a:cs typeface="+mn-lt"/>
              </a:rPr>
              <a:t>fakat</a:t>
            </a:r>
            <a:r>
              <a:rPr lang="en-US" dirty="0">
                <a:ea typeface="+mn-lt"/>
                <a:cs typeface="+mn-lt"/>
              </a:rPr>
              <a:t> </a:t>
            </a:r>
            <a:r>
              <a:rPr lang="en-US" dirty="0" err="1">
                <a:ea typeface="+mn-lt"/>
                <a:cs typeface="+mn-lt"/>
              </a:rPr>
              <a:t>farklı</a:t>
            </a:r>
            <a:r>
              <a:rPr lang="en-US" dirty="0">
                <a:ea typeface="+mn-lt"/>
                <a:cs typeface="+mn-lt"/>
              </a:rPr>
              <a:t> </a:t>
            </a:r>
            <a:r>
              <a:rPr lang="en-US" dirty="0" err="1">
                <a:ea typeface="+mn-lt"/>
                <a:cs typeface="+mn-lt"/>
              </a:rPr>
              <a:t>bir</a:t>
            </a:r>
            <a:r>
              <a:rPr lang="en-US" dirty="0">
                <a:ea typeface="+mn-lt"/>
                <a:cs typeface="+mn-lt"/>
              </a:rPr>
              <a:t> program </a:t>
            </a:r>
            <a:r>
              <a:rPr lang="en-US" dirty="0" err="1">
                <a:ea typeface="+mn-lt"/>
                <a:cs typeface="+mn-lt"/>
              </a:rPr>
              <a:t>içerisinden</a:t>
            </a:r>
            <a:r>
              <a:rPr lang="en-US" dirty="0">
                <a:ea typeface="+mn-lt"/>
                <a:cs typeface="+mn-lt"/>
              </a:rPr>
              <a:t> </a:t>
            </a:r>
            <a:r>
              <a:rPr lang="en-US" dirty="0" err="1">
                <a:ea typeface="+mn-lt"/>
                <a:cs typeface="+mn-lt"/>
              </a:rPr>
              <a:t>erişilemez</a:t>
            </a:r>
            <a:r>
              <a:rPr lang="en-US" dirty="0">
                <a:ea typeface="+mn-lt"/>
                <a:cs typeface="+mn-lt"/>
              </a:rPr>
              <a:t> </a:t>
            </a:r>
            <a:r>
              <a:rPr lang="en-US" dirty="0" err="1">
                <a:ea typeface="+mn-lt"/>
                <a:cs typeface="+mn-lt"/>
              </a:rPr>
              <a:t>durumdadır</a:t>
            </a:r>
            <a:r>
              <a:rPr lang="en-US" dirty="0">
                <a:ea typeface="+mn-lt"/>
                <a:cs typeface="+mn-lt"/>
              </a:rPr>
              <a:t>. Program </a:t>
            </a:r>
            <a:r>
              <a:rPr lang="en-US" dirty="0" err="1">
                <a:ea typeface="+mn-lt"/>
                <a:cs typeface="+mn-lt"/>
              </a:rPr>
              <a:t>içerisinde</a:t>
            </a:r>
            <a:r>
              <a:rPr lang="en-US" dirty="0">
                <a:ea typeface="+mn-lt"/>
                <a:cs typeface="+mn-lt"/>
              </a:rPr>
              <a:t> </a:t>
            </a:r>
            <a:r>
              <a:rPr lang="en-US" dirty="0" err="1">
                <a:ea typeface="+mn-lt"/>
                <a:cs typeface="+mn-lt"/>
              </a:rPr>
              <a:t>herhangi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kısıtlaması</a:t>
            </a:r>
            <a:r>
              <a:rPr lang="en-US" dirty="0">
                <a:ea typeface="+mn-lt"/>
                <a:cs typeface="+mn-lt"/>
              </a:rPr>
              <a:t> </a:t>
            </a:r>
            <a:r>
              <a:rPr lang="en-US" dirty="0" err="1">
                <a:ea typeface="+mn-lt"/>
                <a:cs typeface="+mn-lt"/>
              </a:rPr>
              <a:t>yoktur</a:t>
            </a:r>
            <a:r>
              <a:rPr lang="en-US" dirty="0">
                <a:ea typeface="+mn-lt"/>
                <a:cs typeface="+mn-lt"/>
              </a:rPr>
              <a:t>.</a:t>
            </a:r>
          </a:p>
        </p:txBody>
      </p:sp>
    </p:spTree>
    <p:extLst>
      <p:ext uri="{BB962C8B-B14F-4D97-AF65-F5344CB8AC3E}">
        <p14:creationId xmlns:p14="http://schemas.microsoft.com/office/powerpoint/2010/main" val="2962581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ea typeface="+mj-lt"/>
                <a:cs typeface="+mj-lt"/>
              </a:rPr>
              <a:t>C# "</a:t>
            </a:r>
            <a:r>
              <a:rPr lang="tr-TR" dirty="0" err="1">
                <a:ea typeface="+mj-lt"/>
                <a:cs typeface="+mj-lt"/>
              </a:rPr>
              <a:t>Internal</a:t>
            </a:r>
            <a:r>
              <a:rPr lang="tr-TR" dirty="0">
                <a:ea typeface="+mj-lt"/>
                <a:cs typeface="+mj-lt"/>
              </a:rPr>
              <a:t>" Erişim Belirteci:</a:t>
            </a:r>
            <a:r>
              <a:rPr lang="tr-TR" dirty="0"/>
              <a:t>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24</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426932" y="1905000"/>
            <a:ext cx="6277567" cy="5364265"/>
          </a:xfrm>
        </p:spPr>
        <p:txBody>
          <a:bodyPr vert="horz" lIns="91440" tIns="45720" rIns="91440" bIns="45720" rtlCol="0" anchor="t">
            <a:normAutofit/>
          </a:bodyPr>
          <a:lstStyle/>
          <a:p>
            <a:pPr algn="just"/>
            <a:r>
              <a:rPr lang="en-US" dirty="0">
                <a:ea typeface="+mn-lt"/>
                <a:cs typeface="+mn-lt"/>
              </a:rPr>
              <a:t>Internal </a:t>
            </a:r>
            <a:r>
              <a:rPr lang="en-US" dirty="0" err="1">
                <a:ea typeface="+mn-lt"/>
                <a:cs typeface="+mn-lt"/>
              </a:rPr>
              <a:t>Class'lar</a:t>
            </a:r>
            <a:r>
              <a:rPr lang="en-US" dirty="0">
                <a:ea typeface="+mn-lt"/>
                <a:cs typeface="+mn-lt"/>
              </a:rPr>
              <a:t> </a:t>
            </a:r>
            <a:r>
              <a:rPr lang="en-US" dirty="0" err="1">
                <a:ea typeface="+mn-lt"/>
                <a:cs typeface="+mn-lt"/>
              </a:rPr>
              <a:t>sadece</a:t>
            </a:r>
            <a:r>
              <a:rPr lang="en-US" dirty="0">
                <a:ea typeface="+mn-lt"/>
                <a:cs typeface="+mn-lt"/>
              </a:rPr>
              <a:t> </a:t>
            </a:r>
            <a:r>
              <a:rPr lang="en-US" dirty="0" err="1">
                <a:ea typeface="+mn-lt"/>
                <a:cs typeface="+mn-lt"/>
              </a:rPr>
              <a:t>tanımlandıkları</a:t>
            </a:r>
            <a:r>
              <a:rPr lang="en-US" dirty="0">
                <a:ea typeface="+mn-lt"/>
                <a:cs typeface="+mn-lt"/>
              </a:rPr>
              <a:t> </a:t>
            </a:r>
            <a:r>
              <a:rPr lang="en-US" dirty="0" err="1">
                <a:ea typeface="+mn-lt"/>
                <a:cs typeface="+mn-lt"/>
              </a:rPr>
              <a:t>katmanlardan</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sağlanması</a:t>
            </a:r>
            <a:r>
              <a:rPr lang="en-US" dirty="0">
                <a:ea typeface="+mn-lt"/>
                <a:cs typeface="+mn-lt"/>
              </a:rPr>
              <a:t> </a:t>
            </a:r>
            <a:r>
              <a:rPr lang="en-US" dirty="0" err="1">
                <a:ea typeface="+mn-lt"/>
                <a:cs typeface="+mn-lt"/>
              </a:rPr>
              <a:t>özelliğine</a:t>
            </a:r>
            <a:r>
              <a:rPr lang="en-US" dirty="0">
                <a:ea typeface="+mn-lt"/>
                <a:cs typeface="+mn-lt"/>
              </a:rPr>
              <a:t> </a:t>
            </a:r>
            <a:r>
              <a:rPr lang="en-US" dirty="0" err="1">
                <a:ea typeface="+mn-lt"/>
                <a:cs typeface="+mn-lt"/>
              </a:rPr>
              <a:t>sahiptirler</a:t>
            </a:r>
            <a:r>
              <a:rPr lang="en-US" dirty="0">
                <a:ea typeface="+mn-lt"/>
                <a:cs typeface="+mn-lt"/>
              </a:rPr>
              <a:t>. </a:t>
            </a:r>
            <a:r>
              <a:rPr lang="en-US" dirty="0" err="1">
                <a:ea typeface="+mn-lt"/>
                <a:cs typeface="+mn-lt"/>
              </a:rPr>
              <a:t>Tanımlı</a:t>
            </a:r>
            <a:r>
              <a:rPr lang="en-US" dirty="0">
                <a:ea typeface="+mn-lt"/>
                <a:cs typeface="+mn-lt"/>
              </a:rPr>
              <a:t> </a:t>
            </a:r>
            <a:r>
              <a:rPr lang="en-US" dirty="0" err="1">
                <a:ea typeface="+mn-lt"/>
                <a:cs typeface="+mn-lt"/>
              </a:rPr>
              <a:t>oldukları</a:t>
            </a:r>
            <a:r>
              <a:rPr lang="en-US" dirty="0">
                <a:ea typeface="+mn-lt"/>
                <a:cs typeface="+mn-lt"/>
              </a:rPr>
              <a:t> </a:t>
            </a:r>
            <a:r>
              <a:rPr lang="en-US" dirty="0" err="1">
                <a:ea typeface="+mn-lt"/>
                <a:cs typeface="+mn-lt"/>
              </a:rPr>
              <a:t>katmanların</a:t>
            </a:r>
            <a:r>
              <a:rPr lang="en-US" dirty="0">
                <a:ea typeface="+mn-lt"/>
                <a:cs typeface="+mn-lt"/>
              </a:rPr>
              <a:t> </a:t>
            </a:r>
            <a:r>
              <a:rPr lang="en-US" dirty="0" err="1">
                <a:ea typeface="+mn-lt"/>
                <a:cs typeface="+mn-lt"/>
              </a:rPr>
              <a:t>dışından</a:t>
            </a:r>
            <a:r>
              <a:rPr lang="en-US" dirty="0">
                <a:ea typeface="+mn-lt"/>
                <a:cs typeface="+mn-lt"/>
              </a:rPr>
              <a:t> </a:t>
            </a:r>
            <a:r>
              <a:rPr lang="en-US" dirty="0" err="1">
                <a:ea typeface="+mn-lt"/>
                <a:cs typeface="+mn-lt"/>
              </a:rPr>
              <a:t>hiçbir</a:t>
            </a:r>
            <a:r>
              <a:rPr lang="en-US" dirty="0">
                <a:ea typeface="+mn-lt"/>
                <a:cs typeface="+mn-lt"/>
              </a:rPr>
              <a:t> </a:t>
            </a:r>
            <a:r>
              <a:rPr lang="en-US" dirty="0" err="1">
                <a:ea typeface="+mn-lt"/>
                <a:cs typeface="+mn-lt"/>
              </a:rPr>
              <a:t>şekilde</a:t>
            </a:r>
            <a:r>
              <a:rPr lang="en-US" dirty="0">
                <a:ea typeface="+mn-lt"/>
                <a:cs typeface="+mn-lt"/>
              </a:rPr>
              <a:t> </a:t>
            </a:r>
            <a:r>
              <a:rPr lang="en-US" dirty="0" err="1">
                <a:ea typeface="+mn-lt"/>
                <a:cs typeface="+mn-lt"/>
              </a:rPr>
              <a:t>erişilemezler</a:t>
            </a:r>
            <a:r>
              <a:rPr lang="en-US" dirty="0" smtClean="0">
                <a:ea typeface="+mn-lt"/>
                <a:cs typeface="+mn-lt"/>
              </a:rPr>
              <a:t>.</a:t>
            </a:r>
            <a:endParaRPr lang="tr-TR" dirty="0" smtClean="0">
              <a:ea typeface="+mn-lt"/>
              <a:cs typeface="+mn-lt"/>
            </a:endParaRPr>
          </a:p>
          <a:p>
            <a:pPr marL="0" indent="0" algn="just">
              <a:buNone/>
            </a:pPr>
            <a:endParaRPr lang="en-US" dirty="0">
              <a:ea typeface="+mn-lt"/>
              <a:cs typeface="+mn-lt"/>
            </a:endParaRPr>
          </a:p>
          <a:p>
            <a:pPr algn="just"/>
            <a:r>
              <a:rPr lang="en-US" dirty="0">
                <a:ea typeface="+mn-lt"/>
                <a:cs typeface="+mn-lt"/>
              </a:rPr>
              <a:t>Internal </a:t>
            </a:r>
            <a:r>
              <a:rPr lang="en-US" dirty="0" err="1">
                <a:ea typeface="+mn-lt"/>
                <a:cs typeface="+mn-lt"/>
              </a:rPr>
              <a:t>erişim</a:t>
            </a:r>
            <a:r>
              <a:rPr lang="en-US" dirty="0">
                <a:ea typeface="+mn-lt"/>
                <a:cs typeface="+mn-lt"/>
              </a:rPr>
              <a:t> </a:t>
            </a:r>
            <a:r>
              <a:rPr lang="en-US" dirty="0" err="1">
                <a:ea typeface="+mn-lt"/>
                <a:cs typeface="+mn-lt"/>
              </a:rPr>
              <a:t>belirteci</a:t>
            </a:r>
            <a:r>
              <a:rPr lang="en-US" b="1" dirty="0">
                <a:ea typeface="+mn-lt"/>
                <a:cs typeface="+mn-lt"/>
              </a:rPr>
              <a:t>,</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sınıfın</a:t>
            </a:r>
            <a:r>
              <a:rPr lang="en-US" dirty="0">
                <a:ea typeface="+mn-lt"/>
                <a:cs typeface="+mn-lt"/>
              </a:rPr>
              <a:t> </a:t>
            </a:r>
            <a:r>
              <a:rPr lang="en-US" dirty="0" err="1">
                <a:ea typeface="+mn-lt"/>
                <a:cs typeface="+mn-lt"/>
              </a:rPr>
              <a:t>üye</a:t>
            </a:r>
            <a:r>
              <a:rPr lang="en-US" dirty="0">
                <a:ea typeface="+mn-lt"/>
                <a:cs typeface="+mn-lt"/>
              </a:rPr>
              <a:t> </a:t>
            </a:r>
            <a:r>
              <a:rPr lang="en-US" dirty="0" err="1">
                <a:ea typeface="+mn-lt"/>
                <a:cs typeface="+mn-lt"/>
              </a:rPr>
              <a:t>değişkenlerini</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üye</a:t>
            </a:r>
            <a:r>
              <a:rPr lang="en-US" dirty="0">
                <a:ea typeface="+mn-lt"/>
                <a:cs typeface="+mn-lt"/>
              </a:rPr>
              <a:t> </a:t>
            </a:r>
            <a:r>
              <a:rPr lang="en-US" dirty="0" err="1">
                <a:ea typeface="+mn-lt"/>
                <a:cs typeface="+mn-lt"/>
              </a:rPr>
              <a:t>işlevlerini</a:t>
            </a:r>
            <a:r>
              <a:rPr lang="en-US" dirty="0">
                <a:ea typeface="+mn-lt"/>
                <a:cs typeface="+mn-lt"/>
              </a:rPr>
              <a:t> </a:t>
            </a:r>
            <a:r>
              <a:rPr lang="en-US" dirty="0" err="1">
                <a:ea typeface="+mn-lt"/>
                <a:cs typeface="+mn-lt"/>
              </a:rPr>
              <a:t>geçerli</a:t>
            </a:r>
            <a:r>
              <a:rPr lang="en-US" dirty="0">
                <a:ea typeface="+mn-lt"/>
                <a:cs typeface="+mn-lt"/>
              </a:rPr>
              <a:t> </a:t>
            </a:r>
            <a:r>
              <a:rPr lang="en-US" dirty="0" err="1">
                <a:ea typeface="+mn-lt"/>
                <a:cs typeface="+mn-lt"/>
              </a:rPr>
              <a:t>derlemedeki</a:t>
            </a:r>
            <a:r>
              <a:rPr lang="en-US" dirty="0">
                <a:ea typeface="+mn-lt"/>
                <a:cs typeface="+mn-lt"/>
              </a:rPr>
              <a:t> (DLL </a:t>
            </a:r>
            <a:r>
              <a:rPr lang="en-US" dirty="0" err="1">
                <a:ea typeface="+mn-lt"/>
                <a:cs typeface="+mn-lt"/>
              </a:rPr>
              <a:t>ve</a:t>
            </a:r>
            <a:r>
              <a:rPr lang="en-US" dirty="0">
                <a:ea typeface="+mn-lt"/>
                <a:cs typeface="+mn-lt"/>
              </a:rPr>
              <a:t> EXE) </a:t>
            </a:r>
            <a:r>
              <a:rPr lang="en-US" dirty="0" err="1">
                <a:ea typeface="+mn-lt"/>
                <a:cs typeface="+mn-lt"/>
              </a:rPr>
              <a:t>tüm</a:t>
            </a:r>
            <a:r>
              <a:rPr lang="en-US" dirty="0">
                <a:ea typeface="+mn-lt"/>
                <a:cs typeface="+mn-lt"/>
              </a:rPr>
              <a:t> </a:t>
            </a:r>
            <a:r>
              <a:rPr lang="en-US" dirty="0" err="1">
                <a:ea typeface="+mn-lt"/>
                <a:cs typeface="+mn-lt"/>
              </a:rPr>
              <a:t>sınıflardan</a:t>
            </a:r>
            <a:r>
              <a:rPr lang="en-US" dirty="0">
                <a:ea typeface="+mn-lt"/>
                <a:cs typeface="+mn-lt"/>
              </a:rPr>
              <a:t> </a:t>
            </a:r>
            <a:r>
              <a:rPr lang="en-US" dirty="0" err="1">
                <a:ea typeface="+mn-lt"/>
                <a:cs typeface="+mn-lt"/>
              </a:rPr>
              <a:t>erişilebilir</a:t>
            </a:r>
            <a:r>
              <a:rPr lang="en-US" dirty="0">
                <a:ea typeface="+mn-lt"/>
                <a:cs typeface="+mn-lt"/>
              </a:rPr>
              <a:t> </a:t>
            </a:r>
            <a:r>
              <a:rPr lang="en-US" dirty="0" err="1">
                <a:ea typeface="+mn-lt"/>
                <a:cs typeface="+mn-lt"/>
              </a:rPr>
              <a:t>olmasını</a:t>
            </a:r>
            <a:r>
              <a:rPr lang="en-US" dirty="0">
                <a:ea typeface="+mn-lt"/>
                <a:cs typeface="+mn-lt"/>
              </a:rPr>
              <a:t> </a:t>
            </a:r>
            <a:r>
              <a:rPr lang="en-US" dirty="0" err="1">
                <a:ea typeface="+mn-lt"/>
                <a:cs typeface="+mn-lt"/>
              </a:rPr>
              <a:t>sağlar</a:t>
            </a:r>
            <a:r>
              <a:rPr lang="en-US" dirty="0">
                <a:ea typeface="+mn-lt"/>
                <a:cs typeface="+mn-lt"/>
              </a:rPr>
              <a:t>. </a:t>
            </a:r>
            <a:r>
              <a:rPr lang="en-US" dirty="0" err="1">
                <a:ea typeface="+mn-lt"/>
                <a:cs typeface="+mn-lt"/>
              </a:rPr>
              <a:t>Geçerli</a:t>
            </a:r>
            <a:r>
              <a:rPr lang="en-US" dirty="0">
                <a:ea typeface="+mn-lt"/>
                <a:cs typeface="+mn-lt"/>
              </a:rPr>
              <a:t> </a:t>
            </a:r>
            <a:r>
              <a:rPr lang="en-US" dirty="0" err="1">
                <a:ea typeface="+mn-lt"/>
                <a:cs typeface="+mn-lt"/>
              </a:rPr>
              <a:t>derleme</a:t>
            </a:r>
            <a:r>
              <a:rPr lang="en-US" dirty="0">
                <a:ea typeface="+mn-lt"/>
                <a:cs typeface="+mn-lt"/>
              </a:rPr>
              <a:t> </a:t>
            </a:r>
            <a:r>
              <a:rPr lang="en-US" dirty="0" err="1">
                <a:ea typeface="+mn-lt"/>
                <a:cs typeface="+mn-lt"/>
              </a:rPr>
              <a:t>dışında</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mümkün</a:t>
            </a:r>
            <a:r>
              <a:rPr lang="en-US" dirty="0">
                <a:ea typeface="+mn-lt"/>
                <a:cs typeface="+mn-lt"/>
              </a:rPr>
              <a:t> </a:t>
            </a:r>
            <a:r>
              <a:rPr lang="en-US" dirty="0" err="1">
                <a:ea typeface="+mn-lt"/>
                <a:cs typeface="+mn-lt"/>
              </a:rPr>
              <a:t>değildir</a:t>
            </a:r>
            <a:r>
              <a:rPr lang="en-US" dirty="0">
                <a:ea typeface="+mn-lt"/>
                <a:cs typeface="+mn-lt"/>
              </a:rPr>
              <a:t>. </a:t>
            </a:r>
            <a:r>
              <a:rPr lang="en-US" dirty="0" err="1">
                <a:ea typeface="+mn-lt"/>
                <a:cs typeface="+mn-lt"/>
              </a:rPr>
              <a:t>Başka</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deyişle</a:t>
            </a:r>
            <a:r>
              <a:rPr lang="en-US" dirty="0">
                <a:ea typeface="+mn-lt"/>
                <a:cs typeface="+mn-lt"/>
              </a:rPr>
              <a:t>, internal </a:t>
            </a:r>
            <a:r>
              <a:rPr lang="en-US" dirty="0" err="1">
                <a:ea typeface="+mn-lt"/>
                <a:cs typeface="+mn-lt"/>
              </a:rPr>
              <a:t>erişim</a:t>
            </a:r>
            <a:r>
              <a:rPr lang="en-US" dirty="0">
                <a:ea typeface="+mn-lt"/>
                <a:cs typeface="+mn-lt"/>
              </a:rPr>
              <a:t> </a:t>
            </a:r>
            <a:r>
              <a:rPr lang="en-US" dirty="0" err="1">
                <a:ea typeface="+mn-lt"/>
                <a:cs typeface="+mn-lt"/>
              </a:rPr>
              <a:t>belirticisine</a:t>
            </a:r>
            <a:r>
              <a:rPr lang="en-US" dirty="0">
                <a:ea typeface="+mn-lt"/>
                <a:cs typeface="+mn-lt"/>
              </a:rPr>
              <a:t> </a:t>
            </a:r>
            <a:r>
              <a:rPr lang="en-US" dirty="0" err="1">
                <a:ea typeface="+mn-lt"/>
                <a:cs typeface="+mn-lt"/>
              </a:rPr>
              <a:t>sahip</a:t>
            </a:r>
            <a:r>
              <a:rPr lang="en-US" dirty="0">
                <a:ea typeface="+mn-lt"/>
                <a:cs typeface="+mn-lt"/>
              </a:rPr>
              <a:t> </a:t>
            </a:r>
            <a:r>
              <a:rPr lang="en-US" dirty="0" err="1">
                <a:ea typeface="+mn-lt"/>
                <a:cs typeface="+mn-lt"/>
              </a:rPr>
              <a:t>herhangi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üyeye</a:t>
            </a:r>
            <a:r>
              <a:rPr lang="en-US" dirty="0">
                <a:ea typeface="+mn-lt"/>
                <a:cs typeface="+mn-lt"/>
              </a:rPr>
              <a:t> </a:t>
            </a:r>
            <a:r>
              <a:rPr lang="en-US" dirty="0" err="1">
                <a:ea typeface="+mn-lt"/>
                <a:cs typeface="+mn-lt"/>
              </a:rPr>
              <a:t>uygulama</a:t>
            </a:r>
            <a:r>
              <a:rPr lang="en-US" dirty="0">
                <a:ea typeface="+mn-lt"/>
                <a:cs typeface="+mn-lt"/>
              </a:rPr>
              <a:t> </a:t>
            </a:r>
            <a:r>
              <a:rPr lang="en-US" dirty="0" err="1">
                <a:ea typeface="+mn-lt"/>
                <a:cs typeface="+mn-lt"/>
              </a:rPr>
              <a:t>içinde</a:t>
            </a:r>
            <a:r>
              <a:rPr lang="en-US" dirty="0">
                <a:ea typeface="+mn-lt"/>
                <a:cs typeface="+mn-lt"/>
              </a:rPr>
              <a:t> </a:t>
            </a:r>
            <a:r>
              <a:rPr lang="en-US" dirty="0" err="1">
                <a:ea typeface="+mn-lt"/>
                <a:cs typeface="+mn-lt"/>
              </a:rPr>
              <a:t>tanımlanan</a:t>
            </a:r>
            <a:r>
              <a:rPr lang="en-US" dirty="0">
                <a:ea typeface="+mn-lt"/>
                <a:cs typeface="+mn-lt"/>
              </a:rPr>
              <a:t> </a:t>
            </a:r>
            <a:r>
              <a:rPr lang="en-US" dirty="0" err="1">
                <a:ea typeface="+mn-lt"/>
                <a:cs typeface="+mn-lt"/>
              </a:rPr>
              <a:t>herhangi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sınıf</a:t>
            </a:r>
            <a:r>
              <a:rPr lang="en-US" dirty="0">
                <a:ea typeface="+mn-lt"/>
                <a:cs typeface="+mn-lt"/>
              </a:rPr>
              <a:t> </a:t>
            </a:r>
            <a:r>
              <a:rPr lang="en-US" dirty="0" err="1">
                <a:ea typeface="+mn-lt"/>
                <a:cs typeface="+mn-lt"/>
              </a:rPr>
              <a:t>veya</a:t>
            </a:r>
            <a:r>
              <a:rPr lang="en-US" dirty="0">
                <a:ea typeface="+mn-lt"/>
                <a:cs typeface="+mn-lt"/>
              </a:rPr>
              <a:t> </a:t>
            </a:r>
            <a:r>
              <a:rPr lang="en-US" dirty="0" err="1">
                <a:ea typeface="+mn-lt"/>
                <a:cs typeface="+mn-lt"/>
              </a:rPr>
              <a:t>yöntemden</a:t>
            </a:r>
            <a:r>
              <a:rPr lang="en-US" dirty="0">
                <a:ea typeface="+mn-lt"/>
                <a:cs typeface="+mn-lt"/>
              </a:rPr>
              <a:t> </a:t>
            </a:r>
            <a:r>
              <a:rPr lang="en-US" dirty="0" err="1">
                <a:ea typeface="+mn-lt"/>
                <a:cs typeface="+mn-lt"/>
              </a:rPr>
              <a:t>erişilebilir</a:t>
            </a:r>
            <a:r>
              <a:rPr lang="en-US" dirty="0">
                <a:ea typeface="+mn-lt"/>
                <a:cs typeface="+mn-lt"/>
              </a:rPr>
              <a:t>.</a:t>
            </a:r>
          </a:p>
        </p:txBody>
      </p:sp>
      <p:pic>
        <p:nvPicPr>
          <p:cNvPr id="9" name="Resim 6">
            <a:extLst>
              <a:ext uri="{FF2B5EF4-FFF2-40B4-BE49-F238E27FC236}">
                <a16:creationId xmlns:a16="http://schemas.microsoft.com/office/drawing/2014/main" xmlns="" id="{475CBB1F-1157-441B-B99F-8A7108C723C4}"/>
              </a:ext>
            </a:extLst>
          </p:cNvPr>
          <p:cNvPicPr>
            <a:picLocks noChangeAspect="1"/>
          </p:cNvPicPr>
          <p:nvPr/>
        </p:nvPicPr>
        <p:blipFill>
          <a:blip r:embed="rId2"/>
          <a:stretch>
            <a:fillRect/>
          </a:stretch>
        </p:blipFill>
        <p:spPr>
          <a:xfrm>
            <a:off x="7869155" y="2345065"/>
            <a:ext cx="3988419" cy="2242067"/>
          </a:xfrm>
          <a:prstGeom prst="rect">
            <a:avLst/>
          </a:prstGeom>
        </p:spPr>
      </p:pic>
    </p:spTree>
    <p:extLst>
      <p:ext uri="{BB962C8B-B14F-4D97-AF65-F5344CB8AC3E}">
        <p14:creationId xmlns:p14="http://schemas.microsoft.com/office/powerpoint/2010/main" val="19674329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ea typeface="+mj-lt"/>
                <a:cs typeface="+mj-lt"/>
              </a:rPr>
              <a:t>C# </a:t>
            </a:r>
            <a:r>
              <a:rPr lang="tr-TR" dirty="0" err="1">
                <a:ea typeface="+mj-lt"/>
                <a:cs typeface="+mj-lt"/>
              </a:rPr>
              <a:t>Internal</a:t>
            </a:r>
            <a:r>
              <a:rPr lang="tr-TR" dirty="0">
                <a:ea typeface="+mj-lt"/>
                <a:cs typeface="+mj-lt"/>
              </a:rPr>
              <a:t> </a:t>
            </a:r>
            <a:r>
              <a:rPr lang="tr-TR" dirty="0" smtClean="0">
                <a:ea typeface="+mj-lt"/>
                <a:cs typeface="+mj-lt"/>
              </a:rPr>
              <a:t>Örneği</a:t>
            </a:r>
            <a:endParaRPr lang="tr-TR" dirty="0">
              <a:ea typeface="+mj-lt"/>
              <a:cs typeface="+mj-lt"/>
            </a:endParaRP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25</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200943" y="1978793"/>
            <a:ext cx="5571049" cy="4592307"/>
          </a:xfrm>
        </p:spPr>
        <p:txBody>
          <a:bodyPr vert="horz" lIns="91440" tIns="45720" rIns="91440" bIns="45720" rtlCol="0" anchor="t">
            <a:normAutofit/>
          </a:bodyPr>
          <a:lstStyle/>
          <a:p>
            <a:pPr algn="just"/>
            <a:r>
              <a:rPr lang="en-US" dirty="0" err="1">
                <a:ea typeface="+mn-lt"/>
                <a:cs typeface="+mn-lt"/>
              </a:rPr>
              <a:t>Örnekte</a:t>
            </a:r>
            <a:r>
              <a:rPr lang="en-US" dirty="0" smtClean="0">
                <a:ea typeface="+mn-lt"/>
                <a:cs typeface="+mn-lt"/>
              </a:rPr>
              <a:t>,</a:t>
            </a:r>
            <a:r>
              <a:rPr lang="tr-TR" dirty="0" smtClean="0">
                <a:ea typeface="+mn-lt"/>
                <a:cs typeface="+mn-lt"/>
              </a:rPr>
              <a:t> </a:t>
            </a:r>
            <a:r>
              <a:rPr lang="en-US" dirty="0" smtClean="0">
                <a:ea typeface="+mn-lt"/>
                <a:cs typeface="+mn-lt"/>
              </a:rPr>
              <a:t>internal </a:t>
            </a:r>
            <a:r>
              <a:rPr lang="en-US" dirty="0" err="1">
                <a:ea typeface="+mn-lt"/>
                <a:cs typeface="+mn-lt"/>
              </a:rPr>
              <a:t>olarak</a:t>
            </a:r>
            <a:r>
              <a:rPr lang="en-US" dirty="0">
                <a:ea typeface="+mn-lt"/>
                <a:cs typeface="+mn-lt"/>
              </a:rPr>
              <a:t> </a:t>
            </a:r>
            <a:r>
              <a:rPr lang="en-US" dirty="0" err="1">
                <a:ea typeface="+mn-lt"/>
                <a:cs typeface="+mn-lt"/>
              </a:rPr>
              <a:t>tanımlanmış</a:t>
            </a:r>
            <a:r>
              <a:rPr lang="en-US" dirty="0">
                <a:ea typeface="+mn-lt"/>
                <a:cs typeface="+mn-lt"/>
              </a:rPr>
              <a:t>  Test </a:t>
            </a:r>
            <a:r>
              <a:rPr lang="en-US" dirty="0" err="1">
                <a:ea typeface="+mn-lt"/>
                <a:cs typeface="+mn-lt"/>
              </a:rPr>
              <a:t>classının</a:t>
            </a:r>
            <a:r>
              <a:rPr lang="en-US" dirty="0">
                <a:ea typeface="+mn-lt"/>
                <a:cs typeface="+mn-lt"/>
              </a:rPr>
              <a:t> </a:t>
            </a:r>
            <a:r>
              <a:rPr lang="en-US" dirty="0" err="1">
                <a:ea typeface="+mn-lt"/>
                <a:cs typeface="+mn-lt"/>
              </a:rPr>
              <a:t>içinde</a:t>
            </a:r>
            <a:r>
              <a:rPr lang="en-US" dirty="0">
                <a:ea typeface="+mn-lt"/>
                <a:cs typeface="+mn-lt"/>
              </a:rPr>
              <a:t> </a:t>
            </a:r>
            <a:r>
              <a:rPr lang="en-US" dirty="0" err="1">
                <a:ea typeface="+mn-lt"/>
                <a:cs typeface="+mn-lt"/>
              </a:rPr>
              <a:t>bulunan</a:t>
            </a:r>
            <a:r>
              <a:rPr lang="en-US" dirty="0">
                <a:ea typeface="+mn-lt"/>
                <a:cs typeface="+mn-lt"/>
              </a:rPr>
              <a:t>, a </a:t>
            </a:r>
            <a:r>
              <a:rPr lang="en-US" dirty="0" err="1">
                <a:ea typeface="+mn-lt"/>
                <a:cs typeface="+mn-lt"/>
              </a:rPr>
              <a:t>değişkenine</a:t>
            </a:r>
            <a:r>
              <a:rPr lang="en-US" dirty="0">
                <a:ea typeface="+mn-lt"/>
                <a:cs typeface="+mn-lt"/>
              </a:rPr>
              <a:t> </a:t>
            </a:r>
            <a:r>
              <a:rPr lang="en-US" dirty="0" err="1">
                <a:ea typeface="+mn-lt"/>
                <a:cs typeface="+mn-lt"/>
              </a:rPr>
              <a:t>programın</a:t>
            </a:r>
            <a:r>
              <a:rPr lang="en-US" dirty="0">
                <a:ea typeface="+mn-lt"/>
                <a:cs typeface="+mn-lt"/>
              </a:rPr>
              <a:t> </a:t>
            </a:r>
            <a:r>
              <a:rPr lang="en-US" dirty="0" err="1">
                <a:ea typeface="+mn-lt"/>
                <a:cs typeface="+mn-lt"/>
              </a:rPr>
              <a:t>maininden</a:t>
            </a:r>
            <a:r>
              <a:rPr lang="en-US" dirty="0">
                <a:ea typeface="+mn-lt"/>
                <a:cs typeface="+mn-lt"/>
              </a:rPr>
              <a:t> </a:t>
            </a:r>
            <a:r>
              <a:rPr lang="en-US" dirty="0" err="1">
                <a:ea typeface="+mn-lt"/>
                <a:cs typeface="+mn-lt"/>
              </a:rPr>
              <a:t>ulaşabildiğimizi</a:t>
            </a:r>
            <a:r>
              <a:rPr lang="en-US" dirty="0">
                <a:ea typeface="+mn-lt"/>
                <a:cs typeface="+mn-lt"/>
              </a:rPr>
              <a:t> </a:t>
            </a:r>
            <a:r>
              <a:rPr lang="en-US" dirty="0" err="1">
                <a:ea typeface="+mn-lt"/>
                <a:cs typeface="+mn-lt"/>
              </a:rPr>
              <a:t>görebiliyoruz</a:t>
            </a:r>
            <a:r>
              <a:rPr lang="en-US" dirty="0">
                <a:ea typeface="+mn-lt"/>
                <a:cs typeface="+mn-lt"/>
              </a:rPr>
              <a:t>.</a:t>
            </a:r>
            <a:endParaRPr lang="en-US" dirty="0"/>
          </a:p>
          <a:p>
            <a:pPr algn="just"/>
            <a:endParaRPr lang="en-US" dirty="0"/>
          </a:p>
          <a:p>
            <a:pPr algn="just"/>
            <a:endParaRPr lang="en-US" dirty="0"/>
          </a:p>
        </p:txBody>
      </p:sp>
      <p:sp>
        <p:nvSpPr>
          <p:cNvPr id="3" name="Metin kutusu 2">
            <a:extLst>
              <a:ext uri="{FF2B5EF4-FFF2-40B4-BE49-F238E27FC236}">
                <a16:creationId xmlns:a16="http://schemas.microsoft.com/office/drawing/2014/main" xmlns="" id="{2287B6DA-DD3E-46EE-B95A-0EDEB7D1F28F}"/>
              </a:ext>
            </a:extLst>
          </p:cNvPr>
          <p:cNvSpPr txBox="1"/>
          <p:nvPr/>
        </p:nvSpPr>
        <p:spPr>
          <a:xfrm>
            <a:off x="7117882" y="1978793"/>
            <a:ext cx="4507831" cy="3754874"/>
          </a:xfrm>
          <a:prstGeom prst="rect">
            <a:avLst/>
          </a:prstGeom>
          <a:noFill/>
          <a:ln w="31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04FF"/>
                </a:solidFill>
                <a:latin typeface="Courier New"/>
                <a:cs typeface="Courier New"/>
              </a:rPr>
              <a:t>using </a:t>
            </a:r>
            <a:r>
              <a:rPr lang="en-US" sz="1400" dirty="0">
                <a:latin typeface="Courier New"/>
                <a:cs typeface="Courier New"/>
              </a:rPr>
              <a:t>System;</a:t>
            </a:r>
          </a:p>
          <a:p>
            <a:r>
              <a:rPr lang="en-US" sz="1400" dirty="0">
                <a:solidFill>
                  <a:srgbClr val="0004FF"/>
                </a:solidFill>
                <a:latin typeface="Courier New"/>
                <a:cs typeface="Courier New"/>
              </a:rPr>
              <a:t>namespace</a:t>
            </a:r>
            <a:r>
              <a:rPr lang="en-US" sz="1400" dirty="0">
                <a:latin typeface="Courier New"/>
                <a:cs typeface="Courier New"/>
              </a:rPr>
              <a:t> Internal1</a:t>
            </a:r>
          </a:p>
          <a:p>
            <a:r>
              <a:rPr lang="en-US" sz="1400" dirty="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class</a:t>
            </a:r>
            <a:r>
              <a:rPr lang="en-US" sz="1400" dirty="0">
                <a:latin typeface="Courier New"/>
                <a:cs typeface="Courier New"/>
              </a:rPr>
              <a:t> </a:t>
            </a:r>
            <a:r>
              <a:rPr lang="en-US" sz="1400" dirty="0">
                <a:solidFill>
                  <a:srgbClr val="00B0F0"/>
                </a:solidFill>
                <a:latin typeface="Courier New"/>
                <a:cs typeface="Courier New"/>
              </a:rPr>
              <a:t>Program</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static void </a:t>
            </a:r>
            <a:r>
              <a:rPr lang="en-US" sz="1400" dirty="0">
                <a:solidFill>
                  <a:srgbClr val="C99700"/>
                </a:solidFill>
                <a:latin typeface="Courier New"/>
                <a:cs typeface="Courier New"/>
              </a:rPr>
              <a:t>Main</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r>
              <a:rPr lang="en-US" sz="1400" dirty="0">
                <a:solidFill>
                  <a:srgbClr val="00B0F0"/>
                </a:solidFill>
                <a:latin typeface="Courier New"/>
                <a:cs typeface="Courier New"/>
              </a:rPr>
              <a:t>Test </a:t>
            </a:r>
            <a:r>
              <a:rPr lang="en-US" sz="1400" dirty="0" err="1">
                <a:latin typeface="Courier New"/>
                <a:cs typeface="Courier New"/>
              </a:rPr>
              <a:t>test</a:t>
            </a:r>
            <a:r>
              <a:rPr lang="en-US" sz="1400" dirty="0">
                <a:latin typeface="Courier New"/>
                <a:cs typeface="Courier New"/>
              </a:rPr>
              <a:t> = </a:t>
            </a:r>
            <a:r>
              <a:rPr lang="en-US" sz="1400" dirty="0">
                <a:solidFill>
                  <a:srgbClr val="0004FF"/>
                </a:solidFill>
                <a:latin typeface="Courier New"/>
                <a:cs typeface="Courier New"/>
              </a:rPr>
              <a:t>new</a:t>
            </a:r>
            <a:r>
              <a:rPr lang="en-US" sz="1400" dirty="0">
                <a:latin typeface="Courier New"/>
                <a:cs typeface="Courier New"/>
              </a:rPr>
              <a:t> </a:t>
            </a:r>
            <a:r>
              <a:rPr lang="en-US" sz="1400" dirty="0">
                <a:solidFill>
                  <a:srgbClr val="00B0F0"/>
                </a:solidFill>
                <a:latin typeface="Courier New"/>
                <a:cs typeface="Courier New"/>
              </a:rPr>
              <a:t>Test</a:t>
            </a:r>
            <a:r>
              <a:rPr lang="en-US" sz="1400" dirty="0">
                <a:latin typeface="Courier New"/>
                <a:cs typeface="Courier New"/>
              </a:rPr>
              <a:t>();</a:t>
            </a:r>
          </a:p>
          <a:p>
            <a:r>
              <a:rPr lang="en-US" sz="1400" dirty="0">
                <a:latin typeface="Courier New"/>
                <a:cs typeface="Courier New"/>
              </a:rPr>
              <a:t>            </a:t>
            </a:r>
            <a:r>
              <a:rPr lang="en-US" sz="1400" dirty="0" err="1">
                <a:latin typeface="Courier New"/>
                <a:cs typeface="Courier New"/>
              </a:rPr>
              <a:t>test._a</a:t>
            </a:r>
            <a:r>
              <a:rPr lang="en-US" sz="1400" dirty="0">
                <a:latin typeface="Courier New"/>
                <a:cs typeface="Courier New"/>
              </a:rPr>
              <a:t> = 1;</a:t>
            </a:r>
          </a:p>
          <a:p>
            <a:r>
              <a:rPr lang="en-US" sz="1400" dirty="0">
                <a:latin typeface="Courier New"/>
                <a:cs typeface="Courier New"/>
              </a:rPr>
              <a:t>        }</a:t>
            </a:r>
          </a:p>
          <a:p>
            <a:r>
              <a:rPr lang="en-US" sz="1400" dirty="0">
                <a:latin typeface="Courier New"/>
                <a:cs typeface="Courier New"/>
              </a:rPr>
              <a:t>    }</a:t>
            </a:r>
          </a:p>
          <a:p>
            <a:r>
              <a:rPr lang="en-US" sz="1400" dirty="0">
                <a:latin typeface="Courier New"/>
                <a:cs typeface="Courier New"/>
              </a:rPr>
              <a:t>}</a:t>
            </a:r>
          </a:p>
          <a:p>
            <a:endParaRPr lang="en-US" sz="1400" dirty="0">
              <a:latin typeface="Courier New"/>
              <a:cs typeface="Courier New"/>
            </a:endParaRPr>
          </a:p>
          <a:p>
            <a:r>
              <a:rPr lang="en-US" sz="1400" dirty="0">
                <a:solidFill>
                  <a:srgbClr val="0004FF"/>
                </a:solidFill>
                <a:latin typeface="Courier New"/>
                <a:cs typeface="Courier New"/>
              </a:rPr>
              <a:t>internal class</a:t>
            </a:r>
            <a:r>
              <a:rPr lang="en-US" sz="1400" dirty="0">
                <a:latin typeface="Courier New"/>
                <a:cs typeface="Courier New"/>
              </a:rPr>
              <a:t> </a:t>
            </a:r>
            <a:r>
              <a:rPr lang="en-US" sz="1400" dirty="0">
                <a:solidFill>
                  <a:srgbClr val="00B0F0"/>
                </a:solidFill>
                <a:latin typeface="Courier New"/>
                <a:cs typeface="Courier New"/>
              </a:rPr>
              <a:t>Test</a:t>
            </a:r>
          </a:p>
          <a:p>
            <a:r>
              <a:rPr lang="en-US" sz="1400" dirty="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public int</a:t>
            </a:r>
            <a:r>
              <a:rPr lang="en-US" sz="1400" dirty="0">
                <a:latin typeface="Courier New"/>
                <a:cs typeface="Courier New"/>
              </a:rPr>
              <a:t> _a;</a:t>
            </a:r>
          </a:p>
          <a:p>
            <a:r>
              <a:rPr lang="en-US" sz="1400" dirty="0">
                <a:latin typeface="Courier New"/>
                <a:cs typeface="Courier New"/>
              </a:rPr>
              <a:t>}</a:t>
            </a:r>
          </a:p>
        </p:txBody>
      </p:sp>
    </p:spTree>
    <p:extLst>
      <p:ext uri="{BB962C8B-B14F-4D97-AF65-F5344CB8AC3E}">
        <p14:creationId xmlns:p14="http://schemas.microsoft.com/office/powerpoint/2010/main" val="23210606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ea typeface="+mj-lt"/>
                <a:cs typeface="+mj-lt"/>
              </a:rPr>
              <a:t>2.5- C# "</a:t>
            </a:r>
            <a:r>
              <a:rPr lang="tr-TR" dirty="0" err="1">
                <a:ea typeface="+mj-lt"/>
                <a:cs typeface="+mj-lt"/>
              </a:rPr>
              <a:t>Protected</a:t>
            </a:r>
            <a:r>
              <a:rPr lang="tr-TR" dirty="0">
                <a:ea typeface="+mj-lt"/>
                <a:cs typeface="+mj-lt"/>
              </a:rPr>
              <a:t> </a:t>
            </a:r>
            <a:r>
              <a:rPr lang="tr-TR" dirty="0" err="1">
                <a:ea typeface="+mj-lt"/>
                <a:cs typeface="+mj-lt"/>
              </a:rPr>
              <a:t>Internal</a:t>
            </a:r>
            <a:r>
              <a:rPr lang="tr-TR" dirty="0">
                <a:ea typeface="+mj-lt"/>
                <a:cs typeface="+mj-lt"/>
              </a:rPr>
              <a:t>" Erişim Belirteci:</a:t>
            </a:r>
            <a:r>
              <a:rPr lang="tr-TR" dirty="0"/>
              <a:t>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26</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418059" y="2065430"/>
            <a:ext cx="5888751" cy="4704485"/>
          </a:xfrm>
        </p:spPr>
        <p:txBody>
          <a:bodyPr vert="horz" lIns="91440" tIns="45720" rIns="91440" bIns="45720" rtlCol="0" anchor="t">
            <a:normAutofit/>
          </a:bodyPr>
          <a:lstStyle/>
          <a:p>
            <a:pPr algn="just"/>
            <a:r>
              <a:rPr lang="en-US" dirty="0">
                <a:ea typeface="+mn-lt"/>
                <a:cs typeface="+mn-lt"/>
              </a:rPr>
              <a:t>Protected internal </a:t>
            </a:r>
            <a:r>
              <a:rPr lang="en-US" dirty="0" err="1">
                <a:ea typeface="+mn-lt"/>
                <a:cs typeface="+mn-lt"/>
              </a:rPr>
              <a:t>olarak</a:t>
            </a:r>
            <a:r>
              <a:rPr lang="en-US" dirty="0">
                <a:ea typeface="+mn-lt"/>
                <a:cs typeface="+mn-lt"/>
              </a:rPr>
              <a:t> </a:t>
            </a:r>
            <a:r>
              <a:rPr lang="en-US" dirty="0" err="1">
                <a:ea typeface="+mn-lt"/>
                <a:cs typeface="+mn-lt"/>
              </a:rPr>
              <a:t>tanımlanmış</a:t>
            </a:r>
            <a:r>
              <a:rPr lang="en-US" dirty="0">
                <a:ea typeface="+mn-lt"/>
                <a:cs typeface="+mn-lt"/>
              </a:rPr>
              <a:t> </a:t>
            </a:r>
            <a:r>
              <a:rPr lang="en-US" dirty="0" err="1">
                <a:ea typeface="+mn-lt"/>
                <a:cs typeface="+mn-lt"/>
              </a:rPr>
              <a:t>değer</a:t>
            </a:r>
            <a:r>
              <a:rPr lang="en-US" dirty="0">
                <a:ea typeface="+mn-lt"/>
                <a:cs typeface="+mn-lt"/>
              </a:rPr>
              <a:t>, </a:t>
            </a:r>
            <a:r>
              <a:rPr lang="en-US" dirty="0" err="1">
                <a:ea typeface="+mn-lt"/>
                <a:cs typeface="+mn-lt"/>
              </a:rPr>
              <a:t>tanımlandığı</a:t>
            </a:r>
            <a:r>
              <a:rPr lang="en-US" dirty="0">
                <a:ea typeface="+mn-lt"/>
                <a:cs typeface="+mn-lt"/>
              </a:rPr>
              <a:t> </a:t>
            </a:r>
            <a:r>
              <a:rPr lang="en-US" dirty="0" err="1">
                <a:ea typeface="+mn-lt"/>
                <a:cs typeface="+mn-lt"/>
              </a:rPr>
              <a:t>class’ın</a:t>
            </a:r>
            <a:r>
              <a:rPr lang="en-US" dirty="0">
                <a:ea typeface="+mn-lt"/>
                <a:cs typeface="+mn-lt"/>
              </a:rPr>
              <a:t> </a:t>
            </a:r>
            <a:r>
              <a:rPr lang="en-US" dirty="0" err="1">
                <a:ea typeface="+mn-lt"/>
                <a:cs typeface="+mn-lt"/>
              </a:rPr>
              <a:t>içinden</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ondan</a:t>
            </a:r>
            <a:r>
              <a:rPr lang="en-US" dirty="0">
                <a:ea typeface="+mn-lt"/>
                <a:cs typeface="+mn-lt"/>
              </a:rPr>
              <a:t> </a:t>
            </a:r>
            <a:r>
              <a:rPr lang="en-US" dirty="0" err="1">
                <a:ea typeface="+mn-lt"/>
                <a:cs typeface="+mn-lt"/>
              </a:rPr>
              <a:t>türetilen</a:t>
            </a:r>
            <a:r>
              <a:rPr lang="en-US" dirty="0">
                <a:ea typeface="+mn-lt"/>
                <a:cs typeface="+mn-lt"/>
              </a:rPr>
              <a:t> </a:t>
            </a:r>
            <a:r>
              <a:rPr lang="en-US" dirty="0" err="1">
                <a:ea typeface="+mn-lt"/>
                <a:cs typeface="+mn-lt"/>
              </a:rPr>
              <a:t>sınıfların</a:t>
            </a:r>
            <a:r>
              <a:rPr lang="en-US" dirty="0">
                <a:ea typeface="+mn-lt"/>
                <a:cs typeface="+mn-lt"/>
              </a:rPr>
              <a:t> </a:t>
            </a:r>
            <a:r>
              <a:rPr lang="en-US" dirty="0" err="1">
                <a:ea typeface="+mn-lt"/>
                <a:cs typeface="+mn-lt"/>
              </a:rPr>
              <a:t>içinden</a:t>
            </a:r>
            <a:r>
              <a:rPr lang="en-US" dirty="0">
                <a:ea typeface="+mn-lt"/>
                <a:cs typeface="+mn-lt"/>
              </a:rPr>
              <a:t> </a:t>
            </a:r>
            <a:r>
              <a:rPr lang="en-US" dirty="0" err="1">
                <a:ea typeface="+mn-lt"/>
                <a:cs typeface="+mn-lt"/>
              </a:rPr>
              <a:t>erişilebilir</a:t>
            </a:r>
            <a:r>
              <a:rPr lang="en-US" dirty="0">
                <a:ea typeface="+mn-lt"/>
                <a:cs typeface="+mn-lt"/>
              </a:rPr>
              <a:t> </a:t>
            </a:r>
            <a:r>
              <a:rPr lang="en-US" dirty="0" err="1">
                <a:ea typeface="+mn-lt"/>
                <a:cs typeface="+mn-lt"/>
              </a:rPr>
              <a:t>durumdadır</a:t>
            </a:r>
            <a:r>
              <a:rPr lang="en-US" dirty="0">
                <a:ea typeface="+mn-lt"/>
                <a:cs typeface="+mn-lt"/>
              </a:rPr>
              <a:t>. </a:t>
            </a:r>
            <a:r>
              <a:rPr lang="en-US" dirty="0" err="1">
                <a:ea typeface="+mn-lt"/>
                <a:cs typeface="+mn-lt"/>
              </a:rPr>
              <a:t>Türetilen</a:t>
            </a:r>
            <a:r>
              <a:rPr lang="en-US" dirty="0">
                <a:ea typeface="+mn-lt"/>
                <a:cs typeface="+mn-lt"/>
              </a:rPr>
              <a:t> </a:t>
            </a:r>
            <a:r>
              <a:rPr lang="en-US" dirty="0" err="1">
                <a:ea typeface="+mn-lt"/>
                <a:cs typeface="+mn-lt"/>
              </a:rPr>
              <a:t>sınıfın</a:t>
            </a:r>
            <a:r>
              <a:rPr lang="en-US" dirty="0">
                <a:ea typeface="+mn-lt"/>
                <a:cs typeface="+mn-lt"/>
              </a:rPr>
              <a:t> </a:t>
            </a:r>
            <a:r>
              <a:rPr lang="en-US" dirty="0" err="1">
                <a:ea typeface="+mn-lt"/>
                <a:cs typeface="+mn-lt"/>
              </a:rPr>
              <a:t>aynı</a:t>
            </a:r>
            <a:r>
              <a:rPr lang="en-US" dirty="0">
                <a:ea typeface="+mn-lt"/>
                <a:cs typeface="+mn-lt"/>
              </a:rPr>
              <a:t> program </a:t>
            </a:r>
            <a:r>
              <a:rPr lang="en-US" dirty="0" err="1">
                <a:ea typeface="+mn-lt"/>
                <a:cs typeface="+mn-lt"/>
              </a:rPr>
              <a:t>içinde</a:t>
            </a:r>
            <a:r>
              <a:rPr lang="en-US" dirty="0">
                <a:ea typeface="+mn-lt"/>
                <a:cs typeface="+mn-lt"/>
              </a:rPr>
              <a:t> </a:t>
            </a:r>
            <a:r>
              <a:rPr lang="en-US" dirty="0" err="1">
                <a:ea typeface="+mn-lt"/>
                <a:cs typeface="+mn-lt"/>
              </a:rPr>
              <a:t>olmaması</a:t>
            </a:r>
            <a:r>
              <a:rPr lang="en-US" dirty="0">
                <a:ea typeface="+mn-lt"/>
                <a:cs typeface="+mn-lt"/>
              </a:rPr>
              <a:t> </a:t>
            </a:r>
            <a:r>
              <a:rPr lang="en-US" dirty="0" err="1">
                <a:ea typeface="+mn-lt"/>
                <a:cs typeface="+mn-lt"/>
              </a:rPr>
              <a:t>sorun</a:t>
            </a:r>
            <a:r>
              <a:rPr lang="en-US" dirty="0">
                <a:ea typeface="+mn-lt"/>
                <a:cs typeface="+mn-lt"/>
              </a:rPr>
              <a:t> </a:t>
            </a:r>
            <a:r>
              <a:rPr lang="en-US" dirty="0" err="1">
                <a:ea typeface="+mn-lt"/>
                <a:cs typeface="+mn-lt"/>
              </a:rPr>
              <a:t>teşkil</a:t>
            </a:r>
            <a:r>
              <a:rPr lang="en-US" dirty="0">
                <a:ea typeface="+mn-lt"/>
                <a:cs typeface="+mn-lt"/>
              </a:rPr>
              <a:t> </a:t>
            </a:r>
            <a:r>
              <a:rPr lang="en-US" dirty="0" err="1">
                <a:ea typeface="+mn-lt"/>
                <a:cs typeface="+mn-lt"/>
              </a:rPr>
              <a:t>etmez</a:t>
            </a:r>
            <a:r>
              <a:rPr lang="en-US" dirty="0">
                <a:ea typeface="+mn-lt"/>
                <a:cs typeface="+mn-lt"/>
              </a:rPr>
              <a:t>.</a:t>
            </a:r>
          </a:p>
          <a:p>
            <a:pPr algn="just"/>
            <a:r>
              <a:rPr lang="en-US" dirty="0">
                <a:ea typeface="+mn-lt"/>
                <a:cs typeface="+mn-lt"/>
              </a:rPr>
              <a:t>Protected internal </a:t>
            </a:r>
            <a:r>
              <a:rPr lang="en-US" dirty="0" err="1">
                <a:ea typeface="+mn-lt"/>
                <a:cs typeface="+mn-lt"/>
              </a:rPr>
              <a:t>erişim</a:t>
            </a:r>
            <a:r>
              <a:rPr lang="en-US" dirty="0">
                <a:ea typeface="+mn-lt"/>
                <a:cs typeface="+mn-lt"/>
              </a:rPr>
              <a:t> </a:t>
            </a:r>
            <a:r>
              <a:rPr lang="en-US" dirty="0" err="1">
                <a:ea typeface="+mn-lt"/>
                <a:cs typeface="+mn-lt"/>
              </a:rPr>
              <a:t>belirteci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sınıfın</a:t>
            </a:r>
            <a:r>
              <a:rPr lang="en-US" dirty="0">
                <a:ea typeface="+mn-lt"/>
                <a:cs typeface="+mn-lt"/>
              </a:rPr>
              <a:t>, </a:t>
            </a:r>
            <a:r>
              <a:rPr lang="en-US" dirty="0" err="1">
                <a:ea typeface="+mn-lt"/>
                <a:cs typeface="+mn-lt"/>
              </a:rPr>
              <a:t>aynı</a:t>
            </a:r>
            <a:r>
              <a:rPr lang="en-US" dirty="0">
                <a:ea typeface="+mn-lt"/>
                <a:cs typeface="+mn-lt"/>
              </a:rPr>
              <a:t> </a:t>
            </a:r>
            <a:r>
              <a:rPr lang="en-US" dirty="0" err="1">
                <a:ea typeface="+mn-lt"/>
                <a:cs typeface="+mn-lt"/>
              </a:rPr>
              <a:t>uygulama</a:t>
            </a:r>
            <a:r>
              <a:rPr lang="en-US" dirty="0">
                <a:ea typeface="+mn-lt"/>
                <a:cs typeface="+mn-lt"/>
              </a:rPr>
              <a:t> </a:t>
            </a:r>
            <a:r>
              <a:rPr lang="en-US" dirty="0" err="1">
                <a:ea typeface="+mn-lt"/>
                <a:cs typeface="+mn-lt"/>
              </a:rPr>
              <a:t>içindeki</a:t>
            </a:r>
            <a:r>
              <a:rPr lang="en-US" dirty="0">
                <a:ea typeface="+mn-lt"/>
                <a:cs typeface="+mn-lt"/>
              </a:rPr>
              <a:t> </a:t>
            </a:r>
            <a:r>
              <a:rPr lang="en-US" dirty="0" err="1">
                <a:ea typeface="+mn-lt"/>
                <a:cs typeface="+mn-lt"/>
              </a:rPr>
              <a:t>bir</a:t>
            </a:r>
            <a:r>
              <a:rPr lang="en-US" dirty="0">
                <a:ea typeface="+mn-lt"/>
                <a:cs typeface="+mn-lt"/>
              </a:rPr>
              <a:t> alt </a:t>
            </a:r>
            <a:r>
              <a:rPr lang="en-US" dirty="0" err="1">
                <a:ea typeface="+mn-lt"/>
                <a:cs typeface="+mn-lt"/>
              </a:rPr>
              <a:t>sınıf</a:t>
            </a:r>
            <a:r>
              <a:rPr lang="en-US" dirty="0">
                <a:ea typeface="+mn-lt"/>
                <a:cs typeface="+mn-lt"/>
              </a:rPr>
              <a:t> </a:t>
            </a:r>
            <a:r>
              <a:rPr lang="en-US" dirty="0" err="1">
                <a:ea typeface="+mn-lt"/>
                <a:cs typeface="+mn-lt"/>
              </a:rPr>
              <a:t>dışında</a:t>
            </a:r>
            <a:r>
              <a:rPr lang="en-US" dirty="0">
                <a:ea typeface="+mn-lt"/>
                <a:cs typeface="+mn-lt"/>
              </a:rPr>
              <a:t>, </a:t>
            </a:r>
            <a:r>
              <a:rPr lang="en-US" dirty="0" err="1">
                <a:ea typeface="+mn-lt"/>
                <a:cs typeface="+mn-lt"/>
              </a:rPr>
              <a:t>diğer</a:t>
            </a:r>
            <a:r>
              <a:rPr lang="en-US" dirty="0">
                <a:ea typeface="+mn-lt"/>
                <a:cs typeface="+mn-lt"/>
              </a:rPr>
              <a:t> </a:t>
            </a:r>
            <a:r>
              <a:rPr lang="en-US" dirty="0" err="1">
                <a:ea typeface="+mn-lt"/>
                <a:cs typeface="+mn-lt"/>
              </a:rPr>
              <a:t>sınıf</a:t>
            </a:r>
            <a:r>
              <a:rPr lang="en-US" dirty="0">
                <a:ea typeface="+mn-lt"/>
                <a:cs typeface="+mn-lt"/>
              </a:rPr>
              <a:t> </a:t>
            </a:r>
            <a:r>
              <a:rPr lang="en-US" dirty="0" err="1">
                <a:ea typeface="+mn-lt"/>
                <a:cs typeface="+mn-lt"/>
              </a:rPr>
              <a:t>nesnelerinden</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işlevlerinden</a:t>
            </a:r>
            <a:r>
              <a:rPr lang="en-US" dirty="0">
                <a:ea typeface="+mn-lt"/>
                <a:cs typeface="+mn-lt"/>
              </a:rPr>
              <a:t> </a:t>
            </a:r>
            <a:r>
              <a:rPr lang="en-US" dirty="0" err="1">
                <a:ea typeface="+mn-lt"/>
                <a:cs typeface="+mn-lt"/>
              </a:rPr>
              <a:t>üye</a:t>
            </a:r>
            <a:r>
              <a:rPr lang="en-US" dirty="0">
                <a:ea typeface="+mn-lt"/>
                <a:cs typeface="+mn-lt"/>
              </a:rPr>
              <a:t> </a:t>
            </a:r>
            <a:r>
              <a:rPr lang="en-US" dirty="0" err="1">
                <a:ea typeface="+mn-lt"/>
                <a:cs typeface="+mn-lt"/>
              </a:rPr>
              <a:t>değişkenlerini</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üye</a:t>
            </a:r>
            <a:r>
              <a:rPr lang="en-US" dirty="0">
                <a:ea typeface="+mn-lt"/>
                <a:cs typeface="+mn-lt"/>
              </a:rPr>
              <a:t> </a:t>
            </a:r>
            <a:r>
              <a:rPr lang="en-US" dirty="0" err="1">
                <a:ea typeface="+mn-lt"/>
                <a:cs typeface="+mn-lt"/>
              </a:rPr>
              <a:t>işlevlerini</a:t>
            </a:r>
            <a:r>
              <a:rPr lang="en-US" dirty="0">
                <a:ea typeface="+mn-lt"/>
                <a:cs typeface="+mn-lt"/>
              </a:rPr>
              <a:t> </a:t>
            </a:r>
            <a:r>
              <a:rPr lang="en-US" dirty="0" err="1">
                <a:ea typeface="+mn-lt"/>
                <a:cs typeface="+mn-lt"/>
              </a:rPr>
              <a:t>gizlemesine</a:t>
            </a:r>
            <a:r>
              <a:rPr lang="en-US" dirty="0">
                <a:ea typeface="+mn-lt"/>
                <a:cs typeface="+mn-lt"/>
              </a:rPr>
              <a:t> </a:t>
            </a:r>
            <a:r>
              <a:rPr lang="en-US" dirty="0" err="1">
                <a:ea typeface="+mn-lt"/>
                <a:cs typeface="+mn-lt"/>
              </a:rPr>
              <a:t>izin</a:t>
            </a:r>
            <a:r>
              <a:rPr lang="en-US" dirty="0">
                <a:ea typeface="+mn-lt"/>
                <a:cs typeface="+mn-lt"/>
              </a:rPr>
              <a:t> </a:t>
            </a:r>
            <a:r>
              <a:rPr lang="en-US" dirty="0" err="1">
                <a:ea typeface="+mn-lt"/>
                <a:cs typeface="+mn-lt"/>
              </a:rPr>
              <a:t>verir</a:t>
            </a:r>
            <a:r>
              <a:rPr lang="en-US" dirty="0">
                <a:ea typeface="+mn-lt"/>
                <a:cs typeface="+mn-lt"/>
              </a:rPr>
              <a:t>. Bu, </a:t>
            </a:r>
            <a:r>
              <a:rPr lang="en-US" dirty="0" err="1">
                <a:ea typeface="+mn-lt"/>
                <a:cs typeface="+mn-lt"/>
              </a:rPr>
              <a:t>kalıtımın</a:t>
            </a:r>
            <a:r>
              <a:rPr lang="en-US" dirty="0">
                <a:ea typeface="+mn-lt"/>
                <a:cs typeface="+mn-lt"/>
              </a:rPr>
              <a:t> </a:t>
            </a:r>
            <a:r>
              <a:rPr lang="en-US" dirty="0" err="1">
                <a:ea typeface="+mn-lt"/>
                <a:cs typeface="+mn-lt"/>
              </a:rPr>
              <a:t>uygulanması</a:t>
            </a:r>
            <a:r>
              <a:rPr lang="en-US" dirty="0">
                <a:ea typeface="+mn-lt"/>
                <a:cs typeface="+mn-lt"/>
              </a:rPr>
              <a:t> </a:t>
            </a:r>
            <a:r>
              <a:rPr lang="en-US" dirty="0" err="1">
                <a:ea typeface="+mn-lt"/>
                <a:cs typeface="+mn-lt"/>
              </a:rPr>
              <a:t>sırasında</a:t>
            </a:r>
            <a:r>
              <a:rPr lang="en-US" dirty="0">
                <a:ea typeface="+mn-lt"/>
                <a:cs typeface="+mn-lt"/>
              </a:rPr>
              <a:t> da </a:t>
            </a:r>
            <a:r>
              <a:rPr lang="en-US" dirty="0" err="1">
                <a:ea typeface="+mn-lt"/>
                <a:cs typeface="+mn-lt"/>
              </a:rPr>
              <a:t>kullanılır</a:t>
            </a:r>
            <a:r>
              <a:rPr lang="en-US" dirty="0">
                <a:ea typeface="+mn-lt"/>
                <a:cs typeface="+mn-lt"/>
              </a:rPr>
              <a:t>.</a:t>
            </a:r>
          </a:p>
          <a:p>
            <a:pPr algn="just"/>
            <a:r>
              <a:rPr lang="en-US" dirty="0">
                <a:ea typeface="+mn-lt"/>
                <a:cs typeface="+mn-lt"/>
              </a:rPr>
              <a:t>Protected</a:t>
            </a:r>
            <a:r>
              <a:rPr lang="en-US" b="1"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özelliliği</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birlikte</a:t>
            </a:r>
            <a:r>
              <a:rPr lang="en-US" dirty="0">
                <a:ea typeface="+mn-lt"/>
                <a:cs typeface="+mn-lt"/>
              </a:rPr>
              <a:t> Internal</a:t>
            </a:r>
            <a:r>
              <a:rPr lang="en-US" b="1"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özelliğini</a:t>
            </a:r>
            <a:r>
              <a:rPr lang="en-US" dirty="0">
                <a:ea typeface="+mn-lt"/>
                <a:cs typeface="+mn-lt"/>
              </a:rPr>
              <a:t> </a:t>
            </a:r>
            <a:r>
              <a:rPr lang="en-US" dirty="0" err="1">
                <a:ea typeface="+mn-lt"/>
                <a:cs typeface="+mn-lt"/>
              </a:rPr>
              <a:t>kapsamaktadır</a:t>
            </a:r>
            <a:r>
              <a:rPr lang="en-US" dirty="0">
                <a:ea typeface="+mn-lt"/>
                <a:cs typeface="+mn-lt"/>
              </a:rPr>
              <a:t>.</a:t>
            </a:r>
          </a:p>
        </p:txBody>
      </p:sp>
      <p:pic>
        <p:nvPicPr>
          <p:cNvPr id="6" name="Resim 6">
            <a:extLst>
              <a:ext uri="{FF2B5EF4-FFF2-40B4-BE49-F238E27FC236}">
                <a16:creationId xmlns:a16="http://schemas.microsoft.com/office/drawing/2014/main" xmlns="" id="{7FB66131-308B-46AC-80D7-AC562D51FE5F}"/>
              </a:ext>
            </a:extLst>
          </p:cNvPr>
          <p:cNvPicPr>
            <a:picLocks noChangeAspect="1"/>
          </p:cNvPicPr>
          <p:nvPr/>
        </p:nvPicPr>
        <p:blipFill>
          <a:blip r:embed="rId2"/>
          <a:stretch>
            <a:fillRect/>
          </a:stretch>
        </p:blipFill>
        <p:spPr>
          <a:xfrm>
            <a:off x="7679951" y="2414631"/>
            <a:ext cx="4248614" cy="2390750"/>
          </a:xfrm>
          <a:prstGeom prst="rect">
            <a:avLst/>
          </a:prstGeom>
        </p:spPr>
      </p:pic>
    </p:spTree>
    <p:extLst>
      <p:ext uri="{BB962C8B-B14F-4D97-AF65-F5344CB8AC3E}">
        <p14:creationId xmlns:p14="http://schemas.microsoft.com/office/powerpoint/2010/main" val="10651688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27</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418059" y="2065430"/>
            <a:ext cx="10238953" cy="4704485"/>
          </a:xfrm>
        </p:spPr>
        <p:txBody>
          <a:bodyPr vert="horz" lIns="91440" tIns="45720" rIns="91440" bIns="45720" rtlCol="0" anchor="t">
            <a:normAutofit/>
          </a:bodyPr>
          <a:lstStyle/>
          <a:p>
            <a:pPr algn="just"/>
            <a:r>
              <a:rPr lang="en-US" dirty="0" err="1">
                <a:ea typeface="+mn-lt"/>
                <a:cs typeface="+mn-lt"/>
              </a:rPr>
              <a:t>Bir</a:t>
            </a:r>
            <a:r>
              <a:rPr lang="en-US" dirty="0">
                <a:ea typeface="+mn-lt"/>
                <a:cs typeface="+mn-lt"/>
              </a:rPr>
              <a:t> </a:t>
            </a:r>
            <a:r>
              <a:rPr lang="en-US" dirty="0" err="1">
                <a:ea typeface="+mn-lt"/>
                <a:cs typeface="+mn-lt"/>
              </a:rPr>
              <a:t>nesne</a:t>
            </a:r>
            <a:r>
              <a:rPr lang="en-US" dirty="0">
                <a:ea typeface="+mn-lt"/>
                <a:cs typeface="+mn-lt"/>
              </a:rPr>
              <a:t> protected internal </a:t>
            </a:r>
            <a:r>
              <a:rPr lang="en-US" dirty="0" err="1">
                <a:ea typeface="+mn-lt"/>
                <a:cs typeface="+mn-lt"/>
              </a:rPr>
              <a:t>olarak</a:t>
            </a:r>
            <a:r>
              <a:rPr lang="en-US" dirty="0">
                <a:ea typeface="+mn-lt"/>
                <a:cs typeface="+mn-lt"/>
              </a:rPr>
              <a:t> </a:t>
            </a:r>
            <a:r>
              <a:rPr lang="en-US" dirty="0" err="1">
                <a:ea typeface="+mn-lt"/>
                <a:cs typeface="+mn-lt"/>
              </a:rPr>
              <a:t>tanımlandığında</a:t>
            </a:r>
            <a:r>
              <a:rPr lang="en-US" dirty="0">
                <a:ea typeface="+mn-lt"/>
                <a:cs typeface="+mn-lt"/>
              </a:rPr>
              <a:t> </a:t>
            </a:r>
            <a:r>
              <a:rPr lang="en-US" dirty="0" err="1">
                <a:ea typeface="+mn-lt"/>
                <a:cs typeface="+mn-lt"/>
              </a:rPr>
              <a:t>aynı</a:t>
            </a:r>
            <a:r>
              <a:rPr lang="en-US" dirty="0">
                <a:ea typeface="+mn-lt"/>
                <a:cs typeface="+mn-lt"/>
              </a:rPr>
              <a:t> protected </a:t>
            </a:r>
            <a:r>
              <a:rPr lang="en-US" dirty="0" err="1">
                <a:ea typeface="+mn-lt"/>
                <a:cs typeface="+mn-lt"/>
              </a:rPr>
              <a:t>gibi</a:t>
            </a:r>
            <a:r>
              <a:rPr lang="en-US" dirty="0">
                <a:ea typeface="+mn-lt"/>
                <a:cs typeface="+mn-lt"/>
              </a:rPr>
              <a:t> </a:t>
            </a:r>
            <a:r>
              <a:rPr lang="en-US" dirty="0" err="1">
                <a:ea typeface="+mn-lt"/>
                <a:cs typeface="+mn-lt"/>
              </a:rPr>
              <a:t>kendi</a:t>
            </a:r>
            <a:r>
              <a:rPr lang="en-US" dirty="0">
                <a:ea typeface="+mn-lt"/>
                <a:cs typeface="+mn-lt"/>
              </a:rPr>
              <a:t> </a:t>
            </a:r>
            <a:r>
              <a:rPr lang="en-US" dirty="0" err="1">
                <a:ea typeface="+mn-lt"/>
                <a:cs typeface="+mn-lt"/>
              </a:rPr>
              <a:t>bulunduğu</a:t>
            </a:r>
            <a:r>
              <a:rPr lang="en-US" dirty="0">
                <a:ea typeface="+mn-lt"/>
                <a:cs typeface="+mn-lt"/>
              </a:rPr>
              <a:t> class </a:t>
            </a:r>
            <a:r>
              <a:rPr lang="en-US" dirty="0" err="1">
                <a:ea typeface="+mn-lt"/>
                <a:cs typeface="+mn-lt"/>
              </a:rPr>
              <a:t>üzerinde</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bu</a:t>
            </a:r>
            <a:r>
              <a:rPr lang="en-US" dirty="0">
                <a:ea typeface="+mn-lt"/>
                <a:cs typeface="+mn-lt"/>
              </a:rPr>
              <a:t> class </a:t>
            </a:r>
            <a:r>
              <a:rPr lang="en-US" dirty="0" err="1">
                <a:ea typeface="+mn-lt"/>
                <a:cs typeface="+mn-lt"/>
              </a:rPr>
              <a:t>ı</a:t>
            </a:r>
            <a:r>
              <a:rPr lang="en-US" dirty="0">
                <a:ea typeface="+mn-lt"/>
                <a:cs typeface="+mn-lt"/>
              </a:rPr>
              <a:t> </a:t>
            </a:r>
            <a:r>
              <a:rPr lang="en-US" dirty="0" err="1">
                <a:ea typeface="+mn-lt"/>
                <a:cs typeface="+mn-lt"/>
              </a:rPr>
              <a:t>miras</a:t>
            </a:r>
            <a:r>
              <a:rPr lang="en-US" dirty="0">
                <a:ea typeface="+mn-lt"/>
                <a:cs typeface="+mn-lt"/>
              </a:rPr>
              <a:t> </a:t>
            </a:r>
            <a:r>
              <a:rPr lang="en-US" dirty="0" err="1">
                <a:ea typeface="+mn-lt"/>
                <a:cs typeface="+mn-lt"/>
              </a:rPr>
              <a:t>alan</a:t>
            </a:r>
            <a:r>
              <a:rPr lang="en-US" dirty="0">
                <a:ea typeface="+mn-lt"/>
                <a:cs typeface="+mn-lt"/>
              </a:rPr>
              <a:t> </a:t>
            </a:r>
            <a:r>
              <a:rPr lang="en-US" dirty="0" err="1">
                <a:ea typeface="+mn-lt"/>
                <a:cs typeface="+mn-lt"/>
              </a:rPr>
              <a:t>classlar</a:t>
            </a:r>
            <a:r>
              <a:rPr lang="en-US" dirty="0">
                <a:ea typeface="+mn-lt"/>
                <a:cs typeface="+mn-lt"/>
              </a:rPr>
              <a:t> </a:t>
            </a:r>
            <a:r>
              <a:rPr lang="en-US" dirty="0" err="1">
                <a:ea typeface="+mn-lt"/>
                <a:cs typeface="+mn-lt"/>
              </a:rPr>
              <a:t>üzerinden</a:t>
            </a:r>
            <a:r>
              <a:rPr lang="en-US" dirty="0">
                <a:ea typeface="+mn-lt"/>
                <a:cs typeface="+mn-lt"/>
              </a:rPr>
              <a:t> </a:t>
            </a:r>
            <a:r>
              <a:rPr lang="en-US" dirty="0" err="1">
                <a:ea typeface="+mn-lt"/>
                <a:cs typeface="+mn-lt"/>
              </a:rPr>
              <a:t>çağrılabilir</a:t>
            </a:r>
            <a:r>
              <a:rPr lang="en-US" dirty="0">
                <a:ea typeface="+mn-lt"/>
                <a:cs typeface="+mn-lt"/>
              </a:rPr>
              <a:t>. </a:t>
            </a:r>
            <a:r>
              <a:rPr lang="en-US" dirty="0" err="1">
                <a:ea typeface="+mn-lt"/>
                <a:cs typeface="+mn-lt"/>
              </a:rPr>
              <a:t>Artı</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aynı</a:t>
            </a:r>
            <a:r>
              <a:rPr lang="en-US" dirty="0">
                <a:ea typeface="+mn-lt"/>
                <a:cs typeface="+mn-lt"/>
              </a:rPr>
              <a:t> </a:t>
            </a:r>
            <a:r>
              <a:rPr lang="en-US" dirty="0" err="1">
                <a:ea typeface="+mn-lt"/>
                <a:cs typeface="+mn-lt"/>
              </a:rPr>
              <a:t>proje</a:t>
            </a:r>
            <a:r>
              <a:rPr lang="en-US" dirty="0">
                <a:ea typeface="+mn-lt"/>
                <a:cs typeface="+mn-lt"/>
              </a:rPr>
              <a:t> (assembly/</a:t>
            </a:r>
            <a:r>
              <a:rPr lang="en-US" dirty="0" err="1">
                <a:ea typeface="+mn-lt"/>
                <a:cs typeface="+mn-lt"/>
              </a:rPr>
              <a:t>dll</a:t>
            </a:r>
            <a:r>
              <a:rPr lang="en-US" dirty="0">
                <a:ea typeface="+mn-lt"/>
                <a:cs typeface="+mn-lt"/>
              </a:rPr>
              <a:t>) </a:t>
            </a:r>
            <a:r>
              <a:rPr lang="en-US" dirty="0" err="1">
                <a:ea typeface="+mn-lt"/>
                <a:cs typeface="+mn-lt"/>
              </a:rPr>
              <a:t>üzerinde</a:t>
            </a:r>
            <a:r>
              <a:rPr lang="en-US" dirty="0">
                <a:ea typeface="+mn-lt"/>
                <a:cs typeface="+mn-lt"/>
              </a:rPr>
              <a:t> </a:t>
            </a:r>
            <a:r>
              <a:rPr lang="en-US" dirty="0" err="1">
                <a:ea typeface="+mn-lt"/>
                <a:cs typeface="+mn-lt"/>
              </a:rPr>
              <a:t>olmasalar</a:t>
            </a:r>
            <a:r>
              <a:rPr lang="en-US" dirty="0">
                <a:ea typeface="+mn-lt"/>
                <a:cs typeface="+mn-lt"/>
              </a:rPr>
              <a:t> </a:t>
            </a:r>
            <a:r>
              <a:rPr lang="en-US" dirty="0" err="1">
                <a:ea typeface="+mn-lt"/>
                <a:cs typeface="+mn-lt"/>
              </a:rPr>
              <a:t>dahi</a:t>
            </a:r>
            <a:r>
              <a:rPr lang="en-US" dirty="0">
                <a:ea typeface="+mn-lt"/>
                <a:cs typeface="+mn-lt"/>
              </a:rPr>
              <a:t>, </a:t>
            </a:r>
            <a:r>
              <a:rPr lang="en-US" dirty="0" err="1">
                <a:ea typeface="+mn-lt"/>
                <a:cs typeface="+mn-lt"/>
              </a:rPr>
              <a:t>tanımlandığı</a:t>
            </a:r>
            <a:r>
              <a:rPr lang="en-US" dirty="0">
                <a:ea typeface="+mn-lt"/>
                <a:cs typeface="+mn-lt"/>
              </a:rPr>
              <a:t> </a:t>
            </a:r>
            <a:r>
              <a:rPr lang="en-US" dirty="0" err="1">
                <a:ea typeface="+mn-lt"/>
                <a:cs typeface="+mn-lt"/>
              </a:rPr>
              <a:t>class’tan</a:t>
            </a:r>
            <a:r>
              <a:rPr lang="en-US" dirty="0">
                <a:ea typeface="+mn-lt"/>
                <a:cs typeface="+mn-lt"/>
              </a:rPr>
              <a:t> </a:t>
            </a:r>
            <a:r>
              <a:rPr lang="en-US" dirty="0" err="1">
                <a:ea typeface="+mn-lt"/>
                <a:cs typeface="+mn-lt"/>
              </a:rPr>
              <a:t>türetilmiş</a:t>
            </a:r>
            <a:r>
              <a:rPr lang="en-US" dirty="0">
                <a:ea typeface="+mn-lt"/>
                <a:cs typeface="+mn-lt"/>
              </a:rPr>
              <a:t> </a:t>
            </a:r>
            <a:r>
              <a:rPr lang="en-US" dirty="0" err="1">
                <a:ea typeface="+mn-lt"/>
                <a:cs typeface="+mn-lt"/>
              </a:rPr>
              <a:t>diğer</a:t>
            </a:r>
            <a:r>
              <a:rPr lang="en-US" dirty="0">
                <a:ea typeface="+mn-lt"/>
                <a:cs typeface="+mn-lt"/>
              </a:rPr>
              <a:t> </a:t>
            </a:r>
            <a:r>
              <a:rPr lang="en-US" dirty="0" err="1">
                <a:ea typeface="+mn-lt"/>
                <a:cs typeface="+mn-lt"/>
              </a:rPr>
              <a:t>class’ların</a:t>
            </a:r>
            <a:r>
              <a:rPr lang="en-US" dirty="0">
                <a:ea typeface="+mn-lt"/>
                <a:cs typeface="+mn-lt"/>
              </a:rPr>
              <a:t> </a:t>
            </a:r>
            <a:r>
              <a:rPr lang="en-US" dirty="0" err="1">
                <a:ea typeface="+mn-lt"/>
                <a:cs typeface="+mn-lt"/>
              </a:rPr>
              <a:t>içinden</a:t>
            </a:r>
            <a:r>
              <a:rPr lang="en-US" dirty="0">
                <a:ea typeface="+mn-lt"/>
                <a:cs typeface="+mn-lt"/>
              </a:rPr>
              <a:t> de </a:t>
            </a:r>
            <a:r>
              <a:rPr lang="en-US" dirty="0" err="1">
                <a:ea typeface="+mn-lt"/>
                <a:cs typeface="+mn-lt"/>
              </a:rPr>
              <a:t>çağırılabilirler</a:t>
            </a:r>
            <a:r>
              <a:rPr lang="en-US" dirty="0">
                <a:ea typeface="+mn-lt"/>
                <a:cs typeface="+mn-lt"/>
              </a:rPr>
              <a:t>.</a:t>
            </a:r>
            <a:br>
              <a:rPr lang="en-US" dirty="0">
                <a:ea typeface="+mn-lt"/>
                <a:cs typeface="+mn-lt"/>
              </a:rPr>
            </a:br>
            <a:r>
              <a:rPr lang="en-US" dirty="0" err="1">
                <a:ea typeface="+mn-lt"/>
                <a:cs typeface="+mn-lt"/>
              </a:rPr>
              <a:t>Özel</a:t>
            </a:r>
            <a:r>
              <a:rPr lang="en-US" dirty="0">
                <a:ea typeface="+mn-lt"/>
                <a:cs typeface="+mn-lt"/>
              </a:rPr>
              <a:t> </a:t>
            </a:r>
            <a:r>
              <a:rPr lang="en-US" dirty="0" err="1">
                <a:ea typeface="+mn-lt"/>
                <a:cs typeface="+mn-lt"/>
              </a:rPr>
              <a:t>bir</a:t>
            </a:r>
            <a:r>
              <a:rPr lang="en-US" dirty="0">
                <a:ea typeface="+mn-lt"/>
                <a:cs typeface="+mn-lt"/>
              </a:rPr>
              <a:t> durum </a:t>
            </a:r>
            <a:r>
              <a:rPr lang="en-US" dirty="0" err="1">
                <a:ea typeface="+mn-lt"/>
                <a:cs typeface="+mn-lt"/>
              </a:rPr>
              <a:t>olmadıkça</a:t>
            </a:r>
            <a:r>
              <a:rPr lang="en-US" dirty="0">
                <a:ea typeface="+mn-lt"/>
                <a:cs typeface="+mn-lt"/>
              </a:rPr>
              <a:t> </a:t>
            </a:r>
            <a:r>
              <a:rPr lang="en-US" dirty="0" err="1">
                <a:ea typeface="+mn-lt"/>
                <a:cs typeface="+mn-lt"/>
              </a:rPr>
              <a:t>varsayılan</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değişkenler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methodlar</a:t>
            </a:r>
            <a:r>
              <a:rPr lang="en-US" dirty="0">
                <a:ea typeface="+mn-lt"/>
                <a:cs typeface="+mn-lt"/>
              </a:rPr>
              <a:t> private, </a:t>
            </a:r>
            <a:r>
              <a:rPr lang="en-US" dirty="0" err="1">
                <a:ea typeface="+mn-lt"/>
                <a:cs typeface="+mn-lt"/>
              </a:rPr>
              <a:t>classlar</a:t>
            </a:r>
            <a:r>
              <a:rPr lang="en-US" dirty="0">
                <a:ea typeface="+mn-lt"/>
                <a:cs typeface="+mn-lt"/>
              </a:rPr>
              <a:t> </a:t>
            </a:r>
            <a:r>
              <a:rPr lang="en-US" dirty="0" err="1">
                <a:ea typeface="+mn-lt"/>
                <a:cs typeface="+mn-lt"/>
              </a:rPr>
              <a:t>ise</a:t>
            </a:r>
            <a:r>
              <a:rPr lang="en-US" dirty="0">
                <a:ea typeface="+mn-lt"/>
                <a:cs typeface="+mn-lt"/>
              </a:rPr>
              <a:t> internal dır.</a:t>
            </a:r>
            <a:endParaRPr lang="tr-TR" dirty="0">
              <a:ea typeface="+mn-lt"/>
              <a:cs typeface="+mn-lt"/>
            </a:endParaRPr>
          </a:p>
        </p:txBody>
      </p:sp>
      <p:sp>
        <p:nvSpPr>
          <p:cNvPr id="9" name="Başlık 1">
            <a:extLst>
              <a:ext uri="{FF2B5EF4-FFF2-40B4-BE49-F238E27FC236}">
                <a16:creationId xmlns:a16="http://schemas.microsoft.com/office/drawing/2014/main" xmlns="" id="{60FD3E19-27CE-4D6A-8B21-C694EA9EA88D}"/>
              </a:ext>
            </a:extLst>
          </p:cNvPr>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a:ea typeface="+mj-lt"/>
                <a:cs typeface="+mj-lt"/>
              </a:rPr>
              <a:t>C# "Protected Internal" Erişim Belirteci:</a:t>
            </a:r>
            <a:r>
              <a:rPr lang="tr-TR"/>
              <a:t> </a:t>
            </a:r>
            <a:endParaRPr lang="tr-TR" dirty="0"/>
          </a:p>
        </p:txBody>
      </p:sp>
    </p:spTree>
    <p:extLst>
      <p:ext uri="{BB962C8B-B14F-4D97-AF65-F5344CB8AC3E}">
        <p14:creationId xmlns:p14="http://schemas.microsoft.com/office/powerpoint/2010/main" val="3381144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a:ea typeface="+mj-lt"/>
                <a:cs typeface="+mj-lt"/>
              </a:rPr>
              <a:t>C# </a:t>
            </a:r>
            <a:r>
              <a:rPr lang="tr-TR" err="1">
                <a:ea typeface="+mj-lt"/>
                <a:cs typeface="+mj-lt"/>
              </a:rPr>
              <a:t>Protected</a:t>
            </a:r>
            <a:r>
              <a:rPr lang="tr-TR">
                <a:ea typeface="+mj-lt"/>
                <a:cs typeface="+mj-lt"/>
              </a:rPr>
              <a:t> </a:t>
            </a:r>
            <a:r>
              <a:rPr lang="tr-TR" err="1">
                <a:ea typeface="+mj-lt"/>
                <a:cs typeface="+mj-lt"/>
              </a:rPr>
              <a:t>Internal</a:t>
            </a:r>
            <a:r>
              <a:rPr lang="tr-TR">
                <a:ea typeface="+mj-lt"/>
                <a:cs typeface="+mj-lt"/>
              </a:rPr>
              <a:t> Örneği 1</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28</a:t>
            </a:fld>
            <a:endParaRPr lang="en-US"/>
          </a:p>
        </p:txBody>
      </p:sp>
      <p:sp>
        <p:nvSpPr>
          <p:cNvPr id="7" name="İçerik Yer Tutucusu 6">
            <a:extLst>
              <a:ext uri="{FF2B5EF4-FFF2-40B4-BE49-F238E27FC236}">
                <a16:creationId xmlns:a16="http://schemas.microsoft.com/office/drawing/2014/main" xmlns="" id="{CB82EB6D-45A8-455C-95AB-4343CDF2B688}"/>
              </a:ext>
            </a:extLst>
          </p:cNvPr>
          <p:cNvSpPr>
            <a:spLocks noGrp="1"/>
          </p:cNvSpPr>
          <p:nvPr>
            <p:ph idx="1"/>
          </p:nvPr>
        </p:nvSpPr>
        <p:spPr>
          <a:xfrm>
            <a:off x="1488444" y="1586533"/>
            <a:ext cx="4939516" cy="5394548"/>
          </a:xfrm>
        </p:spPr>
        <p:txBody>
          <a:bodyPr vert="horz" lIns="91440" tIns="45720" rIns="91440" bIns="45720" rtlCol="0" anchor="t">
            <a:normAutofit/>
          </a:bodyPr>
          <a:lstStyle/>
          <a:p>
            <a:endParaRPr lang="tr-TR" dirty="0">
              <a:ea typeface="+mn-lt"/>
              <a:cs typeface="+mn-lt"/>
            </a:endParaRPr>
          </a:p>
          <a:p>
            <a:r>
              <a:rPr lang="tr-TR" dirty="0" err="1">
                <a:ea typeface="+mn-lt"/>
                <a:cs typeface="+mn-lt"/>
              </a:rPr>
              <a:t>TestClass</a:t>
            </a:r>
            <a:r>
              <a:rPr lang="tr-TR" dirty="0">
                <a:ea typeface="+mn-lt"/>
                <a:cs typeface="+mn-lt"/>
              </a:rPr>
              <a:t> iki adet </a:t>
            </a:r>
            <a:r>
              <a:rPr lang="tr-TR" dirty="0" err="1">
                <a:ea typeface="+mn-lt"/>
                <a:cs typeface="+mn-lt"/>
              </a:rPr>
              <a:t>protected</a:t>
            </a:r>
            <a:r>
              <a:rPr lang="tr-TR" dirty="0">
                <a:ea typeface="+mn-lt"/>
                <a:cs typeface="+mn-lt"/>
              </a:rPr>
              <a:t> </a:t>
            </a:r>
            <a:r>
              <a:rPr lang="tr-TR" dirty="0" err="1">
                <a:ea typeface="+mn-lt"/>
                <a:cs typeface="+mn-lt"/>
              </a:rPr>
              <a:t>internal</a:t>
            </a:r>
            <a:r>
              <a:rPr lang="tr-TR" dirty="0">
                <a:ea typeface="+mn-lt"/>
                <a:cs typeface="+mn-lt"/>
              </a:rPr>
              <a:t> üyesi bulunmakta ve bunlara Test2 class </a:t>
            </a:r>
            <a:r>
              <a:rPr lang="tr-TR" dirty="0" err="1">
                <a:ea typeface="+mn-lt"/>
                <a:cs typeface="+mn-lt"/>
              </a:rPr>
              <a:t>ından</a:t>
            </a:r>
            <a:r>
              <a:rPr lang="tr-TR" dirty="0">
                <a:ea typeface="+mn-lt"/>
                <a:cs typeface="+mn-lt"/>
              </a:rPr>
              <a:t> ulaşmaya çalışacağız.</a:t>
            </a:r>
          </a:p>
          <a:p>
            <a:endParaRPr lang="tr-TR" dirty="0"/>
          </a:p>
          <a:p>
            <a:r>
              <a:rPr lang="tr-TR" dirty="0"/>
              <a:t>Sonuç:</a:t>
            </a:r>
          </a:p>
        </p:txBody>
      </p:sp>
      <p:pic>
        <p:nvPicPr>
          <p:cNvPr id="8" name="Resim 8" descr="metin içeren bir resim&#10;&#10;Açıklama otomatik olarak oluşturuldu">
            <a:extLst>
              <a:ext uri="{FF2B5EF4-FFF2-40B4-BE49-F238E27FC236}">
                <a16:creationId xmlns:a16="http://schemas.microsoft.com/office/drawing/2014/main" xmlns="" id="{6AA0B86A-A88F-4905-AF90-A892B8219C6D}"/>
              </a:ext>
            </a:extLst>
          </p:cNvPr>
          <p:cNvPicPr>
            <a:picLocks noChangeAspect="1"/>
          </p:cNvPicPr>
          <p:nvPr/>
        </p:nvPicPr>
        <p:blipFill>
          <a:blip r:embed="rId2"/>
          <a:stretch>
            <a:fillRect/>
          </a:stretch>
        </p:blipFill>
        <p:spPr>
          <a:xfrm>
            <a:off x="2106246" y="3860234"/>
            <a:ext cx="3407507" cy="847146"/>
          </a:xfrm>
          <a:prstGeom prst="rect">
            <a:avLst/>
          </a:prstGeom>
        </p:spPr>
      </p:pic>
      <p:sp>
        <p:nvSpPr>
          <p:cNvPr id="3" name="Metin kutusu 2">
            <a:extLst>
              <a:ext uri="{FF2B5EF4-FFF2-40B4-BE49-F238E27FC236}">
                <a16:creationId xmlns:a16="http://schemas.microsoft.com/office/drawing/2014/main" xmlns="" id="{35324BE7-B4E3-49FC-83BE-8719A2EA88BD}"/>
              </a:ext>
            </a:extLst>
          </p:cNvPr>
          <p:cNvSpPr txBox="1"/>
          <p:nvPr/>
        </p:nvSpPr>
        <p:spPr>
          <a:xfrm>
            <a:off x="6328372" y="1659631"/>
            <a:ext cx="5745296" cy="5047536"/>
          </a:xfrm>
          <a:prstGeom prst="rect">
            <a:avLst/>
          </a:prstGeom>
          <a:noFill/>
          <a:ln w="31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dirty="0">
              <a:latin typeface="Courier New"/>
              <a:cs typeface="Courier New"/>
            </a:endParaRPr>
          </a:p>
          <a:p>
            <a:r>
              <a:rPr lang="en-US" sz="1400" dirty="0">
                <a:solidFill>
                  <a:srgbClr val="0004FF"/>
                </a:solidFill>
                <a:latin typeface="Courier New"/>
                <a:cs typeface="Courier New"/>
              </a:rPr>
              <a:t>namespace</a:t>
            </a:r>
            <a:r>
              <a:rPr lang="en-US" sz="1400" dirty="0">
                <a:latin typeface="Courier New"/>
                <a:cs typeface="Courier New"/>
              </a:rPr>
              <a:t> ProtectedInternal1</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class</a:t>
            </a:r>
            <a:r>
              <a:rPr lang="en-US" sz="1400" dirty="0">
                <a:latin typeface="Courier New"/>
                <a:cs typeface="Courier New"/>
              </a:rPr>
              <a:t> </a:t>
            </a:r>
            <a:r>
              <a:rPr lang="en-US" sz="1400" dirty="0">
                <a:solidFill>
                  <a:srgbClr val="00B0F0"/>
                </a:solidFill>
                <a:latin typeface="Courier New"/>
                <a:cs typeface="Courier New"/>
              </a:rPr>
              <a:t>TestClass</a:t>
            </a:r>
          </a:p>
          <a:p>
            <a:r>
              <a:rPr lang="en-US" sz="1400" dirty="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protected internal string</a:t>
            </a:r>
            <a:r>
              <a:rPr lang="en-US" sz="1400" dirty="0">
                <a:latin typeface="Courier New"/>
                <a:cs typeface="Courier New"/>
              </a:rPr>
              <a:t> </a:t>
            </a:r>
            <a:r>
              <a:rPr lang="en-US" sz="1400" dirty="0" err="1">
                <a:latin typeface="Courier New"/>
                <a:cs typeface="Courier New"/>
              </a:rPr>
              <a:t>isim</a:t>
            </a:r>
            <a:r>
              <a:rPr lang="en-US" sz="1400" dirty="0">
                <a:latin typeface="Courier New"/>
                <a:cs typeface="Courier New"/>
              </a:rPr>
              <a:t> = </a:t>
            </a:r>
            <a:r>
              <a:rPr lang="en-US" sz="1400" dirty="0">
                <a:solidFill>
                  <a:srgbClr val="C00000"/>
                </a:solidFill>
                <a:latin typeface="Courier New"/>
                <a:cs typeface="Courier New"/>
              </a:rPr>
              <a:t>"Ahmet"</a:t>
            </a:r>
            <a:r>
              <a:rPr lang="en-US" sz="1400" dirty="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protected internal void</a:t>
            </a:r>
            <a:r>
              <a:rPr lang="en-US" sz="1400" dirty="0">
                <a:latin typeface="Courier New"/>
                <a:cs typeface="Courier New"/>
              </a:rPr>
              <a:t> </a:t>
            </a:r>
            <a:r>
              <a:rPr lang="en-US" sz="1400" dirty="0">
                <a:solidFill>
                  <a:srgbClr val="C99700"/>
                </a:solidFill>
                <a:latin typeface="Courier New"/>
                <a:cs typeface="Courier New"/>
              </a:rPr>
              <a:t>Print</a:t>
            </a:r>
            <a:r>
              <a:rPr lang="en-US" sz="1400" dirty="0">
                <a:latin typeface="Courier New"/>
                <a:cs typeface="Courier New"/>
              </a:rPr>
              <a:t>(</a:t>
            </a:r>
            <a:r>
              <a:rPr lang="en-US" sz="1400" dirty="0">
                <a:solidFill>
                  <a:srgbClr val="0004FF"/>
                </a:solidFill>
                <a:latin typeface="Courier New"/>
                <a:cs typeface="Courier New"/>
              </a:rPr>
              <a:t>string</a:t>
            </a:r>
            <a:r>
              <a:rPr lang="en-US" sz="1400" dirty="0">
                <a:latin typeface="Courier New"/>
                <a:cs typeface="Courier New"/>
              </a:rPr>
              <a:t> msg)</a:t>
            </a:r>
          </a:p>
          <a:p>
            <a:r>
              <a:rPr lang="en-US" sz="1400" dirty="0">
                <a:latin typeface="Courier New"/>
                <a:cs typeface="Courier New"/>
              </a:rPr>
              <a:t>    {</a:t>
            </a:r>
          </a:p>
          <a:p>
            <a:r>
              <a:rPr lang="en-US" sz="1400" dirty="0">
                <a:latin typeface="Courier New"/>
                <a:cs typeface="Courier New"/>
              </a:rPr>
              <a:t>        </a:t>
            </a:r>
            <a:r>
              <a:rPr lang="en-US" sz="1400" dirty="0">
                <a:solidFill>
                  <a:srgbClr val="00B0F0"/>
                </a:solidFill>
                <a:latin typeface="Courier New"/>
                <a:cs typeface="Courier New"/>
              </a:rPr>
              <a:t>Console</a:t>
            </a:r>
            <a:r>
              <a:rPr lang="en-US" sz="1400" dirty="0">
                <a:latin typeface="Courier New"/>
                <a:cs typeface="Courier New"/>
              </a:rPr>
              <a:t>.</a:t>
            </a:r>
            <a:r>
              <a:rPr lang="en-US" sz="1400" dirty="0">
                <a:solidFill>
                  <a:srgbClr val="C99700"/>
                </a:solidFill>
                <a:latin typeface="Courier New"/>
                <a:cs typeface="Courier New"/>
              </a:rPr>
              <a:t>WriteLine</a:t>
            </a:r>
            <a:r>
              <a:rPr lang="en-US" sz="1400" dirty="0">
                <a:latin typeface="Courier New"/>
                <a:cs typeface="Courier New"/>
              </a:rPr>
              <a:t>(</a:t>
            </a:r>
            <a:r>
              <a:rPr lang="en-US" sz="1400" dirty="0">
                <a:solidFill>
                  <a:srgbClr val="C00000"/>
                </a:solidFill>
                <a:latin typeface="Courier New"/>
                <a:cs typeface="Courier New"/>
              </a:rPr>
              <a:t>"Merhaba"</a:t>
            </a:r>
            <a:r>
              <a:rPr lang="en-US" sz="1400" dirty="0">
                <a:latin typeface="Courier New"/>
                <a:cs typeface="Courier New"/>
              </a:rPr>
              <a:t> + msg);</a:t>
            </a:r>
          </a:p>
          <a:p>
            <a:r>
              <a:rPr lang="en-US" sz="1400" dirty="0">
                <a:latin typeface="Courier New"/>
                <a:cs typeface="Courier New"/>
              </a:rPr>
              <a:t>    }</a:t>
            </a:r>
          </a:p>
          <a:p>
            <a:endParaRPr lang="en-US" sz="1400" dirty="0">
              <a:latin typeface="Courier New"/>
              <a:cs typeface="Courier New"/>
            </a:endParaRPr>
          </a:p>
          <a:p>
            <a:r>
              <a:rPr lang="en-US" sz="1400" dirty="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class</a:t>
            </a:r>
            <a:r>
              <a:rPr lang="en-US" sz="1400" dirty="0">
                <a:latin typeface="Courier New"/>
                <a:cs typeface="Courier New"/>
              </a:rPr>
              <a:t> </a:t>
            </a:r>
            <a:r>
              <a:rPr lang="en-US" sz="1400" dirty="0">
                <a:solidFill>
                  <a:srgbClr val="00B0F0"/>
                </a:solidFill>
                <a:latin typeface="Courier New"/>
                <a:cs typeface="Courier New"/>
              </a:rPr>
              <a:t>Test2</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static void</a:t>
            </a:r>
            <a:r>
              <a:rPr lang="en-US" sz="1400" dirty="0">
                <a:latin typeface="Courier New"/>
                <a:cs typeface="Courier New"/>
              </a:rPr>
              <a:t> </a:t>
            </a:r>
            <a:r>
              <a:rPr lang="en-US" sz="1400" dirty="0">
                <a:solidFill>
                  <a:srgbClr val="C99700"/>
                </a:solidFill>
                <a:latin typeface="Courier New"/>
                <a:cs typeface="Courier New"/>
              </a:rPr>
              <a:t>Main</a:t>
            </a:r>
            <a:r>
              <a:rPr lang="en-US" sz="1400" dirty="0">
                <a:latin typeface="Courier New"/>
                <a:cs typeface="Courier New"/>
              </a:rPr>
              <a:t>(</a:t>
            </a:r>
            <a:r>
              <a:rPr lang="en-US" sz="1400" dirty="0">
                <a:solidFill>
                  <a:srgbClr val="0004FF"/>
                </a:solidFill>
                <a:latin typeface="Courier New"/>
                <a:cs typeface="Courier New"/>
              </a:rPr>
              <a:t>string[]</a:t>
            </a:r>
            <a:r>
              <a:rPr lang="en-US" sz="1400" dirty="0">
                <a:latin typeface="Courier New"/>
                <a:cs typeface="Courier New"/>
              </a:rPr>
              <a:t> </a:t>
            </a:r>
            <a:r>
              <a:rPr lang="en-US" sz="1400" dirty="0" err="1">
                <a:latin typeface="Courier New"/>
                <a:cs typeface="Courier New"/>
              </a:rPr>
              <a:t>args</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r>
              <a:rPr lang="en-US" sz="1400" dirty="0">
                <a:solidFill>
                  <a:srgbClr val="00B0F0"/>
                </a:solidFill>
                <a:latin typeface="Courier New"/>
                <a:cs typeface="Courier New"/>
              </a:rPr>
              <a:t>TestClass </a:t>
            </a:r>
            <a:r>
              <a:rPr lang="en-US" sz="1400" dirty="0" err="1">
                <a:latin typeface="Courier New"/>
                <a:cs typeface="Courier New"/>
              </a:rPr>
              <a:t>tc</a:t>
            </a:r>
            <a:r>
              <a:rPr lang="en-US" sz="1400" dirty="0">
                <a:latin typeface="Courier New"/>
                <a:cs typeface="Courier New"/>
              </a:rPr>
              <a:t> = </a:t>
            </a:r>
            <a:r>
              <a:rPr lang="en-US" sz="1400" dirty="0">
                <a:solidFill>
                  <a:srgbClr val="0004FF"/>
                </a:solidFill>
                <a:latin typeface="Courier New"/>
                <a:cs typeface="Courier New"/>
              </a:rPr>
              <a:t>new</a:t>
            </a:r>
            <a:r>
              <a:rPr lang="en-US" sz="1400" dirty="0">
                <a:latin typeface="Courier New"/>
                <a:cs typeface="Courier New"/>
              </a:rPr>
              <a:t> </a:t>
            </a:r>
            <a:r>
              <a:rPr lang="en-US" sz="1400" dirty="0">
                <a:solidFill>
                  <a:srgbClr val="00B0F0"/>
                </a:solidFill>
                <a:latin typeface="Courier New"/>
                <a:cs typeface="Courier New"/>
              </a:rPr>
              <a:t>TestClass</a:t>
            </a:r>
            <a:r>
              <a:rPr lang="en-US" sz="1400" dirty="0">
                <a:latin typeface="Courier New"/>
                <a:cs typeface="Courier New"/>
              </a:rPr>
              <a:t>();</a:t>
            </a:r>
          </a:p>
          <a:p>
            <a:r>
              <a:rPr lang="en-US" sz="1400" dirty="0">
                <a:latin typeface="Courier New"/>
                <a:cs typeface="Courier New"/>
              </a:rPr>
              <a:t>   </a:t>
            </a:r>
            <a:r>
              <a:rPr lang="en-US" sz="1400" dirty="0" smtClean="0">
                <a:latin typeface="Courier New"/>
                <a:cs typeface="Courier New"/>
              </a:rPr>
              <a:t> </a:t>
            </a:r>
            <a:r>
              <a:rPr lang="tr-TR" sz="1400" dirty="0" smtClean="0">
                <a:latin typeface="Courier New"/>
                <a:cs typeface="Courier New"/>
              </a:rPr>
              <a:t> </a:t>
            </a:r>
            <a:r>
              <a:rPr lang="en-US" sz="1400" dirty="0" err="1" smtClean="0">
                <a:solidFill>
                  <a:srgbClr val="00B0F0"/>
                </a:solidFill>
                <a:latin typeface="Courier New"/>
                <a:cs typeface="Courier New"/>
              </a:rPr>
              <a:t>Console</a:t>
            </a:r>
            <a:r>
              <a:rPr lang="en-US" sz="1400" dirty="0" err="1" smtClean="0">
                <a:latin typeface="Courier New"/>
                <a:cs typeface="Courier New"/>
              </a:rPr>
              <a:t>.</a:t>
            </a:r>
            <a:r>
              <a:rPr lang="en-US" sz="1400" dirty="0" err="1" smtClean="0">
                <a:solidFill>
                  <a:srgbClr val="C99700"/>
                </a:solidFill>
                <a:latin typeface="Courier New"/>
                <a:cs typeface="Courier New"/>
              </a:rPr>
              <a:t>WriteLine</a:t>
            </a:r>
            <a:r>
              <a:rPr lang="en-US" sz="1400" dirty="0">
                <a:latin typeface="Courier New"/>
                <a:cs typeface="Courier New"/>
              </a:rPr>
              <a:t>(</a:t>
            </a:r>
            <a:r>
              <a:rPr lang="en-US" sz="1400" dirty="0">
                <a:solidFill>
                  <a:srgbClr val="C00000"/>
                </a:solidFill>
                <a:latin typeface="Courier New"/>
                <a:cs typeface="Courier New"/>
              </a:rPr>
              <a:t>"</a:t>
            </a:r>
            <a:r>
              <a:rPr lang="en-US" sz="1400" dirty="0" err="1">
                <a:solidFill>
                  <a:srgbClr val="C00000"/>
                </a:solidFill>
                <a:latin typeface="Courier New"/>
                <a:cs typeface="Courier New"/>
              </a:rPr>
              <a:t>Hoş</a:t>
            </a:r>
            <a:r>
              <a:rPr lang="en-US" sz="1400" dirty="0">
                <a:solidFill>
                  <a:srgbClr val="C00000"/>
                </a:solidFill>
                <a:latin typeface="Courier New"/>
                <a:cs typeface="Courier New"/>
              </a:rPr>
              <a:t> </a:t>
            </a:r>
            <a:r>
              <a:rPr lang="en-US" sz="1400" dirty="0" err="1">
                <a:solidFill>
                  <a:srgbClr val="C00000"/>
                </a:solidFill>
                <a:latin typeface="Courier New"/>
                <a:cs typeface="Courier New"/>
              </a:rPr>
              <a:t>geldin</a:t>
            </a:r>
            <a:r>
              <a:rPr lang="en-US" sz="1400" dirty="0" smtClean="0">
                <a:solidFill>
                  <a:srgbClr val="C00000"/>
                </a:solidFill>
                <a:latin typeface="Courier New"/>
                <a:cs typeface="Courier New"/>
              </a:rPr>
              <a:t>"</a:t>
            </a:r>
            <a:r>
              <a:rPr lang="en-US" sz="1400" dirty="0" smtClean="0">
                <a:latin typeface="Courier New"/>
                <a:cs typeface="Courier New"/>
              </a:rPr>
              <a:t>+</a:t>
            </a:r>
            <a:r>
              <a:rPr lang="en-US" sz="1400" dirty="0" err="1" smtClean="0">
                <a:latin typeface="Courier New"/>
                <a:cs typeface="Courier New"/>
              </a:rPr>
              <a:t>tc.isim</a:t>
            </a:r>
            <a:r>
              <a:rPr lang="en-US" sz="1400" dirty="0">
                <a:latin typeface="Courier New"/>
                <a:cs typeface="Courier New"/>
              </a:rPr>
              <a:t>);</a:t>
            </a:r>
          </a:p>
          <a:p>
            <a:r>
              <a:rPr lang="en-US" sz="1400" dirty="0">
                <a:latin typeface="Courier New"/>
                <a:cs typeface="Courier New"/>
              </a:rPr>
              <a:t>            tc.</a:t>
            </a:r>
            <a:r>
              <a:rPr lang="en-US" sz="1400" dirty="0">
                <a:solidFill>
                  <a:srgbClr val="C99700"/>
                </a:solidFill>
                <a:latin typeface="Courier New"/>
                <a:cs typeface="Courier New"/>
              </a:rPr>
              <a:t>Print</a:t>
            </a:r>
            <a:r>
              <a:rPr lang="en-US" sz="1400" dirty="0">
                <a:latin typeface="Courier New"/>
                <a:cs typeface="Courier New"/>
              </a:rPr>
              <a:t>(</a:t>
            </a:r>
            <a:r>
              <a:rPr lang="en-US" sz="1400" dirty="0">
                <a:solidFill>
                  <a:srgbClr val="C00000"/>
                </a:solidFill>
                <a:latin typeface="Courier New"/>
                <a:cs typeface="Courier New"/>
              </a:rPr>
              <a:t>"Ahmet"</a:t>
            </a:r>
            <a:r>
              <a:rPr lang="en-US" sz="1400" dirty="0">
                <a:latin typeface="Courier New"/>
                <a:cs typeface="Courier New"/>
              </a:rPr>
              <a:t>);</a:t>
            </a:r>
          </a:p>
          <a:p>
            <a:r>
              <a:rPr lang="en-US" sz="1400" dirty="0">
                <a:latin typeface="Courier New"/>
                <a:cs typeface="Courier New"/>
              </a:rPr>
              <a:t>        </a:t>
            </a:r>
            <a:r>
              <a:rPr lang="en-US" sz="1400" dirty="0" smtClean="0">
                <a:latin typeface="Courier New"/>
                <a:cs typeface="Courier New"/>
              </a:rPr>
              <a:t>}</a:t>
            </a:r>
            <a:r>
              <a:rPr lang="en-US" sz="1400" dirty="0">
                <a:latin typeface="Courier New"/>
                <a:cs typeface="Courier New"/>
              </a:rPr>
              <a:t>    </a:t>
            </a:r>
            <a:endParaRPr lang="tr-TR" sz="1400" dirty="0" smtClean="0">
              <a:latin typeface="Courier New"/>
              <a:cs typeface="Courier New"/>
            </a:endParaRPr>
          </a:p>
          <a:p>
            <a:r>
              <a:rPr lang="tr-TR" sz="1400" dirty="0" smtClean="0">
                <a:latin typeface="Courier New"/>
                <a:cs typeface="Courier New"/>
              </a:rPr>
              <a:t>	</a:t>
            </a:r>
            <a:r>
              <a:rPr lang="en-US" sz="1400" dirty="0" smtClean="0">
                <a:latin typeface="Courier New"/>
                <a:cs typeface="Courier New"/>
              </a:rPr>
              <a:t>}</a:t>
            </a:r>
            <a:r>
              <a:rPr lang="tr-TR" sz="1400" dirty="0" smtClean="0">
                <a:latin typeface="Courier New"/>
                <a:cs typeface="Courier New"/>
              </a:rPr>
              <a:t>  </a:t>
            </a:r>
          </a:p>
          <a:p>
            <a:endParaRPr lang="tr-TR" sz="1400" dirty="0">
              <a:latin typeface="Courier New"/>
              <a:cs typeface="Courier New"/>
            </a:endParaRPr>
          </a:p>
          <a:p>
            <a:r>
              <a:rPr lang="en-US" sz="1400" dirty="0" smtClean="0">
                <a:latin typeface="Courier New"/>
                <a:cs typeface="Courier New"/>
              </a:rPr>
              <a:t>}</a:t>
            </a:r>
            <a:endParaRPr lang="en-US" sz="1400" dirty="0">
              <a:latin typeface="Courier New"/>
              <a:cs typeface="Courier New"/>
            </a:endParaRPr>
          </a:p>
        </p:txBody>
      </p:sp>
    </p:spTree>
    <p:extLst>
      <p:ext uri="{BB962C8B-B14F-4D97-AF65-F5344CB8AC3E}">
        <p14:creationId xmlns:p14="http://schemas.microsoft.com/office/powerpoint/2010/main" val="10305564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a:ea typeface="+mj-lt"/>
                <a:cs typeface="+mj-lt"/>
              </a:rPr>
              <a:t>C# </a:t>
            </a:r>
            <a:r>
              <a:rPr lang="tr-TR" err="1">
                <a:ea typeface="+mj-lt"/>
                <a:cs typeface="+mj-lt"/>
              </a:rPr>
              <a:t>Protected</a:t>
            </a:r>
            <a:r>
              <a:rPr lang="tr-TR">
                <a:ea typeface="+mj-lt"/>
                <a:cs typeface="+mj-lt"/>
              </a:rPr>
              <a:t> </a:t>
            </a:r>
            <a:r>
              <a:rPr lang="tr-TR" err="1">
                <a:ea typeface="+mj-lt"/>
                <a:cs typeface="+mj-lt"/>
              </a:rPr>
              <a:t>Internal</a:t>
            </a:r>
            <a:r>
              <a:rPr lang="tr-TR">
                <a:ea typeface="+mj-lt"/>
                <a:cs typeface="+mj-lt"/>
              </a:rPr>
              <a:t> Örneği 2</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29</a:t>
            </a:fld>
            <a:endParaRPr lang="en-US"/>
          </a:p>
        </p:txBody>
      </p:sp>
      <p:sp>
        <p:nvSpPr>
          <p:cNvPr id="7" name="İçerik Yer Tutucusu 6">
            <a:extLst>
              <a:ext uri="{FF2B5EF4-FFF2-40B4-BE49-F238E27FC236}">
                <a16:creationId xmlns:a16="http://schemas.microsoft.com/office/drawing/2014/main" xmlns="" id="{CB82EB6D-45A8-455C-95AB-4343CDF2B688}"/>
              </a:ext>
            </a:extLst>
          </p:cNvPr>
          <p:cNvSpPr>
            <a:spLocks noGrp="1"/>
          </p:cNvSpPr>
          <p:nvPr>
            <p:ph idx="1"/>
          </p:nvPr>
        </p:nvSpPr>
        <p:spPr>
          <a:xfrm>
            <a:off x="1470337" y="1946685"/>
            <a:ext cx="4371278" cy="5394548"/>
          </a:xfrm>
        </p:spPr>
        <p:txBody>
          <a:bodyPr vert="horz" lIns="91440" tIns="45720" rIns="91440" bIns="45720" rtlCol="0" anchor="t">
            <a:normAutofit/>
          </a:bodyPr>
          <a:lstStyle/>
          <a:p>
            <a:r>
              <a:rPr lang="tr-TR" dirty="0" err="1">
                <a:ea typeface="+mn-lt"/>
                <a:cs typeface="+mn-lt"/>
              </a:rPr>
              <a:t>ClassTest</a:t>
            </a:r>
            <a:r>
              <a:rPr lang="tr-TR" dirty="0">
                <a:ea typeface="+mn-lt"/>
                <a:cs typeface="+mn-lt"/>
              </a:rPr>
              <a:t> in üyesi olan isim ve </a:t>
            </a:r>
            <a:r>
              <a:rPr lang="tr-TR" dirty="0" err="1">
                <a:ea typeface="+mn-lt"/>
                <a:cs typeface="+mn-lt"/>
              </a:rPr>
              <a:t>print</a:t>
            </a:r>
            <a:r>
              <a:rPr lang="tr-TR" dirty="0">
                <a:ea typeface="+mn-lt"/>
                <a:cs typeface="+mn-lt"/>
              </a:rPr>
              <a:t> </a:t>
            </a:r>
            <a:r>
              <a:rPr lang="tr-TR" dirty="0" err="1">
                <a:ea typeface="+mn-lt"/>
                <a:cs typeface="+mn-lt"/>
              </a:rPr>
              <a:t>protected</a:t>
            </a:r>
            <a:r>
              <a:rPr lang="tr-TR" dirty="0">
                <a:ea typeface="+mn-lt"/>
                <a:cs typeface="+mn-lt"/>
              </a:rPr>
              <a:t> </a:t>
            </a:r>
            <a:r>
              <a:rPr lang="tr-TR" dirty="0" err="1">
                <a:ea typeface="+mn-lt"/>
                <a:cs typeface="+mn-lt"/>
              </a:rPr>
              <a:t>internal</a:t>
            </a:r>
            <a:r>
              <a:rPr lang="tr-TR" dirty="0">
                <a:ea typeface="+mn-lt"/>
                <a:cs typeface="+mn-lt"/>
              </a:rPr>
              <a:t> </a:t>
            </a:r>
            <a:r>
              <a:rPr lang="tr-TR" dirty="0" err="1">
                <a:ea typeface="+mn-lt"/>
                <a:cs typeface="+mn-lt"/>
              </a:rPr>
              <a:t>dir</a:t>
            </a:r>
            <a:endParaRPr lang="tr-TR" dirty="0"/>
          </a:p>
          <a:p>
            <a:endParaRPr lang="tr-TR" dirty="0">
              <a:ea typeface="+mn-lt"/>
              <a:cs typeface="+mn-lt"/>
            </a:endParaRPr>
          </a:p>
          <a:p>
            <a:r>
              <a:rPr lang="tr-TR" dirty="0"/>
              <a:t>Class Program üzerinden erişebildiğimizi görüyoruz.</a:t>
            </a:r>
          </a:p>
          <a:p>
            <a:endParaRPr lang="tr-TR" dirty="0"/>
          </a:p>
        </p:txBody>
      </p:sp>
      <p:pic>
        <p:nvPicPr>
          <p:cNvPr id="6" name="Resim 7" descr="metin içeren bir resim&#10;&#10;Açıklama otomatik olarak oluşturuldu">
            <a:extLst>
              <a:ext uri="{FF2B5EF4-FFF2-40B4-BE49-F238E27FC236}">
                <a16:creationId xmlns:a16="http://schemas.microsoft.com/office/drawing/2014/main" xmlns="" id="{40F2EC91-8A39-4C82-9C87-FFFF441BDBAF}"/>
              </a:ext>
            </a:extLst>
          </p:cNvPr>
          <p:cNvPicPr>
            <a:picLocks noChangeAspect="1"/>
          </p:cNvPicPr>
          <p:nvPr/>
        </p:nvPicPr>
        <p:blipFill>
          <a:blip r:embed="rId2"/>
          <a:stretch>
            <a:fillRect/>
          </a:stretch>
        </p:blipFill>
        <p:spPr>
          <a:xfrm>
            <a:off x="1389562" y="4771725"/>
            <a:ext cx="4532828" cy="895744"/>
          </a:xfrm>
          <a:prstGeom prst="rect">
            <a:avLst/>
          </a:prstGeom>
        </p:spPr>
      </p:pic>
      <p:sp>
        <p:nvSpPr>
          <p:cNvPr id="3" name="Metin kutusu 2">
            <a:extLst>
              <a:ext uri="{FF2B5EF4-FFF2-40B4-BE49-F238E27FC236}">
                <a16:creationId xmlns:a16="http://schemas.microsoft.com/office/drawing/2014/main" xmlns="" id="{71901CD5-FA6B-4D98-B200-6104EE2752B8}"/>
              </a:ext>
            </a:extLst>
          </p:cNvPr>
          <p:cNvSpPr txBox="1"/>
          <p:nvPr/>
        </p:nvSpPr>
        <p:spPr>
          <a:xfrm>
            <a:off x="6003165" y="1689290"/>
            <a:ext cx="5681031" cy="5047536"/>
          </a:xfrm>
          <a:prstGeom prst="rect">
            <a:avLst/>
          </a:prstGeom>
          <a:noFill/>
          <a:ln w="31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dirty="0">
              <a:latin typeface="Courier New"/>
              <a:cs typeface="Courier New"/>
            </a:endParaRPr>
          </a:p>
          <a:p>
            <a:endParaRPr lang="en-US" sz="1400" dirty="0">
              <a:latin typeface="Courier New"/>
              <a:cs typeface="Courier New"/>
            </a:endParaRPr>
          </a:p>
          <a:p>
            <a:r>
              <a:rPr lang="en-US" sz="1400" dirty="0">
                <a:solidFill>
                  <a:srgbClr val="0004FF"/>
                </a:solidFill>
                <a:latin typeface="Courier New"/>
                <a:cs typeface="Courier New"/>
              </a:rPr>
              <a:t>namespace </a:t>
            </a:r>
            <a:r>
              <a:rPr lang="en-US" sz="1400" dirty="0">
                <a:latin typeface="Courier New"/>
                <a:cs typeface="Courier New"/>
              </a:rPr>
              <a:t>ProtectedInternal2</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class</a:t>
            </a:r>
            <a:r>
              <a:rPr lang="en-US" sz="1400" dirty="0">
                <a:latin typeface="Courier New"/>
                <a:cs typeface="Courier New"/>
              </a:rPr>
              <a:t> </a:t>
            </a:r>
            <a:r>
              <a:rPr lang="en-US" sz="1400" dirty="0">
                <a:solidFill>
                  <a:srgbClr val="00B0F0"/>
                </a:solidFill>
                <a:latin typeface="Courier New"/>
                <a:cs typeface="Courier New"/>
              </a:rPr>
              <a:t>ClassTest</a:t>
            </a:r>
          </a:p>
          <a:p>
            <a:r>
              <a:rPr lang="en-US" sz="1400" dirty="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protected internal string</a:t>
            </a:r>
            <a:r>
              <a:rPr lang="en-US" sz="1400" dirty="0">
                <a:latin typeface="Courier New"/>
                <a:cs typeface="Courier New"/>
              </a:rPr>
              <a:t> </a:t>
            </a:r>
            <a:r>
              <a:rPr lang="en-US" sz="1400" dirty="0" err="1">
                <a:latin typeface="Courier New"/>
                <a:cs typeface="Courier New"/>
              </a:rPr>
              <a:t>isim</a:t>
            </a:r>
            <a:r>
              <a:rPr lang="en-US" sz="1400" dirty="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protected internal void</a:t>
            </a:r>
            <a:r>
              <a:rPr lang="en-US" sz="1400" dirty="0">
                <a:latin typeface="Courier New"/>
                <a:cs typeface="Courier New"/>
              </a:rPr>
              <a:t> Print()</a:t>
            </a:r>
          </a:p>
          <a:p>
            <a:r>
              <a:rPr lang="en-US" sz="1400" dirty="0">
                <a:latin typeface="Courier New"/>
                <a:cs typeface="Courier New"/>
              </a:rPr>
              <a:t>    {</a:t>
            </a:r>
          </a:p>
          <a:p>
            <a:r>
              <a:rPr lang="en-US" sz="1400" dirty="0">
                <a:latin typeface="Courier New"/>
                <a:cs typeface="Courier New"/>
              </a:rPr>
              <a:t>        </a:t>
            </a:r>
            <a:r>
              <a:rPr lang="en-US" sz="1400" dirty="0">
                <a:solidFill>
                  <a:srgbClr val="00B0F0"/>
                </a:solidFill>
                <a:latin typeface="Courier New"/>
                <a:cs typeface="Courier New"/>
              </a:rPr>
              <a:t>Console</a:t>
            </a:r>
            <a:r>
              <a:rPr lang="en-US" sz="1400" dirty="0">
                <a:latin typeface="Courier New"/>
                <a:cs typeface="Courier New"/>
              </a:rPr>
              <a:t>.</a:t>
            </a:r>
            <a:r>
              <a:rPr lang="en-US" sz="1400" dirty="0">
                <a:solidFill>
                  <a:srgbClr val="C99700"/>
                </a:solidFill>
                <a:latin typeface="Courier New"/>
                <a:cs typeface="Courier New"/>
              </a:rPr>
              <a:t>WriteLine</a:t>
            </a:r>
            <a:r>
              <a:rPr lang="en-US" sz="1400" dirty="0">
                <a:latin typeface="Courier New"/>
                <a:cs typeface="Courier New"/>
              </a:rPr>
              <a:t>(</a:t>
            </a:r>
            <a:r>
              <a:rPr lang="en-US" sz="1400" dirty="0">
                <a:solidFill>
                  <a:srgbClr val="C00000"/>
                </a:solidFill>
                <a:latin typeface="Courier New"/>
                <a:cs typeface="Courier New"/>
              </a:rPr>
              <a:t>"</a:t>
            </a:r>
            <a:r>
              <a:rPr lang="en-US" sz="1400" dirty="0">
                <a:solidFill>
                  <a:schemeClr val="accent5">
                    <a:lumMod val="60000"/>
                    <a:lumOff val="40000"/>
                  </a:schemeClr>
                </a:solidFill>
                <a:latin typeface="Courier New"/>
                <a:cs typeface="Courier New"/>
              </a:rPr>
              <a:t>\n</a:t>
            </a:r>
            <a:r>
              <a:rPr lang="en-US" sz="1400" dirty="0">
                <a:solidFill>
                  <a:srgbClr val="C00000"/>
                </a:solidFill>
                <a:latin typeface="Courier New"/>
                <a:cs typeface="Courier New"/>
              </a:rPr>
              <a:t>Benim Adım"</a:t>
            </a:r>
            <a:r>
              <a:rPr lang="en-US" sz="1400" dirty="0">
                <a:latin typeface="Courier New"/>
                <a:cs typeface="Courier New"/>
              </a:rPr>
              <a:t> + </a:t>
            </a:r>
            <a:r>
              <a:rPr lang="en-US" sz="1400" dirty="0" err="1">
                <a:latin typeface="Courier New"/>
                <a:cs typeface="Courier New"/>
              </a:rPr>
              <a:t>isim</a:t>
            </a:r>
            <a:r>
              <a:rPr lang="en-US" sz="1400" dirty="0">
                <a:latin typeface="Courier New"/>
                <a:cs typeface="Courier New"/>
              </a:rPr>
              <a:t>);</a:t>
            </a:r>
          </a:p>
          <a:p>
            <a:r>
              <a:rPr lang="en-US" sz="1400" dirty="0">
                <a:latin typeface="Courier New"/>
                <a:cs typeface="Courier New"/>
              </a:rPr>
              <a:t>    }</a:t>
            </a:r>
          </a:p>
          <a:p>
            <a:endParaRPr lang="en-US" sz="1400" dirty="0">
              <a:latin typeface="Courier New"/>
              <a:cs typeface="Courier New"/>
            </a:endParaRPr>
          </a:p>
          <a:p>
            <a:r>
              <a:rPr lang="en-US" sz="1400" dirty="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class</a:t>
            </a:r>
            <a:r>
              <a:rPr lang="en-US" sz="1400" dirty="0">
                <a:latin typeface="Courier New"/>
                <a:cs typeface="Courier New"/>
              </a:rPr>
              <a:t> </a:t>
            </a:r>
            <a:r>
              <a:rPr lang="en-US" sz="1400" dirty="0">
                <a:solidFill>
                  <a:srgbClr val="00B0F0"/>
                </a:solidFill>
                <a:latin typeface="Courier New"/>
                <a:cs typeface="Courier New"/>
              </a:rPr>
              <a:t>Program</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static void</a:t>
            </a:r>
            <a:r>
              <a:rPr lang="en-US" sz="1400" dirty="0">
                <a:latin typeface="Courier New"/>
                <a:cs typeface="Courier New"/>
              </a:rPr>
              <a:t> </a:t>
            </a:r>
            <a:r>
              <a:rPr lang="en-US" sz="1400" dirty="0">
                <a:solidFill>
                  <a:srgbClr val="C99700"/>
                </a:solidFill>
                <a:latin typeface="Courier New"/>
                <a:cs typeface="Courier New"/>
              </a:rPr>
              <a:t>Main</a:t>
            </a:r>
            <a:r>
              <a:rPr lang="en-US" sz="1400" dirty="0">
                <a:latin typeface="Courier New"/>
                <a:cs typeface="Courier New"/>
              </a:rPr>
              <a:t>(</a:t>
            </a:r>
            <a:r>
              <a:rPr lang="en-US" sz="1400" dirty="0">
                <a:solidFill>
                  <a:srgbClr val="0004FF"/>
                </a:solidFill>
                <a:latin typeface="Courier New"/>
                <a:cs typeface="Courier New"/>
              </a:rPr>
              <a:t>string</a:t>
            </a:r>
            <a:r>
              <a:rPr lang="en-US" sz="1400" dirty="0">
                <a:latin typeface="Courier New"/>
                <a:cs typeface="Courier New"/>
              </a:rPr>
              <a:t>[] </a:t>
            </a:r>
            <a:r>
              <a:rPr lang="en-US" sz="1400" dirty="0" err="1">
                <a:latin typeface="Courier New"/>
                <a:cs typeface="Courier New"/>
              </a:rPr>
              <a:t>args</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r>
              <a:rPr lang="en-US" sz="1400" dirty="0" err="1" smtClean="0">
                <a:solidFill>
                  <a:srgbClr val="00B0F0"/>
                </a:solidFill>
                <a:latin typeface="Courier New"/>
                <a:cs typeface="Courier New"/>
              </a:rPr>
              <a:t>ClassTest</a:t>
            </a:r>
            <a:r>
              <a:rPr lang="en-US" sz="1400" dirty="0" smtClean="0">
                <a:solidFill>
                  <a:srgbClr val="00B0F0"/>
                </a:solidFill>
                <a:latin typeface="Courier New"/>
                <a:cs typeface="Courier New"/>
              </a:rPr>
              <a:t> </a:t>
            </a:r>
            <a:r>
              <a:rPr lang="en-US" sz="1400" dirty="0">
                <a:latin typeface="Courier New"/>
                <a:cs typeface="Courier New"/>
              </a:rPr>
              <a:t>objClassTest = </a:t>
            </a:r>
            <a:r>
              <a:rPr lang="en-US" sz="1400" dirty="0">
                <a:solidFill>
                  <a:srgbClr val="0004FF"/>
                </a:solidFill>
                <a:latin typeface="Courier New"/>
                <a:cs typeface="Courier New"/>
              </a:rPr>
              <a:t>new</a:t>
            </a:r>
            <a:r>
              <a:rPr lang="en-US" sz="1400" dirty="0">
                <a:latin typeface="Courier New"/>
                <a:cs typeface="Courier New"/>
              </a:rPr>
              <a:t> </a:t>
            </a:r>
            <a:r>
              <a:rPr lang="en-US" sz="1400" dirty="0">
                <a:solidFill>
                  <a:srgbClr val="00B0F0"/>
                </a:solidFill>
                <a:latin typeface="Courier New"/>
                <a:cs typeface="Courier New"/>
              </a:rPr>
              <a:t>ClassTest</a:t>
            </a:r>
            <a:r>
              <a:rPr lang="en-US" sz="1400" dirty="0">
                <a:latin typeface="Courier New"/>
                <a:cs typeface="Courier New"/>
              </a:rPr>
              <a:t>();</a:t>
            </a:r>
          </a:p>
          <a:p>
            <a:r>
              <a:rPr lang="en-US" sz="1400" dirty="0">
                <a:latin typeface="Courier New"/>
                <a:cs typeface="Courier New"/>
              </a:rPr>
              <a:t>            objClassTest.isim = </a:t>
            </a:r>
            <a:r>
              <a:rPr lang="en-US" sz="1400" dirty="0">
                <a:solidFill>
                  <a:srgbClr val="C00000"/>
                </a:solidFill>
                <a:latin typeface="Courier New"/>
                <a:cs typeface="Courier New"/>
              </a:rPr>
              <a:t>"Ahmet"</a:t>
            </a:r>
            <a:r>
              <a:rPr lang="en-US" sz="1400" dirty="0">
                <a:latin typeface="Courier New"/>
                <a:cs typeface="Courier New"/>
              </a:rPr>
              <a:t>;</a:t>
            </a:r>
          </a:p>
          <a:p>
            <a:r>
              <a:rPr lang="en-US" sz="1400" dirty="0">
                <a:latin typeface="Courier New"/>
                <a:cs typeface="Courier New"/>
              </a:rPr>
              <a:t>            </a:t>
            </a:r>
            <a:r>
              <a:rPr lang="en-US" sz="1400" dirty="0" smtClean="0">
                <a:latin typeface="Courier New"/>
                <a:cs typeface="Courier New"/>
              </a:rPr>
              <a:t>();</a:t>
            </a:r>
            <a:endParaRPr lang="en-US" sz="1400" dirty="0">
              <a:latin typeface="Courier New"/>
              <a:cs typeface="Courier New"/>
            </a:endParaRPr>
          </a:p>
          <a:p>
            <a:r>
              <a:rPr lang="en-US" sz="1400" dirty="0">
                <a:latin typeface="Courier New"/>
                <a:cs typeface="Courier New"/>
              </a:rPr>
              <a:t>        } </a:t>
            </a:r>
            <a:r>
              <a:rPr lang="en-US" sz="1400" dirty="0" err="1">
                <a:latin typeface="Courier New"/>
                <a:cs typeface="Courier New"/>
              </a:rPr>
              <a:t>objClassTest.</a:t>
            </a:r>
            <a:r>
              <a:rPr lang="en-US" sz="1400" dirty="0" err="1">
                <a:solidFill>
                  <a:srgbClr val="C99700"/>
                </a:solidFill>
                <a:latin typeface="Courier New"/>
                <a:cs typeface="Courier New"/>
              </a:rPr>
              <a:t>Print</a:t>
            </a:r>
            <a:endParaRPr lang="en-US" sz="1400" dirty="0">
              <a:latin typeface="Courier New"/>
              <a:cs typeface="Courier New"/>
            </a:endParaRPr>
          </a:p>
          <a:p>
            <a:r>
              <a:rPr lang="en-US" sz="1400" dirty="0">
                <a:latin typeface="Courier New"/>
                <a:cs typeface="Courier New"/>
              </a:rPr>
              <a:t>    }</a:t>
            </a:r>
          </a:p>
          <a:p>
            <a:r>
              <a:rPr lang="en-US" sz="1400" dirty="0">
                <a:latin typeface="Courier New"/>
                <a:cs typeface="Courier New"/>
              </a:rPr>
              <a:t>}</a:t>
            </a:r>
          </a:p>
        </p:txBody>
      </p:sp>
    </p:spTree>
    <p:extLst>
      <p:ext uri="{BB962C8B-B14F-4D97-AF65-F5344CB8AC3E}">
        <p14:creationId xmlns:p14="http://schemas.microsoft.com/office/powerpoint/2010/main" val="880393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fontScale="90000"/>
          </a:bodyPr>
          <a:lstStyle/>
          <a:p>
            <a:r>
              <a:rPr lang="tr-TR" dirty="0"/>
              <a:t>1- C# Erişim Belirleyiciler (Access </a:t>
            </a:r>
            <a:r>
              <a:rPr lang="en-US" dirty="0"/>
              <a:t>Modifiers)</a:t>
            </a:r>
            <a:endParaRPr lang="tr-TR" dirty="0"/>
          </a:p>
          <a:p>
            <a:r>
              <a:rPr lang="en-US" dirty="0"/>
              <a:t/>
            </a:r>
            <a:br>
              <a:rPr lang="en-US" dirty="0"/>
            </a:b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518909" y="1766312"/>
            <a:ext cx="6755958" cy="4589387"/>
          </a:xfrm>
        </p:spPr>
        <p:txBody>
          <a:bodyPr vert="horz" lIns="91440" tIns="45720" rIns="91440" bIns="45720" rtlCol="0" anchor="t">
            <a:normAutofit/>
          </a:bodyPr>
          <a:lstStyle/>
          <a:p>
            <a:pPr algn="just"/>
            <a:r>
              <a:rPr lang="en-US" dirty="0">
                <a:ea typeface="+mn-lt"/>
                <a:cs typeface="+mn-lt"/>
              </a:rPr>
              <a:t>C# </a:t>
            </a:r>
            <a:r>
              <a:rPr lang="en-US" dirty="0" err="1">
                <a:ea typeface="+mn-lt"/>
                <a:cs typeface="+mn-lt"/>
              </a:rPr>
              <a:t>programlama</a:t>
            </a:r>
            <a:r>
              <a:rPr lang="en-US" dirty="0">
                <a:ea typeface="+mn-lt"/>
                <a:cs typeface="+mn-lt"/>
              </a:rPr>
              <a:t> </a:t>
            </a:r>
            <a:r>
              <a:rPr lang="en-US" dirty="0" err="1">
                <a:ea typeface="+mn-lt"/>
                <a:cs typeface="+mn-lt"/>
              </a:rPr>
              <a:t>dilinde</a:t>
            </a:r>
            <a:r>
              <a:rPr lang="en-US" dirty="0">
                <a:ea typeface="+mn-lt"/>
                <a:cs typeface="+mn-lt"/>
              </a:rPr>
              <a:t> </a:t>
            </a:r>
            <a:r>
              <a:rPr lang="en-US" dirty="0" err="1">
                <a:ea typeface="+mn-lt"/>
                <a:cs typeface="+mn-lt"/>
              </a:rPr>
              <a:t>oluşturulan</a:t>
            </a:r>
            <a:r>
              <a:rPr lang="en-US" dirty="0">
                <a:ea typeface="+mn-lt"/>
                <a:cs typeface="+mn-lt"/>
              </a:rPr>
              <a:t> </a:t>
            </a:r>
            <a:r>
              <a:rPr lang="en-US" dirty="0" err="1">
                <a:ea typeface="+mn-lt"/>
                <a:cs typeface="+mn-lt"/>
              </a:rPr>
              <a:t>uygulamaların</a:t>
            </a:r>
            <a:r>
              <a:rPr lang="en-US" dirty="0">
                <a:ea typeface="+mn-lt"/>
                <a:cs typeface="+mn-lt"/>
              </a:rPr>
              <a:t> </a:t>
            </a:r>
            <a:r>
              <a:rPr lang="en-US" dirty="0" err="1">
                <a:ea typeface="+mn-lt"/>
                <a:cs typeface="+mn-lt"/>
              </a:rPr>
              <a:t>güvenliğini</a:t>
            </a:r>
            <a:r>
              <a:rPr lang="en-US" dirty="0">
                <a:ea typeface="+mn-lt"/>
                <a:cs typeface="+mn-lt"/>
              </a:rPr>
              <a:t> </a:t>
            </a:r>
            <a:r>
              <a:rPr lang="en-US" dirty="0" err="1">
                <a:ea typeface="+mn-lt"/>
                <a:cs typeface="+mn-lt"/>
              </a:rPr>
              <a:t>artırmak</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kullanılan</a:t>
            </a:r>
            <a:r>
              <a:rPr lang="en-US" dirty="0">
                <a:ea typeface="+mn-lt"/>
                <a:cs typeface="+mn-lt"/>
              </a:rPr>
              <a:t> </a:t>
            </a:r>
            <a:r>
              <a:rPr lang="en-US" dirty="0" err="1">
                <a:ea typeface="+mn-lt"/>
                <a:cs typeface="+mn-lt"/>
              </a:rPr>
              <a:t>sınıfların</a:t>
            </a:r>
            <a:r>
              <a:rPr lang="en-US" dirty="0">
                <a:ea typeface="+mn-lt"/>
                <a:cs typeface="+mn-lt"/>
              </a:rPr>
              <a:t> (class) </a:t>
            </a:r>
            <a:r>
              <a:rPr lang="en-US" dirty="0" err="1">
                <a:ea typeface="+mn-lt"/>
                <a:cs typeface="+mn-lt"/>
              </a:rPr>
              <a:t>erişilebilirliğinin</a:t>
            </a:r>
            <a:r>
              <a:rPr lang="en-US" dirty="0">
                <a:ea typeface="+mn-lt"/>
                <a:cs typeface="+mn-lt"/>
              </a:rPr>
              <a:t> </a:t>
            </a:r>
            <a:r>
              <a:rPr lang="en-US" dirty="0" err="1">
                <a:ea typeface="+mn-lt"/>
                <a:cs typeface="+mn-lt"/>
              </a:rPr>
              <a:t>kısıtlanması</a:t>
            </a:r>
            <a:r>
              <a:rPr lang="en-US" dirty="0">
                <a:ea typeface="+mn-lt"/>
                <a:cs typeface="+mn-lt"/>
              </a:rPr>
              <a:t> </a:t>
            </a:r>
            <a:r>
              <a:rPr lang="en-US" dirty="0" err="1">
                <a:ea typeface="+mn-lt"/>
                <a:cs typeface="+mn-lt"/>
              </a:rPr>
              <a:t>gerekmektedir</a:t>
            </a:r>
            <a:r>
              <a:rPr lang="en-US" dirty="0">
                <a:ea typeface="+mn-lt"/>
                <a:cs typeface="+mn-lt"/>
              </a:rPr>
              <a:t>. Bu </a:t>
            </a:r>
            <a:r>
              <a:rPr lang="en-US" dirty="0" err="1">
                <a:ea typeface="+mn-lt"/>
                <a:cs typeface="+mn-lt"/>
              </a:rPr>
              <a:t>anlamda</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belirleyiciler</a:t>
            </a:r>
            <a:r>
              <a:rPr lang="en-US" dirty="0">
                <a:ea typeface="+mn-lt"/>
                <a:cs typeface="+mn-lt"/>
              </a:rPr>
              <a:t> (access modifiers) </a:t>
            </a:r>
            <a:r>
              <a:rPr lang="en-US" dirty="0" err="1">
                <a:ea typeface="+mn-lt"/>
                <a:cs typeface="+mn-lt"/>
              </a:rPr>
              <a:t>koda</a:t>
            </a:r>
            <a:r>
              <a:rPr lang="en-US" dirty="0">
                <a:ea typeface="+mn-lt"/>
                <a:cs typeface="+mn-lt"/>
              </a:rPr>
              <a:t> </a:t>
            </a:r>
            <a:r>
              <a:rPr lang="en-US" dirty="0" err="1">
                <a:ea typeface="+mn-lt"/>
                <a:cs typeface="+mn-lt"/>
              </a:rPr>
              <a:t>dışardan</a:t>
            </a:r>
            <a:r>
              <a:rPr lang="en-US" dirty="0">
                <a:ea typeface="+mn-lt"/>
                <a:cs typeface="+mn-lt"/>
              </a:rPr>
              <a:t> </a:t>
            </a:r>
            <a:r>
              <a:rPr lang="en-US" dirty="0" err="1">
                <a:ea typeface="+mn-lt"/>
                <a:cs typeface="+mn-lt"/>
              </a:rPr>
              <a:t>yapılmak</a:t>
            </a:r>
            <a:r>
              <a:rPr lang="en-US" dirty="0">
                <a:ea typeface="+mn-lt"/>
                <a:cs typeface="+mn-lt"/>
              </a:rPr>
              <a:t> </a:t>
            </a:r>
            <a:r>
              <a:rPr lang="en-US" dirty="0" err="1">
                <a:ea typeface="+mn-lt"/>
                <a:cs typeface="+mn-lt"/>
              </a:rPr>
              <a:t>istenen</a:t>
            </a:r>
            <a:r>
              <a:rPr lang="en-US" dirty="0">
                <a:ea typeface="+mn-lt"/>
                <a:cs typeface="+mn-lt"/>
              </a:rPr>
              <a:t> </a:t>
            </a:r>
            <a:r>
              <a:rPr lang="en-US" dirty="0" err="1">
                <a:ea typeface="+mn-lt"/>
                <a:cs typeface="+mn-lt"/>
              </a:rPr>
              <a:t>müdahalenin</a:t>
            </a:r>
            <a:r>
              <a:rPr lang="en-US" dirty="0">
                <a:ea typeface="+mn-lt"/>
                <a:cs typeface="+mn-lt"/>
              </a:rPr>
              <a:t> </a:t>
            </a:r>
            <a:r>
              <a:rPr lang="en-US" dirty="0" err="1">
                <a:ea typeface="+mn-lt"/>
                <a:cs typeface="+mn-lt"/>
              </a:rPr>
              <a:t>sınırlarını</a:t>
            </a:r>
            <a:r>
              <a:rPr lang="en-US" dirty="0">
                <a:ea typeface="+mn-lt"/>
                <a:cs typeface="+mn-lt"/>
              </a:rPr>
              <a:t> </a:t>
            </a:r>
            <a:r>
              <a:rPr lang="en-US" dirty="0" err="1">
                <a:ea typeface="+mn-lt"/>
                <a:cs typeface="+mn-lt"/>
              </a:rPr>
              <a:t>belirlemek</a:t>
            </a:r>
            <a:r>
              <a:rPr lang="en-US" dirty="0">
                <a:ea typeface="+mn-lt"/>
                <a:cs typeface="+mn-lt"/>
              </a:rPr>
              <a:t> </a:t>
            </a:r>
            <a:r>
              <a:rPr lang="en-US" dirty="0" err="1">
                <a:ea typeface="+mn-lt"/>
                <a:cs typeface="+mn-lt"/>
              </a:rPr>
              <a:t>amacıyla</a:t>
            </a:r>
            <a:r>
              <a:rPr lang="en-US" dirty="0">
                <a:ea typeface="+mn-lt"/>
                <a:cs typeface="+mn-lt"/>
              </a:rPr>
              <a:t> </a:t>
            </a:r>
            <a:r>
              <a:rPr lang="en-US" dirty="0" err="1">
                <a:ea typeface="+mn-lt"/>
                <a:cs typeface="+mn-lt"/>
              </a:rPr>
              <a:t>kullanılan</a:t>
            </a:r>
            <a:r>
              <a:rPr lang="en-US" dirty="0">
                <a:ea typeface="+mn-lt"/>
                <a:cs typeface="+mn-lt"/>
              </a:rPr>
              <a:t> </a:t>
            </a:r>
            <a:r>
              <a:rPr lang="en-US" dirty="0" err="1">
                <a:ea typeface="+mn-lt"/>
                <a:cs typeface="+mn-lt"/>
              </a:rPr>
              <a:t>anahtar</a:t>
            </a:r>
            <a:r>
              <a:rPr lang="en-US" dirty="0">
                <a:ea typeface="+mn-lt"/>
                <a:cs typeface="+mn-lt"/>
              </a:rPr>
              <a:t> </a:t>
            </a:r>
            <a:r>
              <a:rPr lang="en-US" dirty="0" err="1">
                <a:ea typeface="+mn-lt"/>
                <a:cs typeface="+mn-lt"/>
              </a:rPr>
              <a:t>ifadelerdir</a:t>
            </a:r>
            <a:r>
              <a:rPr lang="en-US" dirty="0">
                <a:ea typeface="+mn-lt"/>
                <a:cs typeface="+mn-lt"/>
              </a:rPr>
              <a:t>.</a:t>
            </a:r>
            <a:endParaRPr lang="tr-TR" dirty="0">
              <a:ea typeface="+mn-lt"/>
              <a:cs typeface="+mn-lt"/>
            </a:endParaRPr>
          </a:p>
          <a:p>
            <a:pPr algn="just"/>
            <a:endParaRPr lang="en-US" dirty="0"/>
          </a:p>
          <a:p>
            <a:pPr algn="just"/>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a:p>
        </p:txBody>
      </p:sp>
      <p:pic>
        <p:nvPicPr>
          <p:cNvPr id="6" name="Resim 6">
            <a:extLst>
              <a:ext uri="{FF2B5EF4-FFF2-40B4-BE49-F238E27FC236}">
                <a16:creationId xmlns:a16="http://schemas.microsoft.com/office/drawing/2014/main" xmlns="" id="{D0325D6B-974A-43EE-8F9E-533AAAB7C4B6}"/>
              </a:ext>
            </a:extLst>
          </p:cNvPr>
          <p:cNvPicPr>
            <a:picLocks noChangeAspect="1"/>
          </p:cNvPicPr>
          <p:nvPr/>
        </p:nvPicPr>
        <p:blipFill>
          <a:blip r:embed="rId2"/>
          <a:stretch>
            <a:fillRect/>
          </a:stretch>
        </p:blipFill>
        <p:spPr>
          <a:xfrm>
            <a:off x="8514862" y="1901092"/>
            <a:ext cx="3300046" cy="3300046"/>
          </a:xfrm>
          <a:prstGeom prst="rect">
            <a:avLst/>
          </a:prstGeom>
        </p:spPr>
      </p:pic>
    </p:spTree>
    <p:extLst>
      <p:ext uri="{BB962C8B-B14F-4D97-AF65-F5344CB8AC3E}">
        <p14:creationId xmlns:p14="http://schemas.microsoft.com/office/powerpoint/2010/main" val="1510154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ea typeface="+mj-lt"/>
                <a:cs typeface="+mj-lt"/>
              </a:rPr>
              <a:t>C# </a:t>
            </a:r>
            <a:r>
              <a:rPr lang="tr-TR">
                <a:ea typeface="+mj-lt"/>
                <a:cs typeface="+mj-lt"/>
              </a:rPr>
              <a:t>Protected Internal Örneği 3</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30</a:t>
            </a:fld>
            <a:endParaRPr lang="en-US"/>
          </a:p>
        </p:txBody>
      </p:sp>
      <p:sp>
        <p:nvSpPr>
          <p:cNvPr id="7" name="İçerik Yer Tutucusu 6">
            <a:extLst>
              <a:ext uri="{FF2B5EF4-FFF2-40B4-BE49-F238E27FC236}">
                <a16:creationId xmlns:a16="http://schemas.microsoft.com/office/drawing/2014/main" xmlns="" id="{CB82EB6D-45A8-455C-95AB-4343CDF2B688}"/>
              </a:ext>
            </a:extLst>
          </p:cNvPr>
          <p:cNvSpPr>
            <a:spLocks noGrp="1"/>
          </p:cNvSpPr>
          <p:nvPr>
            <p:ph idx="1"/>
          </p:nvPr>
        </p:nvSpPr>
        <p:spPr>
          <a:xfrm>
            <a:off x="1732888" y="1335626"/>
            <a:ext cx="4597748" cy="5394548"/>
          </a:xfrm>
        </p:spPr>
        <p:txBody>
          <a:bodyPr vert="horz" lIns="91440" tIns="45720" rIns="91440" bIns="45720" rtlCol="0" anchor="t">
            <a:normAutofit/>
          </a:bodyPr>
          <a:lstStyle/>
          <a:p>
            <a:pPr algn="just"/>
            <a:endParaRPr lang="tr-TR" dirty="0">
              <a:ea typeface="+mn-lt"/>
              <a:cs typeface="+mn-lt"/>
            </a:endParaRPr>
          </a:p>
          <a:p>
            <a:pPr algn="just"/>
            <a:r>
              <a:rPr lang="tr-TR" dirty="0" err="1">
                <a:ea typeface="+mn-lt"/>
                <a:cs typeface="+mn-lt"/>
              </a:rPr>
              <a:t>Protected</a:t>
            </a:r>
            <a:r>
              <a:rPr lang="tr-TR" dirty="0">
                <a:ea typeface="+mn-lt"/>
                <a:cs typeface="+mn-lt"/>
              </a:rPr>
              <a:t> </a:t>
            </a:r>
            <a:r>
              <a:rPr lang="tr-TR" dirty="0" err="1">
                <a:ea typeface="+mn-lt"/>
                <a:cs typeface="+mn-lt"/>
              </a:rPr>
              <a:t>Internal</a:t>
            </a:r>
            <a:r>
              <a:rPr lang="tr-TR" dirty="0">
                <a:ea typeface="+mn-lt"/>
                <a:cs typeface="+mn-lt"/>
              </a:rPr>
              <a:t> </a:t>
            </a:r>
            <a:r>
              <a:rPr lang="tr-TR" dirty="0" err="1">
                <a:ea typeface="+mn-lt"/>
                <a:cs typeface="+mn-lt"/>
              </a:rPr>
              <a:t>class</a:t>
            </a:r>
            <a:r>
              <a:rPr lang="tr-TR" dirty="0">
                <a:ea typeface="+mn-lt"/>
                <a:cs typeface="+mn-lt"/>
              </a:rPr>
              <a:t> örneğini tekrar görelim. </a:t>
            </a:r>
          </a:p>
          <a:p>
            <a:pPr algn="just"/>
            <a:r>
              <a:rPr lang="tr-TR" dirty="0">
                <a:ea typeface="+mn-lt"/>
                <a:cs typeface="+mn-lt"/>
              </a:rPr>
              <a:t>Game olarak tanımlanan </a:t>
            </a:r>
            <a:r>
              <a:rPr lang="tr-TR" dirty="0" err="1">
                <a:ea typeface="+mn-lt"/>
                <a:cs typeface="+mn-lt"/>
              </a:rPr>
              <a:t>class</a:t>
            </a:r>
            <a:r>
              <a:rPr lang="tr-TR" dirty="0">
                <a:ea typeface="+mn-lt"/>
                <a:cs typeface="+mn-lt"/>
              </a:rPr>
              <a:t> içerisinde ki parametre ve metotların </a:t>
            </a:r>
            <a:r>
              <a:rPr lang="tr-TR" dirty="0" err="1">
                <a:ea typeface="+mn-lt"/>
                <a:cs typeface="+mn-lt"/>
              </a:rPr>
              <a:t>protected</a:t>
            </a:r>
            <a:r>
              <a:rPr lang="tr-TR" dirty="0">
                <a:ea typeface="+mn-lt"/>
                <a:cs typeface="+mn-lt"/>
              </a:rPr>
              <a:t> </a:t>
            </a:r>
            <a:r>
              <a:rPr lang="tr-TR" dirty="0" err="1">
                <a:ea typeface="+mn-lt"/>
                <a:cs typeface="+mn-lt"/>
              </a:rPr>
              <a:t>internal</a:t>
            </a:r>
            <a:r>
              <a:rPr lang="tr-TR" dirty="0">
                <a:ea typeface="+mn-lt"/>
                <a:cs typeface="+mn-lt"/>
              </a:rPr>
              <a:t> olarak tanımlanır. </a:t>
            </a:r>
          </a:p>
          <a:p>
            <a:pPr algn="just"/>
            <a:r>
              <a:rPr lang="tr-TR" dirty="0">
                <a:ea typeface="+mn-lt"/>
                <a:cs typeface="+mn-lt"/>
              </a:rPr>
              <a:t>Main() metodunda erişilmesi örneği yandaki gibidir</a:t>
            </a:r>
            <a:r>
              <a:rPr lang="tr-TR" dirty="0" smtClean="0">
                <a:ea typeface="+mn-lt"/>
                <a:cs typeface="+mn-lt"/>
              </a:rPr>
              <a:t>.</a:t>
            </a:r>
          </a:p>
          <a:p>
            <a:pPr algn="just"/>
            <a:endParaRPr lang="tr-TR" dirty="0">
              <a:ea typeface="+mn-lt"/>
              <a:cs typeface="+mn-lt"/>
            </a:endParaRPr>
          </a:p>
        </p:txBody>
      </p:sp>
      <p:sp>
        <p:nvSpPr>
          <p:cNvPr id="3" name="Metin kutusu 2">
            <a:extLst>
              <a:ext uri="{FF2B5EF4-FFF2-40B4-BE49-F238E27FC236}">
                <a16:creationId xmlns:a16="http://schemas.microsoft.com/office/drawing/2014/main" xmlns="" id="{9DC9BAC5-23D7-4792-B45B-A54C97508475}"/>
              </a:ext>
            </a:extLst>
          </p:cNvPr>
          <p:cNvSpPr txBox="1"/>
          <p:nvPr/>
        </p:nvSpPr>
        <p:spPr>
          <a:xfrm>
            <a:off x="6395547" y="1401410"/>
            <a:ext cx="5295440" cy="4832092"/>
          </a:xfrm>
          <a:prstGeom prst="rect">
            <a:avLst/>
          </a:prstGeom>
          <a:noFill/>
          <a:ln w="31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smtClean="0">
                <a:solidFill>
                  <a:srgbClr val="0004FF"/>
                </a:solidFill>
                <a:latin typeface="Courier New"/>
                <a:cs typeface="Courier New"/>
              </a:rPr>
              <a:t>namespace</a:t>
            </a:r>
            <a:r>
              <a:rPr lang="en-US" sz="1400" dirty="0" smtClean="0">
                <a:latin typeface="Courier New"/>
                <a:cs typeface="Courier New"/>
              </a:rPr>
              <a:t> </a:t>
            </a:r>
            <a:r>
              <a:rPr lang="en-US" sz="1400" dirty="0">
                <a:latin typeface="Courier New"/>
                <a:cs typeface="Courier New"/>
              </a:rPr>
              <a:t>ProtectedInternal1</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public class </a:t>
            </a:r>
            <a:r>
              <a:rPr lang="en-US" sz="1400" dirty="0">
                <a:solidFill>
                  <a:srgbClr val="00B0F0"/>
                </a:solidFill>
                <a:latin typeface="Courier New"/>
                <a:cs typeface="Courier New"/>
              </a:rPr>
              <a:t>Program</a:t>
            </a:r>
          </a:p>
          <a:p>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public static void </a:t>
            </a:r>
            <a:r>
              <a:rPr lang="en-US" sz="1400" dirty="0">
                <a:solidFill>
                  <a:srgbClr val="C99700"/>
                </a:solidFill>
                <a:latin typeface="Courier New"/>
                <a:cs typeface="Courier New"/>
              </a:rPr>
              <a:t>Main</a:t>
            </a:r>
            <a:r>
              <a:rPr lang="en-US" sz="1400" dirty="0">
                <a:latin typeface="Courier New"/>
                <a:cs typeface="Courier New"/>
              </a:rPr>
              <a:t>(</a:t>
            </a:r>
            <a:r>
              <a:rPr lang="en-US" sz="1400" dirty="0">
                <a:solidFill>
                  <a:srgbClr val="0004FF"/>
                </a:solidFill>
                <a:latin typeface="Courier New"/>
                <a:cs typeface="Courier New"/>
              </a:rPr>
              <a:t>string</a:t>
            </a:r>
            <a:r>
              <a:rPr lang="en-US" sz="1400" dirty="0">
                <a:latin typeface="Courier New"/>
                <a:cs typeface="Courier New"/>
              </a:rPr>
              <a:t>[] </a:t>
            </a:r>
            <a:r>
              <a:rPr lang="en-US" sz="1400" dirty="0" err="1">
                <a:latin typeface="Courier New"/>
                <a:cs typeface="Courier New"/>
              </a:rPr>
              <a:t>args</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r>
              <a:rPr lang="en-US" sz="1400" dirty="0">
                <a:solidFill>
                  <a:srgbClr val="00B0F0"/>
                </a:solidFill>
                <a:latin typeface="Courier New"/>
                <a:cs typeface="Courier New"/>
              </a:rPr>
              <a:t>Game </a:t>
            </a:r>
            <a:r>
              <a:rPr lang="en-US" sz="1400" dirty="0" err="1">
                <a:latin typeface="Courier New"/>
                <a:cs typeface="Courier New"/>
              </a:rPr>
              <a:t>game</a:t>
            </a:r>
            <a:r>
              <a:rPr lang="en-US" sz="1400" dirty="0">
                <a:latin typeface="Courier New"/>
                <a:cs typeface="Courier New"/>
              </a:rPr>
              <a:t> = new </a:t>
            </a:r>
            <a:r>
              <a:rPr lang="en-US" sz="1400" dirty="0">
                <a:solidFill>
                  <a:srgbClr val="00B0F0"/>
                </a:solidFill>
                <a:latin typeface="Courier New"/>
                <a:cs typeface="Courier New"/>
              </a:rPr>
              <a:t>Game</a:t>
            </a:r>
            <a:r>
              <a:rPr lang="en-US" sz="1400" dirty="0">
                <a:latin typeface="Courier New"/>
                <a:cs typeface="Courier New"/>
              </a:rPr>
              <a:t>();</a:t>
            </a:r>
          </a:p>
          <a:p>
            <a:r>
              <a:rPr lang="en-US" sz="1400" dirty="0">
                <a:latin typeface="Courier New"/>
                <a:cs typeface="Courier New"/>
              </a:rPr>
              <a:t>            </a:t>
            </a:r>
            <a:r>
              <a:rPr lang="en-US" sz="1400" dirty="0" err="1">
                <a:latin typeface="Courier New"/>
                <a:cs typeface="Courier New"/>
              </a:rPr>
              <a:t>game.Id</a:t>
            </a:r>
            <a:r>
              <a:rPr lang="en-US" sz="1400" dirty="0">
                <a:latin typeface="Courier New"/>
                <a:cs typeface="Courier New"/>
              </a:rPr>
              <a:t> = 255;</a:t>
            </a:r>
          </a:p>
          <a:p>
            <a:r>
              <a:rPr lang="en-US" sz="1400" dirty="0">
                <a:latin typeface="Courier New"/>
                <a:cs typeface="Courier New"/>
              </a:rPr>
              <a:t>            </a:t>
            </a:r>
            <a:r>
              <a:rPr lang="en-US" sz="1400" dirty="0" err="1">
                <a:latin typeface="Courier New"/>
                <a:cs typeface="Courier New"/>
              </a:rPr>
              <a:t>game.Name</a:t>
            </a:r>
            <a:r>
              <a:rPr lang="en-US" sz="1400" dirty="0">
                <a:latin typeface="Courier New"/>
                <a:cs typeface="Courier New"/>
              </a:rPr>
              <a:t> = </a:t>
            </a:r>
            <a:r>
              <a:rPr lang="en-US" sz="1400" dirty="0">
                <a:solidFill>
                  <a:srgbClr val="C00000"/>
                </a:solidFill>
                <a:latin typeface="Courier New"/>
                <a:cs typeface="Courier New"/>
              </a:rPr>
              <a:t>"Counter Strike"</a:t>
            </a:r>
            <a:r>
              <a:rPr lang="en-US" sz="1400" dirty="0">
                <a:latin typeface="Courier New"/>
                <a:cs typeface="Courier New"/>
              </a:rPr>
              <a:t>;</a:t>
            </a:r>
          </a:p>
          <a:p>
            <a:endParaRPr lang="en-US" sz="1400" dirty="0">
              <a:latin typeface="Courier New"/>
              <a:cs typeface="Courier New"/>
            </a:endParaRPr>
          </a:p>
          <a:p>
            <a:r>
              <a:rPr lang="en-US" sz="1400" dirty="0">
                <a:latin typeface="Courier New"/>
                <a:cs typeface="Courier New"/>
              </a:rPr>
              <a:t>            </a:t>
            </a:r>
            <a:r>
              <a:rPr lang="en-US" sz="1400" dirty="0">
                <a:solidFill>
                  <a:srgbClr val="00B0F0"/>
                </a:solidFill>
                <a:latin typeface="Courier New"/>
                <a:cs typeface="Courier New"/>
              </a:rPr>
              <a:t>Console</a:t>
            </a:r>
            <a:r>
              <a:rPr lang="en-US" sz="1400" dirty="0">
                <a:latin typeface="Courier New"/>
                <a:cs typeface="Courier New"/>
              </a:rPr>
              <a:t>.</a:t>
            </a:r>
            <a:r>
              <a:rPr lang="en-US" sz="1400" dirty="0">
                <a:solidFill>
                  <a:srgbClr val="C99700"/>
                </a:solidFill>
                <a:latin typeface="Courier New"/>
                <a:cs typeface="Courier New"/>
              </a:rPr>
              <a:t>WriteLine</a:t>
            </a:r>
            <a:r>
              <a:rPr lang="en-US" sz="1400" dirty="0">
                <a:latin typeface="Courier New"/>
                <a:cs typeface="Courier New"/>
              </a:rPr>
              <a:t>(</a:t>
            </a:r>
            <a:r>
              <a:rPr lang="en-US" sz="1400" dirty="0" err="1">
                <a:latin typeface="Courier New"/>
                <a:cs typeface="Courier New"/>
              </a:rPr>
              <a:t>game.Id</a:t>
            </a:r>
            <a:r>
              <a:rPr lang="en-US" sz="1400" dirty="0">
                <a:latin typeface="Courier New"/>
                <a:cs typeface="Courier New"/>
              </a:rPr>
              <a:t>);</a:t>
            </a:r>
          </a:p>
          <a:p>
            <a:r>
              <a:rPr lang="en-US" sz="1400" dirty="0">
                <a:latin typeface="Courier New"/>
                <a:cs typeface="Courier New"/>
              </a:rPr>
              <a:t>            </a:t>
            </a:r>
            <a:r>
              <a:rPr lang="en-US" sz="1400" dirty="0">
                <a:solidFill>
                  <a:srgbClr val="00B0F0"/>
                </a:solidFill>
                <a:latin typeface="Courier New"/>
                <a:cs typeface="Courier New"/>
              </a:rPr>
              <a:t>Console</a:t>
            </a:r>
            <a:r>
              <a:rPr lang="en-US" sz="1400" dirty="0">
                <a:latin typeface="Courier New"/>
                <a:cs typeface="Courier New"/>
              </a:rPr>
              <a:t>.</a:t>
            </a:r>
            <a:r>
              <a:rPr lang="en-US" sz="1400" dirty="0">
                <a:solidFill>
                  <a:srgbClr val="C99700"/>
                </a:solidFill>
                <a:latin typeface="Courier New"/>
                <a:cs typeface="Courier New"/>
              </a:rPr>
              <a:t>WriteLine</a:t>
            </a:r>
            <a:r>
              <a:rPr lang="en-US" sz="1400" dirty="0">
                <a:latin typeface="Courier New"/>
                <a:cs typeface="Courier New"/>
              </a:rPr>
              <a:t>(</a:t>
            </a:r>
            <a:r>
              <a:rPr lang="en-US" sz="1400" dirty="0" err="1">
                <a:latin typeface="Courier New"/>
                <a:cs typeface="Courier New"/>
              </a:rPr>
              <a:t>game.Name</a:t>
            </a:r>
            <a:r>
              <a:rPr lang="en-US" sz="1400" dirty="0">
                <a:latin typeface="Courier New"/>
                <a:cs typeface="Courier New"/>
              </a:rPr>
              <a:t>);</a:t>
            </a:r>
          </a:p>
          <a:p>
            <a:r>
              <a:rPr lang="en-US" sz="1400" dirty="0">
                <a:latin typeface="Courier New"/>
                <a:cs typeface="Courier New"/>
              </a:rPr>
              <a:t>            </a:t>
            </a:r>
            <a:r>
              <a:rPr lang="en-US" sz="1400" dirty="0">
                <a:solidFill>
                  <a:srgbClr val="00B0F0"/>
                </a:solidFill>
                <a:latin typeface="Courier New"/>
                <a:cs typeface="Courier New"/>
              </a:rPr>
              <a:t>Console</a:t>
            </a:r>
            <a:r>
              <a:rPr lang="en-US" sz="1400" dirty="0">
                <a:latin typeface="Courier New"/>
                <a:cs typeface="Courier New"/>
              </a:rPr>
              <a:t>.</a:t>
            </a:r>
            <a:r>
              <a:rPr lang="en-US" sz="1400" dirty="0">
                <a:solidFill>
                  <a:srgbClr val="C99700"/>
                </a:solidFill>
                <a:latin typeface="Courier New"/>
                <a:cs typeface="Courier New"/>
              </a:rPr>
              <a:t>ReadLine</a:t>
            </a:r>
            <a:r>
              <a:rPr lang="en-US" sz="1400" dirty="0">
                <a:latin typeface="Courier New"/>
                <a:cs typeface="Courier New"/>
              </a:rPr>
              <a:t>();</a:t>
            </a:r>
          </a:p>
          <a:p>
            <a:r>
              <a:rPr lang="en-US" sz="1400" dirty="0">
                <a:latin typeface="Courier New"/>
                <a:cs typeface="Courier New"/>
              </a:rPr>
              <a:t>        }</a:t>
            </a:r>
          </a:p>
          <a:p>
            <a:r>
              <a:rPr lang="en-US" sz="1400" dirty="0" smtClean="0">
                <a:latin typeface="Courier New"/>
                <a:cs typeface="Courier New"/>
              </a:rPr>
              <a:t>}</a:t>
            </a:r>
            <a:endParaRPr lang="en-US" sz="1400" dirty="0">
              <a:latin typeface="Courier New"/>
              <a:cs typeface="Courier New"/>
            </a:endParaRPr>
          </a:p>
          <a:p>
            <a:r>
              <a:rPr lang="en-US" sz="1400" dirty="0">
                <a:latin typeface="Courier New"/>
                <a:cs typeface="Courier New"/>
              </a:rPr>
              <a:t>    </a:t>
            </a:r>
            <a:r>
              <a:rPr lang="en-US" sz="1400" dirty="0">
                <a:solidFill>
                  <a:srgbClr val="0004FF"/>
                </a:solidFill>
                <a:latin typeface="Courier New"/>
                <a:cs typeface="Courier New"/>
              </a:rPr>
              <a:t>public class</a:t>
            </a:r>
            <a:r>
              <a:rPr lang="en-US" sz="1400" dirty="0">
                <a:latin typeface="Courier New"/>
                <a:cs typeface="Courier New"/>
              </a:rPr>
              <a:t> </a:t>
            </a:r>
            <a:r>
              <a:rPr lang="en-US" sz="1400" dirty="0">
                <a:solidFill>
                  <a:srgbClr val="00B0F0"/>
                </a:solidFill>
                <a:latin typeface="Courier New"/>
                <a:cs typeface="Courier New"/>
              </a:rPr>
              <a:t>Game</a:t>
            </a:r>
          </a:p>
          <a:p>
            <a:r>
              <a:rPr lang="en-US" sz="1400" dirty="0">
                <a:latin typeface="Courier New"/>
                <a:cs typeface="Courier New"/>
              </a:rPr>
              <a:t>    {</a:t>
            </a:r>
          </a:p>
          <a:p>
            <a:r>
              <a:rPr lang="en-US" sz="1400" dirty="0" smtClean="0">
                <a:latin typeface="Courier New"/>
                <a:cs typeface="Courier New"/>
              </a:rPr>
              <a:t> </a:t>
            </a:r>
            <a:r>
              <a:rPr lang="en-US" sz="1400" dirty="0">
                <a:latin typeface="Courier New"/>
                <a:cs typeface="Courier New"/>
              </a:rPr>
              <a:t>   </a:t>
            </a:r>
            <a:r>
              <a:rPr lang="en-US" sz="1400" dirty="0">
                <a:solidFill>
                  <a:srgbClr val="0004FF"/>
                </a:solidFill>
                <a:latin typeface="Courier New"/>
                <a:cs typeface="Courier New"/>
              </a:rPr>
              <a:t> protected internal int</a:t>
            </a:r>
            <a:r>
              <a:rPr lang="en-US" sz="1400" dirty="0">
                <a:latin typeface="Courier New"/>
                <a:cs typeface="Courier New"/>
              </a:rPr>
              <a:t> Id { </a:t>
            </a:r>
            <a:r>
              <a:rPr lang="en-US" sz="1400" dirty="0">
                <a:solidFill>
                  <a:srgbClr val="0004FF"/>
                </a:solidFill>
                <a:latin typeface="Courier New"/>
                <a:cs typeface="Courier New"/>
              </a:rPr>
              <a:t>get; set;</a:t>
            </a:r>
            <a:r>
              <a:rPr lang="en-US" sz="1400" dirty="0">
                <a:latin typeface="Courier New"/>
                <a:cs typeface="Courier New"/>
              </a:rPr>
              <a:t> };</a:t>
            </a:r>
          </a:p>
          <a:p>
            <a:r>
              <a:rPr lang="en-US" sz="1400" dirty="0" smtClean="0">
                <a:latin typeface="Courier New"/>
                <a:cs typeface="Courier New"/>
              </a:rPr>
              <a:t> </a:t>
            </a:r>
            <a:r>
              <a:rPr lang="en-US" sz="1400" dirty="0">
                <a:latin typeface="Courier New"/>
                <a:cs typeface="Courier New"/>
              </a:rPr>
              <a:t>   </a:t>
            </a:r>
            <a:r>
              <a:rPr lang="en-US" sz="1400" dirty="0" smtClean="0">
                <a:latin typeface="Courier New"/>
                <a:cs typeface="Courier New"/>
              </a:rPr>
              <a:t> </a:t>
            </a:r>
            <a:r>
              <a:rPr lang="en-US" sz="1400" dirty="0" smtClean="0">
                <a:solidFill>
                  <a:srgbClr val="0004FF"/>
                </a:solidFill>
                <a:latin typeface="Courier New"/>
                <a:cs typeface="Courier New"/>
              </a:rPr>
              <a:t>protected </a:t>
            </a:r>
            <a:r>
              <a:rPr lang="en-US" sz="1400" dirty="0">
                <a:solidFill>
                  <a:srgbClr val="0004FF"/>
                </a:solidFill>
                <a:latin typeface="Courier New"/>
                <a:cs typeface="Courier New"/>
              </a:rPr>
              <a:t>internal string</a:t>
            </a:r>
            <a:r>
              <a:rPr lang="en-US" sz="1400" dirty="0">
                <a:latin typeface="Courier New"/>
                <a:cs typeface="Courier New"/>
              </a:rPr>
              <a:t> </a:t>
            </a:r>
            <a:r>
              <a:rPr lang="en-US" sz="1400" dirty="0" smtClean="0">
                <a:latin typeface="Courier New"/>
                <a:cs typeface="Courier New"/>
              </a:rPr>
              <a:t>Name{</a:t>
            </a:r>
            <a:r>
              <a:rPr lang="en-US" sz="1400" dirty="0" smtClean="0">
                <a:solidFill>
                  <a:srgbClr val="0004FF"/>
                </a:solidFill>
                <a:latin typeface="Courier New"/>
                <a:cs typeface="Courier New"/>
              </a:rPr>
              <a:t>get</a:t>
            </a:r>
            <a:r>
              <a:rPr lang="en-US" sz="1400" dirty="0">
                <a:solidFill>
                  <a:srgbClr val="0004FF"/>
                </a:solidFill>
                <a:latin typeface="Courier New"/>
                <a:cs typeface="Courier New"/>
              </a:rPr>
              <a:t>; set;</a:t>
            </a:r>
            <a:r>
              <a:rPr lang="en-US" sz="1400" dirty="0">
                <a:latin typeface="Courier New"/>
                <a:cs typeface="Courier New"/>
              </a:rPr>
              <a:t> };</a:t>
            </a:r>
          </a:p>
          <a:p>
            <a:r>
              <a:rPr lang="en-US" sz="1400" dirty="0">
                <a:latin typeface="Courier New"/>
                <a:cs typeface="Courier New"/>
              </a:rPr>
              <a:t>    }</a:t>
            </a:r>
          </a:p>
          <a:p>
            <a:r>
              <a:rPr lang="en-US" sz="1400" dirty="0">
                <a:latin typeface="Courier New"/>
                <a:cs typeface="Courier New"/>
              </a:rPr>
              <a:t>}</a:t>
            </a:r>
          </a:p>
        </p:txBody>
      </p:sp>
    </p:spTree>
    <p:extLst>
      <p:ext uri="{BB962C8B-B14F-4D97-AF65-F5344CB8AC3E}">
        <p14:creationId xmlns:p14="http://schemas.microsoft.com/office/powerpoint/2010/main" val="15168551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31</a:t>
            </a:fld>
            <a:endParaRPr lang="en-US"/>
          </a:p>
        </p:txBody>
      </p:sp>
      <p:sp>
        <p:nvSpPr>
          <p:cNvPr id="8" name="Metin kutusu 1">
            <a:extLst>
              <a:ext uri="{FF2B5EF4-FFF2-40B4-BE49-F238E27FC236}">
                <a16:creationId xmlns:a16="http://schemas.microsoft.com/office/drawing/2014/main" xmlns="" id="{1A194228-1291-4779-AAE4-A24DA249DC0E}"/>
              </a:ext>
            </a:extLst>
          </p:cNvPr>
          <p:cNvSpPr txBox="1"/>
          <p:nvPr/>
        </p:nvSpPr>
        <p:spPr>
          <a:xfrm>
            <a:off x="2409092" y="552938"/>
            <a:ext cx="719796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tr-TR" sz="3200" dirty="0">
                <a:solidFill>
                  <a:srgbClr val="178DBB"/>
                </a:solidFill>
              </a:rPr>
              <a:t>3- Erişimlerin T</a:t>
            </a:r>
            <a:r>
              <a:rPr lang="tr-TR" sz="3600" dirty="0">
                <a:solidFill>
                  <a:srgbClr val="178DBB"/>
                </a:solidFill>
              </a:rPr>
              <a:t>ablo Karşılaştırması</a:t>
            </a:r>
            <a:endParaRPr lang="tr-TR" sz="3600" dirty="0"/>
          </a:p>
        </p:txBody>
      </p:sp>
      <p:sp>
        <p:nvSpPr>
          <p:cNvPr id="11" name="Metin Yer Tutucusu 3">
            <a:extLst>
              <a:ext uri="{FF2B5EF4-FFF2-40B4-BE49-F238E27FC236}">
                <a16:creationId xmlns:a16="http://schemas.microsoft.com/office/drawing/2014/main" xmlns="" id="{FD0FA073-7E5F-4469-A872-4CC045775310}"/>
              </a:ext>
            </a:extLst>
          </p:cNvPr>
          <p:cNvSpPr>
            <a:spLocks noGrp="1"/>
          </p:cNvSpPr>
          <p:nvPr/>
        </p:nvSpPr>
        <p:spPr>
          <a:xfrm>
            <a:off x="2501289" y="1440109"/>
            <a:ext cx="8915400" cy="49371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r>
              <a:rPr lang="tr-TR" sz="1800" dirty="0"/>
              <a:t>Erişim belirteçlerinin karşılaştırmasını gösteren tabloyu inceleyelim.</a:t>
            </a:r>
          </a:p>
        </p:txBody>
      </p:sp>
      <p:pic>
        <p:nvPicPr>
          <p:cNvPr id="12" name="Resim 12" descr="tablo içeren bir resim&#10;&#10;Açıklama otomatik olarak oluşturuldu">
            <a:extLst>
              <a:ext uri="{FF2B5EF4-FFF2-40B4-BE49-F238E27FC236}">
                <a16:creationId xmlns:a16="http://schemas.microsoft.com/office/drawing/2014/main" xmlns="" id="{8D0F9F88-3AF5-44BF-85CF-CCDA3B40896A}"/>
              </a:ext>
            </a:extLst>
          </p:cNvPr>
          <p:cNvPicPr>
            <a:picLocks noChangeAspect="1"/>
          </p:cNvPicPr>
          <p:nvPr/>
        </p:nvPicPr>
        <p:blipFill>
          <a:blip r:embed="rId2"/>
          <a:stretch>
            <a:fillRect/>
          </a:stretch>
        </p:blipFill>
        <p:spPr>
          <a:xfrm>
            <a:off x="1993449" y="2111285"/>
            <a:ext cx="8432703" cy="3827787"/>
          </a:xfrm>
          <a:prstGeom prst="rect">
            <a:avLst/>
          </a:prstGeom>
        </p:spPr>
      </p:pic>
    </p:spTree>
    <p:extLst>
      <p:ext uri="{BB962C8B-B14F-4D97-AF65-F5344CB8AC3E}">
        <p14:creationId xmlns:p14="http://schemas.microsoft.com/office/powerpoint/2010/main" val="9405416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4</a:t>
            </a:r>
            <a:r>
              <a:rPr lang="tr-TR" dirty="0" smtClean="0"/>
              <a:t>- </a:t>
            </a:r>
            <a:r>
              <a:rPr lang="tr-TR" dirty="0"/>
              <a:t>Sonuç</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620190" y="1367149"/>
            <a:ext cx="10086553" cy="5364265"/>
          </a:xfrm>
        </p:spPr>
        <p:txBody>
          <a:bodyPr>
            <a:normAutofit/>
          </a:bodyPr>
          <a:lstStyle/>
          <a:p>
            <a:pPr algn="just" fontAlgn="base"/>
            <a:r>
              <a:rPr lang="tr-TR" dirty="0"/>
              <a:t>Kendi sınıfınızı yazacaksanız, öncelikle C# dilinde nesnelerin birbirleriyle ilişki kurarken hangi erişim kontrolleri ile çalıştığını bilmeniz önemlidir. Erişim belirleyiciler (</a:t>
            </a:r>
            <a:r>
              <a:rPr lang="tr-TR" dirty="0" err="1"/>
              <a:t>access</a:t>
            </a:r>
            <a:r>
              <a:rPr lang="tr-TR" dirty="0"/>
              <a:t> </a:t>
            </a:r>
            <a:r>
              <a:rPr lang="tr-TR" dirty="0" err="1"/>
              <a:t>modifiers</a:t>
            </a:r>
            <a:r>
              <a:rPr lang="tr-TR" dirty="0"/>
              <a:t>), sınıflara nerelerden ve ne şekilde erişileceğini belirtir.</a:t>
            </a:r>
          </a:p>
          <a:p>
            <a:pPr algn="just" fontAlgn="base"/>
            <a:r>
              <a:rPr lang="tr-TR" b="1" dirty="0" err="1"/>
              <a:t>Public</a:t>
            </a:r>
            <a:r>
              <a:rPr lang="tr-TR" b="1" dirty="0"/>
              <a:t>:</a:t>
            </a:r>
            <a:r>
              <a:rPr lang="tr-TR" dirty="0"/>
              <a:t> Her yerden erişilebilir.</a:t>
            </a:r>
          </a:p>
          <a:p>
            <a:pPr algn="just" fontAlgn="base"/>
            <a:r>
              <a:rPr lang="tr-TR" b="1" dirty="0" err="1"/>
              <a:t>Private</a:t>
            </a:r>
            <a:r>
              <a:rPr lang="tr-TR" b="1" dirty="0"/>
              <a:t>: </a:t>
            </a:r>
            <a:r>
              <a:rPr lang="tr-TR" dirty="0"/>
              <a:t>Sadece tanımlandığı sınıf içerisinden erişilebilir.</a:t>
            </a:r>
          </a:p>
          <a:p>
            <a:pPr algn="just" fontAlgn="base"/>
            <a:r>
              <a:rPr lang="tr-TR" b="1" dirty="0" err="1"/>
              <a:t>Internal</a:t>
            </a:r>
            <a:r>
              <a:rPr lang="tr-TR" b="1" dirty="0"/>
              <a:t>: </a:t>
            </a:r>
            <a:r>
              <a:rPr lang="tr-TR" dirty="0"/>
              <a:t>Sadece bulunduğu projede erişilebilir.</a:t>
            </a:r>
          </a:p>
          <a:p>
            <a:pPr algn="just" fontAlgn="base"/>
            <a:r>
              <a:rPr lang="tr-TR" b="1" dirty="0" err="1"/>
              <a:t>Protected</a:t>
            </a:r>
            <a:r>
              <a:rPr lang="tr-TR" b="1" dirty="0"/>
              <a:t>: </a:t>
            </a:r>
            <a:r>
              <a:rPr lang="tr-TR" dirty="0"/>
              <a:t>Sadece tanımlandığı sınıfta ya da o sınıfı miras alan sınıflardan erişilebilir.</a:t>
            </a:r>
          </a:p>
          <a:p>
            <a:pPr algn="just" fontAlgn="base"/>
            <a:r>
              <a:rPr lang="tr-TR" b="1" dirty="0" err="1"/>
              <a:t>Protected</a:t>
            </a:r>
            <a:r>
              <a:rPr lang="tr-TR" b="1" dirty="0"/>
              <a:t> </a:t>
            </a:r>
            <a:r>
              <a:rPr lang="tr-TR" b="1" dirty="0" err="1"/>
              <a:t>Internal</a:t>
            </a:r>
            <a:r>
              <a:rPr lang="tr-TR" b="1" dirty="0"/>
              <a:t>: </a:t>
            </a:r>
            <a:r>
              <a:rPr lang="tr-TR" dirty="0"/>
              <a:t>Sadece tanımlandığı sınıfta ya da o sınıfı miras alan sınıflardan erişilebilir. Ayrıca tanımlamanın aynı proje içerisinde olma şartı yoktur. </a:t>
            </a:r>
            <a:r>
              <a:rPr lang="tr-TR" dirty="0" err="1"/>
              <a:t>Protected'dan</a:t>
            </a:r>
            <a:r>
              <a:rPr lang="tr-TR" dirty="0"/>
              <a:t> farkı budur.</a:t>
            </a:r>
          </a:p>
          <a:p>
            <a:pPr algn="just" fontAlgn="base"/>
            <a:r>
              <a:rPr lang="tr-TR" dirty="0"/>
              <a:t>Eğer erişim belirleyici belirtilmemişse, sınıflar </a:t>
            </a:r>
            <a:r>
              <a:rPr lang="tr-TR" b="1" dirty="0" err="1"/>
              <a:t>internal</a:t>
            </a:r>
            <a:r>
              <a:rPr lang="tr-TR" dirty="0" err="1"/>
              <a:t>’dır</a:t>
            </a:r>
            <a:r>
              <a:rPr lang="tr-TR" dirty="0"/>
              <a:t>.</a:t>
            </a:r>
          </a:p>
        </p:txBody>
      </p:sp>
    </p:spTree>
    <p:extLst>
      <p:ext uri="{BB962C8B-B14F-4D97-AF65-F5344CB8AC3E}">
        <p14:creationId xmlns:p14="http://schemas.microsoft.com/office/powerpoint/2010/main" val="29064362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smtClean="0"/>
              <a:t>5- </a:t>
            </a:r>
            <a:r>
              <a:rPr lang="tr-TR" dirty="0"/>
              <a:t>Kaynaklar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2589212" y="1515035"/>
            <a:ext cx="8915400" cy="4396187"/>
          </a:xfrm>
        </p:spPr>
        <p:txBody>
          <a:bodyPr vert="horz" lIns="91440" tIns="45720" rIns="91440" bIns="45720" rtlCol="0" anchor="t">
            <a:normAutofit fontScale="92500" lnSpcReduction="20000"/>
          </a:bodyPr>
          <a:lstStyle/>
          <a:p>
            <a:r>
              <a:rPr lang="en-US" dirty="0">
                <a:ea typeface="+mn-lt"/>
                <a:cs typeface="+mn-lt"/>
              </a:rPr>
              <a:t>C# </a:t>
            </a:r>
            <a:r>
              <a:rPr lang="en-US" dirty="0" err="1">
                <a:ea typeface="+mn-lt"/>
                <a:cs typeface="+mn-lt"/>
              </a:rPr>
              <a:t>Programlama</a:t>
            </a:r>
            <a:r>
              <a:rPr lang="en-US" dirty="0">
                <a:ea typeface="+mn-lt"/>
                <a:cs typeface="+mn-lt"/>
              </a:rPr>
              <a:t> </a:t>
            </a:r>
            <a:r>
              <a:rPr lang="en-US" dirty="0" err="1">
                <a:ea typeface="+mn-lt"/>
                <a:cs typeface="+mn-lt"/>
              </a:rPr>
              <a:t>Dili</a:t>
            </a:r>
            <a:r>
              <a:rPr lang="en-US" dirty="0">
                <a:ea typeface="+mn-lt"/>
                <a:cs typeface="+mn-lt"/>
              </a:rPr>
              <a:t>/</a:t>
            </a:r>
            <a:r>
              <a:rPr lang="en-US" dirty="0" err="1">
                <a:ea typeface="+mn-lt"/>
                <a:cs typeface="+mn-lt"/>
              </a:rPr>
              <a:t>Kalıtım</a:t>
            </a:r>
            <a:r>
              <a:rPr lang="en-US" dirty="0">
                <a:ea typeface="+mn-lt"/>
                <a:cs typeface="+mn-lt"/>
              </a:rPr>
              <a:t/>
            </a:r>
            <a:br>
              <a:rPr lang="en-US" dirty="0">
                <a:ea typeface="+mn-lt"/>
                <a:cs typeface="+mn-lt"/>
              </a:rPr>
            </a:br>
            <a:r>
              <a:rPr lang="en-US" dirty="0">
                <a:ea typeface="+mn-lt"/>
                <a:cs typeface="+mn-lt"/>
              </a:rPr>
              <a:t>(</a:t>
            </a:r>
            <a:r>
              <a:rPr lang="en-US" u="sng" dirty="0">
                <a:solidFill>
                  <a:srgbClr val="00B0F0"/>
                </a:solidFill>
                <a:ea typeface="+mn-lt"/>
                <a:cs typeface="+mn-lt"/>
              </a:rPr>
              <a:t>https://bidb.itu.edu.tr</a:t>
            </a:r>
            <a:r>
              <a:rPr lang="tr-TR" dirty="0">
                <a:ea typeface="+mn-lt"/>
                <a:cs typeface="+mn-lt"/>
              </a:rPr>
              <a:t>)</a:t>
            </a:r>
          </a:p>
          <a:p>
            <a:r>
              <a:rPr lang="tr-TR" dirty="0"/>
              <a:t>Erişim Belirteci "</a:t>
            </a:r>
            <a:r>
              <a:rPr lang="tr-TR" dirty="0" err="1"/>
              <a:t>Private</a:t>
            </a:r>
            <a:r>
              <a:rPr lang="tr-TR" dirty="0"/>
              <a:t>" Örnekleri </a:t>
            </a:r>
            <a:br>
              <a:rPr lang="tr-TR" dirty="0"/>
            </a:br>
            <a:r>
              <a:rPr lang="tr-TR" dirty="0"/>
              <a:t>(</a:t>
            </a:r>
            <a:r>
              <a:rPr lang="tr-TR" u="sng" dirty="0">
                <a:solidFill>
                  <a:srgbClr val="00B0F0"/>
                </a:solidFill>
                <a:ea typeface="+mn-lt"/>
                <a:cs typeface="+mn-lt"/>
              </a:rPr>
              <a:t>https://www.kodlamamerkezi.com/</a:t>
            </a:r>
            <a:r>
              <a:rPr lang="tr-TR" dirty="0">
                <a:solidFill>
                  <a:schemeClr val="tx1"/>
                </a:solidFill>
                <a:ea typeface="+mn-lt"/>
                <a:cs typeface="+mn-lt"/>
              </a:rPr>
              <a:t>,</a:t>
            </a:r>
            <a:r>
              <a:rPr lang="tr-TR" u="sng" dirty="0">
                <a:solidFill>
                  <a:srgbClr val="00B0F0"/>
                </a:solidFill>
                <a:ea typeface="+mn-lt"/>
                <a:cs typeface="+mn-lt"/>
              </a:rPr>
              <a:t>https://www.yazilimkodlama.com/</a:t>
            </a:r>
            <a:r>
              <a:rPr lang="tr-TR" dirty="0"/>
              <a:t>)</a:t>
            </a:r>
          </a:p>
          <a:p>
            <a:r>
              <a:rPr lang="tr-TR" dirty="0" err="1">
                <a:ea typeface="+mn-lt"/>
                <a:cs typeface="+mn-lt"/>
              </a:rPr>
              <a:t>Public</a:t>
            </a:r>
            <a:r>
              <a:rPr lang="tr-TR" dirty="0">
                <a:ea typeface="+mn-lt"/>
                <a:cs typeface="+mn-lt"/>
              </a:rPr>
              <a:t> Class Kullanımı</a:t>
            </a:r>
            <a:r>
              <a:rPr lang="tr-TR" dirty="0"/>
              <a:t/>
            </a:r>
            <a:br>
              <a:rPr lang="tr-TR" dirty="0"/>
            </a:br>
            <a:r>
              <a:rPr lang="tr-TR" dirty="0"/>
              <a:t>(</a:t>
            </a:r>
            <a:r>
              <a:rPr lang="tr-TR" u="sng" dirty="0">
                <a:solidFill>
                  <a:srgbClr val="00B0F0"/>
                </a:solidFill>
                <a:ea typeface="+mn-lt"/>
                <a:cs typeface="+mn-lt"/>
              </a:rPr>
              <a:t>https://csharp-tutorials.com/</a:t>
            </a:r>
            <a:r>
              <a:rPr lang="tr-TR" dirty="0"/>
              <a:t>)</a:t>
            </a:r>
          </a:p>
          <a:p>
            <a:r>
              <a:rPr lang="tr-TR" dirty="0"/>
              <a:t>C# Anahtar Sözcükleri</a:t>
            </a:r>
            <a:br>
              <a:rPr lang="tr-TR" dirty="0"/>
            </a:br>
            <a:r>
              <a:rPr lang="tr-TR" dirty="0"/>
              <a:t>(</a:t>
            </a:r>
            <a:r>
              <a:rPr lang="tr-TR" dirty="0">
                <a:solidFill>
                  <a:srgbClr val="00B0F0"/>
                </a:solidFill>
                <a:ea typeface="+mn-lt"/>
                <a:cs typeface="+mn-lt"/>
              </a:rPr>
              <a:t>https://docs.microsoft.com/</a:t>
            </a:r>
            <a:r>
              <a:rPr lang="tr-TR" dirty="0"/>
              <a:t>)</a:t>
            </a:r>
          </a:p>
          <a:p>
            <a:r>
              <a:rPr lang="en-US" dirty="0"/>
              <a:t>Java Tutorial for Beginners: Learn in 7 Days</a:t>
            </a:r>
            <a:r>
              <a:rPr lang="tr-TR" dirty="0"/>
              <a:t> </a:t>
            </a:r>
            <a:br>
              <a:rPr lang="tr-TR" dirty="0"/>
            </a:br>
            <a:r>
              <a:rPr lang="tr-TR" dirty="0"/>
              <a:t>(</a:t>
            </a:r>
            <a:r>
              <a:rPr lang="en-US" dirty="0">
                <a:hlinkClick r:id="rId2"/>
              </a:rPr>
              <a:t>https://www.guru99.com/java-data-abstraction.html</a:t>
            </a:r>
            <a:r>
              <a:rPr lang="tr-TR" dirty="0"/>
              <a:t>)</a:t>
            </a:r>
          </a:p>
          <a:p>
            <a:r>
              <a:rPr lang="en-US" dirty="0"/>
              <a:t>C# Classes (</a:t>
            </a:r>
            <a:r>
              <a:rPr lang="en-US" dirty="0" err="1"/>
              <a:t>Sınıflar</a:t>
            </a:r>
            <a:r>
              <a:rPr lang="en-US" dirty="0"/>
              <a:t>)</a:t>
            </a:r>
            <a:r>
              <a:rPr lang="tr-TR" dirty="0">
                <a:ea typeface="+mn-lt"/>
                <a:cs typeface="+mn-lt"/>
              </a:rPr>
              <a:t/>
            </a:r>
            <a:br>
              <a:rPr lang="tr-TR" dirty="0">
                <a:ea typeface="+mn-lt"/>
                <a:cs typeface="+mn-lt"/>
              </a:rPr>
            </a:br>
            <a:r>
              <a:rPr lang="tr-TR" dirty="0">
                <a:ea typeface="+mn-lt"/>
                <a:cs typeface="+mn-lt"/>
              </a:rPr>
              <a:t>(</a:t>
            </a:r>
            <a:r>
              <a:rPr lang="tr-TR" u="sng" dirty="0">
                <a:solidFill>
                  <a:srgbClr val="00B0F0"/>
                </a:solidFill>
                <a:ea typeface="+mn-lt"/>
                <a:cs typeface="+mn-lt"/>
                <a:hlinkClick r:id="rId3"/>
              </a:rPr>
              <a:t>https://www.mertkimyonsen.com/</a:t>
            </a:r>
            <a:r>
              <a:rPr lang="tr-TR" dirty="0">
                <a:ea typeface="+mn-lt"/>
                <a:cs typeface="+mn-lt"/>
              </a:rPr>
              <a:t>)</a:t>
            </a:r>
          </a:p>
          <a:p>
            <a:r>
              <a:rPr lang="en-US" dirty="0">
                <a:ea typeface="+mn-lt"/>
                <a:cs typeface="+mn-lt"/>
              </a:rPr>
              <a:t>C# </a:t>
            </a:r>
            <a:r>
              <a:rPr lang="en-US" dirty="0" err="1">
                <a:ea typeface="+mn-lt"/>
                <a:cs typeface="+mn-lt"/>
              </a:rPr>
              <a:t>Erişim</a:t>
            </a:r>
            <a:r>
              <a:rPr lang="en-US" dirty="0">
                <a:ea typeface="+mn-lt"/>
                <a:cs typeface="+mn-lt"/>
              </a:rPr>
              <a:t> </a:t>
            </a:r>
            <a:r>
              <a:rPr lang="en-US" dirty="0" err="1">
                <a:ea typeface="+mn-lt"/>
                <a:cs typeface="+mn-lt"/>
              </a:rPr>
              <a:t>Belirteçleri</a:t>
            </a:r>
            <a:r>
              <a:rPr lang="en-US" dirty="0">
                <a:ea typeface="+mn-lt"/>
                <a:cs typeface="+mn-lt"/>
              </a:rPr>
              <a:t> </a:t>
            </a:r>
            <a:r>
              <a:rPr lang="en-US" dirty="0" err="1">
                <a:ea typeface="+mn-lt"/>
                <a:cs typeface="+mn-lt"/>
              </a:rPr>
              <a:t>Örnekleri</a:t>
            </a:r>
            <a:r>
              <a:rPr lang="en-US" dirty="0">
                <a:ea typeface="+mn-lt"/>
                <a:cs typeface="+mn-lt"/>
              </a:rPr>
              <a:t/>
            </a:r>
            <a:br>
              <a:rPr lang="en-US" dirty="0">
                <a:ea typeface="+mn-lt"/>
                <a:cs typeface="+mn-lt"/>
              </a:rPr>
            </a:br>
            <a:r>
              <a:rPr lang="en-US" dirty="0">
                <a:ea typeface="+mn-lt"/>
                <a:cs typeface="+mn-lt"/>
              </a:rPr>
              <a:t>(</a:t>
            </a:r>
            <a:r>
              <a:rPr lang="tr-TR" u="sng" dirty="0">
                <a:solidFill>
                  <a:srgbClr val="00B0F0"/>
                </a:solidFill>
                <a:ea typeface="+mn-lt"/>
                <a:cs typeface="+mn-lt"/>
                <a:hlinkClick r:id="rId4"/>
              </a:rPr>
              <a:t>https://www.dotnetperls.com/</a:t>
            </a:r>
            <a:r>
              <a:rPr lang="tr-TR" dirty="0">
                <a:ea typeface="+mn-lt"/>
                <a:cs typeface="+mn-lt"/>
              </a:rPr>
              <a:t>)</a:t>
            </a:r>
            <a:endParaRPr lang="tr-TR" dirty="0"/>
          </a:p>
          <a:p>
            <a:r>
              <a:rPr lang="en-US" dirty="0">
                <a:ea typeface="+mn-lt"/>
                <a:cs typeface="+mn-lt"/>
              </a:rPr>
              <a:t>C# </a:t>
            </a:r>
            <a:r>
              <a:rPr lang="en-US" dirty="0" err="1">
                <a:ea typeface="+mn-lt"/>
                <a:cs typeface="+mn-lt"/>
              </a:rPr>
              <a:t>Programlama</a:t>
            </a:r>
            <a:r>
              <a:rPr lang="en-US" dirty="0">
                <a:ea typeface="+mn-lt"/>
                <a:cs typeface="+mn-lt"/>
              </a:rPr>
              <a:t> </a:t>
            </a:r>
            <a:r>
              <a:rPr lang="en-US" dirty="0" err="1">
                <a:ea typeface="+mn-lt"/>
                <a:cs typeface="+mn-lt"/>
              </a:rPr>
              <a:t>Dili</a:t>
            </a:r>
            <a:r>
              <a:rPr lang="en-US" dirty="0">
                <a:ea typeface="+mn-lt"/>
                <a:cs typeface="+mn-lt"/>
              </a:rPr>
              <a:t>/</a:t>
            </a:r>
            <a:r>
              <a:rPr lang="en-US" dirty="0" err="1">
                <a:ea typeface="+mn-lt"/>
                <a:cs typeface="+mn-lt"/>
              </a:rPr>
              <a:t>Kalıtım</a:t>
            </a:r>
            <a:r>
              <a:rPr lang="en-US" dirty="0">
                <a:ea typeface="+mn-lt"/>
                <a:cs typeface="+mn-lt"/>
              </a:rPr>
              <a:t/>
            </a:r>
            <a:br>
              <a:rPr lang="en-US" dirty="0">
                <a:ea typeface="+mn-lt"/>
                <a:cs typeface="+mn-lt"/>
              </a:rPr>
            </a:br>
            <a:r>
              <a:rPr lang="en-US" dirty="0">
                <a:ea typeface="+mn-lt"/>
                <a:cs typeface="+mn-lt"/>
              </a:rPr>
              <a:t>(</a:t>
            </a:r>
            <a:r>
              <a:rPr lang="en-US" u="sng" dirty="0">
                <a:solidFill>
                  <a:srgbClr val="00B0F0"/>
                </a:solidFill>
                <a:ea typeface="+mn-lt"/>
                <a:cs typeface="+mn-lt"/>
              </a:rPr>
              <a:t>https://tr.wikibooks.org/</a:t>
            </a:r>
            <a:r>
              <a:rPr lang="tr-TR" dirty="0">
                <a:ea typeface="+mn-lt"/>
                <a:cs typeface="+mn-lt"/>
              </a:rPr>
              <a:t>)</a:t>
            </a:r>
            <a:endParaRPr lang="tr-TR" dirty="0"/>
          </a:p>
          <a:p>
            <a:endParaRPr lang="tr-TR" dirty="0"/>
          </a:p>
          <a:p>
            <a:endParaRPr lang="tr-TR" dirty="0"/>
          </a:p>
          <a:p>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33</a:t>
            </a:fld>
            <a:endParaRPr lang="en-US"/>
          </a:p>
        </p:txBody>
      </p:sp>
      <p:pic>
        <p:nvPicPr>
          <p:cNvPr id="5" name="Picture 8" descr="Kurumsal Kimlik | Burdur Mehmet Akif Ersoy Üniversitesi">
            <a:extLst>
              <a:ext uri="{FF2B5EF4-FFF2-40B4-BE49-F238E27FC236}">
                <a16:creationId xmlns:a16="http://schemas.microsoft.com/office/drawing/2014/main" xmlns="" id="{9E6DEBDC-868E-48C5-8316-305D8ACCAB5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a:hlinkClick r:id="rId6"/>
            <a:extLst>
              <a:ext uri="{FF2B5EF4-FFF2-40B4-BE49-F238E27FC236}">
                <a16:creationId xmlns:a16="http://schemas.microsoft.com/office/drawing/2014/main" xmlns="" id="{5E0CEE4C-9B47-48D3-9C95-A5768F3000F3}"/>
              </a:ext>
            </a:extLst>
          </p:cNvPr>
          <p:cNvPicPr>
            <a:picLocks noChangeAspect="1"/>
          </p:cNvPicPr>
          <p:nvPr/>
        </p:nvPicPr>
        <p:blipFill>
          <a:blip r:embed="rId7"/>
          <a:stretch>
            <a:fillRect/>
          </a:stretch>
        </p:blipFill>
        <p:spPr>
          <a:xfrm>
            <a:off x="10228222" y="5153978"/>
            <a:ext cx="1778435" cy="1633526"/>
          </a:xfrm>
          <a:prstGeom prst="rect">
            <a:avLst/>
          </a:prstGeom>
        </p:spPr>
      </p:pic>
      <p:sp>
        <p:nvSpPr>
          <p:cNvPr id="7" name="Dikdörtgen 6">
            <a:extLst>
              <a:ext uri="{FF2B5EF4-FFF2-40B4-BE49-F238E27FC236}">
                <a16:creationId xmlns:a16="http://schemas.microsoft.com/office/drawing/2014/main" xmlns=""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8">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34</a:t>
            </a:fld>
            <a:endParaRPr lang="en-US" dirty="0"/>
          </a:p>
        </p:txBody>
      </p:sp>
      <p:pic>
        <p:nvPicPr>
          <p:cNvPr id="2056" name="Picture 8" descr="Kurumsal Kimlik | Burdur Mehmet Akif Ersoy Üniversitesi">
            <a:extLst>
              <a:ext uri="{FF2B5EF4-FFF2-40B4-BE49-F238E27FC236}">
                <a16:creationId xmlns:a16="http://schemas.microsoft.com/office/drawing/2014/main" xmlns="" id="{E2792D4B-1016-4ED8-9CF3-B4FFBE7AB6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xmlns=""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4"/>
            <a:extLst>
              <a:ext uri="{FF2B5EF4-FFF2-40B4-BE49-F238E27FC236}">
                <a16:creationId xmlns:a16="http://schemas.microsoft.com/office/drawing/2014/main" xmlns="" id="{6BDD6285-D7B4-4236-9241-3C7798F7D644}"/>
              </a:ext>
            </a:extLst>
          </p:cNvPr>
          <p:cNvPicPr>
            <a:picLocks noChangeAspect="1"/>
          </p:cNvPicPr>
          <p:nvPr/>
        </p:nvPicPr>
        <p:blipFill>
          <a:blip r:embed="rId5"/>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xmlns=""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6"/>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xmlns="" id="{A7580241-F7E6-4A4F-B885-D5520F18163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6" name="Dikdörtgen: Köşeleri Yuvarlatılmış 5">
            <a:extLst>
              <a:ext uri="{FF2B5EF4-FFF2-40B4-BE49-F238E27FC236}">
                <a16:creationId xmlns:a16="http://schemas.microsoft.com/office/drawing/2014/main" xmlns=""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Alt Başlık 2">
            <a:extLst>
              <a:ext uri="{FF2B5EF4-FFF2-40B4-BE49-F238E27FC236}">
                <a16:creationId xmlns:a16="http://schemas.microsoft.com/office/drawing/2014/main" xmlns=""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Emre AVUÇLU 1911404100</a:t>
            </a:r>
            <a:endParaRPr lang="tr-TR" b="1" dirty="0">
              <a:solidFill>
                <a:schemeClr val="tx1"/>
              </a:solidFill>
            </a:endParaRPr>
          </a:p>
          <a:p>
            <a:r>
              <a:rPr lang="tr-TR" dirty="0">
                <a:solidFill>
                  <a:schemeClr val="tx1"/>
                </a:solidFill>
              </a:rPr>
              <a:t>Tarih                            : </a:t>
            </a:r>
            <a:r>
              <a:rPr lang="tr-TR" dirty="0" smtClean="0">
                <a:solidFill>
                  <a:schemeClr val="tx1"/>
                </a:solidFill>
              </a:rPr>
              <a:t>10/06/2021</a:t>
            </a:r>
            <a:endParaRPr lang="tr-TR" dirty="0">
              <a:solidFill>
                <a:schemeClr val="tx1"/>
              </a:solidFill>
            </a:endParaRPr>
          </a:p>
          <a:p>
            <a:r>
              <a:rPr lang="tr-TR" dirty="0">
                <a:solidFill>
                  <a:schemeClr val="tx1"/>
                </a:solidFill>
              </a:rPr>
              <a:t>Sürüm                         : </a:t>
            </a:r>
            <a:r>
              <a:rPr lang="tr-TR" dirty="0"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spTree>
    <p:extLst>
      <p:ext uri="{BB962C8B-B14F-4D97-AF65-F5344CB8AC3E}">
        <p14:creationId xmlns:p14="http://schemas.microsoft.com/office/powerpoint/2010/main" val="1425800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DC702C4-41E3-4BFE-9065-641E8FB0B0F0}"/>
              </a:ext>
            </a:extLst>
          </p:cNvPr>
          <p:cNvSpPr>
            <a:spLocks noGrp="1"/>
          </p:cNvSpPr>
          <p:nvPr>
            <p:ph type="title"/>
          </p:nvPr>
        </p:nvSpPr>
        <p:spPr/>
        <p:txBody>
          <a:bodyPr/>
          <a:lstStyle/>
          <a:p>
            <a:r>
              <a:rPr lang="tr-TR" sz="3200" dirty="0">
                <a:ea typeface="+mj-lt"/>
                <a:cs typeface="+mj-lt"/>
              </a:rPr>
              <a:t>C# Erişim Belirleyiciler (Access </a:t>
            </a:r>
            <a:r>
              <a:rPr lang="en-US" sz="3200" dirty="0">
                <a:ea typeface="+mj-lt"/>
                <a:cs typeface="+mj-lt"/>
              </a:rPr>
              <a:t>Modifiers)</a:t>
            </a:r>
            <a:endParaRPr lang="tr-TR" sz="3200" dirty="0"/>
          </a:p>
        </p:txBody>
      </p:sp>
      <p:sp>
        <p:nvSpPr>
          <p:cNvPr id="3" name="İçerik Yer Tutucusu 2">
            <a:extLst>
              <a:ext uri="{FF2B5EF4-FFF2-40B4-BE49-F238E27FC236}">
                <a16:creationId xmlns:a16="http://schemas.microsoft.com/office/drawing/2014/main" xmlns="" id="{4004B292-0445-49B5-9A3D-78F98A4E95BA}"/>
              </a:ext>
            </a:extLst>
          </p:cNvPr>
          <p:cNvSpPr>
            <a:spLocks noGrp="1"/>
          </p:cNvSpPr>
          <p:nvPr>
            <p:ph idx="1"/>
          </p:nvPr>
        </p:nvSpPr>
        <p:spPr>
          <a:xfrm>
            <a:off x="1403207" y="1707852"/>
            <a:ext cx="8212210" cy="3892299"/>
          </a:xfrm>
        </p:spPr>
        <p:txBody>
          <a:bodyPr vert="horz" lIns="91440" tIns="45720" rIns="91440" bIns="45720" rtlCol="0" anchor="t">
            <a:normAutofit/>
          </a:bodyPr>
          <a:lstStyle/>
          <a:p>
            <a:r>
              <a:rPr lang="en-US" b="1" dirty="0" err="1">
                <a:ea typeface="+mn-lt"/>
                <a:cs typeface="+mn-lt"/>
              </a:rPr>
              <a:t>Erişim</a:t>
            </a:r>
            <a:r>
              <a:rPr lang="en-US" b="1" dirty="0">
                <a:ea typeface="+mn-lt"/>
                <a:cs typeface="+mn-lt"/>
              </a:rPr>
              <a:t> </a:t>
            </a:r>
            <a:r>
              <a:rPr lang="en-US" b="1" dirty="0" err="1">
                <a:ea typeface="+mn-lt"/>
                <a:cs typeface="+mn-lt"/>
              </a:rPr>
              <a:t>belirleyiciler</a:t>
            </a:r>
            <a:r>
              <a:rPr lang="en-US" b="1" dirty="0">
                <a:ea typeface="+mn-lt"/>
                <a:cs typeface="+mn-lt"/>
              </a:rPr>
              <a:t>; </a:t>
            </a:r>
            <a:endParaRPr lang="tr-TR" b="1" dirty="0">
              <a:ea typeface="+mn-lt"/>
              <a:cs typeface="+mn-lt"/>
            </a:endParaRPr>
          </a:p>
          <a:p>
            <a:endParaRPr lang="tr-TR" b="1" dirty="0">
              <a:ea typeface="+mn-lt"/>
              <a:cs typeface="+mn-lt"/>
            </a:endParaRPr>
          </a:p>
          <a:p>
            <a:r>
              <a:rPr lang="en-US" dirty="0">
                <a:ea typeface="+mn-lt"/>
                <a:cs typeface="+mn-lt"/>
              </a:rPr>
              <a:t>program </a:t>
            </a:r>
            <a:r>
              <a:rPr lang="en-US" dirty="0" err="1">
                <a:ea typeface="+mn-lt"/>
                <a:cs typeface="+mn-lt"/>
              </a:rPr>
              <a:t>içerisinde</a:t>
            </a:r>
            <a:r>
              <a:rPr lang="en-US" dirty="0">
                <a:ea typeface="+mn-lt"/>
                <a:cs typeface="+mn-lt"/>
              </a:rPr>
              <a:t> </a:t>
            </a:r>
            <a:r>
              <a:rPr lang="en-US" dirty="0" err="1">
                <a:ea typeface="+mn-lt"/>
                <a:cs typeface="+mn-lt"/>
              </a:rPr>
              <a:t>tanımlanan</a:t>
            </a:r>
            <a:r>
              <a:rPr lang="en-US" dirty="0">
                <a:ea typeface="+mn-lt"/>
                <a:cs typeface="+mn-lt"/>
              </a:rPr>
              <a:t> </a:t>
            </a:r>
            <a:r>
              <a:rPr lang="en-US" dirty="0" err="1">
                <a:ea typeface="+mn-lt"/>
                <a:cs typeface="+mn-lt"/>
              </a:rPr>
              <a:t>değişkenlerin</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sınırlarını</a:t>
            </a:r>
            <a:r>
              <a:rPr lang="en-US" dirty="0">
                <a:ea typeface="+mn-lt"/>
                <a:cs typeface="+mn-lt"/>
              </a:rPr>
              <a:t> </a:t>
            </a:r>
            <a:r>
              <a:rPr lang="en-US" dirty="0" err="1">
                <a:ea typeface="+mn-lt"/>
                <a:cs typeface="+mn-lt"/>
              </a:rPr>
              <a:t>belirler</a:t>
            </a:r>
            <a:r>
              <a:rPr lang="en-US" dirty="0">
                <a:ea typeface="+mn-lt"/>
                <a:cs typeface="+mn-lt"/>
              </a:rPr>
              <a:t>.</a:t>
            </a:r>
            <a:endParaRPr lang="tr-TR" dirty="0">
              <a:ea typeface="+mn-lt"/>
              <a:cs typeface="+mn-lt"/>
            </a:endParaRPr>
          </a:p>
          <a:p>
            <a:pPr marL="0" indent="0">
              <a:buNone/>
            </a:pPr>
            <a:r>
              <a:rPr lang="en-US" dirty="0">
                <a:ea typeface="+mn-lt"/>
                <a:cs typeface="+mn-lt"/>
              </a:rPr>
              <a:t> </a:t>
            </a:r>
            <a:endParaRPr lang="tr-TR" dirty="0">
              <a:ea typeface="+mn-lt"/>
              <a:cs typeface="+mn-lt"/>
            </a:endParaRPr>
          </a:p>
          <a:p>
            <a:r>
              <a:rPr lang="en-US" dirty="0">
                <a:ea typeface="+mn-lt"/>
                <a:cs typeface="+mn-lt"/>
              </a:rPr>
              <a:t>C# </a:t>
            </a:r>
            <a:r>
              <a:rPr lang="en-US" dirty="0" err="1">
                <a:ea typeface="+mn-lt"/>
                <a:cs typeface="+mn-lt"/>
              </a:rPr>
              <a:t>diliyle</a:t>
            </a:r>
            <a:r>
              <a:rPr lang="en-US" dirty="0">
                <a:ea typeface="+mn-lt"/>
                <a:cs typeface="+mn-lt"/>
              </a:rPr>
              <a:t> </a:t>
            </a:r>
            <a:r>
              <a:rPr lang="en-US" dirty="0" err="1">
                <a:ea typeface="+mn-lt"/>
                <a:cs typeface="+mn-lt"/>
              </a:rPr>
              <a:t>yazılmış</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programda</a:t>
            </a:r>
            <a:r>
              <a:rPr lang="en-US" dirty="0">
                <a:ea typeface="+mn-lt"/>
                <a:cs typeface="+mn-lt"/>
              </a:rPr>
              <a:t>, </a:t>
            </a:r>
            <a:r>
              <a:rPr lang="en-US" dirty="0" err="1">
                <a:ea typeface="+mn-lt"/>
                <a:cs typeface="+mn-lt"/>
              </a:rPr>
              <a:t>tanımlanmış</a:t>
            </a:r>
            <a:r>
              <a:rPr lang="en-US" dirty="0">
                <a:ea typeface="+mn-lt"/>
                <a:cs typeface="+mn-lt"/>
              </a:rPr>
              <a:t> </a:t>
            </a:r>
            <a:r>
              <a:rPr lang="en-US" dirty="0" err="1">
                <a:ea typeface="+mn-lt"/>
                <a:cs typeface="+mn-lt"/>
              </a:rPr>
              <a:t>tüm</a:t>
            </a:r>
            <a:r>
              <a:rPr lang="en-US" dirty="0">
                <a:ea typeface="+mn-lt"/>
                <a:cs typeface="+mn-lt"/>
              </a:rPr>
              <a:t> </a:t>
            </a:r>
            <a:r>
              <a:rPr lang="en-US" dirty="0" err="1">
                <a:ea typeface="+mn-lt"/>
                <a:cs typeface="+mn-lt"/>
              </a:rPr>
              <a:t>varlıklara</a:t>
            </a:r>
            <a:r>
              <a:rPr lang="en-US" dirty="0">
                <a:ea typeface="+mn-lt"/>
                <a:cs typeface="+mn-lt"/>
              </a:rPr>
              <a:t> </a:t>
            </a:r>
            <a:r>
              <a:rPr lang="en-US" dirty="0" err="1">
                <a:ea typeface="+mn-lt"/>
                <a:cs typeface="+mn-lt"/>
              </a:rPr>
              <a:t>uygulanabilir</a:t>
            </a:r>
            <a:r>
              <a:rPr lang="en-US" dirty="0">
                <a:ea typeface="+mn-lt"/>
                <a:cs typeface="+mn-lt"/>
              </a:rPr>
              <a:t>. Buna class, </a:t>
            </a:r>
            <a:r>
              <a:rPr lang="en-US" dirty="0" err="1">
                <a:ea typeface="+mn-lt"/>
                <a:cs typeface="+mn-lt"/>
              </a:rPr>
              <a:t>struct</a:t>
            </a:r>
            <a:r>
              <a:rPr lang="en-US" dirty="0">
                <a:ea typeface="+mn-lt"/>
                <a:cs typeface="+mn-lt"/>
              </a:rPr>
              <a:t> (</a:t>
            </a:r>
            <a:r>
              <a:rPr lang="en-US" dirty="0" err="1">
                <a:ea typeface="+mn-lt"/>
                <a:cs typeface="+mn-lt"/>
              </a:rPr>
              <a:t>yapı</a:t>
            </a:r>
            <a:r>
              <a:rPr lang="en-US" dirty="0">
                <a:ea typeface="+mn-lt"/>
                <a:cs typeface="+mn-lt"/>
              </a:rPr>
              <a:t>), function (</a:t>
            </a:r>
            <a:r>
              <a:rPr lang="en-US" dirty="0" err="1">
                <a:ea typeface="+mn-lt"/>
                <a:cs typeface="+mn-lt"/>
              </a:rPr>
              <a:t>fonksiyon</a:t>
            </a:r>
            <a:r>
              <a:rPr lang="en-US" dirty="0">
                <a:ea typeface="+mn-lt"/>
                <a:cs typeface="+mn-lt"/>
              </a:rPr>
              <a:t>), method (</a:t>
            </a:r>
            <a:r>
              <a:rPr lang="en-US" dirty="0" err="1">
                <a:ea typeface="+mn-lt"/>
                <a:cs typeface="+mn-lt"/>
              </a:rPr>
              <a:t>metod</a:t>
            </a:r>
            <a:r>
              <a:rPr lang="en-US" dirty="0">
                <a:ea typeface="+mn-lt"/>
                <a:cs typeface="+mn-lt"/>
              </a:rPr>
              <a:t>) </a:t>
            </a:r>
            <a:r>
              <a:rPr lang="en-US" dirty="0" err="1">
                <a:ea typeface="+mn-lt"/>
                <a:cs typeface="+mn-lt"/>
              </a:rPr>
              <a:t>ve</a:t>
            </a:r>
            <a:r>
              <a:rPr lang="en-US" dirty="0">
                <a:ea typeface="+mn-lt"/>
                <a:cs typeface="+mn-lt"/>
              </a:rPr>
              <a:t> property</a:t>
            </a:r>
            <a:r>
              <a:rPr lang="tr-TR" dirty="0">
                <a:ea typeface="+mn-lt"/>
                <a:cs typeface="+mn-lt"/>
              </a:rPr>
              <a:t> </a:t>
            </a:r>
            <a:r>
              <a:rPr lang="en-US" dirty="0">
                <a:ea typeface="+mn-lt"/>
                <a:cs typeface="+mn-lt"/>
              </a:rPr>
              <a:t>(</a:t>
            </a:r>
            <a:r>
              <a:rPr lang="en-US" dirty="0" err="1">
                <a:ea typeface="+mn-lt"/>
                <a:cs typeface="+mn-lt"/>
              </a:rPr>
              <a:t>özellik</a:t>
            </a:r>
            <a:r>
              <a:rPr lang="en-US" dirty="0">
                <a:ea typeface="+mn-lt"/>
                <a:cs typeface="+mn-lt"/>
              </a:rPr>
              <a:t>) </a:t>
            </a:r>
            <a:r>
              <a:rPr lang="en-US" dirty="0" err="1">
                <a:ea typeface="+mn-lt"/>
                <a:cs typeface="+mn-lt"/>
              </a:rPr>
              <a:t>seviyesindeki</a:t>
            </a:r>
            <a:r>
              <a:rPr lang="en-US" dirty="0">
                <a:ea typeface="+mn-lt"/>
                <a:cs typeface="+mn-lt"/>
              </a:rPr>
              <a:t> </a:t>
            </a:r>
            <a:r>
              <a:rPr lang="en-US" dirty="0" err="1">
                <a:ea typeface="+mn-lt"/>
                <a:cs typeface="+mn-lt"/>
              </a:rPr>
              <a:t>tüm</a:t>
            </a:r>
            <a:r>
              <a:rPr lang="en-US" dirty="0">
                <a:ea typeface="+mn-lt"/>
                <a:cs typeface="+mn-lt"/>
              </a:rPr>
              <a:t> </a:t>
            </a:r>
            <a:r>
              <a:rPr lang="en-US" dirty="0" err="1">
                <a:ea typeface="+mn-lt"/>
                <a:cs typeface="+mn-lt"/>
              </a:rPr>
              <a:t>değişkenler</a:t>
            </a:r>
            <a:r>
              <a:rPr lang="en-US" dirty="0">
                <a:ea typeface="+mn-lt"/>
                <a:cs typeface="+mn-lt"/>
              </a:rPr>
              <a:t> </a:t>
            </a:r>
            <a:r>
              <a:rPr lang="en-US" dirty="0" err="1">
                <a:ea typeface="+mn-lt"/>
                <a:cs typeface="+mn-lt"/>
              </a:rPr>
              <a:t>dahildir</a:t>
            </a:r>
            <a:r>
              <a:rPr lang="en-US" dirty="0">
                <a:ea typeface="+mn-lt"/>
                <a:cs typeface="+mn-lt"/>
              </a:rPr>
              <a:t>. </a:t>
            </a:r>
            <a:endParaRPr lang="tr-TR" dirty="0">
              <a:ea typeface="+mn-lt"/>
              <a:cs typeface="+mn-lt"/>
            </a:endParaRPr>
          </a:p>
        </p:txBody>
      </p:sp>
      <p:sp>
        <p:nvSpPr>
          <p:cNvPr id="4" name="Slayt Numarası Yer Tutucusu 3">
            <a:extLst>
              <a:ext uri="{FF2B5EF4-FFF2-40B4-BE49-F238E27FC236}">
                <a16:creationId xmlns:a16="http://schemas.microsoft.com/office/drawing/2014/main" xmlns="" id="{B02A0648-C5D8-452B-BD92-DEEB59443BD3}"/>
              </a:ext>
            </a:extLst>
          </p:cNvPr>
          <p:cNvSpPr>
            <a:spLocks noGrp="1"/>
          </p:cNvSpPr>
          <p:nvPr>
            <p:ph type="sldNum" sz="quarter" idx="12"/>
          </p:nvPr>
        </p:nvSpPr>
        <p:spPr/>
        <p:txBody>
          <a:bodyPr/>
          <a:lstStyle/>
          <a:p>
            <a:fld id="{D57F1E4F-1CFF-5643-939E-217C01CDF565}" type="slidenum">
              <a:rPr lang="en-US" dirty="0"/>
              <a:pPr/>
              <a:t>4</a:t>
            </a:fld>
            <a:endParaRPr lang="en-US"/>
          </a:p>
        </p:txBody>
      </p:sp>
      <p:pic>
        <p:nvPicPr>
          <p:cNvPr id="5" name="Resim 5">
            <a:extLst>
              <a:ext uri="{FF2B5EF4-FFF2-40B4-BE49-F238E27FC236}">
                <a16:creationId xmlns:a16="http://schemas.microsoft.com/office/drawing/2014/main" xmlns="" id="{27224B59-114D-40CE-BC8F-B40DF6023CD1}"/>
              </a:ext>
            </a:extLst>
          </p:cNvPr>
          <p:cNvPicPr>
            <a:picLocks noChangeAspect="1"/>
          </p:cNvPicPr>
          <p:nvPr/>
        </p:nvPicPr>
        <p:blipFill>
          <a:blip r:embed="rId2"/>
          <a:stretch>
            <a:fillRect/>
          </a:stretch>
        </p:blipFill>
        <p:spPr>
          <a:xfrm>
            <a:off x="9615417" y="1707852"/>
            <a:ext cx="2352432" cy="2332893"/>
          </a:xfrm>
          <a:prstGeom prst="rect">
            <a:avLst/>
          </a:prstGeom>
        </p:spPr>
      </p:pic>
    </p:spTree>
    <p:extLst>
      <p:ext uri="{BB962C8B-B14F-4D97-AF65-F5344CB8AC3E}">
        <p14:creationId xmlns:p14="http://schemas.microsoft.com/office/powerpoint/2010/main" val="1294247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sz="3200" dirty="0"/>
              <a:t>2- C# Kaç Farklı Erişim Belirleyici Var?</a:t>
            </a:r>
            <a:endParaRPr lang="en-US" sz="3200"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2476534" y="1744300"/>
            <a:ext cx="7584760" cy="4589387"/>
          </a:xfrm>
        </p:spPr>
        <p:txBody>
          <a:bodyPr vert="horz" lIns="91440" tIns="45720" rIns="91440" bIns="45720" rtlCol="0" anchor="t">
            <a:normAutofit/>
          </a:bodyPr>
          <a:lstStyle/>
          <a:p>
            <a:pPr marL="0" indent="0" algn="just"/>
            <a:r>
              <a:rPr lang="en-US" dirty="0">
                <a:ea typeface="+mn-lt"/>
                <a:cs typeface="+mn-lt"/>
              </a:rPr>
              <a:t>Private (</a:t>
            </a:r>
            <a:r>
              <a:rPr lang="en-US" dirty="0" err="1">
                <a:ea typeface="+mn-lt"/>
                <a:cs typeface="+mn-lt"/>
              </a:rPr>
              <a:t>Gizli</a:t>
            </a:r>
            <a:r>
              <a:rPr lang="en-US" dirty="0">
                <a:ea typeface="+mn-lt"/>
                <a:cs typeface="+mn-lt"/>
              </a:rPr>
              <a:t>)</a:t>
            </a:r>
          </a:p>
          <a:p>
            <a:pPr marL="0" indent="0" algn="just"/>
            <a:r>
              <a:rPr lang="en-US" dirty="0">
                <a:ea typeface="+mn-lt"/>
                <a:cs typeface="+mn-lt"/>
              </a:rPr>
              <a:t>Public (</a:t>
            </a:r>
            <a:r>
              <a:rPr lang="en-US" dirty="0" err="1">
                <a:ea typeface="+mn-lt"/>
                <a:cs typeface="+mn-lt"/>
              </a:rPr>
              <a:t>Genel</a:t>
            </a:r>
            <a:r>
              <a:rPr lang="en-US" dirty="0">
                <a:ea typeface="+mn-lt"/>
                <a:cs typeface="+mn-lt"/>
              </a:rPr>
              <a:t>)</a:t>
            </a:r>
          </a:p>
          <a:p>
            <a:pPr marL="0" indent="0" algn="just"/>
            <a:r>
              <a:rPr lang="en-US" dirty="0">
                <a:ea typeface="+mn-lt"/>
                <a:cs typeface="+mn-lt"/>
              </a:rPr>
              <a:t>Protected (</a:t>
            </a:r>
            <a:r>
              <a:rPr lang="en-US" dirty="0" err="1">
                <a:ea typeface="+mn-lt"/>
                <a:cs typeface="+mn-lt"/>
              </a:rPr>
              <a:t>Korunumlu</a:t>
            </a:r>
            <a:r>
              <a:rPr lang="en-US" dirty="0">
                <a:ea typeface="+mn-lt"/>
                <a:cs typeface="+mn-lt"/>
              </a:rPr>
              <a:t>)</a:t>
            </a:r>
          </a:p>
          <a:p>
            <a:pPr marL="0" indent="0" algn="just"/>
            <a:r>
              <a:rPr lang="en-US" dirty="0">
                <a:ea typeface="+mn-lt"/>
                <a:cs typeface="+mn-lt"/>
              </a:rPr>
              <a:t>Internal (</a:t>
            </a:r>
            <a:r>
              <a:rPr lang="en-US" dirty="0" err="1">
                <a:ea typeface="+mn-lt"/>
                <a:cs typeface="+mn-lt"/>
              </a:rPr>
              <a:t>İçsel</a:t>
            </a:r>
            <a:r>
              <a:rPr lang="en-US" dirty="0">
                <a:ea typeface="+mn-lt"/>
                <a:cs typeface="+mn-lt"/>
              </a:rPr>
              <a:t>)</a:t>
            </a:r>
          </a:p>
          <a:p>
            <a:pPr marL="0" indent="0" algn="just"/>
            <a:r>
              <a:rPr lang="en-US" dirty="0">
                <a:ea typeface="+mn-lt"/>
                <a:cs typeface="+mn-lt"/>
              </a:rPr>
              <a:t>Protected Internal (</a:t>
            </a:r>
            <a:r>
              <a:rPr lang="en-US" dirty="0" err="1">
                <a:ea typeface="+mn-lt"/>
                <a:cs typeface="+mn-lt"/>
              </a:rPr>
              <a:t>İçsel</a:t>
            </a:r>
            <a:r>
              <a:rPr lang="en-US" dirty="0">
                <a:ea typeface="+mn-lt"/>
                <a:cs typeface="+mn-lt"/>
              </a:rPr>
              <a:t> </a:t>
            </a:r>
            <a:r>
              <a:rPr lang="en-US" dirty="0" err="1">
                <a:ea typeface="+mn-lt"/>
                <a:cs typeface="+mn-lt"/>
              </a:rPr>
              <a:t>Korunumlu</a:t>
            </a:r>
            <a:r>
              <a:rPr lang="en-US" dirty="0">
                <a:ea typeface="+mn-lt"/>
                <a:cs typeface="+mn-lt"/>
              </a:rPr>
              <a:t>)</a:t>
            </a:r>
          </a:p>
          <a:p>
            <a:pPr marL="0" indent="0" algn="just"/>
            <a:endParaRPr lang="en-US" dirty="0">
              <a:ea typeface="+mn-lt"/>
              <a:cs typeface="+mn-lt"/>
            </a:endParaRPr>
          </a:p>
          <a:p>
            <a:pPr marL="0" indent="0" algn="just">
              <a:buNone/>
            </a:pPr>
            <a:r>
              <a:rPr lang="en-US" dirty="0">
                <a:ea typeface="+mn-lt"/>
                <a:cs typeface="+mn-lt"/>
              </a:rPr>
              <a:t>•</a:t>
            </a:r>
            <a:r>
              <a:rPr lang="en-US" dirty="0" err="1">
                <a:ea typeface="+mn-lt"/>
                <a:cs typeface="+mn-lt"/>
              </a:rPr>
              <a:t>Genel</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kullanım</a:t>
            </a:r>
            <a:r>
              <a:rPr lang="en-US" dirty="0">
                <a:ea typeface="+mn-lt"/>
                <a:cs typeface="+mn-lt"/>
              </a:rPr>
              <a:t> </a:t>
            </a:r>
            <a:r>
              <a:rPr lang="en-US" dirty="0" err="1">
                <a:ea typeface="+mn-lt"/>
                <a:cs typeface="+mn-lt"/>
              </a:rPr>
              <a:t>şekli</a:t>
            </a:r>
            <a:r>
              <a:rPr lang="en-US" dirty="0">
                <a:ea typeface="+mn-lt"/>
                <a:cs typeface="+mn-lt"/>
              </a:rPr>
              <a:t> </a:t>
            </a:r>
            <a:r>
              <a:rPr lang="en-US" dirty="0" err="1">
                <a:ea typeface="+mn-lt"/>
                <a:cs typeface="+mn-lt"/>
              </a:rPr>
              <a:t>aşağıdaki</a:t>
            </a:r>
            <a:r>
              <a:rPr lang="en-US" dirty="0">
                <a:ea typeface="+mn-lt"/>
                <a:cs typeface="+mn-lt"/>
              </a:rPr>
              <a:t> </a:t>
            </a:r>
            <a:r>
              <a:rPr lang="en-US" dirty="0" err="1">
                <a:ea typeface="+mn-lt"/>
                <a:cs typeface="+mn-lt"/>
              </a:rPr>
              <a:t>gibi</a:t>
            </a:r>
            <a:r>
              <a:rPr lang="en-US" dirty="0">
                <a:ea typeface="+mn-lt"/>
                <a:cs typeface="+mn-lt"/>
              </a:rPr>
              <a:t> </a:t>
            </a:r>
            <a:r>
              <a:rPr lang="en-US" dirty="0" err="1">
                <a:ea typeface="+mn-lt"/>
                <a:cs typeface="+mn-lt"/>
              </a:rPr>
              <a:t>gösterilebilir</a:t>
            </a:r>
            <a:r>
              <a:rPr lang="en-US" dirty="0">
                <a:ea typeface="+mn-lt"/>
                <a:cs typeface="+mn-lt"/>
              </a:rPr>
              <a:t>:</a:t>
            </a:r>
            <a:endParaRPr lang="tr-TR" dirty="0"/>
          </a:p>
          <a:p>
            <a:pPr marL="0" indent="0" algn="just">
              <a:buNone/>
            </a:pPr>
            <a:r>
              <a:rPr lang="en-US" dirty="0" err="1">
                <a:ea typeface="+mn-lt"/>
                <a:cs typeface="+mn-lt"/>
              </a:rPr>
              <a:t>erişim_denetleyicisi</a:t>
            </a:r>
            <a:r>
              <a:rPr lang="en-US" dirty="0">
                <a:ea typeface="+mn-lt"/>
                <a:cs typeface="+mn-lt"/>
              </a:rPr>
              <a:t>  </a:t>
            </a:r>
            <a:r>
              <a:rPr lang="en-US" dirty="0" err="1">
                <a:ea typeface="+mn-lt"/>
                <a:cs typeface="+mn-lt"/>
              </a:rPr>
              <a:t>değişken_tipi</a:t>
            </a:r>
            <a:r>
              <a:rPr lang="en-US" dirty="0">
                <a:ea typeface="+mn-lt"/>
                <a:cs typeface="+mn-lt"/>
              </a:rPr>
              <a:t> </a:t>
            </a:r>
            <a:r>
              <a:rPr lang="en-US" dirty="0" err="1">
                <a:ea typeface="+mn-lt"/>
                <a:cs typeface="+mn-lt"/>
              </a:rPr>
              <a:t>değişken_adı</a:t>
            </a:r>
            <a:r>
              <a:rPr lang="en-US" dirty="0">
                <a:ea typeface="+mn-lt"/>
                <a:cs typeface="+mn-lt"/>
              </a:rPr>
              <a:t> = </a:t>
            </a:r>
            <a:r>
              <a:rPr lang="en-US" dirty="0" err="1">
                <a:ea typeface="+mn-lt"/>
                <a:cs typeface="+mn-lt"/>
              </a:rPr>
              <a:t>değişken_değeri</a:t>
            </a:r>
            <a:r>
              <a:rPr lang="en-US" dirty="0">
                <a:ea typeface="+mn-lt"/>
                <a:cs typeface="+mn-lt"/>
              </a:rPr>
              <a:t>;</a:t>
            </a:r>
            <a:br>
              <a:rPr lang="en-US" dirty="0">
                <a:ea typeface="+mn-lt"/>
                <a:cs typeface="+mn-lt"/>
              </a:rPr>
            </a:br>
            <a:endParaRPr lang="tr-TR" dirty="0">
              <a:ea typeface="+mn-lt"/>
              <a:cs typeface="+mn-lt"/>
            </a:endParaRPr>
          </a:p>
          <a:p>
            <a:pPr marL="0" indent="0">
              <a:buNone/>
            </a:pPr>
            <a:r>
              <a:rPr lang="en-US" b="1" dirty="0" err="1">
                <a:ea typeface="+mn-lt"/>
                <a:cs typeface="+mn-lt"/>
              </a:rPr>
              <a:t>Örneğin</a:t>
            </a:r>
            <a:r>
              <a:rPr lang="en-US" b="1" dirty="0">
                <a:ea typeface="+mn-lt"/>
                <a:cs typeface="+mn-lt"/>
              </a:rPr>
              <a:t>;</a:t>
            </a:r>
            <a:r>
              <a:rPr lang="en-US" dirty="0">
                <a:ea typeface="+mn-lt"/>
                <a:cs typeface="+mn-lt"/>
              </a:rPr>
              <a:t/>
            </a:r>
            <a:br>
              <a:rPr lang="en-US" dirty="0">
                <a:ea typeface="+mn-lt"/>
                <a:cs typeface="+mn-lt"/>
              </a:rPr>
            </a:br>
            <a:r>
              <a:rPr lang="en-US" dirty="0">
                <a:ea typeface="+mn-lt"/>
                <a:cs typeface="+mn-lt"/>
              </a:rPr>
              <a:t>private </a:t>
            </a:r>
            <a:r>
              <a:rPr lang="en-US" dirty="0" err="1">
                <a:ea typeface="+mn-lt"/>
                <a:cs typeface="+mn-lt"/>
              </a:rPr>
              <a:t>int</a:t>
            </a:r>
            <a:r>
              <a:rPr lang="en-US" dirty="0">
                <a:ea typeface="+mn-lt"/>
                <a:cs typeface="+mn-lt"/>
              </a:rPr>
              <a:t> </a:t>
            </a:r>
            <a:r>
              <a:rPr lang="en-US" dirty="0" err="1">
                <a:ea typeface="+mn-lt"/>
                <a:cs typeface="+mn-lt"/>
              </a:rPr>
              <a:t>iSayi</a:t>
            </a:r>
            <a:r>
              <a:rPr lang="en-US" dirty="0">
                <a:ea typeface="+mn-lt"/>
                <a:cs typeface="+mn-lt"/>
              </a:rPr>
              <a:t>=10;</a:t>
            </a:r>
            <a:endParaRPr lang="en-US" dirty="0"/>
          </a:p>
          <a:p>
            <a:pPr algn="just"/>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a:p>
        </p:txBody>
      </p:sp>
      <p:pic>
        <p:nvPicPr>
          <p:cNvPr id="6" name="Resim 6">
            <a:extLst>
              <a:ext uri="{FF2B5EF4-FFF2-40B4-BE49-F238E27FC236}">
                <a16:creationId xmlns:a16="http://schemas.microsoft.com/office/drawing/2014/main" xmlns="" id="{F47D825C-0782-4442-AB12-43B0F19DC9E4}"/>
              </a:ext>
            </a:extLst>
          </p:cNvPr>
          <p:cNvPicPr>
            <a:picLocks noChangeAspect="1"/>
          </p:cNvPicPr>
          <p:nvPr/>
        </p:nvPicPr>
        <p:blipFill>
          <a:blip r:embed="rId2"/>
          <a:stretch>
            <a:fillRect/>
          </a:stretch>
        </p:blipFill>
        <p:spPr>
          <a:xfrm>
            <a:off x="8131318" y="1773043"/>
            <a:ext cx="3839735" cy="2355337"/>
          </a:xfrm>
          <a:prstGeom prst="rect">
            <a:avLst/>
          </a:prstGeom>
        </p:spPr>
      </p:pic>
      <p:pic>
        <p:nvPicPr>
          <p:cNvPr id="7" name="Resim 7">
            <a:extLst>
              <a:ext uri="{FF2B5EF4-FFF2-40B4-BE49-F238E27FC236}">
                <a16:creationId xmlns:a16="http://schemas.microsoft.com/office/drawing/2014/main" xmlns="" id="{E0FBBF1F-A674-4A05-A553-E6F8C95DCABE}"/>
              </a:ext>
            </a:extLst>
          </p:cNvPr>
          <p:cNvPicPr>
            <a:picLocks noChangeAspect="1"/>
          </p:cNvPicPr>
          <p:nvPr/>
        </p:nvPicPr>
        <p:blipFill>
          <a:blip r:embed="rId3"/>
          <a:stretch>
            <a:fillRect/>
          </a:stretch>
        </p:blipFill>
        <p:spPr>
          <a:xfrm>
            <a:off x="10011091" y="4456196"/>
            <a:ext cx="2010165" cy="2198100"/>
          </a:xfrm>
          <a:prstGeom prst="rect">
            <a:avLst/>
          </a:prstGeom>
        </p:spPr>
      </p:pic>
    </p:spTree>
    <p:extLst>
      <p:ext uri="{BB962C8B-B14F-4D97-AF65-F5344CB8AC3E}">
        <p14:creationId xmlns:p14="http://schemas.microsoft.com/office/powerpoint/2010/main" val="23254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2455466" y="624110"/>
            <a:ext cx="9049146" cy="1280890"/>
          </a:xfrm>
        </p:spPr>
        <p:txBody>
          <a:bodyPr>
            <a:normAutofit/>
          </a:bodyPr>
          <a:lstStyle/>
          <a:p>
            <a:r>
              <a:rPr lang="tr-TR" sz="3200" dirty="0">
                <a:ea typeface="+mj-lt"/>
                <a:cs typeface="+mj-lt"/>
              </a:rPr>
              <a:t>2.1- C# "</a:t>
            </a:r>
            <a:r>
              <a:rPr lang="tr-TR" sz="3200" dirty="0" err="1">
                <a:ea typeface="+mj-lt"/>
                <a:cs typeface="+mj-lt"/>
              </a:rPr>
              <a:t>Private</a:t>
            </a:r>
            <a:r>
              <a:rPr lang="tr-TR" sz="3200" dirty="0">
                <a:ea typeface="+mj-lt"/>
                <a:cs typeface="+mj-lt"/>
              </a:rPr>
              <a:t>" Erişim Belirteci:</a:t>
            </a:r>
            <a:endParaRPr lang="tr-TR" sz="3200"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768551" y="1836054"/>
            <a:ext cx="5836360" cy="4461390"/>
          </a:xfrm>
        </p:spPr>
        <p:txBody>
          <a:bodyPr vert="horz" lIns="91440" tIns="45720" rIns="91440" bIns="45720" rtlCol="0" anchor="t">
            <a:normAutofit/>
          </a:bodyPr>
          <a:lstStyle/>
          <a:p>
            <a:pPr algn="just"/>
            <a:r>
              <a:rPr lang="en-US" dirty="0" err="1">
                <a:ea typeface="+mn-lt"/>
                <a:cs typeface="+mn-lt"/>
              </a:rPr>
              <a:t>Bir</a:t>
            </a:r>
            <a:r>
              <a:rPr lang="en-US" dirty="0">
                <a:ea typeface="+mn-lt"/>
                <a:cs typeface="+mn-lt"/>
              </a:rPr>
              <a:t> </a:t>
            </a:r>
            <a:r>
              <a:rPr lang="en-US" dirty="0" err="1">
                <a:ea typeface="+mn-lt"/>
                <a:cs typeface="+mn-lt"/>
              </a:rPr>
              <a:t>değerin</a:t>
            </a:r>
            <a:r>
              <a:rPr lang="en-US" dirty="0">
                <a:ea typeface="+mn-lt"/>
                <a:cs typeface="+mn-lt"/>
              </a:rPr>
              <a:t> private </a:t>
            </a:r>
            <a:r>
              <a:rPr lang="en-US" dirty="0" err="1">
                <a:ea typeface="+mn-lt"/>
                <a:cs typeface="+mn-lt"/>
              </a:rPr>
              <a:t>olarak</a:t>
            </a:r>
            <a:r>
              <a:rPr lang="en-US" dirty="0">
                <a:ea typeface="+mn-lt"/>
                <a:cs typeface="+mn-lt"/>
              </a:rPr>
              <a:t> </a:t>
            </a:r>
            <a:r>
              <a:rPr lang="en-US" dirty="0" err="1">
                <a:ea typeface="+mn-lt"/>
                <a:cs typeface="+mn-lt"/>
              </a:rPr>
              <a:t>tanımlanması</a:t>
            </a:r>
            <a:r>
              <a:rPr lang="en-US" dirty="0">
                <a:ea typeface="+mn-lt"/>
                <a:cs typeface="+mn-lt"/>
              </a:rPr>
              <a:t> </a:t>
            </a:r>
            <a:r>
              <a:rPr lang="en-US" dirty="0" err="1">
                <a:ea typeface="+mn-lt"/>
                <a:cs typeface="+mn-lt"/>
              </a:rPr>
              <a:t>demek</a:t>
            </a:r>
            <a:r>
              <a:rPr lang="en-US" dirty="0">
                <a:ea typeface="+mn-lt"/>
                <a:cs typeface="+mn-lt"/>
              </a:rPr>
              <a:t>, o </a:t>
            </a:r>
            <a:r>
              <a:rPr lang="en-US" dirty="0" err="1">
                <a:ea typeface="+mn-lt"/>
                <a:cs typeface="+mn-lt"/>
              </a:rPr>
              <a:t>değişkene</a:t>
            </a:r>
            <a:r>
              <a:rPr lang="en-US" dirty="0">
                <a:ea typeface="+mn-lt"/>
                <a:cs typeface="+mn-lt"/>
              </a:rPr>
              <a:t> </a:t>
            </a:r>
            <a:r>
              <a:rPr lang="en-US" dirty="0" err="1">
                <a:ea typeface="+mn-lt"/>
                <a:cs typeface="+mn-lt"/>
              </a:rPr>
              <a:t>sadece</a:t>
            </a:r>
            <a:r>
              <a:rPr lang="en-US" dirty="0">
                <a:ea typeface="+mn-lt"/>
                <a:cs typeface="+mn-lt"/>
              </a:rPr>
              <a:t> </a:t>
            </a:r>
            <a:r>
              <a:rPr lang="en-US" dirty="0" err="1">
                <a:ea typeface="+mn-lt"/>
                <a:cs typeface="+mn-lt"/>
              </a:rPr>
              <a:t>kendi</a:t>
            </a:r>
            <a:r>
              <a:rPr lang="en-US" dirty="0">
                <a:ea typeface="+mn-lt"/>
                <a:cs typeface="+mn-lt"/>
              </a:rPr>
              <a:t> </a:t>
            </a:r>
            <a:r>
              <a:rPr lang="en-US" dirty="0" err="1">
                <a:ea typeface="+mn-lt"/>
                <a:cs typeface="+mn-lt"/>
              </a:rPr>
              <a:t>class’ı</a:t>
            </a:r>
            <a:r>
              <a:rPr lang="en-US" dirty="0">
                <a:ea typeface="+mn-lt"/>
                <a:cs typeface="+mn-lt"/>
              </a:rPr>
              <a:t> </a:t>
            </a:r>
            <a:r>
              <a:rPr lang="en-US" dirty="0" err="1">
                <a:ea typeface="+mn-lt"/>
                <a:cs typeface="+mn-lt"/>
              </a:rPr>
              <a:t>içinden</a:t>
            </a:r>
            <a:r>
              <a:rPr lang="en-US" dirty="0">
                <a:ea typeface="+mn-lt"/>
                <a:cs typeface="+mn-lt"/>
              </a:rPr>
              <a:t> </a:t>
            </a:r>
            <a:r>
              <a:rPr lang="en-US" dirty="0" err="1">
                <a:ea typeface="+mn-lt"/>
                <a:cs typeface="+mn-lt"/>
              </a:rPr>
              <a:t>ulaşılabileceği</a:t>
            </a:r>
            <a:r>
              <a:rPr lang="en-US" dirty="0">
                <a:ea typeface="+mn-lt"/>
                <a:cs typeface="+mn-lt"/>
              </a:rPr>
              <a:t> </a:t>
            </a:r>
            <a:r>
              <a:rPr lang="en-US" dirty="0" err="1">
                <a:ea typeface="+mn-lt"/>
                <a:cs typeface="+mn-lt"/>
              </a:rPr>
              <a:t>anlamına</a:t>
            </a:r>
            <a:r>
              <a:rPr lang="en-US" dirty="0">
                <a:ea typeface="+mn-lt"/>
                <a:cs typeface="+mn-lt"/>
              </a:rPr>
              <a:t> </a:t>
            </a:r>
            <a:r>
              <a:rPr lang="en-US" dirty="0" err="1">
                <a:ea typeface="+mn-lt"/>
                <a:cs typeface="+mn-lt"/>
              </a:rPr>
              <a:t>gelmektedir</a:t>
            </a:r>
            <a:r>
              <a:rPr lang="en-US" dirty="0">
                <a:ea typeface="+mn-lt"/>
                <a:cs typeface="+mn-lt"/>
              </a:rPr>
              <a:t>. Program </a:t>
            </a:r>
            <a:r>
              <a:rPr lang="en-US" dirty="0" err="1">
                <a:ea typeface="+mn-lt"/>
                <a:cs typeface="+mn-lt"/>
              </a:rPr>
              <a:t>içinde</a:t>
            </a:r>
            <a:r>
              <a:rPr lang="en-US" dirty="0">
                <a:ea typeface="+mn-lt"/>
                <a:cs typeface="+mn-lt"/>
              </a:rPr>
              <a:t> </a:t>
            </a:r>
            <a:r>
              <a:rPr lang="en-US" dirty="0" err="1">
                <a:ea typeface="+mn-lt"/>
                <a:cs typeface="+mn-lt"/>
              </a:rPr>
              <a:t>kesinlikle</a:t>
            </a:r>
            <a:r>
              <a:rPr lang="en-US" dirty="0">
                <a:ea typeface="+mn-lt"/>
                <a:cs typeface="+mn-lt"/>
              </a:rPr>
              <a:t> </a:t>
            </a:r>
            <a:r>
              <a:rPr lang="en-US" dirty="0" err="1">
                <a:ea typeface="+mn-lt"/>
                <a:cs typeface="+mn-lt"/>
              </a:rPr>
              <a:t>değiştirilmemesi</a:t>
            </a:r>
            <a:r>
              <a:rPr lang="en-US" dirty="0">
                <a:ea typeface="+mn-lt"/>
                <a:cs typeface="+mn-lt"/>
              </a:rPr>
              <a:t> </a:t>
            </a:r>
            <a:r>
              <a:rPr lang="en-US" dirty="0" err="1">
                <a:ea typeface="+mn-lt"/>
                <a:cs typeface="+mn-lt"/>
              </a:rPr>
              <a:t>gereken</a:t>
            </a:r>
            <a:r>
              <a:rPr lang="en-US" dirty="0">
                <a:ea typeface="+mn-lt"/>
                <a:cs typeface="+mn-lt"/>
              </a:rPr>
              <a:t>, </a:t>
            </a:r>
            <a:r>
              <a:rPr lang="en-US" dirty="0" err="1">
                <a:ea typeface="+mn-lt"/>
                <a:cs typeface="+mn-lt"/>
              </a:rPr>
              <a:t>kritik</a:t>
            </a:r>
            <a:r>
              <a:rPr lang="en-US" dirty="0">
                <a:ea typeface="+mn-lt"/>
                <a:cs typeface="+mn-lt"/>
              </a:rPr>
              <a:t> </a:t>
            </a:r>
            <a:r>
              <a:rPr lang="en-US" dirty="0" err="1">
                <a:ea typeface="+mn-lt"/>
                <a:cs typeface="+mn-lt"/>
              </a:rPr>
              <a:t>kodlarda</a:t>
            </a:r>
            <a:r>
              <a:rPr lang="en-US" dirty="0">
                <a:ea typeface="+mn-lt"/>
                <a:cs typeface="+mn-lt"/>
              </a:rPr>
              <a:t> </a:t>
            </a:r>
            <a:r>
              <a:rPr lang="en-US" dirty="0" err="1">
                <a:ea typeface="+mn-lt"/>
                <a:cs typeface="+mn-lt"/>
              </a:rPr>
              <a:t>kullanılmaktadır</a:t>
            </a:r>
            <a:r>
              <a:rPr lang="en-US" dirty="0">
                <a:ea typeface="+mn-lt"/>
                <a:cs typeface="+mn-lt"/>
              </a:rPr>
              <a:t>.</a:t>
            </a:r>
            <a:br>
              <a:rPr lang="en-US" dirty="0">
                <a:ea typeface="+mn-lt"/>
                <a:cs typeface="+mn-lt"/>
              </a:rPr>
            </a:br>
            <a:r>
              <a:rPr lang="en-US" dirty="0" err="1">
                <a:ea typeface="+mn-lt"/>
                <a:cs typeface="+mn-lt"/>
              </a:rPr>
              <a:t>Ayrıca</a:t>
            </a:r>
            <a:r>
              <a:rPr lang="en-US" dirty="0">
                <a:ea typeface="+mn-lt"/>
                <a:cs typeface="+mn-lt"/>
              </a:rPr>
              <a:t>; private, </a:t>
            </a:r>
            <a:r>
              <a:rPr lang="en-US" dirty="0" err="1">
                <a:ea typeface="+mn-lt"/>
                <a:cs typeface="+mn-lt"/>
              </a:rPr>
              <a:t>varsayılan</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belirleyici</a:t>
            </a:r>
            <a:r>
              <a:rPr lang="en-US" dirty="0">
                <a:ea typeface="+mn-lt"/>
                <a:cs typeface="+mn-lt"/>
              </a:rPr>
              <a:t> </a:t>
            </a:r>
            <a:r>
              <a:rPr lang="en-US" dirty="0" err="1">
                <a:ea typeface="+mn-lt"/>
                <a:cs typeface="+mn-lt"/>
              </a:rPr>
              <a:t>tipidir</a:t>
            </a:r>
            <a:r>
              <a:rPr lang="en-US" dirty="0">
                <a:ea typeface="+mn-lt"/>
                <a:cs typeface="+mn-lt"/>
              </a:rPr>
              <a:t>. </a:t>
            </a:r>
            <a:endParaRPr lang="tr-TR" dirty="0"/>
          </a:p>
          <a:p>
            <a:r>
              <a:rPr lang="en-US" b="1" dirty="0" err="1">
                <a:ea typeface="+mn-lt"/>
                <a:cs typeface="+mn-lt"/>
              </a:rPr>
              <a:t>Örneğin</a:t>
            </a:r>
            <a:r>
              <a:rPr lang="en-US" b="1" dirty="0">
                <a:ea typeface="+mn-lt"/>
                <a:cs typeface="+mn-lt"/>
              </a:rPr>
              <a:t>;</a:t>
            </a:r>
            <a:r>
              <a:rPr lang="en-US" dirty="0">
                <a:ea typeface="+mn-lt"/>
                <a:cs typeface="+mn-lt"/>
              </a:rPr>
              <a:t> “</a:t>
            </a:r>
            <a:r>
              <a:rPr lang="en-US" dirty="0" err="1">
                <a:ea typeface="+mn-lt"/>
                <a:cs typeface="+mn-lt"/>
              </a:rPr>
              <a:t>int</a:t>
            </a:r>
            <a:r>
              <a:rPr lang="en-US" dirty="0">
                <a:ea typeface="+mn-lt"/>
                <a:cs typeface="+mn-lt"/>
              </a:rPr>
              <a:t> </a:t>
            </a:r>
            <a:r>
              <a:rPr lang="en-US" dirty="0" err="1">
                <a:ea typeface="+mn-lt"/>
                <a:cs typeface="+mn-lt"/>
              </a:rPr>
              <a:t>deneme</a:t>
            </a:r>
            <a:r>
              <a:rPr lang="en-US" dirty="0">
                <a:ea typeface="+mn-lt"/>
                <a:cs typeface="+mn-lt"/>
              </a:rPr>
              <a:t> = 0;” </a:t>
            </a:r>
            <a:r>
              <a:rPr lang="en-US" dirty="0" err="1">
                <a:ea typeface="+mn-lt"/>
                <a:cs typeface="+mn-lt"/>
              </a:rPr>
              <a:t>gibi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değişken</a:t>
            </a:r>
            <a:r>
              <a:rPr lang="en-US" dirty="0">
                <a:ea typeface="+mn-lt"/>
                <a:cs typeface="+mn-lt"/>
              </a:rPr>
              <a:t> </a:t>
            </a:r>
            <a:r>
              <a:rPr lang="en-US" dirty="0" err="1">
                <a:ea typeface="+mn-lt"/>
                <a:cs typeface="+mn-lt"/>
              </a:rPr>
              <a:t>tanımlandığında</a:t>
            </a:r>
            <a:r>
              <a:rPr lang="en-US" dirty="0">
                <a:ea typeface="+mn-lt"/>
                <a:cs typeface="+mn-lt"/>
              </a:rPr>
              <a:t> </a:t>
            </a:r>
            <a:r>
              <a:rPr lang="tr-TR" dirty="0">
                <a:ea typeface="+mn-lt"/>
                <a:cs typeface="+mn-lt"/>
              </a:rPr>
              <a:t>	</a:t>
            </a:r>
            <a:r>
              <a:rPr lang="en-US" dirty="0">
                <a:ea typeface="+mn-lt"/>
                <a:cs typeface="+mn-lt"/>
              </a:rPr>
              <a:t>program</a:t>
            </a:r>
            <a:r>
              <a:rPr lang="tr-TR" dirty="0">
                <a:ea typeface="+mn-lt"/>
                <a:cs typeface="+mn-lt"/>
              </a:rPr>
              <a:t> </a:t>
            </a:r>
            <a:r>
              <a:rPr lang="en-US" dirty="0" err="1">
                <a:ea typeface="+mn-lt"/>
                <a:cs typeface="+mn-lt"/>
              </a:rPr>
              <a:t>tarafından</a:t>
            </a:r>
            <a:r>
              <a:rPr lang="en-US" dirty="0">
                <a:ea typeface="+mn-lt"/>
                <a:cs typeface="+mn-lt"/>
              </a:rPr>
              <a:t> </a:t>
            </a:r>
            <a:r>
              <a:rPr lang="en-US" dirty="0" err="1">
                <a:ea typeface="+mn-lt"/>
                <a:cs typeface="+mn-lt"/>
              </a:rPr>
              <a:t>deneme</a:t>
            </a:r>
            <a:r>
              <a:rPr lang="en-US" dirty="0">
                <a:ea typeface="+mn-lt"/>
                <a:cs typeface="+mn-lt"/>
              </a:rPr>
              <a:t> </a:t>
            </a:r>
            <a:r>
              <a:rPr lang="en-US" dirty="0" err="1">
                <a:ea typeface="+mn-lt"/>
                <a:cs typeface="+mn-lt"/>
              </a:rPr>
              <a:t>değeri</a:t>
            </a:r>
            <a:r>
              <a:rPr lang="en-US" dirty="0">
                <a:ea typeface="+mn-lt"/>
                <a:cs typeface="+mn-lt"/>
              </a:rPr>
              <a:t> private </a:t>
            </a:r>
            <a:r>
              <a:rPr lang="en-US" dirty="0" err="1">
                <a:ea typeface="+mn-lt"/>
                <a:cs typeface="+mn-lt"/>
              </a:rPr>
              <a:t>olarak</a:t>
            </a:r>
            <a:r>
              <a:rPr lang="en-US" dirty="0">
                <a:ea typeface="+mn-lt"/>
                <a:cs typeface="+mn-lt"/>
              </a:rPr>
              <a:t> </a:t>
            </a:r>
            <a:r>
              <a:rPr lang="en-US" dirty="0" err="1">
                <a:ea typeface="+mn-lt"/>
                <a:cs typeface="+mn-lt"/>
              </a:rPr>
              <a:t>algılanmaktadır</a:t>
            </a:r>
            <a:r>
              <a:rPr lang="en-US" dirty="0">
                <a:ea typeface="+mn-lt"/>
                <a:cs typeface="+mn-lt"/>
              </a:rPr>
              <a:t>.</a:t>
            </a:r>
            <a:br>
              <a:rPr lang="en-US" dirty="0">
                <a:ea typeface="+mn-lt"/>
                <a:cs typeface="+mn-lt"/>
              </a:rPr>
            </a:br>
            <a:endParaRPr lang="en-US" dirty="0">
              <a:ea typeface="+mn-lt"/>
              <a:cs typeface="+mn-lt"/>
            </a:endParaRPr>
          </a:p>
          <a:p>
            <a:pPr marL="0" indent="0">
              <a:buNone/>
            </a:pP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a:p>
        </p:txBody>
      </p:sp>
      <p:pic>
        <p:nvPicPr>
          <p:cNvPr id="5" name="Resim 5">
            <a:extLst>
              <a:ext uri="{FF2B5EF4-FFF2-40B4-BE49-F238E27FC236}">
                <a16:creationId xmlns:a16="http://schemas.microsoft.com/office/drawing/2014/main" xmlns="" id="{A7DD95BF-CDE5-418C-8E23-871BC3F68171}"/>
              </a:ext>
            </a:extLst>
          </p:cNvPr>
          <p:cNvPicPr>
            <a:picLocks noChangeAspect="1"/>
          </p:cNvPicPr>
          <p:nvPr/>
        </p:nvPicPr>
        <p:blipFill>
          <a:blip r:embed="rId2"/>
          <a:stretch>
            <a:fillRect/>
          </a:stretch>
        </p:blipFill>
        <p:spPr>
          <a:xfrm>
            <a:off x="7733261" y="2425327"/>
            <a:ext cx="4378712" cy="2465091"/>
          </a:xfrm>
          <a:prstGeom prst="rect">
            <a:avLst/>
          </a:prstGeom>
        </p:spPr>
      </p:pic>
    </p:spTree>
    <p:extLst>
      <p:ext uri="{BB962C8B-B14F-4D97-AF65-F5344CB8AC3E}">
        <p14:creationId xmlns:p14="http://schemas.microsoft.com/office/powerpoint/2010/main" val="1676439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2455466" y="624110"/>
            <a:ext cx="9049146" cy="1280890"/>
          </a:xfrm>
        </p:spPr>
        <p:txBody>
          <a:bodyPr>
            <a:normAutofit/>
          </a:bodyPr>
          <a:lstStyle/>
          <a:p>
            <a:r>
              <a:rPr lang="tr-TR" sz="3200" dirty="0">
                <a:ea typeface="+mj-lt"/>
                <a:cs typeface="+mj-lt"/>
              </a:rPr>
              <a:t>C# "</a:t>
            </a:r>
            <a:r>
              <a:rPr lang="tr-TR" sz="3200" dirty="0" err="1">
                <a:ea typeface="+mj-lt"/>
                <a:cs typeface="+mj-lt"/>
              </a:rPr>
              <a:t>Private</a:t>
            </a:r>
            <a:r>
              <a:rPr lang="tr-TR" sz="3200" dirty="0">
                <a:ea typeface="+mj-lt"/>
                <a:cs typeface="+mj-lt"/>
              </a:rPr>
              <a:t>" Erişim Belirteci:</a:t>
            </a:r>
            <a:endParaRPr lang="tr-TR" sz="3200"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864908" y="1790786"/>
            <a:ext cx="5658522" cy="4461390"/>
          </a:xfrm>
        </p:spPr>
        <p:txBody>
          <a:bodyPr vert="horz" lIns="91440" tIns="45720" rIns="91440" bIns="45720" rtlCol="0" anchor="t">
            <a:normAutofit/>
          </a:bodyPr>
          <a:lstStyle/>
          <a:p>
            <a:pPr algn="just"/>
            <a:r>
              <a:rPr lang="en-US" dirty="0" err="1">
                <a:ea typeface="+mn-lt"/>
                <a:cs typeface="+mn-lt"/>
              </a:rPr>
              <a:t>Bazı</a:t>
            </a:r>
            <a:r>
              <a:rPr lang="en-US" dirty="0">
                <a:ea typeface="+mn-lt"/>
                <a:cs typeface="+mn-lt"/>
              </a:rPr>
              <a:t> </a:t>
            </a:r>
            <a:r>
              <a:rPr lang="en-US" dirty="0" err="1">
                <a:ea typeface="+mn-lt"/>
                <a:cs typeface="+mn-lt"/>
              </a:rPr>
              <a:t>değişken</a:t>
            </a:r>
            <a:r>
              <a:rPr lang="en-US" dirty="0">
                <a:ea typeface="+mn-lt"/>
                <a:cs typeface="+mn-lt"/>
              </a:rPr>
              <a:t>, </a:t>
            </a:r>
            <a:r>
              <a:rPr lang="en-US" dirty="0" err="1">
                <a:ea typeface="+mn-lt"/>
                <a:cs typeface="+mn-lt"/>
              </a:rPr>
              <a:t>metot</a:t>
            </a:r>
            <a:r>
              <a:rPr lang="en-US" dirty="0">
                <a:ea typeface="+mn-lt"/>
                <a:cs typeface="+mn-lt"/>
              </a:rPr>
              <a:t> </a:t>
            </a:r>
            <a:r>
              <a:rPr lang="en-US" dirty="0" err="1">
                <a:ea typeface="+mn-lt"/>
                <a:cs typeface="+mn-lt"/>
              </a:rPr>
              <a:t>ya</a:t>
            </a:r>
            <a:r>
              <a:rPr lang="en-US" dirty="0">
                <a:ea typeface="+mn-lt"/>
                <a:cs typeface="+mn-lt"/>
              </a:rPr>
              <a:t> da </a:t>
            </a:r>
            <a:r>
              <a:rPr lang="en-US" dirty="0" err="1">
                <a:ea typeface="+mn-lt"/>
                <a:cs typeface="+mn-lt"/>
              </a:rPr>
              <a:t>sınıflara</a:t>
            </a:r>
            <a:r>
              <a:rPr lang="en-US" dirty="0">
                <a:ea typeface="+mn-lt"/>
                <a:cs typeface="+mn-lt"/>
              </a:rPr>
              <a:t> </a:t>
            </a:r>
            <a:r>
              <a:rPr lang="en-US" dirty="0" err="1">
                <a:ea typeface="+mn-lt"/>
                <a:cs typeface="+mn-lt"/>
              </a:rPr>
              <a:t>başka</a:t>
            </a:r>
            <a:r>
              <a:rPr lang="en-US" dirty="0">
                <a:ea typeface="+mn-lt"/>
                <a:cs typeface="+mn-lt"/>
              </a:rPr>
              <a:t> </a:t>
            </a:r>
            <a:r>
              <a:rPr lang="en-US" dirty="0" err="1">
                <a:ea typeface="+mn-lt"/>
                <a:cs typeface="+mn-lt"/>
              </a:rPr>
              <a:t>sınıftaki</a:t>
            </a:r>
            <a:r>
              <a:rPr lang="en-US" dirty="0">
                <a:ea typeface="+mn-lt"/>
                <a:cs typeface="+mn-lt"/>
              </a:rPr>
              <a:t> </a:t>
            </a:r>
            <a:r>
              <a:rPr lang="en-US" dirty="0" err="1">
                <a:ea typeface="+mn-lt"/>
                <a:cs typeface="+mn-lt"/>
              </a:rPr>
              <a:t>kodların</a:t>
            </a:r>
            <a:r>
              <a:rPr lang="en-US" dirty="0">
                <a:ea typeface="+mn-lt"/>
                <a:cs typeface="+mn-lt"/>
              </a:rPr>
              <a:t> </a:t>
            </a:r>
            <a:r>
              <a:rPr lang="en-US" dirty="0" err="1">
                <a:ea typeface="+mn-lt"/>
                <a:cs typeface="+mn-lt"/>
              </a:rPr>
              <a:t>erişmesini</a:t>
            </a:r>
            <a:r>
              <a:rPr lang="en-US" dirty="0">
                <a:ea typeface="+mn-lt"/>
                <a:cs typeface="+mn-lt"/>
              </a:rPr>
              <a:t> </a:t>
            </a:r>
            <a:r>
              <a:rPr lang="en-US" dirty="0" err="1">
                <a:ea typeface="+mn-lt"/>
                <a:cs typeface="+mn-lt"/>
              </a:rPr>
              <a:t>engellemek</a:t>
            </a:r>
            <a:r>
              <a:rPr lang="en-US" dirty="0">
                <a:ea typeface="+mn-lt"/>
                <a:cs typeface="+mn-lt"/>
              </a:rPr>
              <a:t> </a:t>
            </a:r>
            <a:r>
              <a:rPr lang="en-US" dirty="0" err="1">
                <a:ea typeface="+mn-lt"/>
                <a:cs typeface="+mn-lt"/>
              </a:rPr>
              <a:t>isteyebiliriz</a:t>
            </a:r>
            <a:r>
              <a:rPr lang="en-US" dirty="0">
                <a:ea typeface="+mn-lt"/>
                <a:cs typeface="+mn-lt"/>
              </a:rPr>
              <a:t>. Bunun </a:t>
            </a:r>
            <a:r>
              <a:rPr lang="en-US" dirty="0" err="1">
                <a:ea typeface="+mn-lt"/>
                <a:cs typeface="+mn-lt"/>
              </a:rPr>
              <a:t>için</a:t>
            </a:r>
            <a:r>
              <a:rPr lang="en-US" dirty="0">
                <a:ea typeface="+mn-lt"/>
                <a:cs typeface="+mn-lt"/>
              </a:rPr>
              <a:t> private </a:t>
            </a:r>
            <a:r>
              <a:rPr lang="en-US" dirty="0" err="1">
                <a:ea typeface="+mn-lt"/>
                <a:cs typeface="+mn-lt"/>
              </a:rPr>
              <a:t>erişim</a:t>
            </a:r>
            <a:r>
              <a:rPr lang="en-US" dirty="0">
                <a:ea typeface="+mn-lt"/>
                <a:cs typeface="+mn-lt"/>
              </a:rPr>
              <a:t> </a:t>
            </a:r>
            <a:r>
              <a:rPr lang="en-US" dirty="0" err="1">
                <a:ea typeface="+mn-lt"/>
                <a:cs typeface="+mn-lt"/>
              </a:rPr>
              <a:t>belirtecini</a:t>
            </a:r>
            <a:r>
              <a:rPr lang="en-US" dirty="0">
                <a:ea typeface="+mn-lt"/>
                <a:cs typeface="+mn-lt"/>
              </a:rPr>
              <a:t> </a:t>
            </a:r>
            <a:r>
              <a:rPr lang="en-US" dirty="0" err="1">
                <a:ea typeface="+mn-lt"/>
                <a:cs typeface="+mn-lt"/>
              </a:rPr>
              <a:t>kullanırız</a:t>
            </a:r>
            <a:r>
              <a:rPr lang="en-US" dirty="0">
                <a:ea typeface="+mn-lt"/>
                <a:cs typeface="+mn-lt"/>
              </a:rPr>
              <a:t>. </a:t>
            </a:r>
          </a:p>
          <a:p>
            <a:pPr algn="just"/>
            <a:r>
              <a:rPr lang="en-US" dirty="0">
                <a:ea typeface="+mn-lt"/>
                <a:cs typeface="+mn-lt"/>
              </a:rPr>
              <a:t>Private </a:t>
            </a:r>
            <a:r>
              <a:rPr lang="en-US" dirty="0" err="1">
                <a:ea typeface="+mn-lt"/>
                <a:cs typeface="+mn-lt"/>
              </a:rPr>
              <a:t>damgalı</a:t>
            </a:r>
            <a:r>
              <a:rPr lang="en-US" dirty="0">
                <a:ea typeface="+mn-lt"/>
                <a:cs typeface="+mn-lt"/>
              </a:rPr>
              <a:t> </a:t>
            </a:r>
            <a:r>
              <a:rPr lang="en-US" dirty="0" err="1">
                <a:ea typeface="+mn-lt"/>
                <a:cs typeface="+mn-lt"/>
              </a:rPr>
              <a:t>öğelere</a:t>
            </a:r>
            <a:r>
              <a:rPr lang="en-US" dirty="0">
                <a:ea typeface="+mn-lt"/>
                <a:cs typeface="+mn-lt"/>
              </a:rPr>
              <a:t> </a:t>
            </a:r>
            <a:r>
              <a:rPr lang="en-US" dirty="0" err="1">
                <a:ea typeface="+mn-lt"/>
                <a:cs typeface="+mn-lt"/>
              </a:rPr>
              <a:t>yalnız</a:t>
            </a:r>
            <a:r>
              <a:rPr lang="en-US" dirty="0">
                <a:ea typeface="+mn-lt"/>
                <a:cs typeface="+mn-lt"/>
              </a:rPr>
              <a:t> </a:t>
            </a:r>
            <a:r>
              <a:rPr lang="en-US" dirty="0" err="1">
                <a:ea typeface="+mn-lt"/>
                <a:cs typeface="+mn-lt"/>
              </a:rPr>
              <a:t>aynı</a:t>
            </a:r>
            <a:r>
              <a:rPr lang="en-US" dirty="0">
                <a:ea typeface="+mn-lt"/>
                <a:cs typeface="+mn-lt"/>
              </a:rPr>
              <a:t> </a:t>
            </a:r>
            <a:r>
              <a:rPr lang="en-US" dirty="0" err="1">
                <a:ea typeface="+mn-lt"/>
                <a:cs typeface="+mn-lt"/>
              </a:rPr>
              <a:t>sınıftaki</a:t>
            </a:r>
            <a:r>
              <a:rPr lang="en-US" dirty="0">
                <a:ea typeface="+mn-lt"/>
                <a:cs typeface="+mn-lt"/>
              </a:rPr>
              <a:t> </a:t>
            </a:r>
            <a:r>
              <a:rPr lang="en-US" dirty="0" err="1">
                <a:ea typeface="+mn-lt"/>
                <a:cs typeface="+mn-lt"/>
              </a:rPr>
              <a:t>kodlar</a:t>
            </a:r>
            <a:r>
              <a:rPr lang="en-US" dirty="0">
                <a:ea typeface="+mn-lt"/>
                <a:cs typeface="+mn-lt"/>
              </a:rPr>
              <a:t> </a:t>
            </a:r>
            <a:r>
              <a:rPr lang="en-US" dirty="0" err="1">
                <a:ea typeface="+mn-lt"/>
                <a:cs typeface="+mn-lt"/>
              </a:rPr>
              <a:t>erişebilir</a:t>
            </a:r>
            <a:r>
              <a:rPr lang="en-US" dirty="0">
                <a:ea typeface="+mn-lt"/>
                <a:cs typeface="+mn-lt"/>
              </a:rPr>
              <a:t>, </a:t>
            </a:r>
            <a:r>
              <a:rPr lang="en-US" dirty="0" err="1">
                <a:ea typeface="+mn-lt"/>
                <a:cs typeface="+mn-lt"/>
              </a:rPr>
              <a:t>başka</a:t>
            </a:r>
            <a:r>
              <a:rPr lang="en-US" dirty="0">
                <a:ea typeface="+mn-lt"/>
                <a:cs typeface="+mn-lt"/>
              </a:rPr>
              <a:t> sınıftaki kodlar erişemez. </a:t>
            </a:r>
            <a:r>
              <a:rPr lang="en-US" dirty="0" err="1">
                <a:ea typeface="+mn-lt"/>
                <a:cs typeface="+mn-lt"/>
              </a:rPr>
              <a:t>Kendi</a:t>
            </a:r>
            <a:r>
              <a:rPr lang="en-US" dirty="0">
                <a:ea typeface="+mn-lt"/>
                <a:cs typeface="+mn-lt"/>
              </a:rPr>
              <a:t> alt-sınıfları bile erişemez. </a:t>
            </a:r>
            <a:br>
              <a:rPr lang="en-US" dirty="0">
                <a:ea typeface="+mn-lt"/>
                <a:cs typeface="+mn-lt"/>
              </a:rPr>
            </a:br>
            <a:endParaRPr lang="en-US" dirty="0">
              <a:ea typeface="+mn-lt"/>
              <a:cs typeface="+mn-lt"/>
            </a:endParaRPr>
          </a:p>
          <a:p>
            <a:pPr marL="0" indent="0">
              <a:buNone/>
            </a:pP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a:p>
        </p:txBody>
      </p:sp>
      <p:pic>
        <p:nvPicPr>
          <p:cNvPr id="5" name="Resim 5">
            <a:extLst>
              <a:ext uri="{FF2B5EF4-FFF2-40B4-BE49-F238E27FC236}">
                <a16:creationId xmlns:a16="http://schemas.microsoft.com/office/drawing/2014/main" xmlns="" id="{A7DD95BF-CDE5-418C-8E23-871BC3F68171}"/>
              </a:ext>
            </a:extLst>
          </p:cNvPr>
          <p:cNvPicPr>
            <a:picLocks noChangeAspect="1"/>
          </p:cNvPicPr>
          <p:nvPr/>
        </p:nvPicPr>
        <p:blipFill>
          <a:blip r:embed="rId2"/>
          <a:stretch>
            <a:fillRect/>
          </a:stretch>
        </p:blipFill>
        <p:spPr>
          <a:xfrm>
            <a:off x="7678940" y="2036028"/>
            <a:ext cx="4378712" cy="2465091"/>
          </a:xfrm>
          <a:prstGeom prst="rect">
            <a:avLst/>
          </a:prstGeom>
        </p:spPr>
      </p:pic>
    </p:spTree>
    <p:extLst>
      <p:ext uri="{BB962C8B-B14F-4D97-AF65-F5344CB8AC3E}">
        <p14:creationId xmlns:p14="http://schemas.microsoft.com/office/powerpoint/2010/main" val="3218984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sz="3200"/>
              <a:t>C# </a:t>
            </a:r>
            <a:r>
              <a:rPr lang="tr-TR" sz="3200" err="1"/>
              <a:t>Private</a:t>
            </a:r>
            <a:r>
              <a:rPr lang="tr-TR" sz="3200"/>
              <a:t> Örneği 1</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5" name="Metin kutusu 4">
            <a:extLst>
              <a:ext uri="{FF2B5EF4-FFF2-40B4-BE49-F238E27FC236}">
                <a16:creationId xmlns:a16="http://schemas.microsoft.com/office/drawing/2014/main" xmlns="" id="{7A6EE4A3-97A2-4BDF-8821-717D6D576BFD}"/>
              </a:ext>
            </a:extLst>
          </p:cNvPr>
          <p:cNvSpPr txBox="1"/>
          <p:nvPr/>
        </p:nvSpPr>
        <p:spPr>
          <a:xfrm>
            <a:off x="2594708" y="1295400"/>
            <a:ext cx="81155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tr-TR" dirty="0" err="1">
                <a:ea typeface="+mn-lt"/>
                <a:cs typeface="+mn-lt"/>
              </a:rPr>
              <a:t>MesajVer</a:t>
            </a:r>
            <a:r>
              <a:rPr lang="tr-TR" dirty="0">
                <a:ea typeface="+mn-lt"/>
                <a:cs typeface="+mn-lt"/>
              </a:rPr>
              <a:t> sınıfı içerisindeki </a:t>
            </a:r>
            <a:r>
              <a:rPr lang="tr-TR" dirty="0" err="1">
                <a:ea typeface="+mn-lt"/>
                <a:cs typeface="+mn-lt"/>
              </a:rPr>
              <a:t>hataGoster</a:t>
            </a:r>
            <a:r>
              <a:rPr lang="tr-TR" dirty="0">
                <a:ea typeface="+mn-lt"/>
                <a:cs typeface="+mn-lt"/>
              </a:rPr>
              <a:t> metodu </a:t>
            </a:r>
            <a:r>
              <a:rPr lang="tr-TR" dirty="0" err="1">
                <a:ea typeface="+mn-lt"/>
                <a:cs typeface="+mn-lt"/>
              </a:rPr>
              <a:t>private</a:t>
            </a:r>
            <a:r>
              <a:rPr lang="tr-TR" dirty="0">
                <a:ea typeface="+mn-lt"/>
                <a:cs typeface="+mn-lt"/>
              </a:rPr>
              <a:t> ile tanımlanmış olsun. Bu metodu Program ismindeki Main metodu içerisinden çağırmaya çalışalım.</a:t>
            </a:r>
            <a:endParaRPr lang="tr-TR" dirty="0"/>
          </a:p>
        </p:txBody>
      </p:sp>
      <p:sp>
        <p:nvSpPr>
          <p:cNvPr id="6" name="Metin kutusu 5">
            <a:extLst>
              <a:ext uri="{FF2B5EF4-FFF2-40B4-BE49-F238E27FC236}">
                <a16:creationId xmlns:a16="http://schemas.microsoft.com/office/drawing/2014/main" xmlns="" id="{B72C3023-CB07-4E50-8332-EB1682B242B0}"/>
              </a:ext>
            </a:extLst>
          </p:cNvPr>
          <p:cNvSpPr txBox="1"/>
          <p:nvPr/>
        </p:nvSpPr>
        <p:spPr>
          <a:xfrm>
            <a:off x="2504174" y="6211669"/>
            <a:ext cx="82060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tr-TR" dirty="0">
                <a:ea typeface="+mn-lt"/>
                <a:cs typeface="+mn-lt"/>
              </a:rPr>
              <a:t>Kodu çalıştırdığınızda bu metodun erişilemez olduğuna dair bir hata mesajı alırsınız.</a:t>
            </a:r>
            <a:endParaRPr lang="tr-TR" dirty="0"/>
          </a:p>
        </p:txBody>
      </p:sp>
      <p:sp>
        <p:nvSpPr>
          <p:cNvPr id="9" name="Metin kutusu 8">
            <a:extLst>
              <a:ext uri="{FF2B5EF4-FFF2-40B4-BE49-F238E27FC236}">
                <a16:creationId xmlns:a16="http://schemas.microsoft.com/office/drawing/2014/main" xmlns="" id="{444DAD0A-2705-41C8-B826-D2459AFC1CDB}"/>
              </a:ext>
            </a:extLst>
          </p:cNvPr>
          <p:cNvSpPr txBox="1"/>
          <p:nvPr/>
        </p:nvSpPr>
        <p:spPr>
          <a:xfrm>
            <a:off x="2749215" y="2267953"/>
            <a:ext cx="7173383" cy="3754874"/>
          </a:xfrm>
          <a:prstGeom prst="rect">
            <a:avLst/>
          </a:prstGeom>
          <a:noFill/>
          <a:ln w="31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smtClean="0">
                <a:solidFill>
                  <a:srgbClr val="0004FF"/>
                </a:solidFill>
                <a:latin typeface="Courier New"/>
                <a:cs typeface="Courier New"/>
              </a:rPr>
              <a:t>namespace</a:t>
            </a:r>
            <a:r>
              <a:rPr lang="en-US" sz="1400" dirty="0" smtClean="0">
                <a:solidFill>
                  <a:srgbClr val="0070C0"/>
                </a:solidFill>
                <a:latin typeface="Courier New"/>
                <a:cs typeface="Courier New"/>
              </a:rPr>
              <a:t> </a:t>
            </a:r>
            <a:r>
              <a:rPr lang="en-US" sz="1400" dirty="0" err="1" smtClean="0">
                <a:latin typeface="Courier New"/>
                <a:cs typeface="Courier New"/>
              </a:rPr>
              <a:t>privateornek</a:t>
            </a:r>
            <a:endParaRPr lang="en-US" sz="1400" dirty="0">
              <a:latin typeface="Courier New"/>
              <a:cs typeface="Courier New"/>
            </a:endParaRPr>
          </a:p>
          <a:p>
            <a:r>
              <a:rPr lang="en-US" sz="1400" dirty="0" smtClean="0">
                <a:latin typeface="Courier New"/>
                <a:cs typeface="Courier New"/>
              </a:rPr>
              <a:t>{</a:t>
            </a:r>
            <a:endParaRPr lang="en-US" sz="1400" dirty="0">
              <a:latin typeface="Courier New"/>
              <a:cs typeface="Courier New"/>
            </a:endParaRPr>
          </a:p>
          <a:p>
            <a:r>
              <a:rPr lang="en-US" sz="1400" dirty="0" smtClean="0">
                <a:solidFill>
                  <a:srgbClr val="0004FF"/>
                </a:solidFill>
                <a:latin typeface="Courier New"/>
                <a:cs typeface="Courier New"/>
              </a:rPr>
              <a:t>class</a:t>
            </a:r>
            <a:r>
              <a:rPr lang="en-US" sz="1400" dirty="0" smtClean="0">
                <a:latin typeface="Courier New"/>
                <a:cs typeface="Courier New"/>
              </a:rPr>
              <a:t> </a:t>
            </a:r>
            <a:r>
              <a:rPr lang="en-US" sz="1400" dirty="0" err="1">
                <a:solidFill>
                  <a:srgbClr val="004A80"/>
                </a:solidFill>
                <a:latin typeface="Courier New"/>
                <a:cs typeface="Courier New"/>
              </a:rPr>
              <a:t>MesajVer</a:t>
            </a:r>
            <a:endParaRPr lang="en-US" sz="1400" dirty="0">
              <a:solidFill>
                <a:srgbClr val="004A80"/>
              </a:solidFill>
              <a:latin typeface="Courier New"/>
              <a:cs typeface="Courier New"/>
            </a:endParaRP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private void</a:t>
            </a:r>
            <a:r>
              <a:rPr lang="en-US" sz="1400" dirty="0">
                <a:latin typeface="Courier New"/>
                <a:cs typeface="Courier New"/>
              </a:rPr>
              <a:t> </a:t>
            </a:r>
            <a:r>
              <a:rPr lang="en-US" sz="1400" dirty="0" err="1">
                <a:solidFill>
                  <a:srgbClr val="C99700"/>
                </a:solidFill>
                <a:latin typeface="Courier New"/>
                <a:cs typeface="Courier New"/>
              </a:rPr>
              <a:t>hataGoster</a:t>
            </a:r>
            <a:r>
              <a:rPr lang="en-US" sz="1400" dirty="0">
                <a:solidFill>
                  <a:srgbClr val="000000"/>
                </a:solidFill>
                <a:latin typeface="Courier New"/>
                <a:cs typeface="Courier New"/>
              </a:rPr>
              <a:t>()</a:t>
            </a:r>
          </a:p>
          <a:p>
            <a:r>
              <a:rPr lang="en-US" sz="1400" dirty="0">
                <a:latin typeface="Courier New"/>
                <a:cs typeface="Courier New"/>
              </a:rPr>
              <a:t>        {</a:t>
            </a:r>
          </a:p>
          <a:p>
            <a:r>
              <a:rPr lang="en-US" sz="1400" dirty="0">
                <a:latin typeface="Courier New"/>
                <a:cs typeface="Courier New"/>
              </a:rPr>
              <a:t>            </a:t>
            </a:r>
            <a:r>
              <a:rPr lang="en-US" sz="1400" dirty="0">
                <a:solidFill>
                  <a:srgbClr val="004A80"/>
                </a:solidFill>
                <a:latin typeface="Courier New"/>
                <a:cs typeface="Courier New"/>
              </a:rPr>
              <a:t>Console</a:t>
            </a:r>
            <a:r>
              <a:rPr lang="en-US" sz="1400" dirty="0">
                <a:latin typeface="Courier New"/>
                <a:cs typeface="Courier New"/>
              </a:rPr>
              <a:t>.</a:t>
            </a:r>
            <a:r>
              <a:rPr lang="en-US" sz="1400" dirty="0">
                <a:solidFill>
                  <a:srgbClr val="C99700"/>
                </a:solidFill>
                <a:latin typeface="Courier New"/>
                <a:cs typeface="Courier New"/>
              </a:rPr>
              <a:t>WriteLine</a:t>
            </a:r>
            <a:r>
              <a:rPr lang="en-US" sz="1400" dirty="0">
                <a:latin typeface="Courier New"/>
                <a:cs typeface="Courier New"/>
              </a:rPr>
              <a:t>(</a:t>
            </a:r>
            <a:r>
              <a:rPr lang="en-US" sz="1400" dirty="0">
                <a:solidFill>
                  <a:srgbClr val="C00000"/>
                </a:solidFill>
                <a:latin typeface="Courier New"/>
                <a:cs typeface="Courier New"/>
              </a:rPr>
              <a:t>"Hata </a:t>
            </a:r>
            <a:r>
              <a:rPr lang="en-US" sz="1400" dirty="0" err="1">
                <a:solidFill>
                  <a:srgbClr val="C00000"/>
                </a:solidFill>
                <a:latin typeface="Courier New"/>
                <a:cs typeface="Courier New"/>
              </a:rPr>
              <a:t>Oluştu</a:t>
            </a:r>
            <a:r>
              <a:rPr lang="en-US" sz="1400" dirty="0">
                <a:solidFill>
                  <a:srgbClr val="C00000"/>
                </a:solidFill>
                <a:latin typeface="Courier New"/>
                <a:cs typeface="Courier New"/>
              </a:rPr>
              <a:t>..."</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p>
          <a:p>
            <a:r>
              <a:rPr lang="en-US" sz="1400" dirty="0">
                <a:latin typeface="Courier New"/>
                <a:cs typeface="Courier New"/>
              </a:rPr>
              <a:t>}</a:t>
            </a:r>
            <a:endParaRPr lang="en-US" sz="1400" dirty="0">
              <a:latin typeface="Courier New"/>
              <a:ea typeface="+mn-lt"/>
              <a:cs typeface="Courier New"/>
            </a:endParaRPr>
          </a:p>
          <a:p>
            <a:r>
              <a:rPr lang="en-US" sz="1400" dirty="0">
                <a:solidFill>
                  <a:srgbClr val="0004FF"/>
                </a:solidFill>
                <a:latin typeface="Courier New"/>
                <a:ea typeface="+mn-lt"/>
                <a:cs typeface="+mn-lt"/>
              </a:rPr>
              <a:t>class</a:t>
            </a:r>
            <a:r>
              <a:rPr lang="en-US" sz="1400" dirty="0">
                <a:latin typeface="Courier New"/>
                <a:ea typeface="+mn-lt"/>
                <a:cs typeface="+mn-lt"/>
              </a:rPr>
              <a:t> </a:t>
            </a:r>
            <a:r>
              <a:rPr lang="en-US" sz="1400" dirty="0">
                <a:solidFill>
                  <a:srgbClr val="004A80"/>
                </a:solidFill>
                <a:latin typeface="Courier New"/>
                <a:ea typeface="+mn-lt"/>
                <a:cs typeface="+mn-lt"/>
              </a:rPr>
              <a:t>Program</a:t>
            </a:r>
            <a:endParaRPr lang="en-US" sz="1400" dirty="0">
              <a:solidFill>
                <a:srgbClr val="004A80"/>
              </a:solidFill>
              <a:latin typeface="Courier New"/>
              <a:cs typeface="Courier New"/>
            </a:endParaRPr>
          </a:p>
          <a:p>
            <a:r>
              <a:rPr lang="en-US" sz="1400" dirty="0">
                <a:latin typeface="Courier New"/>
                <a:ea typeface="+mn-lt"/>
                <a:cs typeface="+mn-lt"/>
              </a:rPr>
              <a:t>{</a:t>
            </a:r>
            <a:endParaRPr lang="en-US" sz="1400" dirty="0">
              <a:latin typeface="Courier New"/>
              <a:cs typeface="Courier New"/>
            </a:endParaRPr>
          </a:p>
          <a:p>
            <a:r>
              <a:rPr lang="en-US" sz="1400" dirty="0">
                <a:latin typeface="Courier New"/>
                <a:ea typeface="+mn-lt"/>
                <a:cs typeface="+mn-lt"/>
              </a:rPr>
              <a:t>    </a:t>
            </a:r>
            <a:r>
              <a:rPr lang="en-US" sz="1400" dirty="0">
                <a:solidFill>
                  <a:srgbClr val="0004FF"/>
                </a:solidFill>
                <a:latin typeface="Courier New"/>
                <a:ea typeface="+mn-lt"/>
                <a:cs typeface="+mn-lt"/>
              </a:rPr>
              <a:t>static void</a:t>
            </a:r>
            <a:r>
              <a:rPr lang="en-US" sz="1400" dirty="0">
                <a:latin typeface="Courier New"/>
                <a:ea typeface="+mn-lt"/>
                <a:cs typeface="+mn-lt"/>
              </a:rPr>
              <a:t> </a:t>
            </a:r>
            <a:r>
              <a:rPr lang="en-US" sz="1400" dirty="0">
                <a:solidFill>
                  <a:srgbClr val="C99700"/>
                </a:solidFill>
                <a:latin typeface="Courier New"/>
                <a:ea typeface="+mn-lt"/>
                <a:cs typeface="+mn-lt"/>
              </a:rPr>
              <a:t>Main</a:t>
            </a:r>
            <a:r>
              <a:rPr lang="en-US" sz="1400" dirty="0">
                <a:latin typeface="Courier New"/>
                <a:ea typeface="+mn-lt"/>
                <a:cs typeface="+mn-lt"/>
              </a:rPr>
              <a:t>(</a:t>
            </a:r>
            <a:r>
              <a:rPr lang="en-US" sz="1400" dirty="0">
                <a:solidFill>
                  <a:srgbClr val="0004FF"/>
                </a:solidFill>
                <a:latin typeface="Courier New"/>
                <a:ea typeface="+mn-lt"/>
                <a:cs typeface="+mn-lt"/>
              </a:rPr>
              <a:t>string[]</a:t>
            </a:r>
            <a:r>
              <a:rPr lang="en-US" sz="1400" dirty="0">
                <a:latin typeface="Courier New"/>
                <a:ea typeface="+mn-lt"/>
                <a:cs typeface="+mn-lt"/>
              </a:rPr>
              <a:t> </a:t>
            </a:r>
            <a:r>
              <a:rPr lang="en-US" sz="1400" dirty="0" err="1">
                <a:solidFill>
                  <a:srgbClr val="004A80"/>
                </a:solidFill>
                <a:latin typeface="Courier New"/>
                <a:ea typeface="+mn-lt"/>
                <a:cs typeface="+mn-lt"/>
              </a:rPr>
              <a:t>args</a:t>
            </a:r>
            <a:r>
              <a:rPr lang="en-US" sz="1400" dirty="0">
                <a:latin typeface="Courier New"/>
                <a:ea typeface="+mn-lt"/>
                <a:cs typeface="+mn-lt"/>
              </a:rPr>
              <a:t>)</a:t>
            </a:r>
            <a:endParaRPr lang="en-US" sz="1400" dirty="0">
              <a:latin typeface="Courier New"/>
              <a:cs typeface="Courier New"/>
            </a:endParaRPr>
          </a:p>
          <a:p>
            <a:r>
              <a:rPr lang="en-US" sz="1400" dirty="0">
                <a:latin typeface="Courier New"/>
                <a:ea typeface="+mn-lt"/>
                <a:cs typeface="+mn-lt"/>
              </a:rPr>
              <a:t>    {</a:t>
            </a:r>
            <a:endParaRPr lang="en-US" sz="1400" dirty="0">
              <a:latin typeface="Courier New"/>
              <a:cs typeface="Courier New"/>
            </a:endParaRPr>
          </a:p>
          <a:p>
            <a:r>
              <a:rPr lang="en-US" sz="1400" dirty="0">
                <a:latin typeface="Courier New"/>
                <a:ea typeface="+mn-lt"/>
                <a:cs typeface="+mn-lt"/>
              </a:rPr>
              <a:t>        </a:t>
            </a:r>
            <a:r>
              <a:rPr lang="en-US" sz="1400" dirty="0" err="1">
                <a:latin typeface="Courier New"/>
                <a:ea typeface="+mn-lt"/>
                <a:cs typeface="+mn-lt"/>
              </a:rPr>
              <a:t>MesajVer</a:t>
            </a:r>
            <a:r>
              <a:rPr lang="en-US" sz="1400" dirty="0">
                <a:latin typeface="Courier New"/>
                <a:ea typeface="+mn-lt"/>
                <a:cs typeface="+mn-lt"/>
              </a:rPr>
              <a:t> </a:t>
            </a:r>
            <a:r>
              <a:rPr lang="en-US" sz="1400" dirty="0" err="1">
                <a:latin typeface="Courier New"/>
                <a:ea typeface="+mn-lt"/>
                <a:cs typeface="+mn-lt"/>
              </a:rPr>
              <a:t>mesaj</a:t>
            </a:r>
            <a:r>
              <a:rPr lang="en-US" sz="1400" dirty="0">
                <a:latin typeface="Courier New"/>
                <a:ea typeface="+mn-lt"/>
                <a:cs typeface="+mn-lt"/>
              </a:rPr>
              <a:t> = </a:t>
            </a:r>
            <a:r>
              <a:rPr lang="en-US" sz="1400" dirty="0">
                <a:solidFill>
                  <a:srgbClr val="0004FF"/>
                </a:solidFill>
                <a:latin typeface="Courier New"/>
                <a:ea typeface="+mn-lt"/>
                <a:cs typeface="+mn-lt"/>
              </a:rPr>
              <a:t>new</a:t>
            </a:r>
            <a:r>
              <a:rPr lang="en-US" sz="1400" dirty="0">
                <a:latin typeface="Courier New"/>
                <a:ea typeface="+mn-lt"/>
                <a:cs typeface="+mn-lt"/>
              </a:rPr>
              <a:t> </a:t>
            </a:r>
            <a:r>
              <a:rPr lang="en-US" sz="1400" dirty="0" err="1">
                <a:latin typeface="Courier New"/>
                <a:ea typeface="+mn-lt"/>
                <a:cs typeface="+mn-lt"/>
              </a:rPr>
              <a:t>MesajVer</a:t>
            </a:r>
            <a:r>
              <a:rPr lang="en-US" sz="1400" dirty="0">
                <a:latin typeface="Courier New"/>
                <a:ea typeface="+mn-lt"/>
                <a:cs typeface="+mn-lt"/>
              </a:rPr>
              <a:t>();</a:t>
            </a:r>
            <a:endParaRPr lang="en-US" sz="1400" dirty="0">
              <a:latin typeface="Courier New"/>
              <a:cs typeface="Courier New"/>
            </a:endParaRPr>
          </a:p>
          <a:p>
            <a:r>
              <a:rPr lang="en-US" sz="1400" dirty="0">
                <a:latin typeface="Courier New"/>
                <a:ea typeface="+mn-lt"/>
                <a:cs typeface="+mn-lt"/>
              </a:rPr>
              <a:t>        </a:t>
            </a:r>
            <a:r>
              <a:rPr lang="en-US" sz="1400" dirty="0" err="1">
                <a:solidFill>
                  <a:srgbClr val="004A80"/>
                </a:solidFill>
                <a:latin typeface="Courier New"/>
                <a:ea typeface="+mn-lt"/>
                <a:cs typeface="+mn-lt"/>
              </a:rPr>
              <a:t>mesaj</a:t>
            </a:r>
            <a:r>
              <a:rPr lang="en-US" sz="1400" dirty="0" err="1">
                <a:latin typeface="Courier New"/>
                <a:ea typeface="+mn-lt"/>
                <a:cs typeface="+mn-lt"/>
              </a:rPr>
              <a:t>.hataGoster</a:t>
            </a:r>
            <a:r>
              <a:rPr lang="en-US" sz="1400" dirty="0">
                <a:latin typeface="Courier New"/>
                <a:ea typeface="+mn-lt"/>
                <a:cs typeface="+mn-lt"/>
              </a:rPr>
              <a:t>();</a:t>
            </a:r>
            <a:endParaRPr lang="en-US" sz="1400" dirty="0">
              <a:latin typeface="Courier New"/>
              <a:cs typeface="Courier New"/>
            </a:endParaRPr>
          </a:p>
          <a:p>
            <a:r>
              <a:rPr lang="en-US" sz="1400" dirty="0">
                <a:latin typeface="Courier New"/>
                <a:ea typeface="+mn-lt"/>
                <a:cs typeface="+mn-lt"/>
              </a:rPr>
              <a:t> </a:t>
            </a:r>
            <a:r>
              <a:rPr lang="en-US" sz="1400" dirty="0" smtClean="0">
                <a:latin typeface="Courier New"/>
                <a:ea typeface="+mn-lt"/>
                <a:cs typeface="+mn-lt"/>
              </a:rPr>
              <a:t>}</a:t>
            </a:r>
            <a:r>
              <a:rPr lang="tr-TR" sz="1400" dirty="0" smtClean="0">
                <a:latin typeface="Courier New"/>
                <a:ea typeface="+mn-lt"/>
                <a:cs typeface="+mn-lt"/>
              </a:rPr>
              <a:t>  </a:t>
            </a:r>
            <a:r>
              <a:rPr lang="en-US" sz="1400" dirty="0" smtClean="0">
                <a:latin typeface="Courier New"/>
                <a:ea typeface="+mn-lt"/>
                <a:cs typeface="+mn-lt"/>
              </a:rPr>
              <a:t>}</a:t>
            </a:r>
            <a:endParaRPr lang="en-US" sz="2000" dirty="0">
              <a:latin typeface="Courier New"/>
            </a:endParaRPr>
          </a:p>
        </p:txBody>
      </p:sp>
    </p:spTree>
    <p:extLst>
      <p:ext uri="{BB962C8B-B14F-4D97-AF65-F5344CB8AC3E}">
        <p14:creationId xmlns:p14="http://schemas.microsoft.com/office/powerpoint/2010/main" val="1291746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sz="3200" dirty="0">
                <a:ea typeface="+mj-lt"/>
                <a:cs typeface="+mj-lt"/>
              </a:rPr>
              <a:t>C# </a:t>
            </a:r>
            <a:r>
              <a:rPr lang="tr-TR" sz="3200" dirty="0" err="1">
                <a:ea typeface="+mj-lt"/>
                <a:cs typeface="+mj-lt"/>
              </a:rPr>
              <a:t>Private</a:t>
            </a:r>
            <a:r>
              <a:rPr lang="tr-TR" sz="3200" dirty="0">
                <a:ea typeface="+mj-lt"/>
                <a:cs typeface="+mj-lt"/>
              </a:rPr>
              <a:t> Örneği </a:t>
            </a:r>
            <a:r>
              <a:rPr lang="tr-TR" sz="3200" dirty="0"/>
              <a:t>2</a:t>
            </a:r>
            <a:br>
              <a:rPr lang="tr-TR" sz="3200" dirty="0"/>
            </a:br>
            <a:r>
              <a:rPr lang="tr-TR" sz="3200" dirty="0"/>
              <a:t>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895372" y="1528812"/>
            <a:ext cx="4501651" cy="5460738"/>
          </a:xfrm>
        </p:spPr>
        <p:txBody>
          <a:bodyPr vert="horz" lIns="91440" tIns="45720" rIns="91440" bIns="45720" rtlCol="0" anchor="t">
            <a:normAutofit/>
          </a:bodyPr>
          <a:lstStyle/>
          <a:p>
            <a:pPr algn="just"/>
            <a:r>
              <a:rPr lang="en-US" dirty="0"/>
              <a:t>Bu </a:t>
            </a:r>
            <a:r>
              <a:rPr lang="en-US" dirty="0" err="1"/>
              <a:t>örnekte</a:t>
            </a:r>
            <a:r>
              <a:rPr lang="en-US" dirty="0"/>
              <a:t> Kisi </a:t>
            </a:r>
            <a:r>
              <a:rPr lang="en-US" dirty="0" smtClean="0"/>
              <a:t>Class</a:t>
            </a:r>
            <a:r>
              <a:rPr lang="tr-TR" dirty="0" smtClean="0"/>
              <a:t>’</a:t>
            </a:r>
            <a:r>
              <a:rPr lang="en-US" dirty="0" err="1" smtClean="0"/>
              <a:t>ının</a:t>
            </a:r>
            <a:r>
              <a:rPr lang="en-US" dirty="0" smtClean="0"/>
              <a:t> </a:t>
            </a:r>
            <a:r>
              <a:rPr lang="en-US" dirty="0" err="1"/>
              <a:t>üyeleri</a:t>
            </a:r>
            <a:r>
              <a:rPr lang="en-US" dirty="0"/>
              <a:t> </a:t>
            </a:r>
            <a:r>
              <a:rPr lang="en-US" dirty="0" err="1"/>
              <a:t>olan</a:t>
            </a:r>
            <a:r>
              <a:rPr lang="en-US" dirty="0"/>
              <a:t> ad </a:t>
            </a:r>
            <a:r>
              <a:rPr lang="en-US" dirty="0" err="1"/>
              <a:t>ve</a:t>
            </a:r>
            <a:r>
              <a:rPr lang="en-US" dirty="0"/>
              <a:t> </a:t>
            </a:r>
            <a:r>
              <a:rPr lang="en-US" dirty="0" err="1"/>
              <a:t>soyad</a:t>
            </a:r>
            <a:r>
              <a:rPr lang="en-US" dirty="0"/>
              <a:t> private </a:t>
            </a:r>
            <a:r>
              <a:rPr lang="en-US" dirty="0" err="1"/>
              <a:t>olarak</a:t>
            </a:r>
            <a:r>
              <a:rPr lang="en-US" dirty="0"/>
              <a:t> </a:t>
            </a:r>
            <a:r>
              <a:rPr lang="en-US" dirty="0" err="1"/>
              <a:t>tanımlanmıştır</a:t>
            </a:r>
            <a:r>
              <a:rPr lang="en-US" dirty="0"/>
              <a:t>. </a:t>
            </a:r>
          </a:p>
          <a:p>
            <a:pPr algn="just"/>
            <a:r>
              <a:rPr lang="en-US" dirty="0"/>
              <a:t>Program </a:t>
            </a:r>
            <a:r>
              <a:rPr lang="tr-TR" dirty="0" smtClean="0"/>
              <a:t>C</a:t>
            </a:r>
            <a:r>
              <a:rPr lang="en-US" dirty="0" smtClean="0"/>
              <a:t>lass</a:t>
            </a:r>
            <a:r>
              <a:rPr lang="tr-TR" dirty="0" smtClean="0"/>
              <a:t>’</a:t>
            </a:r>
            <a:r>
              <a:rPr lang="en-US" dirty="0" err="1" smtClean="0"/>
              <a:t>ından</a:t>
            </a:r>
            <a:r>
              <a:rPr lang="en-US" dirty="0" smtClean="0"/>
              <a:t> </a:t>
            </a:r>
            <a:r>
              <a:rPr lang="en-US" dirty="0" err="1"/>
              <a:t>bu</a:t>
            </a:r>
            <a:r>
              <a:rPr lang="en-US" dirty="0"/>
              <a:t> </a:t>
            </a:r>
            <a:r>
              <a:rPr lang="en-US" dirty="0" err="1"/>
              <a:t>üyelere</a:t>
            </a:r>
            <a:r>
              <a:rPr lang="en-US" dirty="0"/>
              <a:t> </a:t>
            </a:r>
            <a:r>
              <a:rPr lang="en-US" dirty="0" err="1"/>
              <a:t>ulaşmak</a:t>
            </a:r>
            <a:r>
              <a:rPr lang="en-US" dirty="0"/>
              <a:t> </a:t>
            </a:r>
            <a:r>
              <a:rPr lang="en-US" dirty="0" err="1"/>
              <a:t>istediğimizde</a:t>
            </a:r>
            <a:r>
              <a:rPr lang="en-US" dirty="0"/>
              <a:t> </a:t>
            </a:r>
            <a:r>
              <a:rPr lang="en-US" dirty="0" err="1"/>
              <a:t>hata</a:t>
            </a:r>
            <a:r>
              <a:rPr lang="en-US" dirty="0"/>
              <a:t> </a:t>
            </a:r>
            <a:r>
              <a:rPr lang="en-US" dirty="0" err="1"/>
              <a:t>alırız</a:t>
            </a:r>
            <a:r>
              <a:rPr lang="en-US" dirty="0"/>
              <a:t>.</a:t>
            </a:r>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err="1"/>
              <a:t>Alınan</a:t>
            </a:r>
            <a:r>
              <a:rPr lang="en-US" dirty="0"/>
              <a:t> </a:t>
            </a:r>
            <a:r>
              <a:rPr lang="en-US" dirty="0" err="1"/>
              <a:t>hata</a:t>
            </a:r>
            <a:r>
              <a:rPr lang="en-US" dirty="0"/>
              <a:t> </a:t>
            </a:r>
            <a:r>
              <a:rPr lang="en-US" dirty="0" err="1"/>
              <a:t>şu</a:t>
            </a:r>
            <a:r>
              <a:rPr lang="en-US" dirty="0"/>
              <a:t> </a:t>
            </a:r>
            <a:r>
              <a:rPr lang="en-US" dirty="0" err="1"/>
              <a:t>şekildedir</a:t>
            </a:r>
            <a:r>
              <a:rPr lang="en-US" dirty="0"/>
              <a:t>.</a:t>
            </a:r>
          </a:p>
        </p:txBody>
      </p:sp>
      <p:pic>
        <p:nvPicPr>
          <p:cNvPr id="7" name="Resim 8">
            <a:extLst>
              <a:ext uri="{FF2B5EF4-FFF2-40B4-BE49-F238E27FC236}">
                <a16:creationId xmlns:a16="http://schemas.microsoft.com/office/drawing/2014/main" xmlns="" id="{67321F41-BF25-47EF-B5F4-84720EDB3C60}"/>
              </a:ext>
            </a:extLst>
          </p:cNvPr>
          <p:cNvPicPr>
            <a:picLocks noChangeAspect="1"/>
          </p:cNvPicPr>
          <p:nvPr/>
        </p:nvPicPr>
        <p:blipFill>
          <a:blip r:embed="rId2"/>
          <a:stretch>
            <a:fillRect/>
          </a:stretch>
        </p:blipFill>
        <p:spPr>
          <a:xfrm>
            <a:off x="2237579" y="5673997"/>
            <a:ext cx="4472353" cy="488313"/>
          </a:xfrm>
          <a:prstGeom prst="rect">
            <a:avLst/>
          </a:prstGeom>
        </p:spPr>
      </p:pic>
      <p:sp>
        <p:nvSpPr>
          <p:cNvPr id="3" name="Metin kutusu 2">
            <a:extLst>
              <a:ext uri="{FF2B5EF4-FFF2-40B4-BE49-F238E27FC236}">
                <a16:creationId xmlns:a16="http://schemas.microsoft.com/office/drawing/2014/main" xmlns="" id="{861D0276-7DE7-442D-8238-371DC6CA5385}"/>
              </a:ext>
            </a:extLst>
          </p:cNvPr>
          <p:cNvSpPr txBox="1"/>
          <p:nvPr/>
        </p:nvSpPr>
        <p:spPr>
          <a:xfrm>
            <a:off x="7109751" y="1604190"/>
            <a:ext cx="4758489" cy="4401205"/>
          </a:xfrm>
          <a:prstGeom prst="rect">
            <a:avLst/>
          </a:prstGeom>
          <a:noFill/>
          <a:ln w="31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04FF"/>
                </a:solidFill>
                <a:latin typeface="Courier New"/>
                <a:cs typeface="Courier New"/>
              </a:rPr>
              <a:t>namespace</a:t>
            </a:r>
            <a:r>
              <a:rPr lang="en-US" sz="1400" dirty="0">
                <a:latin typeface="Courier New"/>
                <a:cs typeface="Courier New"/>
              </a:rPr>
              <a:t> privateornegi2</a:t>
            </a:r>
          </a:p>
          <a:p>
            <a:r>
              <a:rPr lang="en-US" sz="1400" dirty="0">
                <a:latin typeface="Courier New"/>
                <a:cs typeface="Courier New"/>
              </a:rPr>
              <a:t>{</a:t>
            </a:r>
          </a:p>
          <a:p>
            <a:r>
              <a:rPr lang="en-US" sz="1400" dirty="0">
                <a:latin typeface="Courier New"/>
                <a:cs typeface="Courier New"/>
              </a:rPr>
              <a:t>    </a:t>
            </a:r>
            <a:r>
              <a:rPr lang="en-US" sz="1400" dirty="0">
                <a:solidFill>
                  <a:srgbClr val="0004FF"/>
                </a:solidFill>
                <a:latin typeface="Courier New"/>
                <a:cs typeface="Courier New"/>
              </a:rPr>
              <a:t>class</a:t>
            </a:r>
            <a:r>
              <a:rPr lang="en-US" sz="1400" dirty="0">
                <a:latin typeface="Courier New"/>
                <a:cs typeface="Courier New"/>
              </a:rPr>
              <a:t> </a:t>
            </a:r>
            <a:r>
              <a:rPr lang="en-US" sz="1400" dirty="0" err="1">
                <a:solidFill>
                  <a:srgbClr val="004A80"/>
                </a:solidFill>
                <a:latin typeface="Courier New"/>
                <a:cs typeface="Courier New"/>
              </a:rPr>
              <a:t>kisi</a:t>
            </a:r>
            <a:endParaRPr lang="en-US" sz="1400" dirty="0">
              <a:solidFill>
                <a:srgbClr val="004A80"/>
              </a:solidFill>
              <a:latin typeface="Courier New"/>
              <a:cs typeface="Courier New"/>
            </a:endParaRP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private string</a:t>
            </a:r>
            <a:r>
              <a:rPr lang="en-US" sz="1400" dirty="0">
                <a:latin typeface="Courier New"/>
                <a:cs typeface="Courier New"/>
              </a:rPr>
              <a:t> ad;</a:t>
            </a:r>
          </a:p>
          <a:p>
            <a:r>
              <a:rPr lang="en-US" sz="1400" dirty="0">
                <a:latin typeface="Courier New"/>
                <a:cs typeface="Courier New"/>
              </a:rPr>
              <a:t>        </a:t>
            </a:r>
            <a:r>
              <a:rPr lang="en-US" sz="1400" dirty="0">
                <a:solidFill>
                  <a:srgbClr val="0004FF"/>
                </a:solidFill>
                <a:latin typeface="Courier New"/>
                <a:cs typeface="Courier New"/>
              </a:rPr>
              <a:t>private string</a:t>
            </a:r>
            <a:r>
              <a:rPr lang="en-US" sz="1400" dirty="0">
                <a:latin typeface="Courier New"/>
                <a:cs typeface="Courier New"/>
              </a:rPr>
              <a:t> </a:t>
            </a:r>
            <a:r>
              <a:rPr lang="en-US" sz="1400" dirty="0" err="1">
                <a:latin typeface="Courier New"/>
                <a:cs typeface="Courier New"/>
              </a:rPr>
              <a:t>soyad</a:t>
            </a:r>
            <a:r>
              <a:rPr lang="en-US" sz="1400" dirty="0">
                <a:latin typeface="Courier New"/>
                <a:cs typeface="Courier New"/>
              </a:rPr>
              <a:t>;</a:t>
            </a:r>
          </a:p>
          <a:p>
            <a:r>
              <a:rPr lang="en-US" sz="1400" dirty="0">
                <a:latin typeface="Courier New"/>
                <a:cs typeface="Courier New"/>
              </a:rPr>
              <a:t>    }</a:t>
            </a:r>
          </a:p>
          <a:p>
            <a:endParaRPr lang="en-US" sz="1400" dirty="0">
              <a:latin typeface="Courier New"/>
              <a:cs typeface="Courier New"/>
            </a:endParaRPr>
          </a:p>
          <a:p>
            <a:r>
              <a:rPr lang="en-US" sz="1400" dirty="0">
                <a:latin typeface="Courier New"/>
                <a:cs typeface="Courier New"/>
              </a:rPr>
              <a:t>    </a:t>
            </a:r>
            <a:r>
              <a:rPr lang="en-US" sz="1400" dirty="0">
                <a:solidFill>
                  <a:srgbClr val="0004FF"/>
                </a:solidFill>
                <a:latin typeface="Courier New"/>
                <a:cs typeface="Courier New"/>
              </a:rPr>
              <a:t>class</a:t>
            </a:r>
            <a:r>
              <a:rPr lang="en-US" sz="1400" dirty="0">
                <a:latin typeface="Courier New"/>
                <a:cs typeface="Courier New"/>
              </a:rPr>
              <a:t> </a:t>
            </a:r>
            <a:r>
              <a:rPr lang="en-US" sz="1400" dirty="0">
                <a:solidFill>
                  <a:srgbClr val="004A80"/>
                </a:solidFill>
                <a:latin typeface="Courier New"/>
                <a:cs typeface="Courier New"/>
              </a:rPr>
              <a:t>Program</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static void</a:t>
            </a:r>
            <a:r>
              <a:rPr lang="en-US" sz="1400" dirty="0">
                <a:latin typeface="Courier New"/>
                <a:cs typeface="Courier New"/>
              </a:rPr>
              <a:t> </a:t>
            </a:r>
            <a:r>
              <a:rPr lang="en-US" sz="1400" dirty="0">
                <a:solidFill>
                  <a:srgbClr val="004A80"/>
                </a:solidFill>
                <a:latin typeface="Courier New"/>
                <a:cs typeface="Courier New"/>
              </a:rPr>
              <a:t>Main</a:t>
            </a:r>
            <a:r>
              <a:rPr lang="en-US" sz="1400" dirty="0">
                <a:latin typeface="Courier New"/>
                <a:cs typeface="Courier New"/>
              </a:rPr>
              <a:t>()</a:t>
            </a:r>
          </a:p>
          <a:p>
            <a:r>
              <a:rPr lang="en-US" sz="1400" dirty="0">
                <a:latin typeface="Courier New"/>
                <a:cs typeface="Courier New"/>
              </a:rPr>
              <a:t>      {</a:t>
            </a:r>
          </a:p>
          <a:p>
            <a:r>
              <a:rPr lang="en-US" sz="1400" dirty="0">
                <a:latin typeface="Courier New"/>
                <a:cs typeface="Courier New"/>
              </a:rPr>
              <a:t>            </a:t>
            </a:r>
            <a:r>
              <a:rPr lang="en-US" sz="1400" dirty="0">
                <a:solidFill>
                  <a:srgbClr val="0004FF"/>
                </a:solidFill>
                <a:latin typeface="Courier New"/>
                <a:cs typeface="Courier New"/>
              </a:rPr>
              <a:t>var</a:t>
            </a:r>
            <a:r>
              <a:rPr lang="en-US" sz="1400" dirty="0">
                <a:latin typeface="Courier New"/>
                <a:cs typeface="Courier New"/>
              </a:rPr>
              <a:t> </a:t>
            </a:r>
            <a:r>
              <a:rPr lang="en-US" sz="1400" dirty="0">
                <a:solidFill>
                  <a:srgbClr val="004A80"/>
                </a:solidFill>
                <a:latin typeface="Courier New"/>
                <a:cs typeface="Courier New"/>
              </a:rPr>
              <a:t>Kisi </a:t>
            </a:r>
            <a:r>
              <a:rPr lang="en-US" sz="1400" dirty="0">
                <a:latin typeface="Courier New"/>
                <a:cs typeface="Courier New"/>
              </a:rPr>
              <a:t>= </a:t>
            </a:r>
            <a:r>
              <a:rPr lang="en-US" sz="1400" dirty="0">
                <a:solidFill>
                  <a:srgbClr val="0004FF"/>
                </a:solidFill>
                <a:latin typeface="Courier New"/>
                <a:cs typeface="Courier New"/>
              </a:rPr>
              <a:t>new</a:t>
            </a:r>
            <a:r>
              <a:rPr lang="en-US" sz="1400" dirty="0">
                <a:latin typeface="Courier New"/>
                <a:cs typeface="Courier New"/>
              </a:rPr>
              <a:t> Kisi();</a:t>
            </a:r>
          </a:p>
          <a:p>
            <a:r>
              <a:rPr lang="en-US" sz="1400" dirty="0">
                <a:latin typeface="Courier New"/>
                <a:cs typeface="Courier New"/>
              </a:rPr>
              <a:t>            </a:t>
            </a:r>
            <a:r>
              <a:rPr lang="en-US" sz="1400" dirty="0">
                <a:solidFill>
                  <a:srgbClr val="004A80"/>
                </a:solidFill>
                <a:latin typeface="Courier New"/>
                <a:cs typeface="Courier New"/>
              </a:rPr>
              <a:t>Kisi</a:t>
            </a:r>
            <a:r>
              <a:rPr lang="en-US" sz="1400" dirty="0">
                <a:latin typeface="Courier New"/>
                <a:cs typeface="Courier New"/>
              </a:rPr>
              <a:t>.ad = </a:t>
            </a:r>
            <a:r>
              <a:rPr lang="en-US" sz="1400" dirty="0">
                <a:solidFill>
                  <a:srgbClr val="C00000"/>
                </a:solidFill>
                <a:latin typeface="Courier New"/>
                <a:cs typeface="Courier New"/>
              </a:rPr>
              <a:t>"Ahmet"</a:t>
            </a:r>
            <a:r>
              <a:rPr lang="en-US" sz="1400" dirty="0">
                <a:latin typeface="Courier New"/>
                <a:cs typeface="Courier New"/>
              </a:rPr>
              <a:t>;</a:t>
            </a:r>
          </a:p>
          <a:p>
            <a:r>
              <a:rPr lang="en-US" sz="1400" dirty="0">
                <a:latin typeface="Courier New"/>
                <a:cs typeface="Courier New"/>
              </a:rPr>
              <a:t>            </a:t>
            </a:r>
            <a:r>
              <a:rPr lang="en-US" sz="1400" dirty="0" err="1">
                <a:solidFill>
                  <a:srgbClr val="004A80"/>
                </a:solidFill>
                <a:latin typeface="Courier New"/>
                <a:cs typeface="Courier New"/>
              </a:rPr>
              <a:t>Kisi.soyad</a:t>
            </a:r>
            <a:r>
              <a:rPr lang="en-US" sz="1400" dirty="0">
                <a:latin typeface="Courier New"/>
                <a:cs typeface="Courier New"/>
              </a:rPr>
              <a:t> = </a:t>
            </a:r>
            <a:r>
              <a:rPr lang="en-US" sz="1400" dirty="0">
                <a:solidFill>
                  <a:srgbClr val="C00000"/>
                </a:solidFill>
                <a:latin typeface="Courier New"/>
                <a:cs typeface="Courier New"/>
              </a:rPr>
              <a:t>"Mehmet"</a:t>
            </a:r>
            <a:r>
              <a:rPr lang="en-US" sz="1400" dirty="0">
                <a:latin typeface="Courier New"/>
                <a:cs typeface="Courier New"/>
              </a:rPr>
              <a:t>;</a:t>
            </a:r>
          </a:p>
          <a:p>
            <a:r>
              <a:rPr lang="en-US" sz="1400" dirty="0">
                <a:latin typeface="Courier New"/>
                <a:cs typeface="Courier New"/>
              </a:rPr>
              <a:t>    }</a:t>
            </a:r>
          </a:p>
          <a:p>
            <a:endParaRPr lang="en-US" sz="1400" dirty="0">
              <a:latin typeface="Courier New"/>
              <a:cs typeface="Courier New"/>
            </a:endParaRPr>
          </a:p>
          <a:p>
            <a:r>
              <a:rPr lang="en-US" sz="1400" dirty="0">
                <a:latin typeface="Courier New"/>
                <a:cs typeface="Courier New"/>
              </a:rPr>
              <a:t>    }</a:t>
            </a:r>
          </a:p>
          <a:p>
            <a:endParaRPr lang="en-US" sz="1400" dirty="0">
              <a:latin typeface="Courier New"/>
              <a:cs typeface="Courier New"/>
            </a:endParaRPr>
          </a:p>
          <a:p>
            <a:r>
              <a:rPr lang="en-US" sz="1400" dirty="0">
                <a:latin typeface="Courier New"/>
                <a:cs typeface="Courier New"/>
              </a:rPr>
              <a:t>}</a:t>
            </a:r>
          </a:p>
        </p:txBody>
      </p:sp>
    </p:spTree>
    <p:extLst>
      <p:ext uri="{BB962C8B-B14F-4D97-AF65-F5344CB8AC3E}">
        <p14:creationId xmlns:p14="http://schemas.microsoft.com/office/powerpoint/2010/main" val="101210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237</TotalTime>
  <Words>734</Words>
  <Application>Microsoft Office PowerPoint</Application>
  <PresentationFormat>Geniş ekran</PresentationFormat>
  <Paragraphs>526</Paragraphs>
  <Slides>34</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34</vt:i4>
      </vt:variant>
    </vt:vector>
  </HeadingPairs>
  <TitlesOfParts>
    <vt:vector size="41" baseType="lpstr">
      <vt:lpstr>Arial</vt:lpstr>
      <vt:lpstr>Calibri</vt:lpstr>
      <vt:lpstr>Century Gothic</vt:lpstr>
      <vt:lpstr>Consolas</vt:lpstr>
      <vt:lpstr>Courier New</vt:lpstr>
      <vt:lpstr>Wingdings 3</vt:lpstr>
      <vt:lpstr>Duman</vt:lpstr>
      <vt:lpstr>C# Erişim Belirleyiciler </vt:lpstr>
      <vt:lpstr>İçindekiler</vt:lpstr>
      <vt:lpstr>1- C# Erişim Belirleyiciler (Access Modifiers)  </vt:lpstr>
      <vt:lpstr>C# Erişim Belirleyiciler (Access Modifiers)</vt:lpstr>
      <vt:lpstr>2- C# Kaç Farklı Erişim Belirleyici Var?</vt:lpstr>
      <vt:lpstr>2.1- C# "Private" Erişim Belirteci:</vt:lpstr>
      <vt:lpstr>C# "Private" Erişim Belirteci:</vt:lpstr>
      <vt:lpstr>C# Private Örneği 1</vt:lpstr>
      <vt:lpstr>C# Private Örneği 2   </vt:lpstr>
      <vt:lpstr>C# Private Örneği 3   </vt:lpstr>
      <vt:lpstr>C# Private Örneği 4  </vt:lpstr>
      <vt:lpstr>2.2- C# "Public" Erişim Belirteci: </vt:lpstr>
      <vt:lpstr>C# "Public" Erişim Belirteci: </vt:lpstr>
      <vt:lpstr>C# Public Örneği 1</vt:lpstr>
      <vt:lpstr>C# Public Örneği 2</vt:lpstr>
      <vt:lpstr>C# Public Örneği 3</vt:lpstr>
      <vt:lpstr>C# Public Örneği 4</vt:lpstr>
      <vt:lpstr>2.3- C# "Protected" Erişim Belirteci: </vt:lpstr>
      <vt:lpstr>C# "Protected" Erişim Belirteci: </vt:lpstr>
      <vt:lpstr>C# Protected Örneği 1</vt:lpstr>
      <vt:lpstr>C# Protected Örneği 2</vt:lpstr>
      <vt:lpstr>C# Protected Örneği 3</vt:lpstr>
      <vt:lpstr>2.4- C# "Internal" Erişim Belirteci: </vt:lpstr>
      <vt:lpstr>C# "Internal" Erişim Belirteci: </vt:lpstr>
      <vt:lpstr>C# Internal Örneği</vt:lpstr>
      <vt:lpstr>2.5- C# "Protected Internal" Erişim Belirteci: </vt:lpstr>
      <vt:lpstr>PowerPoint Sunusu</vt:lpstr>
      <vt:lpstr>C# Protected Internal Örneği 1</vt:lpstr>
      <vt:lpstr>C# Protected Internal Örneği 2</vt:lpstr>
      <vt:lpstr>C# Protected Internal Örneği 3</vt:lpstr>
      <vt:lpstr>PowerPoint Sunusu</vt:lpstr>
      <vt:lpstr>4- Sonuç</vt:lpstr>
      <vt:lpstr>5- Kaynaklar</vt:lpstr>
      <vt:lpstr>İlginiz için teşekkürler…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Microsoft hesabı</cp:lastModifiedBy>
  <cp:revision>794</cp:revision>
  <dcterms:created xsi:type="dcterms:W3CDTF">2020-04-15T07:57:29Z</dcterms:created>
  <dcterms:modified xsi:type="dcterms:W3CDTF">2021-06-10T20:09:54Z</dcterms:modified>
</cp:coreProperties>
</file>