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9"/>
  </p:notesMasterIdLst>
  <p:sldIdLst>
    <p:sldId id="256" r:id="rId5"/>
    <p:sldId id="257" r:id="rId6"/>
    <p:sldId id="258" r:id="rId7"/>
    <p:sldId id="286" r:id="rId8"/>
    <p:sldId id="261" r:id="rId9"/>
    <p:sldId id="271" r:id="rId10"/>
    <p:sldId id="282" r:id="rId11"/>
    <p:sldId id="281" r:id="rId12"/>
    <p:sldId id="283" r:id="rId13"/>
    <p:sldId id="285" r:id="rId14"/>
    <p:sldId id="287" r:id="rId15"/>
    <p:sldId id="288" r:id="rId16"/>
    <p:sldId id="262" r:id="rId17"/>
    <p:sldId id="273" r:id="rId18"/>
    <p:sldId id="275" r:id="rId19"/>
    <p:sldId id="263" r:id="rId20"/>
    <p:sldId id="277" r:id="rId21"/>
    <p:sldId id="278" r:id="rId22"/>
    <p:sldId id="280" r:id="rId23"/>
    <p:sldId id="272" r:id="rId24"/>
    <p:sldId id="290" r:id="rId25"/>
    <p:sldId id="270" r:id="rId26"/>
    <p:sldId id="259"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95226" autoAdjust="0"/>
  </p:normalViewPr>
  <p:slideViewPr>
    <p:cSldViewPr snapToGrid="0">
      <p:cViewPr varScale="1">
        <p:scale>
          <a:sx n="86" d="100"/>
          <a:sy n="86" d="100"/>
        </p:scale>
        <p:origin x="3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6/13/2021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www.javatpoint.com/java-nio-buffers" TargetMode="External"/><Relationship Id="rId7" Type="http://schemas.openxmlformats.org/officeDocument/2006/relationships/image" Target="../media/image1.jpeg"/><Relationship Id="rId2" Type="http://schemas.openxmlformats.org/officeDocument/2006/relationships/hyperlink" Target="https://howtodoinjava.com/java7/nio/java-nio-2-0-working-with-buffers/" TargetMode="External"/><Relationship Id="rId1" Type="http://schemas.openxmlformats.org/officeDocument/2006/relationships/slideLayout" Target="../slideLayouts/slideLayout2.xml"/><Relationship Id="rId6" Type="http://schemas.openxmlformats.org/officeDocument/2006/relationships/hyperlink" Target="http://tutorials.jenkov.com/java-nio/buffers.html#basicusage" TargetMode="External"/><Relationship Id="rId5" Type="http://schemas.openxmlformats.org/officeDocument/2006/relationships/hyperlink" Target="https://www.ntu.edu.sg/home/ehchua/programming/java/J5b_IO_advanced.html" TargetMode="External"/><Relationship Id="rId10" Type="http://schemas.openxmlformats.org/officeDocument/2006/relationships/hyperlink" Target="http://youtube.com/bmdersleri" TargetMode="External"/><Relationship Id="rId4" Type="http://schemas.openxmlformats.org/officeDocument/2006/relationships/hyperlink" Target="https://gunceljava.blogspot.com/2016/02/bytebuffer-snf.html" TargetMode="Externa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576803" y="1733744"/>
            <a:ext cx="10741981" cy="1822402"/>
          </a:xfrm>
        </p:spPr>
        <p:txBody>
          <a:bodyPr>
            <a:normAutofit/>
          </a:bodyPr>
          <a:lstStyle/>
          <a:p>
            <a:pPr algn="ct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Javada</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Gelişmiş </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Tamponlama</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İşlemleri </a:t>
            </a:r>
            <a:b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r>
              <a:rPr lang="tr-TR" sz="36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Buffer</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 Sınıfları)</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03146" y="4712102"/>
            <a:ext cx="5617609"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Şilan Dersu Kılıç1811404035</a:t>
            </a:r>
          </a:p>
          <a:p>
            <a:r>
              <a:rPr lang="tr-TR" dirty="0">
                <a:solidFill>
                  <a:schemeClr val="tx1"/>
                </a:solidFill>
              </a:rPr>
              <a:t>Tarih                            : 06/06/2021</a:t>
            </a:r>
          </a:p>
          <a:p>
            <a:r>
              <a:rPr lang="tr-TR" dirty="0">
                <a:solidFill>
                  <a:schemeClr val="tx1"/>
                </a:solidFill>
              </a:rPr>
              <a:t>Sürüm                         </a:t>
            </a:r>
            <a:r>
              <a:rPr lang="tr-TR">
                <a:solidFill>
                  <a:schemeClr val="tx1"/>
                </a:solidFill>
              </a:rPr>
              <a:t>: 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78363" y="695132"/>
            <a:ext cx="8911687" cy="1280890"/>
          </a:xfrm>
        </p:spPr>
        <p:txBody>
          <a:bodyPr>
            <a:normAutofit/>
          </a:bodyPr>
          <a:lstStyle/>
          <a:p>
            <a:r>
              <a:rPr lang="tr-TR" dirty="0"/>
              <a:t>Java’da Tampon Oluşturma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68909" y="1750856"/>
            <a:ext cx="9454718" cy="4674255"/>
          </a:xfrm>
        </p:spPr>
        <p:txBody>
          <a:bodyPr>
            <a:normAutofit/>
          </a:bodyPr>
          <a:lstStyle/>
          <a:p>
            <a:pPr algn="just"/>
            <a:r>
              <a:rPr lang="tr-TR" dirty="0"/>
              <a:t>Tamponu doldurduk ve şimdi boşaltma için hazırlamalıyız. İçeriğin okunabilmesi için bu tamponu kanala geçirmek istiyoruz. Bununla birlikte, kanal artık arabellekte </a:t>
            </a:r>
            <a:r>
              <a:rPr lang="tr-TR" dirty="0" err="1"/>
              <a:t>get</a:t>
            </a:r>
            <a:r>
              <a:rPr lang="tr-TR" dirty="0"/>
              <a:t> () gerçekleştirirse, tanımsız verileri alacaktır çünkü </a:t>
            </a:r>
            <a:r>
              <a:rPr lang="tr-TR" dirty="0" err="1"/>
              <a:t>position</a:t>
            </a:r>
            <a:r>
              <a:rPr lang="tr-TR" dirty="0"/>
              <a:t> özelliği şu anda boş bir noktayı işaret etmektedir. Tamponun çevrilebilmesi için ya </a:t>
            </a:r>
            <a:r>
              <a:rPr lang="tr-TR" dirty="0" err="1"/>
              <a:t>get</a:t>
            </a:r>
            <a:r>
              <a:rPr lang="tr-TR" dirty="0"/>
              <a:t>() </a:t>
            </a:r>
            <a:r>
              <a:rPr lang="tr-TR" dirty="0" err="1"/>
              <a:t>methodunu</a:t>
            </a:r>
            <a:r>
              <a:rPr lang="tr-TR" dirty="0"/>
              <a:t> kullanmalıyız ya da </a:t>
            </a:r>
            <a:r>
              <a:rPr lang="tr-TR" dirty="0" err="1"/>
              <a:t>flip</a:t>
            </a:r>
            <a:r>
              <a:rPr lang="tr-TR" dirty="0"/>
              <a:t>() </a:t>
            </a:r>
            <a:r>
              <a:rPr lang="tr-TR" dirty="0" err="1"/>
              <a:t>methodunu</a:t>
            </a:r>
            <a:r>
              <a:rPr lang="tr-TR" dirty="0"/>
              <a:t> kullanmalıyız. Bu iki </a:t>
            </a:r>
            <a:r>
              <a:rPr lang="tr-TR" dirty="0" err="1"/>
              <a:t>methodu</a:t>
            </a:r>
            <a:r>
              <a:rPr lang="tr-TR" dirty="0"/>
              <a:t> da inceleyelim.</a:t>
            </a:r>
          </a:p>
          <a:p>
            <a:pPr algn="just"/>
            <a:r>
              <a:rPr lang="tr-TR" dirty="0"/>
              <a:t> </a:t>
            </a:r>
            <a:r>
              <a:rPr lang="tr-TR" b="0" i="0" dirty="0">
                <a:effectLst/>
              </a:rPr>
              <a:t>Limit</a:t>
            </a:r>
            <a:r>
              <a:rPr lang="en-US" b="0" i="0" dirty="0">
                <a:effectLst/>
              </a:rPr>
              <a:t>, </a:t>
            </a:r>
            <a:r>
              <a:rPr lang="en-US" b="0" i="0" dirty="0" err="1">
                <a:effectLst/>
              </a:rPr>
              <a:t>aktif</a:t>
            </a:r>
            <a:r>
              <a:rPr lang="en-US" b="0" i="0" dirty="0">
                <a:effectLst/>
              </a:rPr>
              <a:t> </a:t>
            </a:r>
            <a:r>
              <a:rPr lang="en-US" b="0" i="0" dirty="0" err="1">
                <a:effectLst/>
              </a:rPr>
              <a:t>arabellek</a:t>
            </a:r>
            <a:r>
              <a:rPr lang="en-US" b="0" i="0" dirty="0">
                <a:effectLst/>
              </a:rPr>
              <a:t> </a:t>
            </a:r>
            <a:r>
              <a:rPr lang="en-US" b="0" i="0" dirty="0" err="1">
                <a:effectLst/>
              </a:rPr>
              <a:t>içeriğinin</a:t>
            </a:r>
            <a:r>
              <a:rPr lang="en-US" b="0" i="0" dirty="0">
                <a:effectLst/>
              </a:rPr>
              <a:t> </a:t>
            </a:r>
            <a:r>
              <a:rPr lang="en-US" b="0" i="0" dirty="0" err="1">
                <a:effectLst/>
              </a:rPr>
              <a:t>sonunu</a:t>
            </a:r>
            <a:r>
              <a:rPr lang="en-US" b="0" i="0" dirty="0">
                <a:effectLst/>
              </a:rPr>
              <a:t> </a:t>
            </a:r>
            <a:r>
              <a:rPr lang="en-US" b="0" i="0" dirty="0" err="1">
                <a:effectLst/>
              </a:rPr>
              <a:t>temsil</a:t>
            </a:r>
            <a:r>
              <a:rPr lang="en-US" b="0" i="0" dirty="0">
                <a:effectLst/>
              </a:rPr>
              <a:t> </a:t>
            </a:r>
            <a:r>
              <a:rPr lang="en-US" b="0" i="0" dirty="0" err="1">
                <a:effectLst/>
              </a:rPr>
              <a:t>eder</a:t>
            </a:r>
            <a:r>
              <a:rPr lang="en-US" b="0" i="0" dirty="0">
                <a:effectLst/>
              </a:rPr>
              <a:t>. </a:t>
            </a:r>
            <a:r>
              <a:rPr lang="en-US" b="0" i="0" dirty="0" err="1">
                <a:effectLst/>
              </a:rPr>
              <a:t>Sınırı</a:t>
            </a:r>
            <a:r>
              <a:rPr lang="en-US" b="0" i="0" dirty="0">
                <a:effectLst/>
              </a:rPr>
              <a:t> </a:t>
            </a:r>
            <a:r>
              <a:rPr lang="en-US" b="0" i="0" dirty="0" err="1">
                <a:effectLst/>
              </a:rPr>
              <a:t>mevcut</a:t>
            </a:r>
            <a:r>
              <a:rPr lang="en-US" b="0" i="0" dirty="0">
                <a:effectLst/>
              </a:rPr>
              <a:t> </a:t>
            </a:r>
            <a:r>
              <a:rPr lang="en-US" b="0" i="0" dirty="0" err="1">
                <a:effectLst/>
              </a:rPr>
              <a:t>konuma</a:t>
            </a:r>
            <a:r>
              <a:rPr lang="en-US" b="0" i="0" dirty="0">
                <a:effectLst/>
              </a:rPr>
              <a:t> </a:t>
            </a:r>
            <a:r>
              <a:rPr lang="en-US" b="0" i="0" dirty="0" err="1">
                <a:effectLst/>
              </a:rPr>
              <a:t>ayarlamalı</a:t>
            </a:r>
            <a:r>
              <a:rPr lang="en-US" b="0" i="0" dirty="0">
                <a:effectLst/>
              </a:rPr>
              <a:t> </a:t>
            </a:r>
            <a:r>
              <a:rPr lang="en-US" b="0" i="0" dirty="0" err="1">
                <a:effectLst/>
              </a:rPr>
              <a:t>ve</a:t>
            </a:r>
            <a:r>
              <a:rPr lang="en-US" b="0" i="0" dirty="0">
                <a:effectLst/>
              </a:rPr>
              <a:t> </a:t>
            </a:r>
            <a:r>
              <a:rPr lang="en-US" b="0" i="0" dirty="0" err="1">
                <a:effectLst/>
              </a:rPr>
              <a:t>ardından</a:t>
            </a:r>
            <a:r>
              <a:rPr lang="en-US" b="0" i="0" dirty="0">
                <a:effectLst/>
              </a:rPr>
              <a:t> </a:t>
            </a:r>
            <a:r>
              <a:rPr lang="en-US" b="0" i="0" dirty="0" err="1">
                <a:effectLst/>
              </a:rPr>
              <a:t>konumu</a:t>
            </a:r>
            <a:r>
              <a:rPr lang="en-US" b="0" i="0" dirty="0">
                <a:effectLst/>
              </a:rPr>
              <a:t> 0'a </a:t>
            </a:r>
            <a:r>
              <a:rPr lang="en-US" b="0" i="0" dirty="0" err="1">
                <a:effectLst/>
              </a:rPr>
              <a:t>sıfırlamalıyız</a:t>
            </a:r>
            <a:r>
              <a:rPr lang="en-US" b="0" i="0" dirty="0">
                <a:effectLst/>
              </a:rPr>
              <a:t>. </a:t>
            </a:r>
            <a:r>
              <a:rPr lang="en-US" b="0" i="0" dirty="0" err="1">
                <a:effectLst/>
              </a:rPr>
              <a:t>Bunu</a:t>
            </a:r>
            <a:r>
              <a:rPr lang="en-US" b="0" i="0" dirty="0">
                <a:effectLst/>
              </a:rPr>
              <a:t> </a:t>
            </a:r>
            <a:r>
              <a:rPr lang="en-US" b="0" i="0" dirty="0" err="1">
                <a:effectLst/>
              </a:rPr>
              <a:t>aşağıdaki</a:t>
            </a:r>
            <a:r>
              <a:rPr lang="en-US" b="0" i="0" dirty="0">
                <a:effectLst/>
              </a:rPr>
              <a:t> </a:t>
            </a:r>
            <a:r>
              <a:rPr lang="en-US" b="0" i="0" dirty="0" err="1">
                <a:effectLst/>
              </a:rPr>
              <a:t>kodu</a:t>
            </a:r>
            <a:r>
              <a:rPr lang="en-US" b="0" i="0" dirty="0">
                <a:effectLst/>
              </a:rPr>
              <a:t> </a:t>
            </a:r>
            <a:r>
              <a:rPr lang="en-US" b="0" i="0" dirty="0" err="1">
                <a:effectLst/>
              </a:rPr>
              <a:t>kullanarak</a:t>
            </a:r>
            <a:r>
              <a:rPr lang="en-US" b="0" i="0" dirty="0">
                <a:effectLst/>
              </a:rPr>
              <a:t> </a:t>
            </a:r>
            <a:r>
              <a:rPr lang="tr-TR" b="0" i="0" dirty="0" err="1">
                <a:effectLst/>
              </a:rPr>
              <a:t>get</a:t>
            </a:r>
            <a:r>
              <a:rPr lang="tr-TR" b="0" i="0" dirty="0">
                <a:effectLst/>
              </a:rPr>
              <a:t>() </a:t>
            </a:r>
            <a:r>
              <a:rPr lang="tr-TR" b="0" i="0" dirty="0" err="1">
                <a:effectLst/>
              </a:rPr>
              <a:t>methodu</a:t>
            </a:r>
            <a:r>
              <a:rPr lang="tr-TR" b="0" i="0" dirty="0">
                <a:effectLst/>
              </a:rPr>
              <a:t> ile</a:t>
            </a:r>
            <a:r>
              <a:rPr lang="en-US" b="0" i="0" dirty="0">
                <a:effectLst/>
              </a:rPr>
              <a:t> </a:t>
            </a:r>
            <a:r>
              <a:rPr lang="en-US" b="0" i="0" dirty="0" err="1">
                <a:effectLst/>
              </a:rPr>
              <a:t>yapabiliriz</a:t>
            </a:r>
            <a:r>
              <a:rPr lang="en-US" b="0" i="0" dirty="0">
                <a:effectLst/>
              </a:rPr>
              <a:t>: </a:t>
            </a:r>
            <a:endParaRPr lang="tr-TR" b="0" i="0" dirty="0">
              <a:effectLst/>
            </a:endParaRPr>
          </a:p>
          <a:p>
            <a:pPr algn="just"/>
            <a:endParaRPr lang="tr-TR" dirty="0"/>
          </a:p>
          <a:p>
            <a:pPr algn="just"/>
            <a:endParaRPr lang="tr-TR" dirty="0"/>
          </a:p>
          <a:p>
            <a:pPr algn="just"/>
            <a:r>
              <a:rPr lang="tr-TR" dirty="0" err="1"/>
              <a:t>Flip</a:t>
            </a:r>
            <a:r>
              <a:rPr lang="tr-TR" dirty="0"/>
              <a:t> () </a:t>
            </a:r>
            <a:r>
              <a:rPr lang="tr-TR" dirty="0" err="1"/>
              <a:t>methodu</a:t>
            </a:r>
            <a:r>
              <a:rPr lang="tr-TR" dirty="0"/>
              <a:t> , veri öğelerinin eklenebildiği bir doldurma durumundan, öğelerin okunması için hazır bir boşaltma durumuna bir arabelleği çevirir.</a:t>
            </a:r>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Resim 5" descr="metin içeren bir resim&#10;&#10;Açıklama otomatik olarak oluşturuldu">
            <a:extLst>
              <a:ext uri="{FF2B5EF4-FFF2-40B4-BE49-F238E27FC236}">
                <a16:creationId xmlns:a16="http://schemas.microsoft.com/office/drawing/2014/main" id="{7CD915EE-0A3B-4955-865E-48A2A775712E}"/>
              </a:ext>
            </a:extLst>
          </p:cNvPr>
          <p:cNvPicPr>
            <a:picLocks noChangeAspect="1"/>
          </p:cNvPicPr>
          <p:nvPr/>
        </p:nvPicPr>
        <p:blipFill>
          <a:blip r:embed="rId2"/>
          <a:stretch>
            <a:fillRect/>
          </a:stretch>
        </p:blipFill>
        <p:spPr>
          <a:xfrm>
            <a:off x="3785252" y="4517290"/>
            <a:ext cx="4772822" cy="524486"/>
          </a:xfrm>
          <a:prstGeom prst="rect">
            <a:avLst/>
          </a:prstGeom>
        </p:spPr>
      </p:pic>
      <p:pic>
        <p:nvPicPr>
          <p:cNvPr id="8" name="Resim 7">
            <a:extLst>
              <a:ext uri="{FF2B5EF4-FFF2-40B4-BE49-F238E27FC236}">
                <a16:creationId xmlns:a16="http://schemas.microsoft.com/office/drawing/2014/main" id="{734FA139-7BC9-47B9-A102-4C4660CC585F}"/>
              </a:ext>
            </a:extLst>
          </p:cNvPr>
          <p:cNvPicPr>
            <a:picLocks noChangeAspect="1"/>
          </p:cNvPicPr>
          <p:nvPr/>
        </p:nvPicPr>
        <p:blipFill>
          <a:blip r:embed="rId3"/>
          <a:stretch>
            <a:fillRect/>
          </a:stretch>
        </p:blipFill>
        <p:spPr>
          <a:xfrm>
            <a:off x="4363844" y="6033790"/>
            <a:ext cx="2132424" cy="524486"/>
          </a:xfrm>
          <a:prstGeom prst="rect">
            <a:avLst/>
          </a:prstGeom>
        </p:spPr>
      </p:pic>
    </p:spTree>
    <p:extLst>
      <p:ext uri="{BB962C8B-B14F-4D97-AF65-F5344CB8AC3E}">
        <p14:creationId xmlns:p14="http://schemas.microsoft.com/office/powerpoint/2010/main" val="134853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78363" y="695132"/>
            <a:ext cx="8911687" cy="1280890"/>
          </a:xfrm>
        </p:spPr>
        <p:txBody>
          <a:bodyPr>
            <a:normAutofit/>
          </a:bodyPr>
          <a:lstStyle/>
          <a:p>
            <a:r>
              <a:rPr lang="tr-TR" dirty="0"/>
              <a:t>Java’da Tampon Oluşturma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882066" y="1691034"/>
            <a:ext cx="9641149" cy="4674255"/>
          </a:xfrm>
        </p:spPr>
        <p:txBody>
          <a:bodyPr>
            <a:normAutofit/>
          </a:bodyPr>
          <a:lstStyle/>
          <a:p>
            <a:pPr algn="just"/>
            <a:r>
              <a:rPr lang="tr-TR" dirty="0"/>
              <a:t>Bu </a:t>
            </a:r>
            <a:r>
              <a:rPr lang="tr-TR" dirty="0" err="1"/>
              <a:t>methodlardan</a:t>
            </a:r>
            <a:r>
              <a:rPr lang="tr-TR" dirty="0"/>
              <a:t> sonra mark, limit, kapasite, konum durumu bu şekilde değişir.</a:t>
            </a:r>
          </a:p>
          <a:p>
            <a:pPr algn="just"/>
            <a:endParaRPr lang="tr-TR" dirty="0"/>
          </a:p>
          <a:p>
            <a:pPr algn="just"/>
            <a:endParaRPr lang="tr-TR" dirty="0"/>
          </a:p>
          <a:p>
            <a:pPr algn="just"/>
            <a:endParaRPr lang="tr-TR" dirty="0"/>
          </a:p>
          <a:p>
            <a:pPr algn="just"/>
            <a:endParaRPr lang="tr-TR" dirty="0"/>
          </a:p>
          <a:p>
            <a:pPr algn="just"/>
            <a:endParaRPr lang="tr-TR" dirty="0"/>
          </a:p>
          <a:p>
            <a:pPr algn="just"/>
            <a:r>
              <a:rPr lang="tr-TR" dirty="0"/>
              <a:t>Tamponu çevirerek, tamponu boşaltabilmek için hazırlamıştık. Arabelleği başka bir yerde doldurursak, içeriği almadan önce onu çevirmemiz gerekebilir. Örneğin, </a:t>
            </a:r>
            <a:r>
              <a:rPr lang="tr-TR" dirty="0" err="1"/>
              <a:t>channel.read</a:t>
            </a:r>
            <a:r>
              <a:rPr lang="tr-TR" dirty="0"/>
              <a:t>() işlemi tamamlandıysa ve bu kanal tarafından arabelleğe alınan verileri görüntülemek istiyorsanız, </a:t>
            </a:r>
            <a:r>
              <a:rPr lang="tr-TR" dirty="0" err="1"/>
              <a:t>buffer.get</a:t>
            </a:r>
            <a:r>
              <a:rPr lang="tr-TR" dirty="0"/>
              <a:t>() öğesini çağırmadan önce tamponu çevirmeniz gerekir.</a:t>
            </a:r>
          </a:p>
          <a:p>
            <a:pPr algn="just"/>
            <a:r>
              <a:rPr lang="tr-TR" dirty="0"/>
              <a:t>Ardından, boşaltma işlemi sırasında arabellek sınırına ulaşılıp ulaşılmadığını öğrenmek için </a:t>
            </a:r>
            <a:r>
              <a:rPr lang="tr-TR" dirty="0" err="1"/>
              <a:t>hasRemaining</a:t>
            </a:r>
            <a:r>
              <a:rPr lang="tr-TR" dirty="0"/>
              <a:t>() ve </a:t>
            </a:r>
            <a:r>
              <a:rPr lang="tr-TR" dirty="0" err="1"/>
              <a:t>left</a:t>
            </a:r>
            <a:r>
              <a:rPr lang="tr-TR" dirty="0"/>
              <a:t>() yöntemlerini kullanabiliriz.</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Resim 5" descr="metin, çap ölçer, cihaz içeren bir resim&#10;&#10;Açıklama otomatik olarak oluşturuldu">
            <a:extLst>
              <a:ext uri="{FF2B5EF4-FFF2-40B4-BE49-F238E27FC236}">
                <a16:creationId xmlns:a16="http://schemas.microsoft.com/office/drawing/2014/main" id="{FB73B125-FCD0-4F20-A1F6-073550400468}"/>
              </a:ext>
            </a:extLst>
          </p:cNvPr>
          <p:cNvPicPr>
            <a:picLocks noChangeAspect="1"/>
          </p:cNvPicPr>
          <p:nvPr/>
        </p:nvPicPr>
        <p:blipFill>
          <a:blip r:embed="rId2"/>
          <a:stretch>
            <a:fillRect/>
          </a:stretch>
        </p:blipFill>
        <p:spPr>
          <a:xfrm>
            <a:off x="3504517" y="2331479"/>
            <a:ext cx="5023168" cy="1280890"/>
          </a:xfrm>
          <a:prstGeom prst="rect">
            <a:avLst/>
          </a:prstGeom>
        </p:spPr>
      </p:pic>
    </p:spTree>
    <p:extLst>
      <p:ext uri="{BB962C8B-B14F-4D97-AF65-F5344CB8AC3E}">
        <p14:creationId xmlns:p14="http://schemas.microsoft.com/office/powerpoint/2010/main" val="134635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78363" y="695132"/>
            <a:ext cx="8911687" cy="1280890"/>
          </a:xfrm>
        </p:spPr>
        <p:txBody>
          <a:bodyPr>
            <a:normAutofit/>
          </a:bodyPr>
          <a:lstStyle/>
          <a:p>
            <a:r>
              <a:rPr lang="tr-TR" dirty="0"/>
              <a:t>Java’da Tampon Oluşturma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882066" y="1833077"/>
            <a:ext cx="9507984" cy="4674255"/>
          </a:xfrm>
        </p:spPr>
        <p:txBody>
          <a:bodyPr>
            <a:normAutofit/>
          </a:bodyPr>
          <a:lstStyle/>
          <a:p>
            <a:pPr algn="just"/>
            <a:r>
              <a:rPr lang="tr-TR" dirty="0"/>
              <a:t>Tampon doldurulup boşaltıldıktan sonra yeniden kullanılabilir. </a:t>
            </a:r>
            <a:r>
              <a:rPr lang="tr-TR" dirty="0" err="1"/>
              <a:t>Clear</a:t>
            </a:r>
            <a:r>
              <a:rPr lang="tr-TR" dirty="0"/>
              <a:t>() yöntemi, arabelleği boş bir duruma sıfırlar. Arabellekteki herhangi bir veri öğesini değiştirmez, ancak yalnızca kapasite ve konum sınırlarını 0 olarak ayarlar. Bu, tamponu yeniden doldurmaya hazırlamış olur.</a:t>
            </a:r>
          </a:p>
          <a:p>
            <a:pPr algn="just"/>
            <a:endParaRPr lang="tr-TR" dirty="0"/>
          </a:p>
          <a:p>
            <a:pPr algn="just"/>
            <a:r>
              <a:rPr lang="tr-TR" dirty="0"/>
              <a:t>Bazen, arabellekteki verilerin bir kısmını serbest bırakmak ve ardından doldurmaya devam etmek isteyebiliriz. Bunu yapmak için, okunmamış veri öğeleri, ilk öğenin dizini sıfır olacak şekilde aşağı taşınmalıdır. Bu işlemi tekrar tekrar gerçekleştirmek verimli olmayabilir, ancak bazen gereklidir ve  bu işlemi gerçekleştirmek için </a:t>
            </a:r>
            <a:r>
              <a:rPr lang="tr-TR" dirty="0" err="1"/>
              <a:t>compact</a:t>
            </a:r>
            <a:r>
              <a:rPr lang="tr-TR" dirty="0"/>
              <a:t> () </a:t>
            </a:r>
            <a:r>
              <a:rPr lang="tr-TR" dirty="0" err="1"/>
              <a:t>methodunu</a:t>
            </a:r>
            <a:r>
              <a:rPr lang="tr-TR" dirty="0"/>
              <a:t> kullanmalıyız. Bu </a:t>
            </a:r>
            <a:r>
              <a:rPr lang="tr-TR" dirty="0" err="1"/>
              <a:t>method</a:t>
            </a:r>
            <a:r>
              <a:rPr lang="tr-TR" dirty="0"/>
              <a:t> ise şu şekilde gösterilmektedir:</a:t>
            </a:r>
          </a:p>
          <a:p>
            <a:pPr algn="just"/>
            <a:endParaRPr lang="tr-TR" dirty="0"/>
          </a:p>
          <a:p>
            <a:pPr algn="just"/>
            <a:endParaRPr lang="tr-TR" dirty="0"/>
          </a:p>
          <a:p>
            <a:pPr algn="just"/>
            <a:endParaRPr lang="tr-TR" dirty="0"/>
          </a:p>
          <a:p>
            <a:pPr algn="just"/>
            <a:endParaRPr lang="tr-TR" dirty="0"/>
          </a:p>
          <a:p>
            <a:pPr algn="just"/>
            <a:endParaRPr lang="tr-TR"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7" name="Resim 6" descr="metin içeren bir resim&#10;&#10;Açıklama otomatik olarak oluşturuldu">
            <a:extLst>
              <a:ext uri="{FF2B5EF4-FFF2-40B4-BE49-F238E27FC236}">
                <a16:creationId xmlns:a16="http://schemas.microsoft.com/office/drawing/2014/main" id="{AFCDF54F-17CF-4759-80FB-B9F66E0EB56A}"/>
              </a:ext>
            </a:extLst>
          </p:cNvPr>
          <p:cNvPicPr>
            <a:picLocks noChangeAspect="1"/>
          </p:cNvPicPr>
          <p:nvPr/>
        </p:nvPicPr>
        <p:blipFill>
          <a:blip r:embed="rId2"/>
          <a:stretch>
            <a:fillRect/>
          </a:stretch>
        </p:blipFill>
        <p:spPr>
          <a:xfrm>
            <a:off x="4823019" y="5396437"/>
            <a:ext cx="2545962" cy="651022"/>
          </a:xfrm>
          <a:prstGeom prst="rect">
            <a:avLst/>
          </a:prstGeom>
        </p:spPr>
      </p:pic>
    </p:spTree>
    <p:extLst>
      <p:ext uri="{BB962C8B-B14F-4D97-AF65-F5344CB8AC3E}">
        <p14:creationId xmlns:p14="http://schemas.microsoft.com/office/powerpoint/2010/main" val="9988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729267" y="588599"/>
            <a:ext cx="8911687" cy="1280890"/>
          </a:xfrm>
        </p:spPr>
        <p:txBody>
          <a:bodyPr>
            <a:normAutofit/>
          </a:bodyPr>
          <a:lstStyle/>
          <a:p>
            <a:r>
              <a:rPr lang="tr-TR" dirty="0" err="1"/>
              <a:t>ByteBuffer</a:t>
            </a:r>
            <a:r>
              <a:rPr lang="tr-TR" dirty="0"/>
              <a:t> Sınıfı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60101" y="1229044"/>
            <a:ext cx="9679030" cy="2101028"/>
          </a:xfrm>
        </p:spPr>
        <p:txBody>
          <a:bodyPr>
            <a:normAutofit/>
          </a:bodyPr>
          <a:lstStyle/>
          <a:p>
            <a:pPr algn="just"/>
            <a:r>
              <a:rPr lang="en-US" dirty="0"/>
              <a:t>Bu </a:t>
            </a:r>
            <a:r>
              <a:rPr lang="en-US" dirty="0" err="1"/>
              <a:t>sınıf</a:t>
            </a:r>
            <a:r>
              <a:rPr lang="en-US" dirty="0"/>
              <a:t>; byte </a:t>
            </a:r>
            <a:r>
              <a:rPr lang="en-US" dirty="0" err="1"/>
              <a:t>temel</a:t>
            </a:r>
            <a:r>
              <a:rPr lang="en-US" dirty="0"/>
              <a:t> </a:t>
            </a:r>
            <a:r>
              <a:rPr lang="en-US" dirty="0" err="1"/>
              <a:t>veri</a:t>
            </a:r>
            <a:r>
              <a:rPr lang="en-US" dirty="0"/>
              <a:t> </a:t>
            </a:r>
            <a:r>
              <a:rPr lang="en-US" dirty="0" err="1"/>
              <a:t>tipine</a:t>
            </a:r>
            <a:r>
              <a:rPr lang="en-US" dirty="0"/>
              <a:t> </a:t>
            </a:r>
            <a:r>
              <a:rPr lang="en-US" dirty="0" err="1"/>
              <a:t>uygundur</a:t>
            </a:r>
            <a:r>
              <a:rPr lang="en-US" dirty="0"/>
              <a:t>. </a:t>
            </a:r>
            <a:r>
              <a:rPr lang="en-US" dirty="0" err="1"/>
              <a:t>Dolayısıyla</a:t>
            </a:r>
            <a:r>
              <a:rPr lang="en-US" dirty="0"/>
              <a:t> byte </a:t>
            </a:r>
            <a:r>
              <a:rPr lang="en-US" dirty="0" err="1"/>
              <a:t>veriler</a:t>
            </a:r>
            <a:r>
              <a:rPr lang="en-US" dirty="0"/>
              <a:t> </a:t>
            </a:r>
            <a:r>
              <a:rPr lang="en-US" dirty="0" err="1"/>
              <a:t>üzerinde</a:t>
            </a:r>
            <a:r>
              <a:rPr lang="en-US" dirty="0"/>
              <a:t> </a:t>
            </a:r>
            <a:r>
              <a:rPr lang="en-US" dirty="0" err="1"/>
              <a:t>tamponlama</a:t>
            </a:r>
            <a:r>
              <a:rPr lang="en-US" dirty="0"/>
              <a:t> </a:t>
            </a:r>
            <a:r>
              <a:rPr lang="en-US" dirty="0" err="1"/>
              <a:t>işlemi</a:t>
            </a:r>
            <a:r>
              <a:rPr lang="en-US" dirty="0"/>
              <a:t> </a:t>
            </a:r>
            <a:r>
              <a:rPr lang="en-US" dirty="0" err="1"/>
              <a:t>gerçekleştirecektir</a:t>
            </a:r>
            <a:r>
              <a:rPr lang="en-US" dirty="0"/>
              <a:t>. </a:t>
            </a:r>
            <a:r>
              <a:rPr lang="en-US" dirty="0" err="1"/>
              <a:t>Ayrıca</a:t>
            </a:r>
            <a:r>
              <a:rPr lang="en-US" dirty="0"/>
              <a:t> </a:t>
            </a:r>
            <a:r>
              <a:rPr lang="en-US" dirty="0" err="1"/>
              <a:t>bu</a:t>
            </a:r>
            <a:r>
              <a:rPr lang="en-US" dirty="0"/>
              <a:t> </a:t>
            </a:r>
            <a:r>
              <a:rPr lang="en-US" dirty="0" err="1"/>
              <a:t>sınıf</a:t>
            </a:r>
            <a:r>
              <a:rPr lang="en-US" dirty="0"/>
              <a:t> </a:t>
            </a:r>
            <a:r>
              <a:rPr lang="en-US" dirty="0" err="1"/>
              <a:t>soyut</a:t>
            </a:r>
            <a:r>
              <a:rPr lang="en-US" dirty="0"/>
              <a:t> </a:t>
            </a:r>
            <a:r>
              <a:rPr lang="en-US" dirty="0" err="1"/>
              <a:t>bir</a:t>
            </a:r>
            <a:r>
              <a:rPr lang="en-US" dirty="0"/>
              <a:t> </a:t>
            </a:r>
            <a:r>
              <a:rPr lang="en-US" dirty="0" err="1"/>
              <a:t>sınıf</a:t>
            </a:r>
            <a:r>
              <a:rPr lang="en-US" dirty="0"/>
              <a:t> </a:t>
            </a:r>
            <a:r>
              <a:rPr lang="en-US" dirty="0" err="1"/>
              <a:t>olarak</a:t>
            </a:r>
            <a:r>
              <a:rPr lang="en-US" dirty="0"/>
              <a:t> </a:t>
            </a:r>
            <a:r>
              <a:rPr lang="en-US" dirty="0" err="1"/>
              <a:t>tasarlanmıştır</a:t>
            </a:r>
            <a:r>
              <a:rPr lang="en-US" dirty="0"/>
              <a:t>. </a:t>
            </a:r>
            <a:r>
              <a:rPr lang="en-US" dirty="0" err="1"/>
              <a:t>ortak</a:t>
            </a:r>
            <a:r>
              <a:rPr lang="en-US" dirty="0"/>
              <a:t> </a:t>
            </a:r>
            <a:r>
              <a:rPr lang="en-US" dirty="0" err="1"/>
              <a:t>methodlar</a:t>
            </a:r>
            <a:r>
              <a:rPr lang="en-US" dirty="0"/>
              <a:t>, </a:t>
            </a:r>
            <a:r>
              <a:rPr lang="en-US" dirty="0" err="1"/>
              <a:t>tüm</a:t>
            </a:r>
            <a:r>
              <a:rPr lang="en-US" dirty="0"/>
              <a:t> </a:t>
            </a:r>
            <a:r>
              <a:rPr lang="en-US" dirty="0" err="1"/>
              <a:t>sınıflar</a:t>
            </a:r>
            <a:r>
              <a:rPr lang="en-US" dirty="0"/>
              <a:t> </a:t>
            </a:r>
            <a:r>
              <a:rPr lang="en-US" dirty="0" err="1"/>
              <a:t>altında</a:t>
            </a:r>
            <a:r>
              <a:rPr lang="en-US" dirty="0"/>
              <a:t> </a:t>
            </a:r>
            <a:r>
              <a:rPr lang="en-US" dirty="0" err="1"/>
              <a:t>kendi</a:t>
            </a:r>
            <a:r>
              <a:rPr lang="en-US" dirty="0"/>
              <a:t> </a:t>
            </a:r>
            <a:r>
              <a:rPr lang="en-US" dirty="0" err="1"/>
              <a:t>veri</a:t>
            </a:r>
            <a:r>
              <a:rPr lang="en-US" dirty="0"/>
              <a:t> </a:t>
            </a:r>
            <a:r>
              <a:rPr lang="en-US" dirty="0" err="1"/>
              <a:t>tipini</a:t>
            </a:r>
            <a:r>
              <a:rPr lang="en-US" dirty="0"/>
              <a:t> </a:t>
            </a:r>
            <a:r>
              <a:rPr lang="en-US" dirty="0" err="1"/>
              <a:t>temsil</a:t>
            </a:r>
            <a:r>
              <a:rPr lang="en-US" dirty="0"/>
              <a:t> </a:t>
            </a:r>
            <a:r>
              <a:rPr lang="en-US" dirty="0" err="1"/>
              <a:t>edecek</a:t>
            </a:r>
            <a:r>
              <a:rPr lang="en-US" dirty="0"/>
              <a:t> </a:t>
            </a:r>
            <a:r>
              <a:rPr lang="en-US" dirty="0" err="1"/>
              <a:t>şekilde</a:t>
            </a:r>
            <a:r>
              <a:rPr lang="en-US" dirty="0"/>
              <a:t> </a:t>
            </a:r>
            <a:r>
              <a:rPr lang="en-US" dirty="0" err="1"/>
              <a:t>iptal</a:t>
            </a:r>
            <a:r>
              <a:rPr lang="en-US" dirty="0"/>
              <a:t> (override) </a:t>
            </a:r>
            <a:r>
              <a:rPr lang="en-US" dirty="0" err="1"/>
              <a:t>edilmiştir</a:t>
            </a:r>
            <a:r>
              <a:rPr lang="en-US" dirty="0"/>
              <a:t>. </a:t>
            </a:r>
            <a:r>
              <a:rPr lang="en-US" dirty="0" err="1"/>
              <a:t>Ortak</a:t>
            </a:r>
            <a:r>
              <a:rPr lang="en-US" dirty="0"/>
              <a:t> </a:t>
            </a:r>
            <a:r>
              <a:rPr lang="en-US" dirty="0" err="1"/>
              <a:t>tutulan</a:t>
            </a:r>
            <a:r>
              <a:rPr lang="en-US" dirty="0"/>
              <a:t> </a:t>
            </a:r>
            <a:r>
              <a:rPr lang="en-US" dirty="0" err="1"/>
              <a:t>metodlar</a:t>
            </a:r>
            <a:r>
              <a:rPr lang="en-US" dirty="0"/>
              <a:t> Buffer </a:t>
            </a:r>
            <a:r>
              <a:rPr lang="en-US" dirty="0" err="1"/>
              <a:t>sınıfı</a:t>
            </a:r>
            <a:r>
              <a:rPr lang="en-US" dirty="0"/>
              <a:t> </a:t>
            </a:r>
            <a:r>
              <a:rPr lang="en-US" dirty="0" err="1"/>
              <a:t>altından</a:t>
            </a:r>
            <a:r>
              <a:rPr lang="en-US" dirty="0"/>
              <a:t> </a:t>
            </a:r>
            <a:r>
              <a:rPr lang="en-US" dirty="0" err="1"/>
              <a:t>sağlanırken</a:t>
            </a:r>
            <a:r>
              <a:rPr lang="en-US" dirty="0"/>
              <a:t>, </a:t>
            </a:r>
            <a:r>
              <a:rPr lang="en-US" dirty="0" err="1"/>
              <a:t>sınıfa</a:t>
            </a:r>
            <a:r>
              <a:rPr lang="en-US" dirty="0"/>
              <a:t> </a:t>
            </a:r>
            <a:r>
              <a:rPr lang="en-US" dirty="0" err="1"/>
              <a:t>ait</a:t>
            </a:r>
            <a:r>
              <a:rPr lang="en-US" dirty="0"/>
              <a:t> </a:t>
            </a:r>
            <a:r>
              <a:rPr lang="en-US" dirty="0" err="1"/>
              <a:t>metodlar</a:t>
            </a:r>
            <a:r>
              <a:rPr lang="en-US" dirty="0"/>
              <a:t> da tampon </a:t>
            </a:r>
            <a:r>
              <a:rPr lang="en-US" dirty="0" err="1"/>
              <a:t>sınıfı</a:t>
            </a:r>
            <a:r>
              <a:rPr lang="en-US" dirty="0"/>
              <a:t> </a:t>
            </a:r>
            <a:r>
              <a:rPr lang="en-US" dirty="0" err="1"/>
              <a:t>altında</a:t>
            </a:r>
            <a:r>
              <a:rPr lang="en-US" dirty="0"/>
              <a:t> </a:t>
            </a:r>
            <a:r>
              <a:rPr lang="en-US" dirty="0" err="1"/>
              <a:t>tutulur</a:t>
            </a:r>
            <a:r>
              <a:rPr lang="en-US" dirty="0"/>
              <a:t>. </a:t>
            </a:r>
            <a:r>
              <a:rPr lang="en-US" dirty="0" err="1"/>
              <a:t>Tüm</a:t>
            </a:r>
            <a:r>
              <a:rPr lang="en-US" dirty="0"/>
              <a:t> </a:t>
            </a:r>
            <a:r>
              <a:rPr lang="en-US" dirty="0" err="1"/>
              <a:t>bu</a:t>
            </a:r>
            <a:r>
              <a:rPr lang="en-US" dirty="0"/>
              <a:t> tampon </a:t>
            </a:r>
            <a:r>
              <a:rPr lang="en-US" dirty="0" err="1"/>
              <a:t>sınıfların</a:t>
            </a:r>
            <a:r>
              <a:rPr lang="en-US" dirty="0"/>
              <a:t> Buffer </a:t>
            </a:r>
            <a:r>
              <a:rPr lang="en-US" dirty="0" err="1"/>
              <a:t>sınıfından</a:t>
            </a:r>
            <a:r>
              <a:rPr lang="en-US" dirty="0"/>
              <a:t> </a:t>
            </a:r>
            <a:r>
              <a:rPr lang="en-US" dirty="0" err="1"/>
              <a:t>kalıtım</a:t>
            </a:r>
            <a:r>
              <a:rPr lang="en-US" dirty="0"/>
              <a:t> </a:t>
            </a:r>
            <a:r>
              <a:rPr lang="en-US" dirty="0" err="1"/>
              <a:t>alır</a:t>
            </a:r>
            <a:r>
              <a:rPr lang="en-US" dirty="0"/>
              <a:t>.</a:t>
            </a:r>
          </a:p>
          <a:p>
            <a:pPr marL="0" indent="0" algn="just">
              <a:buNone/>
            </a:pPr>
            <a:endParaRPr lang="en-US" dirty="0"/>
          </a:p>
        </p:txBody>
      </p:sp>
      <p:graphicFrame>
        <p:nvGraphicFramePr>
          <p:cNvPr id="6" name="Tablo 5">
            <a:extLst>
              <a:ext uri="{FF2B5EF4-FFF2-40B4-BE49-F238E27FC236}">
                <a16:creationId xmlns:a16="http://schemas.microsoft.com/office/drawing/2014/main" id="{FDF9FC39-52EF-404D-9BB0-DFA0AF601205}"/>
              </a:ext>
            </a:extLst>
          </p:cNvPr>
          <p:cNvGraphicFramePr>
            <a:graphicFrameLocks noGrp="1"/>
          </p:cNvGraphicFramePr>
          <p:nvPr>
            <p:extLst>
              <p:ext uri="{D42A27DB-BD31-4B8C-83A1-F6EECF244321}">
                <p14:modId xmlns:p14="http://schemas.microsoft.com/office/powerpoint/2010/main" val="137042936"/>
              </p:ext>
            </p:extLst>
          </p:nvPr>
        </p:nvGraphicFramePr>
        <p:xfrm>
          <a:off x="2210542" y="3143641"/>
          <a:ext cx="8911688" cy="3510310"/>
        </p:xfrm>
        <a:graphic>
          <a:graphicData uri="http://schemas.openxmlformats.org/drawingml/2006/table">
            <a:tbl>
              <a:tblPr firstRow="1" bandRow="1">
                <a:tableStyleId>{616DA210-FB5B-4158-B5E0-FEB733F419BA}</a:tableStyleId>
              </a:tblPr>
              <a:tblGrid>
                <a:gridCol w="1765160">
                  <a:extLst>
                    <a:ext uri="{9D8B030D-6E8A-4147-A177-3AD203B41FA5}">
                      <a16:colId xmlns:a16="http://schemas.microsoft.com/office/drawing/2014/main" val="3615857196"/>
                    </a:ext>
                  </a:extLst>
                </a:gridCol>
                <a:gridCol w="7146528">
                  <a:extLst>
                    <a:ext uri="{9D8B030D-6E8A-4147-A177-3AD203B41FA5}">
                      <a16:colId xmlns:a16="http://schemas.microsoft.com/office/drawing/2014/main" val="2907900124"/>
                    </a:ext>
                  </a:extLst>
                </a:gridCol>
              </a:tblGrid>
              <a:tr h="251364">
                <a:tc>
                  <a:txBody>
                    <a:bodyPr/>
                    <a:lstStyle/>
                    <a:p>
                      <a:pPr algn="ctr"/>
                      <a:r>
                        <a:rPr lang="tr-TR" sz="1200" dirty="0"/>
                        <a:t>METODLAR</a:t>
                      </a:r>
                      <a:endParaRPr lang="tr-TR" sz="1200" i="1" dirty="0">
                        <a:latin typeface="+mn-lt"/>
                      </a:endParaRPr>
                    </a:p>
                  </a:txBody>
                  <a:tcPr/>
                </a:tc>
                <a:tc>
                  <a:txBody>
                    <a:bodyPr/>
                    <a:lstStyle/>
                    <a:p>
                      <a:pPr algn="ctr"/>
                      <a:r>
                        <a:rPr lang="tr-TR" sz="1200" dirty="0"/>
                        <a:t>TANIMLAR</a:t>
                      </a:r>
                      <a:endParaRPr lang="tr-TR" sz="1200" i="1" dirty="0">
                        <a:latin typeface="+mn-lt"/>
                      </a:endParaRPr>
                    </a:p>
                  </a:txBody>
                  <a:tcPr/>
                </a:tc>
                <a:extLst>
                  <a:ext uri="{0D108BD9-81ED-4DB2-BD59-A6C34878D82A}">
                    <a16:rowId xmlns:a16="http://schemas.microsoft.com/office/drawing/2014/main" val="2788165127"/>
                  </a:ext>
                </a:extLst>
              </a:tr>
              <a:tr h="474995">
                <a:tc>
                  <a:txBody>
                    <a:bodyPr/>
                    <a:lstStyle/>
                    <a:p>
                      <a:pPr algn="ctr"/>
                      <a:r>
                        <a:rPr lang="tr-TR" sz="1200" b="1" dirty="0" err="1"/>
                        <a:t>ByteBuffer.allocate</a:t>
                      </a:r>
                      <a:endParaRPr lang="tr-TR" sz="1200" b="1" dirty="0"/>
                    </a:p>
                    <a:p>
                      <a:pPr algn="ctr"/>
                      <a:r>
                        <a:rPr lang="tr-TR" sz="1200" b="1" dirty="0"/>
                        <a:t> (</a:t>
                      </a:r>
                      <a:r>
                        <a:rPr lang="tr-TR" sz="1200" b="1" dirty="0" err="1"/>
                        <a:t>int</a:t>
                      </a:r>
                      <a:r>
                        <a:rPr lang="tr-TR" sz="1200" b="1" dirty="0"/>
                        <a:t> kapasite);</a:t>
                      </a:r>
                      <a:endParaRPr lang="tr-TR"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200" b="0" u="none" strike="noStrike" kern="1200" cap="none" spc="0" normalizeH="0" baseline="0" noProof="0" dirty="0">
                        <a:ln>
                          <a:noFill/>
                        </a:ln>
                        <a:solidFill>
                          <a:srgbClr val="00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u="none" strike="noStrike" kern="1200" cap="none" spc="0" normalizeH="0" baseline="0" noProof="0" dirty="0">
                          <a:ln>
                            <a:noFill/>
                          </a:ln>
                          <a:solidFill>
                            <a:srgbClr val="000000"/>
                          </a:solidFill>
                          <a:effectLst/>
                          <a:uLnTx/>
                          <a:uFillTx/>
                        </a:rPr>
                        <a:t>Bu </a:t>
                      </a:r>
                      <a:r>
                        <a:rPr kumimoji="0" lang="tr-TR" sz="1200" b="0" u="none" strike="noStrike" kern="1200" cap="none" spc="0" normalizeH="0" baseline="0" noProof="0" dirty="0" err="1">
                          <a:ln>
                            <a:noFill/>
                          </a:ln>
                          <a:solidFill>
                            <a:srgbClr val="000000"/>
                          </a:solidFill>
                          <a:effectLst/>
                          <a:uLnTx/>
                          <a:uFillTx/>
                        </a:rPr>
                        <a:t>metod</a:t>
                      </a:r>
                      <a:r>
                        <a:rPr kumimoji="0" lang="tr-TR" sz="1200" b="0" u="none" strike="noStrike" kern="1200" cap="none" spc="0" normalizeH="0" baseline="0" noProof="0" dirty="0">
                          <a:ln>
                            <a:noFill/>
                          </a:ln>
                          <a:solidFill>
                            <a:srgbClr val="000000"/>
                          </a:solidFill>
                          <a:effectLst/>
                          <a:uLnTx/>
                          <a:uFillTx/>
                        </a:rPr>
                        <a:t>; </a:t>
                      </a:r>
                      <a:r>
                        <a:rPr kumimoji="0" lang="tr-TR" sz="1200" b="0" u="none" strike="noStrike" kern="1200" cap="none" spc="0" normalizeH="0" baseline="0" noProof="0" dirty="0" err="1">
                          <a:ln>
                            <a:noFill/>
                          </a:ln>
                          <a:solidFill>
                            <a:srgbClr val="000000"/>
                          </a:solidFill>
                          <a:effectLst/>
                          <a:uLnTx/>
                          <a:uFillTx/>
                        </a:rPr>
                        <a:t>byte</a:t>
                      </a:r>
                      <a:r>
                        <a:rPr kumimoji="0" lang="tr-TR" sz="1200" b="0" u="none" strike="noStrike" kern="1200" cap="none" spc="0" normalizeH="0" baseline="0" noProof="0" dirty="0">
                          <a:ln>
                            <a:noFill/>
                          </a:ln>
                          <a:solidFill>
                            <a:srgbClr val="000000"/>
                          </a:solidFill>
                          <a:effectLst/>
                          <a:uLnTx/>
                          <a:uFillTx/>
                        </a:rPr>
                        <a:t> türünden yeni bir alan oluşturur. </a:t>
                      </a:r>
                      <a:r>
                        <a:rPr kumimoji="0" lang="tr-TR" sz="1200" b="0" u="none" strike="noStrike" kern="1200" cap="none" spc="0" normalizeH="0" baseline="0" noProof="0" dirty="0" err="1">
                          <a:ln>
                            <a:noFill/>
                          </a:ln>
                          <a:solidFill>
                            <a:srgbClr val="000000"/>
                          </a:solidFill>
                          <a:effectLst/>
                          <a:uLnTx/>
                          <a:uFillTx/>
                        </a:rPr>
                        <a:t>ByteBuffer</a:t>
                      </a:r>
                      <a:r>
                        <a:rPr kumimoji="0" lang="tr-TR" sz="1200" b="0" u="none" strike="noStrike" kern="1200" cap="none" spc="0" normalizeH="0" baseline="0" noProof="0" dirty="0">
                          <a:ln>
                            <a:noFill/>
                          </a:ln>
                          <a:solidFill>
                            <a:srgbClr val="000000"/>
                          </a:solidFill>
                          <a:effectLst/>
                          <a:uLnTx/>
                          <a:uFillTx/>
                        </a:rPr>
                        <a:t> sınıfı altında statik olarak tanımlıdır.</a:t>
                      </a:r>
                      <a:endParaRPr kumimoji="0" lang="tr-TR" sz="1200" b="0" i="0" u="none" strike="noStrike" kern="1200" cap="none" spc="0" normalizeH="0" baseline="0" noProof="0" dirty="0">
                        <a:ln>
                          <a:noFill/>
                        </a:ln>
                        <a:solidFill>
                          <a:srgbClr val="000000"/>
                        </a:solidFill>
                        <a:effectLst/>
                        <a:uLnTx/>
                        <a:uFillTx/>
                        <a:latin typeface="+mn-lt"/>
                        <a:ea typeface="+mn-ea"/>
                        <a:cs typeface="+mn-cs"/>
                      </a:endParaRPr>
                    </a:p>
                  </a:txBody>
                  <a:tcPr/>
                </a:tc>
                <a:extLst>
                  <a:ext uri="{0D108BD9-81ED-4DB2-BD59-A6C34878D82A}">
                    <a16:rowId xmlns:a16="http://schemas.microsoft.com/office/drawing/2014/main" val="1642283272"/>
                  </a:ext>
                </a:extLst>
              </a:tr>
              <a:tr h="610709">
                <a:tc>
                  <a:txBody>
                    <a:bodyPr/>
                    <a:lstStyle/>
                    <a:p>
                      <a:pPr algn="ctr"/>
                      <a:r>
                        <a:rPr lang="tr-TR" sz="1200" b="1"/>
                        <a:t>ByteBuffer allocateDirect</a:t>
                      </a:r>
                    </a:p>
                    <a:p>
                      <a:pPr algn="ctr"/>
                      <a:r>
                        <a:rPr lang="tr-TR" sz="1200" b="1"/>
                        <a:t>(int capacity);</a:t>
                      </a:r>
                      <a:endParaRPr lang="tr-TR" sz="1200" b="1" i="0" dirty="0">
                        <a:latin typeface="+mn-lt"/>
                      </a:endParaRPr>
                    </a:p>
                  </a:txBody>
                  <a:tcPr/>
                </a:tc>
                <a:tc>
                  <a:txBody>
                    <a:bodyPr/>
                    <a:lstStyle/>
                    <a:p>
                      <a:endParaRPr lang="tr-TR" sz="1200" dirty="0"/>
                    </a:p>
                    <a:p>
                      <a:r>
                        <a:rPr lang="tr-TR" sz="1200" dirty="0"/>
                        <a:t>Bu </a:t>
                      </a:r>
                      <a:r>
                        <a:rPr lang="tr-TR" sz="1200" dirty="0" err="1"/>
                        <a:t>metod</a:t>
                      </a:r>
                      <a:r>
                        <a:rPr lang="tr-TR" sz="1200" dirty="0"/>
                        <a:t> ile </a:t>
                      </a:r>
                      <a:r>
                        <a:rPr lang="tr-TR" sz="1200" dirty="0" err="1"/>
                        <a:t>byte</a:t>
                      </a:r>
                      <a:r>
                        <a:rPr lang="tr-TR" sz="1200" dirty="0"/>
                        <a:t> türünden direkt olarak bir alan ayrılabilir</a:t>
                      </a:r>
                      <a:endParaRPr lang="tr-TR" sz="1200" dirty="0">
                        <a:latin typeface="+mn-lt"/>
                      </a:endParaRPr>
                    </a:p>
                  </a:txBody>
                  <a:tcPr/>
                </a:tc>
                <a:extLst>
                  <a:ext uri="{0D108BD9-81ED-4DB2-BD59-A6C34878D82A}">
                    <a16:rowId xmlns:a16="http://schemas.microsoft.com/office/drawing/2014/main" val="1538322260"/>
                  </a:ext>
                </a:extLst>
              </a:tr>
              <a:tr h="418940">
                <a:tc>
                  <a:txBody>
                    <a:bodyPr/>
                    <a:lstStyle/>
                    <a:p>
                      <a:pPr algn="ctr"/>
                      <a:r>
                        <a:rPr lang="tr-TR" sz="1200" b="1" dirty="0" err="1"/>
                        <a:t>ByteBuffer</a:t>
                      </a:r>
                      <a:r>
                        <a:rPr lang="tr-TR" sz="1200" b="1" dirty="0"/>
                        <a:t> </a:t>
                      </a:r>
                      <a:r>
                        <a:rPr lang="tr-TR" sz="1200" b="1" dirty="0" err="1"/>
                        <a:t>asReadOnlyBuffer</a:t>
                      </a:r>
                      <a:r>
                        <a:rPr lang="tr-TR" sz="1200" b="1" dirty="0"/>
                        <a:t>();</a:t>
                      </a:r>
                      <a:endParaRPr lang="tr-TR" sz="1200" b="1" dirty="0">
                        <a:latin typeface="+mn-lt"/>
                      </a:endParaRPr>
                    </a:p>
                  </a:txBody>
                  <a:tcPr/>
                </a:tc>
                <a:tc>
                  <a:txBody>
                    <a:bodyPr/>
                    <a:lstStyle/>
                    <a:p>
                      <a:r>
                        <a:rPr lang="tr-TR" sz="1200" dirty="0"/>
                        <a:t>Oluşturulmuş tamponu salt okunur yapar. Yani sadece okunabilir yapar. Dolayısıyla bu işlemin uygulandığı bir tampon içine veri eklenemez.</a:t>
                      </a:r>
                      <a:endParaRPr lang="tr-TR" sz="1200" dirty="0">
                        <a:latin typeface="+mn-lt"/>
                      </a:endParaRPr>
                    </a:p>
                  </a:txBody>
                  <a:tcPr/>
                </a:tc>
                <a:extLst>
                  <a:ext uri="{0D108BD9-81ED-4DB2-BD59-A6C34878D82A}">
                    <a16:rowId xmlns:a16="http://schemas.microsoft.com/office/drawing/2014/main" val="1808794336"/>
                  </a:ext>
                </a:extLst>
              </a:tr>
              <a:tr h="474995">
                <a:tc>
                  <a:txBody>
                    <a:bodyPr/>
                    <a:lstStyle/>
                    <a:p>
                      <a:pPr algn="ctr"/>
                      <a:r>
                        <a:rPr lang="tr-TR" sz="1200" b="1" dirty="0" err="1"/>
                        <a:t>ByteBuffer</a:t>
                      </a:r>
                      <a:r>
                        <a:rPr lang="tr-TR" sz="1200" b="1" dirty="0"/>
                        <a:t> </a:t>
                      </a:r>
                      <a:r>
                        <a:rPr lang="tr-TR" sz="1200" b="1" dirty="0" err="1"/>
                        <a:t>duplicate</a:t>
                      </a:r>
                      <a:r>
                        <a:rPr lang="tr-TR" sz="1200" b="1" dirty="0"/>
                        <a:t>(); </a:t>
                      </a:r>
                      <a:endParaRPr lang="tr-TR" sz="1200" b="1" dirty="0">
                        <a:latin typeface="+mn-lt"/>
                      </a:endParaRPr>
                    </a:p>
                  </a:txBody>
                  <a:tcPr/>
                </a:tc>
                <a:tc>
                  <a:txBody>
                    <a:bodyPr/>
                    <a:lstStyle/>
                    <a:p>
                      <a:r>
                        <a:rPr lang="tr-TR" sz="1200" dirty="0"/>
                        <a:t>Yeni bir tampon oluşturarak kendi tampon içeriğini aktarır. Yani klonlama yapar.</a:t>
                      </a:r>
                      <a:endParaRPr lang="tr-TR" sz="1200" dirty="0">
                        <a:latin typeface="+mn-lt"/>
                      </a:endParaRPr>
                    </a:p>
                  </a:txBody>
                  <a:tcPr/>
                </a:tc>
                <a:extLst>
                  <a:ext uri="{0D108BD9-81ED-4DB2-BD59-A6C34878D82A}">
                    <a16:rowId xmlns:a16="http://schemas.microsoft.com/office/drawing/2014/main" val="2464618539"/>
                  </a:ext>
                </a:extLst>
              </a:tr>
              <a:tr h="251364">
                <a:tc>
                  <a:txBody>
                    <a:bodyPr/>
                    <a:lstStyle/>
                    <a:p>
                      <a:pPr algn="ctr"/>
                      <a:r>
                        <a:rPr lang="tr-TR" sz="1200" b="1" dirty="0" err="1"/>
                        <a:t>byte</a:t>
                      </a:r>
                      <a:r>
                        <a:rPr lang="tr-TR" sz="1200" b="1" dirty="0"/>
                        <a:t> </a:t>
                      </a:r>
                      <a:r>
                        <a:rPr lang="tr-TR" sz="1200" b="1" dirty="0" err="1"/>
                        <a:t>get</a:t>
                      </a:r>
                      <a:r>
                        <a:rPr lang="tr-TR" sz="1200" b="1" dirty="0"/>
                        <a:t>();</a:t>
                      </a:r>
                      <a:endParaRPr lang="tr-TR" sz="1200" b="1" dirty="0">
                        <a:latin typeface="+mn-lt"/>
                      </a:endParaRPr>
                    </a:p>
                  </a:txBody>
                  <a:tcPr/>
                </a:tc>
                <a:tc>
                  <a:txBody>
                    <a:bodyPr/>
                    <a:lstStyle/>
                    <a:p>
                      <a:r>
                        <a:rPr lang="tr-TR" sz="1200" dirty="0"/>
                        <a:t>Bir </a:t>
                      </a:r>
                      <a:r>
                        <a:rPr lang="tr-TR" sz="1200" dirty="0" err="1"/>
                        <a:t>byte’lik</a:t>
                      </a:r>
                      <a:r>
                        <a:rPr lang="tr-TR" sz="1200" dirty="0"/>
                        <a:t> veri döndürür.</a:t>
                      </a:r>
                      <a:endParaRPr lang="tr-TR" sz="1200" dirty="0">
                        <a:latin typeface="+mn-lt"/>
                      </a:endParaRPr>
                    </a:p>
                  </a:txBody>
                  <a:tcPr/>
                </a:tc>
                <a:extLst>
                  <a:ext uri="{0D108BD9-81ED-4DB2-BD59-A6C34878D82A}">
                    <a16:rowId xmlns:a16="http://schemas.microsoft.com/office/drawing/2014/main" val="98996525"/>
                  </a:ext>
                </a:extLst>
              </a:tr>
              <a:tr h="418940">
                <a:tc>
                  <a:txBody>
                    <a:bodyPr/>
                    <a:lstStyle/>
                    <a:p>
                      <a:pPr algn="ctr"/>
                      <a:r>
                        <a:rPr lang="tr-TR" sz="1200" b="1" dirty="0" err="1"/>
                        <a:t>ByteBuffer</a:t>
                      </a:r>
                      <a:r>
                        <a:rPr lang="tr-TR" sz="1200" b="1" dirty="0"/>
                        <a:t> </a:t>
                      </a:r>
                      <a:r>
                        <a:rPr lang="tr-TR" sz="1200" b="1" dirty="0" err="1"/>
                        <a:t>get</a:t>
                      </a:r>
                      <a:r>
                        <a:rPr lang="tr-TR" sz="1200" b="1" dirty="0"/>
                        <a:t>(</a:t>
                      </a:r>
                      <a:r>
                        <a:rPr lang="tr-TR" sz="1200" b="1" dirty="0" err="1"/>
                        <a:t>byte</a:t>
                      </a:r>
                      <a:r>
                        <a:rPr lang="tr-TR" sz="1200" b="1" dirty="0"/>
                        <a:t>[] </a:t>
                      </a:r>
                      <a:r>
                        <a:rPr lang="tr-TR" sz="1200" b="1" dirty="0" err="1"/>
                        <a:t>byt</a:t>
                      </a:r>
                      <a:r>
                        <a:rPr lang="tr-TR" sz="1200" b="1" dirty="0"/>
                        <a:t>); </a:t>
                      </a:r>
                      <a:r>
                        <a:rPr lang="tr-TR" sz="1200" b="1" dirty="0" err="1"/>
                        <a:t>niz</a:t>
                      </a:r>
                      <a:r>
                        <a:rPr lang="tr-TR" sz="1200" b="1" dirty="0"/>
                        <a:t>.</a:t>
                      </a:r>
                      <a:endParaRPr lang="tr-TR" sz="1200" b="1" dirty="0">
                        <a:latin typeface="+mn-lt"/>
                      </a:endParaRPr>
                    </a:p>
                  </a:txBody>
                  <a:tcPr/>
                </a:tc>
                <a:tc>
                  <a:txBody>
                    <a:bodyPr/>
                    <a:lstStyle/>
                    <a:p>
                      <a:r>
                        <a:rPr lang="tr-TR" sz="1200" dirty="0"/>
                        <a:t>Kendisine parametre olarak verilmiş bir </a:t>
                      </a:r>
                      <a:r>
                        <a:rPr lang="tr-TR" sz="1200" dirty="0" err="1"/>
                        <a:t>byte’lik</a:t>
                      </a:r>
                      <a:r>
                        <a:rPr lang="tr-TR" sz="1200" dirty="0"/>
                        <a:t> diziyi tampon olarak döndürür. Bu </a:t>
                      </a:r>
                      <a:r>
                        <a:rPr lang="tr-TR" sz="1200" dirty="0" err="1"/>
                        <a:t>metodla</a:t>
                      </a:r>
                      <a:r>
                        <a:rPr lang="tr-TR" sz="1200" dirty="0"/>
                        <a:t> </a:t>
                      </a:r>
                      <a:r>
                        <a:rPr lang="tr-TR" sz="1200" dirty="0" err="1"/>
                        <a:t>byte</a:t>
                      </a:r>
                      <a:r>
                        <a:rPr lang="tr-TR" sz="1200" dirty="0"/>
                        <a:t> türündeki bir diziyi kolaylıkla tampon dizi haline </a:t>
                      </a:r>
                      <a:r>
                        <a:rPr lang="tr-TR" sz="1200" dirty="0" err="1"/>
                        <a:t>getirebilirsi</a:t>
                      </a:r>
                      <a:endParaRPr lang="tr-TR" sz="1200" dirty="0">
                        <a:latin typeface="+mn-lt"/>
                      </a:endParaRPr>
                    </a:p>
                  </a:txBody>
                  <a:tcPr/>
                </a:tc>
                <a:extLst>
                  <a:ext uri="{0D108BD9-81ED-4DB2-BD59-A6C34878D82A}">
                    <a16:rowId xmlns:a16="http://schemas.microsoft.com/office/drawing/2014/main" val="3455676"/>
                  </a:ext>
                </a:extLst>
              </a:tr>
              <a:tr h="418940">
                <a:tc>
                  <a:txBody>
                    <a:bodyPr/>
                    <a:lstStyle/>
                    <a:p>
                      <a:pPr algn="ctr"/>
                      <a:r>
                        <a:rPr lang="tr-TR" sz="1200" b="1" dirty="0" err="1"/>
                        <a:t>ByteBuffer</a:t>
                      </a:r>
                      <a:r>
                        <a:rPr lang="tr-TR" sz="1200" b="1" dirty="0"/>
                        <a:t> </a:t>
                      </a:r>
                      <a:r>
                        <a:rPr lang="tr-TR" sz="1200" b="1" dirty="0" err="1"/>
                        <a:t>get</a:t>
                      </a:r>
                      <a:r>
                        <a:rPr lang="tr-TR" sz="1200" b="1" dirty="0"/>
                        <a:t>(</a:t>
                      </a:r>
                      <a:r>
                        <a:rPr lang="tr-TR" sz="1200" b="1" dirty="0" err="1"/>
                        <a:t>byte</a:t>
                      </a:r>
                      <a:r>
                        <a:rPr lang="tr-TR" sz="1200" b="1" dirty="0"/>
                        <a:t>[] </a:t>
                      </a:r>
                      <a:r>
                        <a:rPr lang="tr-TR" sz="1200" b="1" dirty="0" err="1"/>
                        <a:t>byt,int</a:t>
                      </a:r>
                      <a:r>
                        <a:rPr lang="tr-TR" sz="1200" b="1" dirty="0"/>
                        <a:t> </a:t>
                      </a:r>
                      <a:r>
                        <a:rPr lang="tr-TR" sz="1200" b="1" dirty="0" err="1"/>
                        <a:t>offset,int</a:t>
                      </a:r>
                      <a:r>
                        <a:rPr lang="tr-TR" sz="1200" b="1" dirty="0"/>
                        <a:t> </a:t>
                      </a:r>
                      <a:r>
                        <a:rPr lang="tr-TR" sz="1200" b="1" dirty="0" err="1"/>
                        <a:t>len</a:t>
                      </a:r>
                      <a:r>
                        <a:rPr lang="tr-TR" sz="1200" b="1" dirty="0"/>
                        <a:t>); </a:t>
                      </a:r>
                      <a:endParaRPr lang="tr-TR" sz="1200" b="1" dirty="0">
                        <a:latin typeface="+mn-lt"/>
                      </a:endParaRPr>
                    </a:p>
                  </a:txBody>
                  <a:tcPr/>
                </a:tc>
                <a:tc>
                  <a:txBody>
                    <a:bodyPr/>
                    <a:lstStyle/>
                    <a:p>
                      <a:r>
                        <a:rPr lang="tr-TR" sz="1200" dirty="0" err="1"/>
                        <a:t>Byte</a:t>
                      </a:r>
                      <a:r>
                        <a:rPr lang="tr-TR" sz="1200" dirty="0"/>
                        <a:t> türünde bir diziyi, belirtilen parametrelere göre tampon olarak döndürür.</a:t>
                      </a:r>
                      <a:endParaRPr lang="tr-TR" sz="1200" dirty="0">
                        <a:latin typeface="+mn-lt"/>
                      </a:endParaRPr>
                    </a:p>
                  </a:txBody>
                  <a:tcPr/>
                </a:tc>
                <a:extLst>
                  <a:ext uri="{0D108BD9-81ED-4DB2-BD59-A6C34878D82A}">
                    <a16:rowId xmlns:a16="http://schemas.microsoft.com/office/drawing/2014/main" val="4280755435"/>
                  </a:ext>
                </a:extLst>
              </a:tr>
            </a:tbl>
          </a:graphicData>
        </a:graphic>
      </p:graphicFrame>
    </p:spTree>
    <p:extLst>
      <p:ext uri="{BB962C8B-B14F-4D97-AF65-F5344CB8AC3E}">
        <p14:creationId xmlns:p14="http://schemas.microsoft.com/office/powerpoint/2010/main" val="129174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587224" y="632988"/>
            <a:ext cx="8911687" cy="1280890"/>
          </a:xfrm>
        </p:spPr>
        <p:txBody>
          <a:bodyPr>
            <a:normAutofit/>
          </a:bodyPr>
          <a:lstStyle/>
          <a:p>
            <a:r>
              <a:rPr lang="tr-TR" dirty="0" err="1"/>
              <a:t>CharBuffer</a:t>
            </a:r>
            <a:r>
              <a:rPr lang="tr-TR" dirty="0"/>
              <a:t> Sınıfı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730455" y="1528952"/>
            <a:ext cx="9310900" cy="2260338"/>
          </a:xfrm>
        </p:spPr>
        <p:txBody>
          <a:bodyPr>
            <a:normAutofit/>
          </a:bodyPr>
          <a:lstStyle/>
          <a:p>
            <a:pPr algn="just"/>
            <a:r>
              <a:rPr lang="en-US" dirty="0"/>
              <a:t>Bu </a:t>
            </a:r>
            <a:r>
              <a:rPr lang="en-US" dirty="0" err="1"/>
              <a:t>sınıfa</a:t>
            </a:r>
            <a:r>
              <a:rPr lang="en-US" dirty="0"/>
              <a:t> </a:t>
            </a:r>
            <a:r>
              <a:rPr lang="en-US" dirty="0" err="1"/>
              <a:t>ait</a:t>
            </a:r>
            <a:r>
              <a:rPr lang="en-US" dirty="0"/>
              <a:t> </a:t>
            </a:r>
            <a:r>
              <a:rPr lang="en-US" dirty="0" err="1"/>
              <a:t>metodlar</a:t>
            </a:r>
            <a:r>
              <a:rPr lang="en-US" dirty="0"/>
              <a:t> </a:t>
            </a:r>
            <a:r>
              <a:rPr lang="en-US" dirty="0" err="1"/>
              <a:t>ByteBuffer</a:t>
            </a:r>
            <a:r>
              <a:rPr lang="en-US" dirty="0"/>
              <a:t> </a:t>
            </a:r>
            <a:r>
              <a:rPr lang="en-US" dirty="0" err="1"/>
              <a:t>sınıfı</a:t>
            </a:r>
            <a:r>
              <a:rPr lang="en-US" dirty="0"/>
              <a:t> </a:t>
            </a:r>
            <a:r>
              <a:rPr lang="en-US" dirty="0" err="1"/>
              <a:t>metodlarıyla</a:t>
            </a:r>
            <a:r>
              <a:rPr lang="en-US" dirty="0"/>
              <a:t> </a:t>
            </a:r>
            <a:r>
              <a:rPr lang="en-US" dirty="0" err="1"/>
              <a:t>aynıdır</a:t>
            </a:r>
            <a:r>
              <a:rPr lang="en-US" dirty="0"/>
              <a:t>. </a:t>
            </a:r>
            <a:r>
              <a:rPr lang="en-US" dirty="0" err="1"/>
              <a:t>Ancak</a:t>
            </a:r>
            <a:r>
              <a:rPr lang="en-US" dirty="0"/>
              <a:t> </a:t>
            </a:r>
            <a:r>
              <a:rPr lang="en-US" dirty="0" err="1"/>
              <a:t>dönüş</a:t>
            </a:r>
            <a:r>
              <a:rPr lang="en-US" dirty="0"/>
              <a:t> </a:t>
            </a:r>
            <a:r>
              <a:rPr lang="en-US" dirty="0" err="1"/>
              <a:t>değer</a:t>
            </a:r>
            <a:r>
              <a:rPr lang="en-US" dirty="0"/>
              <a:t> </a:t>
            </a:r>
            <a:r>
              <a:rPr lang="en-US" dirty="0" err="1"/>
              <a:t>tipleri</a:t>
            </a:r>
            <a:r>
              <a:rPr lang="en-US" dirty="0"/>
              <a:t> </a:t>
            </a:r>
            <a:r>
              <a:rPr lang="en-US" dirty="0" err="1"/>
              <a:t>CharBuffer</a:t>
            </a:r>
            <a:r>
              <a:rPr lang="en-US" dirty="0"/>
              <a:t> </a:t>
            </a:r>
            <a:r>
              <a:rPr lang="en-US" dirty="0" err="1"/>
              <a:t>türündendir</a:t>
            </a:r>
            <a:r>
              <a:rPr lang="en-US" dirty="0"/>
              <a:t>. </a:t>
            </a:r>
            <a:r>
              <a:rPr lang="en-US" dirty="0" err="1"/>
              <a:t>Ayrıca</a:t>
            </a:r>
            <a:r>
              <a:rPr lang="en-US" dirty="0"/>
              <a:t> </a:t>
            </a:r>
            <a:r>
              <a:rPr lang="en-US" dirty="0" err="1"/>
              <a:t>metodlara</a:t>
            </a:r>
            <a:r>
              <a:rPr lang="en-US" dirty="0"/>
              <a:t> </a:t>
            </a:r>
            <a:r>
              <a:rPr lang="en-US" dirty="0" err="1"/>
              <a:t>parametre</a:t>
            </a:r>
            <a:r>
              <a:rPr lang="en-US" dirty="0"/>
              <a:t> </a:t>
            </a:r>
            <a:r>
              <a:rPr lang="en-US" dirty="0" err="1"/>
              <a:t>olarak</a:t>
            </a:r>
            <a:r>
              <a:rPr lang="en-US" dirty="0"/>
              <a:t> </a:t>
            </a:r>
            <a:r>
              <a:rPr lang="en-US" dirty="0" err="1"/>
              <a:t>verilen</a:t>
            </a:r>
            <a:r>
              <a:rPr lang="en-US" dirty="0"/>
              <a:t> </a:t>
            </a:r>
            <a:r>
              <a:rPr lang="en-US" dirty="0" err="1"/>
              <a:t>temel</a:t>
            </a:r>
            <a:r>
              <a:rPr lang="en-US" dirty="0"/>
              <a:t> </a:t>
            </a:r>
            <a:r>
              <a:rPr lang="en-US" dirty="0" err="1"/>
              <a:t>veriler</a:t>
            </a:r>
            <a:r>
              <a:rPr lang="en-US" dirty="0"/>
              <a:t> de char </a:t>
            </a:r>
            <a:r>
              <a:rPr lang="en-US" dirty="0" err="1"/>
              <a:t>türündedir</a:t>
            </a:r>
            <a:r>
              <a:rPr lang="en-US" dirty="0"/>
              <a:t>. put() </a:t>
            </a:r>
            <a:r>
              <a:rPr lang="en-US" dirty="0" err="1"/>
              <a:t>ve</a:t>
            </a:r>
            <a:r>
              <a:rPr lang="en-US" dirty="0"/>
              <a:t> wrap() </a:t>
            </a:r>
            <a:r>
              <a:rPr lang="en-US" dirty="0" err="1"/>
              <a:t>metodlarını</a:t>
            </a:r>
            <a:r>
              <a:rPr lang="en-US" dirty="0"/>
              <a:t> </a:t>
            </a:r>
            <a:r>
              <a:rPr lang="en-US" dirty="0" err="1"/>
              <a:t>inceleyelim</a:t>
            </a:r>
            <a:r>
              <a:rPr lang="en-US" dirty="0"/>
              <a:t>;</a:t>
            </a:r>
          </a:p>
          <a:p>
            <a:pPr algn="just"/>
            <a:endParaRPr lang="en-US" dirty="0"/>
          </a:p>
        </p:txBody>
      </p:sp>
      <p:graphicFrame>
        <p:nvGraphicFramePr>
          <p:cNvPr id="5" name="Tablo 5">
            <a:extLst>
              <a:ext uri="{FF2B5EF4-FFF2-40B4-BE49-F238E27FC236}">
                <a16:creationId xmlns:a16="http://schemas.microsoft.com/office/drawing/2014/main" id="{A0B9C68E-C21E-45AD-B65E-8AC3F7626923}"/>
              </a:ext>
            </a:extLst>
          </p:cNvPr>
          <p:cNvGraphicFramePr>
            <a:graphicFrameLocks noGrp="1"/>
          </p:cNvGraphicFramePr>
          <p:nvPr>
            <p:extLst>
              <p:ext uri="{D42A27DB-BD31-4B8C-83A1-F6EECF244321}">
                <p14:modId xmlns:p14="http://schemas.microsoft.com/office/powerpoint/2010/main" val="3674263615"/>
              </p:ext>
            </p:extLst>
          </p:nvPr>
        </p:nvGraphicFramePr>
        <p:xfrm>
          <a:off x="1901646" y="2659121"/>
          <a:ext cx="9222074" cy="4016763"/>
        </p:xfrm>
        <a:graphic>
          <a:graphicData uri="http://schemas.openxmlformats.org/drawingml/2006/table">
            <a:tbl>
              <a:tblPr firstRow="1" bandRow="1">
                <a:tableStyleId>{616DA210-FB5B-4158-B5E0-FEB733F419BA}</a:tableStyleId>
              </a:tblPr>
              <a:tblGrid>
                <a:gridCol w="3673531">
                  <a:extLst>
                    <a:ext uri="{9D8B030D-6E8A-4147-A177-3AD203B41FA5}">
                      <a16:colId xmlns:a16="http://schemas.microsoft.com/office/drawing/2014/main" val="3080497592"/>
                    </a:ext>
                  </a:extLst>
                </a:gridCol>
                <a:gridCol w="5548543">
                  <a:extLst>
                    <a:ext uri="{9D8B030D-6E8A-4147-A177-3AD203B41FA5}">
                      <a16:colId xmlns:a16="http://schemas.microsoft.com/office/drawing/2014/main" val="1386496506"/>
                    </a:ext>
                  </a:extLst>
                </a:gridCol>
              </a:tblGrid>
              <a:tr h="269875">
                <a:tc>
                  <a:txBody>
                    <a:bodyPr/>
                    <a:lstStyle/>
                    <a:p>
                      <a:pPr algn="ctr"/>
                      <a:r>
                        <a:rPr lang="en-US" sz="1200" b="1" dirty="0"/>
                        <a:t>METODLAR</a:t>
                      </a:r>
                      <a:endParaRPr lang="en-US" sz="1200" b="1" dirty="0">
                        <a:latin typeface="+mn-lt"/>
                      </a:endParaRPr>
                    </a:p>
                  </a:txBody>
                  <a:tcPr/>
                </a:tc>
                <a:tc>
                  <a:txBody>
                    <a:bodyPr/>
                    <a:lstStyle/>
                    <a:p>
                      <a:pPr algn="ctr"/>
                      <a:r>
                        <a:rPr lang="en-US" sz="1200" b="1" dirty="0"/>
                        <a:t>TANIMLAR</a:t>
                      </a:r>
                      <a:endParaRPr lang="en-US" sz="1200" b="1" dirty="0">
                        <a:latin typeface="+mn-lt"/>
                      </a:endParaRPr>
                    </a:p>
                  </a:txBody>
                  <a:tcPr/>
                </a:tc>
                <a:extLst>
                  <a:ext uri="{0D108BD9-81ED-4DB2-BD59-A6C34878D82A}">
                    <a16:rowId xmlns:a16="http://schemas.microsoft.com/office/drawing/2014/main" val="1997767923"/>
                  </a:ext>
                </a:extLst>
              </a:tr>
              <a:tr h="394041">
                <a:tc>
                  <a:txBody>
                    <a:bodyPr/>
                    <a:lstStyle/>
                    <a:p>
                      <a:pPr algn="ctr"/>
                      <a:r>
                        <a:rPr lang="en-US" sz="1200" b="1" dirty="0" err="1"/>
                        <a:t>CharBuffer</a:t>
                      </a:r>
                      <a:r>
                        <a:rPr lang="en-US" sz="1200" b="1" dirty="0"/>
                        <a:t> put(char c); </a:t>
                      </a:r>
                      <a:endParaRPr lang="en-US" sz="1200" b="1" dirty="0">
                        <a:latin typeface="+mn-lt"/>
                      </a:endParaRPr>
                    </a:p>
                  </a:txBody>
                  <a:tcPr/>
                </a:tc>
                <a:tc>
                  <a:txBody>
                    <a:bodyPr/>
                    <a:lstStyle/>
                    <a:p>
                      <a:r>
                        <a:rPr lang="tr-TR" sz="1200" b="0" dirty="0"/>
                        <a:t>Parametre olarak belirtilen </a:t>
                      </a:r>
                      <a:r>
                        <a:rPr lang="tr-TR" sz="1200" b="0" dirty="0" err="1"/>
                        <a:t>char</a:t>
                      </a:r>
                      <a:r>
                        <a:rPr lang="tr-TR" sz="1200" b="0" dirty="0"/>
                        <a:t> türündeki değeri tampona ekler.</a:t>
                      </a:r>
                      <a:endParaRPr lang="tr-TR" sz="1200" b="0" dirty="0">
                        <a:latin typeface="+mn-lt"/>
                      </a:endParaRPr>
                    </a:p>
                  </a:txBody>
                  <a:tcPr/>
                </a:tc>
                <a:extLst>
                  <a:ext uri="{0D108BD9-81ED-4DB2-BD59-A6C34878D82A}">
                    <a16:rowId xmlns:a16="http://schemas.microsoft.com/office/drawing/2014/main" val="3684963781"/>
                  </a:ext>
                </a:extLst>
              </a:tr>
              <a:tr h="394041">
                <a:tc>
                  <a:txBody>
                    <a:bodyPr/>
                    <a:lstStyle/>
                    <a:p>
                      <a:pPr algn="ctr"/>
                      <a:r>
                        <a:rPr lang="en-US" sz="1200" b="1" dirty="0" err="1"/>
                        <a:t>CharBuffer</a:t>
                      </a:r>
                      <a:r>
                        <a:rPr lang="en-US" sz="1200" b="1" dirty="0"/>
                        <a:t> put(char[] </a:t>
                      </a:r>
                      <a:r>
                        <a:rPr lang="en-US" sz="1200" b="1" dirty="0" err="1"/>
                        <a:t>chr</a:t>
                      </a:r>
                      <a:r>
                        <a:rPr lang="en-US" sz="1200" b="1" dirty="0"/>
                        <a:t>); </a:t>
                      </a:r>
                      <a:endParaRPr lang="en-US" sz="1200" b="1" dirty="0">
                        <a:latin typeface="+mn-lt"/>
                      </a:endParaRPr>
                    </a:p>
                  </a:txBody>
                  <a:tcPr/>
                </a:tc>
                <a:tc>
                  <a:txBody>
                    <a:bodyPr/>
                    <a:lstStyle/>
                    <a:p>
                      <a:r>
                        <a:rPr lang="tr-TR" sz="1200" b="0" dirty="0"/>
                        <a:t>Parametre olarak belirtilen </a:t>
                      </a:r>
                      <a:r>
                        <a:rPr lang="tr-TR" sz="1200" b="0" dirty="0" err="1"/>
                        <a:t>char</a:t>
                      </a:r>
                      <a:r>
                        <a:rPr lang="tr-TR" sz="1200" b="0" dirty="0"/>
                        <a:t> türündeki diziyi tampona ekler. </a:t>
                      </a:r>
                      <a:endParaRPr lang="tr-TR" sz="1200" b="0" dirty="0">
                        <a:latin typeface="+mn-lt"/>
                      </a:endParaRPr>
                    </a:p>
                  </a:txBody>
                  <a:tcPr/>
                </a:tc>
                <a:extLst>
                  <a:ext uri="{0D108BD9-81ED-4DB2-BD59-A6C34878D82A}">
                    <a16:rowId xmlns:a16="http://schemas.microsoft.com/office/drawing/2014/main" val="144201315"/>
                  </a:ext>
                </a:extLst>
              </a:tr>
              <a:tr h="449792">
                <a:tc>
                  <a:txBody>
                    <a:bodyPr/>
                    <a:lstStyle/>
                    <a:p>
                      <a:pPr algn="ctr"/>
                      <a:r>
                        <a:rPr lang="en-US" sz="1200" b="1" dirty="0" err="1"/>
                        <a:t>CharBuffer</a:t>
                      </a:r>
                      <a:r>
                        <a:rPr lang="en-US" sz="1200" b="1" dirty="0"/>
                        <a:t> put(char[] </a:t>
                      </a:r>
                      <a:r>
                        <a:rPr lang="en-US" sz="1200" b="1" dirty="0" err="1"/>
                        <a:t>chr</a:t>
                      </a:r>
                      <a:r>
                        <a:rPr lang="en-US" sz="1200" b="1" dirty="0"/>
                        <a:t>,</a:t>
                      </a:r>
                      <a:r>
                        <a:rPr lang="tr-TR" sz="1200" b="1" dirty="0"/>
                        <a:t> </a:t>
                      </a:r>
                      <a:r>
                        <a:rPr lang="en-US" sz="1200" b="1" dirty="0"/>
                        <a:t>int </a:t>
                      </a:r>
                      <a:r>
                        <a:rPr lang="en-US" sz="1200" b="1" dirty="0" err="1"/>
                        <a:t>off,int</a:t>
                      </a:r>
                      <a:r>
                        <a:rPr lang="en-US" sz="1200" b="1" dirty="0"/>
                        <a:t> </a:t>
                      </a:r>
                      <a:r>
                        <a:rPr lang="en-US" sz="1200" b="1" dirty="0" err="1"/>
                        <a:t>len</a:t>
                      </a:r>
                      <a:r>
                        <a:rPr lang="en-US" sz="1200" b="1" dirty="0"/>
                        <a:t>); </a:t>
                      </a:r>
                      <a:endParaRPr lang="en-US" sz="1200" b="1" dirty="0">
                        <a:latin typeface="+mn-lt"/>
                      </a:endParaRPr>
                    </a:p>
                  </a:txBody>
                  <a:tcPr/>
                </a:tc>
                <a:tc>
                  <a:txBody>
                    <a:bodyPr/>
                    <a:lstStyle/>
                    <a:p>
                      <a:r>
                        <a:rPr lang="tr-TR" sz="1200" b="0" dirty="0"/>
                        <a:t>Birinci parametreyle belirtilen </a:t>
                      </a:r>
                      <a:r>
                        <a:rPr lang="tr-TR" sz="1200" b="0" dirty="0" err="1"/>
                        <a:t>char</a:t>
                      </a:r>
                      <a:r>
                        <a:rPr lang="tr-TR" sz="1200" b="0" dirty="0"/>
                        <a:t> türündeki diziyi, ikinci ve üçüncü parametrelere göre tampona ekler.</a:t>
                      </a:r>
                      <a:endParaRPr lang="tr-TR" sz="1200" b="0" dirty="0">
                        <a:latin typeface="+mn-lt"/>
                      </a:endParaRPr>
                    </a:p>
                  </a:txBody>
                  <a:tcPr/>
                </a:tc>
                <a:extLst>
                  <a:ext uri="{0D108BD9-81ED-4DB2-BD59-A6C34878D82A}">
                    <a16:rowId xmlns:a16="http://schemas.microsoft.com/office/drawing/2014/main" val="741610499"/>
                  </a:ext>
                </a:extLst>
              </a:tr>
              <a:tr h="449792">
                <a:tc>
                  <a:txBody>
                    <a:bodyPr/>
                    <a:lstStyle/>
                    <a:p>
                      <a:pPr algn="ctr"/>
                      <a:r>
                        <a:rPr lang="tr-TR" sz="1200" b="1" dirty="0" err="1"/>
                        <a:t>CharBuffer</a:t>
                      </a:r>
                      <a:r>
                        <a:rPr lang="tr-TR" sz="1200" b="1" dirty="0"/>
                        <a:t> put</a:t>
                      </a:r>
                    </a:p>
                    <a:p>
                      <a:pPr algn="ctr"/>
                      <a:r>
                        <a:rPr lang="tr-TR" sz="1200" b="1" dirty="0"/>
                        <a:t>(</a:t>
                      </a:r>
                      <a:r>
                        <a:rPr lang="tr-TR" sz="1200" b="1" dirty="0" err="1"/>
                        <a:t>CharBuffer</a:t>
                      </a:r>
                      <a:r>
                        <a:rPr lang="tr-TR" sz="1200" b="1" dirty="0"/>
                        <a:t> </a:t>
                      </a:r>
                      <a:r>
                        <a:rPr lang="tr-TR" sz="1200" b="1" dirty="0" err="1"/>
                        <a:t>chr</a:t>
                      </a:r>
                      <a:r>
                        <a:rPr lang="tr-TR" sz="1200" b="1" dirty="0"/>
                        <a:t>); </a:t>
                      </a:r>
                      <a:endParaRPr lang="tr-TR" sz="1200" b="1" dirty="0">
                        <a:latin typeface="+mn-lt"/>
                      </a:endParaRPr>
                    </a:p>
                  </a:txBody>
                  <a:tcPr/>
                </a:tc>
                <a:tc>
                  <a:txBody>
                    <a:bodyPr/>
                    <a:lstStyle/>
                    <a:p>
                      <a:r>
                        <a:rPr lang="tr-TR" sz="1200" b="0" dirty="0"/>
                        <a:t>Parametre olarak belirtilen </a:t>
                      </a:r>
                      <a:r>
                        <a:rPr lang="tr-TR" sz="1200" b="0" dirty="0" err="1"/>
                        <a:t>CharBuffer</a:t>
                      </a:r>
                      <a:r>
                        <a:rPr lang="tr-TR" sz="1200" b="0" dirty="0"/>
                        <a:t> türündeki tamponu, mevcut tampona ekler</a:t>
                      </a:r>
                      <a:endParaRPr lang="tr-TR" sz="1200" b="0" dirty="0">
                        <a:latin typeface="+mn-lt"/>
                      </a:endParaRPr>
                    </a:p>
                  </a:txBody>
                  <a:tcPr/>
                </a:tc>
                <a:extLst>
                  <a:ext uri="{0D108BD9-81ED-4DB2-BD59-A6C34878D82A}">
                    <a16:rowId xmlns:a16="http://schemas.microsoft.com/office/drawing/2014/main" val="1707242985"/>
                  </a:ext>
                </a:extLst>
              </a:tr>
              <a:tr h="449792">
                <a:tc>
                  <a:txBody>
                    <a:bodyPr/>
                    <a:lstStyle/>
                    <a:p>
                      <a:pPr algn="ctr"/>
                      <a:r>
                        <a:rPr lang="tr-TR" sz="1200" b="1" dirty="0" err="1"/>
                        <a:t>CharBuffer</a:t>
                      </a:r>
                      <a:r>
                        <a:rPr lang="tr-TR" sz="1200" b="1" dirty="0"/>
                        <a:t> put</a:t>
                      </a:r>
                    </a:p>
                    <a:p>
                      <a:pPr algn="ctr"/>
                      <a:r>
                        <a:rPr lang="tr-TR" sz="1200" b="1" dirty="0"/>
                        <a:t>(</a:t>
                      </a:r>
                      <a:r>
                        <a:rPr lang="tr-TR" sz="1200" b="1" dirty="0" err="1"/>
                        <a:t>int</a:t>
                      </a:r>
                      <a:r>
                        <a:rPr lang="tr-TR" sz="1200" b="1" dirty="0"/>
                        <a:t> </a:t>
                      </a:r>
                      <a:r>
                        <a:rPr lang="tr-TR" sz="1200" b="1" dirty="0" err="1"/>
                        <a:t>index,char</a:t>
                      </a:r>
                      <a:r>
                        <a:rPr lang="tr-TR" sz="1200" b="1" dirty="0"/>
                        <a:t> c); </a:t>
                      </a:r>
                      <a:endParaRPr lang="tr-TR" sz="1200" b="1" dirty="0">
                        <a:latin typeface="+mn-lt"/>
                      </a:endParaRPr>
                    </a:p>
                  </a:txBody>
                  <a:tcPr/>
                </a:tc>
                <a:tc>
                  <a:txBody>
                    <a:bodyPr/>
                    <a:lstStyle/>
                    <a:p>
                      <a:r>
                        <a:rPr lang="tr-TR" sz="1200" b="0" dirty="0"/>
                        <a:t>Parametre olarak belirtilen konuma, </a:t>
                      </a:r>
                      <a:r>
                        <a:rPr lang="tr-TR" sz="1200" b="0" dirty="0" err="1"/>
                        <a:t>char</a:t>
                      </a:r>
                      <a:r>
                        <a:rPr lang="tr-TR" sz="1200" b="0" dirty="0"/>
                        <a:t> türündeki veriyi ekler.</a:t>
                      </a:r>
                      <a:endParaRPr lang="tr-TR" sz="1200" b="0" dirty="0">
                        <a:latin typeface="+mn-lt"/>
                      </a:endParaRPr>
                    </a:p>
                  </a:txBody>
                  <a:tcPr/>
                </a:tc>
                <a:extLst>
                  <a:ext uri="{0D108BD9-81ED-4DB2-BD59-A6C34878D82A}">
                    <a16:rowId xmlns:a16="http://schemas.microsoft.com/office/drawing/2014/main" val="4112624395"/>
                  </a:ext>
                </a:extLst>
              </a:tr>
              <a:tr h="394041">
                <a:tc>
                  <a:txBody>
                    <a:bodyPr/>
                    <a:lstStyle/>
                    <a:p>
                      <a:pPr algn="ctr"/>
                      <a:r>
                        <a:rPr lang="tr-TR" sz="1200" b="1" dirty="0"/>
                        <a:t>   </a:t>
                      </a:r>
                      <a:r>
                        <a:rPr lang="tr-TR" sz="1200" b="1" dirty="0" err="1"/>
                        <a:t>CharBuffer</a:t>
                      </a:r>
                      <a:r>
                        <a:rPr lang="tr-TR" sz="1200" b="1" dirty="0"/>
                        <a:t> put(</a:t>
                      </a:r>
                      <a:r>
                        <a:rPr lang="tr-TR" sz="1200" b="1" dirty="0" err="1"/>
                        <a:t>String</a:t>
                      </a:r>
                      <a:r>
                        <a:rPr lang="tr-TR" sz="1200" b="1" dirty="0"/>
                        <a:t> </a:t>
                      </a:r>
                      <a:r>
                        <a:rPr lang="tr-TR" sz="1200" b="1" dirty="0" err="1"/>
                        <a:t>str</a:t>
                      </a:r>
                      <a:r>
                        <a:rPr lang="tr-TR" sz="1200" b="1" dirty="0"/>
                        <a:t>); </a:t>
                      </a:r>
                      <a:endParaRPr lang="tr-TR" sz="1200" b="1" dirty="0">
                        <a:latin typeface="+mn-lt"/>
                      </a:endParaRPr>
                    </a:p>
                  </a:txBody>
                  <a:tcPr/>
                </a:tc>
                <a:tc>
                  <a:txBody>
                    <a:bodyPr/>
                    <a:lstStyle/>
                    <a:p>
                      <a:r>
                        <a:rPr lang="tr-TR" sz="1200" b="0" dirty="0"/>
                        <a:t>Parametre olarak verilen </a:t>
                      </a:r>
                      <a:r>
                        <a:rPr lang="tr-TR" sz="1200" b="0" dirty="0" err="1"/>
                        <a:t>string</a:t>
                      </a:r>
                      <a:r>
                        <a:rPr lang="tr-TR" sz="1200" b="0" dirty="0"/>
                        <a:t> türdeki değeri tampona ekler.</a:t>
                      </a:r>
                      <a:endParaRPr lang="tr-TR" sz="1200" b="0" dirty="0">
                        <a:latin typeface="+mn-lt"/>
                      </a:endParaRPr>
                    </a:p>
                  </a:txBody>
                  <a:tcPr/>
                </a:tc>
                <a:extLst>
                  <a:ext uri="{0D108BD9-81ED-4DB2-BD59-A6C34878D82A}">
                    <a16:rowId xmlns:a16="http://schemas.microsoft.com/office/drawing/2014/main" val="2686831162"/>
                  </a:ext>
                </a:extLst>
              </a:tr>
              <a:tr h="449792">
                <a:tc>
                  <a:txBody>
                    <a:bodyPr/>
                    <a:lstStyle/>
                    <a:p>
                      <a:pPr algn="ctr"/>
                      <a:r>
                        <a:rPr lang="tr-TR" sz="1200" b="1" dirty="0" err="1"/>
                        <a:t>CharBuffer</a:t>
                      </a:r>
                      <a:r>
                        <a:rPr lang="tr-TR" sz="1200" b="1" dirty="0"/>
                        <a:t> put(</a:t>
                      </a:r>
                      <a:r>
                        <a:rPr lang="tr-TR" sz="1200" b="1" dirty="0" err="1"/>
                        <a:t>String</a:t>
                      </a:r>
                      <a:r>
                        <a:rPr lang="tr-TR" sz="1200" b="1" dirty="0"/>
                        <a:t> </a:t>
                      </a:r>
                      <a:r>
                        <a:rPr lang="tr-TR" sz="1200" b="1" dirty="0" err="1"/>
                        <a:t>str</a:t>
                      </a:r>
                      <a:r>
                        <a:rPr lang="tr-TR" sz="1200" b="1" dirty="0"/>
                        <a:t>,</a:t>
                      </a:r>
                    </a:p>
                    <a:p>
                      <a:pPr algn="ctr"/>
                      <a:r>
                        <a:rPr lang="tr-TR" sz="1200" b="1" dirty="0" err="1"/>
                        <a:t>int</a:t>
                      </a:r>
                      <a:r>
                        <a:rPr lang="tr-TR" sz="1200" b="1" dirty="0"/>
                        <a:t> </a:t>
                      </a:r>
                      <a:r>
                        <a:rPr lang="tr-TR" sz="1200" b="1" dirty="0" err="1"/>
                        <a:t>start,int</a:t>
                      </a:r>
                      <a:r>
                        <a:rPr lang="tr-TR" sz="1200" b="1" dirty="0"/>
                        <a:t> </a:t>
                      </a:r>
                      <a:r>
                        <a:rPr lang="tr-TR" sz="1200" b="1" dirty="0" err="1"/>
                        <a:t>end</a:t>
                      </a:r>
                      <a:r>
                        <a:rPr lang="tr-TR" sz="1200" b="1" dirty="0"/>
                        <a:t>); </a:t>
                      </a:r>
                      <a:endParaRPr lang="tr-TR" sz="1200" b="1" dirty="0">
                        <a:latin typeface="+mn-lt"/>
                      </a:endParaRPr>
                    </a:p>
                  </a:txBody>
                  <a:tcPr/>
                </a:tc>
                <a:tc>
                  <a:txBody>
                    <a:bodyPr/>
                    <a:lstStyle/>
                    <a:p>
                      <a:r>
                        <a:rPr lang="tr-TR" sz="1200" b="0" dirty="0"/>
                        <a:t>Birinci parametrede belirtilen </a:t>
                      </a:r>
                      <a:r>
                        <a:rPr lang="tr-TR" sz="1200" b="0" dirty="0" err="1"/>
                        <a:t>string</a:t>
                      </a:r>
                      <a:r>
                        <a:rPr lang="tr-TR" sz="1200" b="0" dirty="0"/>
                        <a:t> veriyi, diğer parametrelere göre mevcut tampona ekler ekler.</a:t>
                      </a:r>
                      <a:endParaRPr lang="tr-TR" sz="1200" b="0" dirty="0">
                        <a:latin typeface="+mn-lt"/>
                      </a:endParaRPr>
                    </a:p>
                  </a:txBody>
                  <a:tcPr/>
                </a:tc>
                <a:extLst>
                  <a:ext uri="{0D108BD9-81ED-4DB2-BD59-A6C34878D82A}">
                    <a16:rowId xmlns:a16="http://schemas.microsoft.com/office/drawing/2014/main" val="1067679274"/>
                  </a:ext>
                </a:extLst>
              </a:tr>
              <a:tr h="269875">
                <a:tc>
                  <a:txBody>
                    <a:bodyPr/>
                    <a:lstStyle/>
                    <a:p>
                      <a:pPr algn="ctr"/>
                      <a:r>
                        <a:rPr lang="tr-TR" sz="1200" b="1" dirty="0" err="1"/>
                        <a:t>CharBuffer</a:t>
                      </a:r>
                      <a:r>
                        <a:rPr lang="tr-TR" sz="1200" b="1" dirty="0"/>
                        <a:t> </a:t>
                      </a:r>
                      <a:r>
                        <a:rPr lang="tr-TR" sz="1200" b="1" dirty="0" err="1"/>
                        <a:t>wrap</a:t>
                      </a:r>
                      <a:r>
                        <a:rPr lang="tr-TR" sz="1200" b="1" dirty="0"/>
                        <a:t>(</a:t>
                      </a:r>
                      <a:r>
                        <a:rPr lang="tr-TR" sz="1200" b="1" dirty="0" err="1"/>
                        <a:t>char</a:t>
                      </a:r>
                      <a:r>
                        <a:rPr lang="tr-TR" sz="1200" b="1" dirty="0"/>
                        <a:t>[] dizi); </a:t>
                      </a:r>
                      <a:endParaRPr lang="tr-TR" sz="1200" b="1" dirty="0">
                        <a:latin typeface="+mn-lt"/>
                      </a:endParaRPr>
                    </a:p>
                  </a:txBody>
                  <a:tcPr/>
                </a:tc>
                <a:tc>
                  <a:txBody>
                    <a:bodyPr/>
                    <a:lstStyle/>
                    <a:p>
                      <a:r>
                        <a:rPr lang="tr-TR" sz="1200" b="0" dirty="0"/>
                        <a:t>Parametre olarak belirtilen diziyi tampon içerisine yazar</a:t>
                      </a:r>
                      <a:endParaRPr lang="tr-TR" sz="1200" b="0" dirty="0">
                        <a:latin typeface="+mn-lt"/>
                      </a:endParaRPr>
                    </a:p>
                  </a:txBody>
                  <a:tcPr/>
                </a:tc>
                <a:extLst>
                  <a:ext uri="{0D108BD9-81ED-4DB2-BD59-A6C34878D82A}">
                    <a16:rowId xmlns:a16="http://schemas.microsoft.com/office/drawing/2014/main" val="2364158428"/>
                  </a:ext>
                </a:extLst>
              </a:tr>
              <a:tr h="449792">
                <a:tc>
                  <a:txBody>
                    <a:bodyPr/>
                    <a:lstStyle/>
                    <a:p>
                      <a:pPr algn="ctr"/>
                      <a:r>
                        <a:rPr lang="tr-TR" sz="1200" b="1" dirty="0" err="1"/>
                        <a:t>CharBuffer</a:t>
                      </a:r>
                      <a:r>
                        <a:rPr lang="tr-TR" sz="1200" b="1" dirty="0"/>
                        <a:t> </a:t>
                      </a:r>
                      <a:r>
                        <a:rPr lang="tr-TR" sz="1200" b="1" dirty="0" err="1"/>
                        <a:t>wrap</a:t>
                      </a:r>
                      <a:r>
                        <a:rPr lang="tr-TR" sz="1200" b="1" dirty="0"/>
                        <a:t>(</a:t>
                      </a:r>
                      <a:r>
                        <a:rPr lang="tr-TR" sz="1200" b="1" dirty="0" err="1"/>
                        <a:t>char</a:t>
                      </a:r>
                      <a:r>
                        <a:rPr lang="tr-TR" sz="1200" b="1" dirty="0"/>
                        <a:t>[] </a:t>
                      </a:r>
                      <a:r>
                        <a:rPr lang="tr-TR" sz="1200" b="1" dirty="0" err="1"/>
                        <a:t>dizi,int</a:t>
                      </a:r>
                      <a:r>
                        <a:rPr lang="tr-TR" sz="1200" b="1" dirty="0"/>
                        <a:t> </a:t>
                      </a:r>
                      <a:r>
                        <a:rPr lang="tr-TR" sz="1200" b="1" dirty="0" err="1"/>
                        <a:t>offset,int</a:t>
                      </a:r>
                      <a:r>
                        <a:rPr lang="tr-TR" sz="1200" b="1" dirty="0"/>
                        <a:t> </a:t>
                      </a:r>
                      <a:r>
                        <a:rPr lang="tr-TR" sz="1200" b="1" dirty="0" err="1"/>
                        <a:t>len</a:t>
                      </a:r>
                      <a:r>
                        <a:rPr lang="tr-TR" sz="1200" b="1" dirty="0"/>
                        <a:t>); </a:t>
                      </a:r>
                      <a:endParaRPr lang="tr-TR" sz="1200" b="1" dirty="0">
                        <a:latin typeface="+mn-lt"/>
                      </a:endParaRPr>
                    </a:p>
                  </a:txBody>
                  <a:tcPr/>
                </a:tc>
                <a:tc>
                  <a:txBody>
                    <a:bodyPr/>
                    <a:lstStyle/>
                    <a:p>
                      <a:r>
                        <a:rPr lang="tr-TR" sz="1200" dirty="0"/>
                        <a:t>Birinci parametrede belirtilen diziyi, belirtilen parametrelere göre tampona yazar.</a:t>
                      </a:r>
                      <a:endParaRPr lang="tr-TR" sz="1200" dirty="0">
                        <a:latin typeface="+mn-lt"/>
                      </a:endParaRPr>
                    </a:p>
                  </a:txBody>
                  <a:tcPr/>
                </a:tc>
                <a:extLst>
                  <a:ext uri="{0D108BD9-81ED-4DB2-BD59-A6C34878D82A}">
                    <a16:rowId xmlns:a16="http://schemas.microsoft.com/office/drawing/2014/main" val="3224420147"/>
                  </a:ext>
                </a:extLst>
              </a:tr>
            </a:tbl>
          </a:graphicData>
        </a:graphic>
      </p:graphicFrame>
    </p:spTree>
    <p:extLst>
      <p:ext uri="{BB962C8B-B14F-4D97-AF65-F5344CB8AC3E}">
        <p14:creationId xmlns:p14="http://schemas.microsoft.com/office/powerpoint/2010/main" val="260592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280313" y="606354"/>
            <a:ext cx="8911687" cy="1280890"/>
          </a:xfrm>
        </p:spPr>
        <p:txBody>
          <a:bodyPr>
            <a:normAutofit/>
          </a:bodyPr>
          <a:lstStyle/>
          <a:p>
            <a:r>
              <a:rPr lang="tr-TR" dirty="0" err="1"/>
              <a:t>DoubleBuffer</a:t>
            </a:r>
            <a:r>
              <a:rPr lang="tr-TR" dirty="0"/>
              <a:t> Sınıfı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977353" y="1716369"/>
            <a:ext cx="9164123" cy="2260338"/>
          </a:xfrm>
        </p:spPr>
        <p:txBody>
          <a:bodyPr>
            <a:normAutofit/>
          </a:bodyPr>
          <a:lstStyle/>
          <a:p>
            <a:r>
              <a:rPr lang="tr-TR" dirty="0"/>
              <a:t>Bu sınıfa ait </a:t>
            </a:r>
            <a:r>
              <a:rPr lang="tr-TR" dirty="0" err="1"/>
              <a:t>metodlar</a:t>
            </a:r>
            <a:r>
              <a:rPr lang="tr-TR" dirty="0"/>
              <a:t> </a:t>
            </a:r>
            <a:r>
              <a:rPr lang="tr-TR" dirty="0" err="1"/>
              <a:t>ByteBuffer</a:t>
            </a:r>
            <a:r>
              <a:rPr lang="tr-TR" dirty="0"/>
              <a:t> ve </a:t>
            </a:r>
            <a:r>
              <a:rPr lang="tr-TR" dirty="0" err="1"/>
              <a:t>CharBuffer</a:t>
            </a:r>
            <a:r>
              <a:rPr lang="tr-TR" dirty="0"/>
              <a:t> sınıfları </a:t>
            </a:r>
            <a:r>
              <a:rPr lang="tr-TR" dirty="0" err="1"/>
              <a:t>metodlarıyla</a:t>
            </a:r>
            <a:r>
              <a:rPr lang="tr-TR" dirty="0"/>
              <a:t> aynıdır. Ancak dönüş değer tipleri </a:t>
            </a:r>
            <a:r>
              <a:rPr lang="tr-TR" dirty="0" err="1"/>
              <a:t>DoubleBuffer</a:t>
            </a:r>
            <a:r>
              <a:rPr lang="tr-TR" dirty="0"/>
              <a:t> türündendir. </a:t>
            </a:r>
            <a:r>
              <a:rPr lang="tr-TR" dirty="0" err="1"/>
              <a:t>Metodlara</a:t>
            </a:r>
            <a:r>
              <a:rPr lang="tr-TR" dirty="0"/>
              <a:t> parametre olarak verilen değerler </a:t>
            </a:r>
            <a:r>
              <a:rPr lang="tr-TR" dirty="0" err="1"/>
              <a:t>double</a:t>
            </a:r>
            <a:r>
              <a:rPr lang="tr-TR" dirty="0"/>
              <a:t> tipindedir. Diğer sınıflara olan farklılığı gösterme amaçlı put() ve </a:t>
            </a:r>
            <a:r>
              <a:rPr lang="tr-TR" dirty="0" err="1"/>
              <a:t>wrap</a:t>
            </a:r>
            <a:r>
              <a:rPr lang="tr-TR" dirty="0"/>
              <a:t>() </a:t>
            </a:r>
            <a:r>
              <a:rPr lang="tr-TR" dirty="0" err="1"/>
              <a:t>metodlarını</a:t>
            </a:r>
            <a:r>
              <a:rPr lang="tr-TR" dirty="0"/>
              <a:t> inceleyelim.</a:t>
            </a:r>
          </a:p>
        </p:txBody>
      </p:sp>
      <p:graphicFrame>
        <p:nvGraphicFramePr>
          <p:cNvPr id="6" name="Tablo 5">
            <a:extLst>
              <a:ext uri="{FF2B5EF4-FFF2-40B4-BE49-F238E27FC236}">
                <a16:creationId xmlns:a16="http://schemas.microsoft.com/office/drawing/2014/main" id="{26C8CC49-472B-4AC0-A7AD-5E66454543F6}"/>
              </a:ext>
            </a:extLst>
          </p:cNvPr>
          <p:cNvGraphicFramePr>
            <a:graphicFrameLocks noGrp="1"/>
          </p:cNvGraphicFramePr>
          <p:nvPr>
            <p:extLst>
              <p:ext uri="{D42A27DB-BD31-4B8C-83A1-F6EECF244321}">
                <p14:modId xmlns:p14="http://schemas.microsoft.com/office/powerpoint/2010/main" val="1616684519"/>
              </p:ext>
            </p:extLst>
          </p:nvPr>
        </p:nvGraphicFramePr>
        <p:xfrm>
          <a:off x="2608851" y="3131345"/>
          <a:ext cx="7901126" cy="3483515"/>
        </p:xfrm>
        <a:graphic>
          <a:graphicData uri="http://schemas.openxmlformats.org/drawingml/2006/table">
            <a:tbl>
              <a:tblPr firstRow="1" bandRow="1">
                <a:tableStyleId>{616DA210-FB5B-4158-B5E0-FEB733F419BA}</a:tableStyleId>
              </a:tblPr>
              <a:tblGrid>
                <a:gridCol w="3637141">
                  <a:extLst>
                    <a:ext uri="{9D8B030D-6E8A-4147-A177-3AD203B41FA5}">
                      <a16:colId xmlns:a16="http://schemas.microsoft.com/office/drawing/2014/main" val="638636902"/>
                    </a:ext>
                  </a:extLst>
                </a:gridCol>
                <a:gridCol w="4263985">
                  <a:extLst>
                    <a:ext uri="{9D8B030D-6E8A-4147-A177-3AD203B41FA5}">
                      <a16:colId xmlns:a16="http://schemas.microsoft.com/office/drawing/2014/main" val="4278189801"/>
                    </a:ext>
                  </a:extLst>
                </a:gridCol>
              </a:tblGrid>
              <a:tr h="3460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METODLAR</a:t>
                      </a:r>
                      <a:endParaRPr kumimoji="0" lang="tr-TR" sz="1200" b="1" i="1" u="none" strike="noStrike" kern="1200" cap="none" spc="0" normalizeH="0" baseline="0" noProof="0" dirty="0">
                        <a:ln>
                          <a:noFill/>
                        </a:ln>
                        <a:solidFill>
                          <a:schemeClr val="tx1"/>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TANIMLAR</a:t>
                      </a:r>
                      <a:endParaRPr kumimoji="0" lang="tr-TR" sz="1200" b="1" i="1" u="none" strike="noStrike" kern="1200" cap="none" spc="0" normalizeH="0" baseline="0" noProof="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726718158"/>
                  </a:ext>
                </a:extLst>
              </a:tr>
              <a:tr h="416065">
                <a:tc>
                  <a:txBody>
                    <a:bodyPr/>
                    <a:lstStyle/>
                    <a:p>
                      <a:pPr algn="ctr"/>
                      <a:r>
                        <a:rPr lang="tr-TR" sz="1200" b="1" dirty="0" err="1"/>
                        <a:t>DoubleBuffer</a:t>
                      </a:r>
                      <a:r>
                        <a:rPr lang="tr-TR" sz="1200" b="1" dirty="0"/>
                        <a:t> put(</a:t>
                      </a:r>
                      <a:r>
                        <a:rPr lang="tr-TR" sz="1200" b="1" dirty="0" err="1"/>
                        <a:t>double</a:t>
                      </a:r>
                      <a:r>
                        <a:rPr lang="tr-TR" sz="1200" b="1" dirty="0"/>
                        <a:t> d); </a:t>
                      </a:r>
                      <a:endParaRPr lang="tr-TR" sz="1200" b="1" dirty="0">
                        <a:latin typeface="+mn-lt"/>
                      </a:endParaRPr>
                    </a:p>
                  </a:txBody>
                  <a:tcPr/>
                </a:tc>
                <a:tc>
                  <a:txBody>
                    <a:bodyPr/>
                    <a:lstStyle/>
                    <a:p>
                      <a:r>
                        <a:rPr lang="tr-TR" sz="1200" dirty="0"/>
                        <a:t>Parametre olarak belirtilen </a:t>
                      </a:r>
                      <a:r>
                        <a:rPr lang="tr-TR" sz="1200" dirty="0" err="1"/>
                        <a:t>double</a:t>
                      </a:r>
                      <a:r>
                        <a:rPr lang="tr-TR" sz="1200" dirty="0"/>
                        <a:t> türdeki veriyi tampona ekler.</a:t>
                      </a:r>
                      <a:endParaRPr lang="tr-TR" sz="1200" dirty="0">
                        <a:latin typeface="+mn-lt"/>
                      </a:endParaRPr>
                    </a:p>
                  </a:txBody>
                  <a:tcPr/>
                </a:tc>
                <a:extLst>
                  <a:ext uri="{0D108BD9-81ED-4DB2-BD59-A6C34878D82A}">
                    <a16:rowId xmlns:a16="http://schemas.microsoft.com/office/drawing/2014/main" val="412901382"/>
                  </a:ext>
                </a:extLst>
              </a:tr>
              <a:tr h="493729">
                <a:tc>
                  <a:txBody>
                    <a:bodyPr/>
                    <a:lstStyle/>
                    <a:p>
                      <a:pPr algn="ctr"/>
                      <a:r>
                        <a:rPr lang="tr-TR" sz="1200" b="1" dirty="0" err="1"/>
                        <a:t>DoubleBuffer</a:t>
                      </a:r>
                      <a:r>
                        <a:rPr lang="tr-TR" sz="1200" b="1" dirty="0"/>
                        <a:t> put(</a:t>
                      </a:r>
                      <a:r>
                        <a:rPr lang="tr-TR" sz="1200" b="1" dirty="0" err="1"/>
                        <a:t>double</a:t>
                      </a:r>
                      <a:r>
                        <a:rPr lang="tr-TR" sz="1200" b="1" dirty="0"/>
                        <a:t>[] dizi); </a:t>
                      </a:r>
                      <a:endParaRPr lang="tr-TR" sz="1200" b="1" dirty="0">
                        <a:latin typeface="+mn-lt"/>
                      </a:endParaRPr>
                    </a:p>
                  </a:txBody>
                  <a:tcPr/>
                </a:tc>
                <a:tc>
                  <a:txBody>
                    <a:bodyPr/>
                    <a:lstStyle/>
                    <a:p>
                      <a:r>
                        <a:rPr lang="tr-TR" sz="1200" dirty="0"/>
                        <a:t>Parametre olarak belirtilen </a:t>
                      </a:r>
                      <a:r>
                        <a:rPr lang="tr-TR" sz="1200" dirty="0" err="1"/>
                        <a:t>double</a:t>
                      </a:r>
                      <a:r>
                        <a:rPr lang="tr-TR" sz="1200" dirty="0"/>
                        <a:t> türdeki diziyi tampona ekler.</a:t>
                      </a:r>
                      <a:endParaRPr lang="tr-TR" sz="1200" dirty="0">
                        <a:latin typeface="+mn-lt"/>
                      </a:endParaRPr>
                    </a:p>
                  </a:txBody>
                  <a:tcPr/>
                </a:tc>
                <a:extLst>
                  <a:ext uri="{0D108BD9-81ED-4DB2-BD59-A6C34878D82A}">
                    <a16:rowId xmlns:a16="http://schemas.microsoft.com/office/drawing/2014/main" val="1969516741"/>
                  </a:ext>
                </a:extLst>
              </a:tr>
              <a:tr h="564262">
                <a:tc>
                  <a:txBody>
                    <a:bodyPr/>
                    <a:lstStyle/>
                    <a:p>
                      <a:pPr algn="ctr"/>
                      <a:r>
                        <a:rPr lang="tr-TR" sz="1200" b="1" dirty="0" err="1"/>
                        <a:t>DoubleBuffer</a:t>
                      </a:r>
                      <a:r>
                        <a:rPr lang="tr-TR" sz="1200" b="1" dirty="0"/>
                        <a:t> put(</a:t>
                      </a:r>
                      <a:r>
                        <a:rPr lang="tr-TR" sz="1200" b="1" dirty="0" err="1"/>
                        <a:t>double</a:t>
                      </a:r>
                      <a:r>
                        <a:rPr lang="tr-TR" sz="1200" b="1" dirty="0"/>
                        <a:t>[] </a:t>
                      </a:r>
                      <a:r>
                        <a:rPr lang="tr-TR" sz="1200" b="1" dirty="0" err="1"/>
                        <a:t>dizi,int</a:t>
                      </a:r>
                      <a:r>
                        <a:rPr lang="tr-TR" sz="1200" b="1" dirty="0"/>
                        <a:t> </a:t>
                      </a:r>
                      <a:r>
                        <a:rPr lang="tr-TR" sz="1200" b="1" dirty="0" err="1"/>
                        <a:t>off,int</a:t>
                      </a:r>
                      <a:r>
                        <a:rPr lang="tr-TR" sz="1200" b="1" dirty="0"/>
                        <a:t> </a:t>
                      </a:r>
                      <a:r>
                        <a:rPr lang="tr-TR" sz="1200" b="1" dirty="0" err="1"/>
                        <a:t>len</a:t>
                      </a:r>
                      <a:r>
                        <a:rPr lang="tr-TR" sz="1200" b="1" dirty="0"/>
                        <a:t>); </a:t>
                      </a:r>
                      <a:endParaRPr lang="tr-TR" sz="1200" b="1" dirty="0">
                        <a:latin typeface="+mn-lt"/>
                      </a:endParaRPr>
                    </a:p>
                  </a:txBody>
                  <a:tcPr/>
                </a:tc>
                <a:tc>
                  <a:txBody>
                    <a:bodyPr/>
                    <a:lstStyle/>
                    <a:p>
                      <a:r>
                        <a:rPr lang="tr-TR" sz="1200" dirty="0"/>
                        <a:t>İlk parametrede belirtilen </a:t>
                      </a:r>
                      <a:r>
                        <a:rPr lang="tr-TR" sz="1200" dirty="0" err="1"/>
                        <a:t>char</a:t>
                      </a:r>
                      <a:r>
                        <a:rPr lang="tr-TR" sz="1200" dirty="0"/>
                        <a:t> türdeki diziyi, ikinci ve üçüncü parametrelere göre tampona ekler. </a:t>
                      </a:r>
                      <a:endParaRPr lang="tr-TR" sz="1200" dirty="0">
                        <a:latin typeface="+mn-lt"/>
                      </a:endParaRPr>
                    </a:p>
                  </a:txBody>
                  <a:tcPr/>
                </a:tc>
                <a:extLst>
                  <a:ext uri="{0D108BD9-81ED-4DB2-BD59-A6C34878D82A}">
                    <a16:rowId xmlns:a16="http://schemas.microsoft.com/office/drawing/2014/main" val="454986078"/>
                  </a:ext>
                </a:extLst>
              </a:tr>
              <a:tr h="564262">
                <a:tc>
                  <a:txBody>
                    <a:bodyPr/>
                    <a:lstStyle/>
                    <a:p>
                      <a:pPr algn="ctr"/>
                      <a:r>
                        <a:rPr lang="tr-TR" sz="1200" b="1" dirty="0" err="1"/>
                        <a:t>DoubleBuffer</a:t>
                      </a:r>
                      <a:r>
                        <a:rPr lang="tr-TR" sz="1200" b="1" dirty="0"/>
                        <a:t> put(</a:t>
                      </a:r>
                      <a:r>
                        <a:rPr lang="tr-TR" sz="1200" b="1" dirty="0" err="1"/>
                        <a:t>DoubleBuffer</a:t>
                      </a:r>
                      <a:r>
                        <a:rPr lang="tr-TR" sz="1200" b="1" dirty="0"/>
                        <a:t> </a:t>
                      </a:r>
                      <a:r>
                        <a:rPr lang="tr-TR" sz="1200" b="1" dirty="0" err="1"/>
                        <a:t>dbl</a:t>
                      </a:r>
                      <a:r>
                        <a:rPr lang="tr-TR" sz="1200" b="1" dirty="0"/>
                        <a:t>); </a:t>
                      </a:r>
                      <a:endParaRPr lang="tr-TR" sz="1200" b="1" dirty="0">
                        <a:latin typeface="+mn-lt"/>
                      </a:endParaRPr>
                    </a:p>
                  </a:txBody>
                  <a:tcPr/>
                </a:tc>
                <a:tc>
                  <a:txBody>
                    <a:bodyPr/>
                    <a:lstStyle/>
                    <a:p>
                      <a:r>
                        <a:rPr lang="tr-TR" sz="1200" dirty="0"/>
                        <a:t>Parametre olarak belirtilen </a:t>
                      </a:r>
                      <a:r>
                        <a:rPr lang="tr-TR" sz="1200" dirty="0" err="1"/>
                        <a:t>DoubleBuffer</a:t>
                      </a:r>
                      <a:r>
                        <a:rPr lang="tr-TR" sz="1200" dirty="0"/>
                        <a:t> türündeki tamponu, mevcut tampona ekler.</a:t>
                      </a:r>
                      <a:endParaRPr lang="tr-TR" sz="1200" dirty="0">
                        <a:latin typeface="+mn-lt"/>
                      </a:endParaRPr>
                    </a:p>
                  </a:txBody>
                  <a:tcPr/>
                </a:tc>
                <a:extLst>
                  <a:ext uri="{0D108BD9-81ED-4DB2-BD59-A6C34878D82A}">
                    <a16:rowId xmlns:a16="http://schemas.microsoft.com/office/drawing/2014/main" val="671388638"/>
                  </a:ext>
                </a:extLst>
              </a:tr>
              <a:tr h="493729">
                <a:tc>
                  <a:txBody>
                    <a:bodyPr/>
                    <a:lstStyle/>
                    <a:p>
                      <a:pPr algn="ctr"/>
                      <a:r>
                        <a:rPr lang="tr-TR" sz="1200" b="1" dirty="0" err="1"/>
                        <a:t>DoubleBuffer</a:t>
                      </a:r>
                      <a:r>
                        <a:rPr lang="tr-TR" sz="1200" b="1" dirty="0"/>
                        <a:t> </a:t>
                      </a:r>
                      <a:r>
                        <a:rPr lang="tr-TR" sz="1200" b="1" dirty="0" err="1"/>
                        <a:t>wrap</a:t>
                      </a:r>
                      <a:r>
                        <a:rPr lang="tr-TR" sz="1200" b="1" dirty="0"/>
                        <a:t>(</a:t>
                      </a:r>
                      <a:r>
                        <a:rPr lang="tr-TR" sz="1200" b="1" dirty="0" err="1"/>
                        <a:t>double</a:t>
                      </a:r>
                      <a:r>
                        <a:rPr lang="tr-TR" sz="1200" b="1" dirty="0"/>
                        <a:t>[] dizi); </a:t>
                      </a:r>
                      <a:endParaRPr lang="tr-TR" sz="1200" b="1" dirty="0">
                        <a:latin typeface="+mn-lt"/>
                      </a:endParaRPr>
                    </a:p>
                  </a:txBody>
                  <a:tcPr/>
                </a:tc>
                <a:tc>
                  <a:txBody>
                    <a:bodyPr/>
                    <a:lstStyle/>
                    <a:p>
                      <a:r>
                        <a:rPr lang="tr-TR" sz="1200" dirty="0"/>
                        <a:t>Mevcut tampon içerisine </a:t>
                      </a:r>
                      <a:r>
                        <a:rPr lang="tr-TR" sz="1200" dirty="0" err="1"/>
                        <a:t>double</a:t>
                      </a:r>
                      <a:r>
                        <a:rPr lang="tr-TR" sz="1200" dirty="0"/>
                        <a:t> türdeki diziyi yazar</a:t>
                      </a:r>
                      <a:endParaRPr lang="tr-TR" sz="1200" dirty="0">
                        <a:latin typeface="+mn-lt"/>
                      </a:endParaRPr>
                    </a:p>
                  </a:txBody>
                  <a:tcPr/>
                </a:tc>
                <a:extLst>
                  <a:ext uri="{0D108BD9-81ED-4DB2-BD59-A6C34878D82A}">
                    <a16:rowId xmlns:a16="http://schemas.microsoft.com/office/drawing/2014/main" val="3207406998"/>
                  </a:ext>
                </a:extLst>
              </a:tr>
              <a:tr h="564262">
                <a:tc>
                  <a:txBody>
                    <a:bodyPr/>
                    <a:lstStyle/>
                    <a:p>
                      <a:pPr algn="ctr"/>
                      <a:r>
                        <a:rPr lang="en-US" sz="1200" b="1" dirty="0" err="1"/>
                        <a:t>DoubleBuffer</a:t>
                      </a:r>
                      <a:r>
                        <a:rPr lang="en-US" sz="1200" b="1" dirty="0"/>
                        <a:t> put(int </a:t>
                      </a:r>
                      <a:r>
                        <a:rPr lang="en-US" sz="1200" b="1" dirty="0" err="1"/>
                        <a:t>index,Double</a:t>
                      </a:r>
                      <a:r>
                        <a:rPr lang="en-US" sz="1200" b="1" dirty="0"/>
                        <a:t> c);</a:t>
                      </a:r>
                      <a:endParaRPr lang="tr-TR" sz="1200" b="1" dirty="0">
                        <a:latin typeface="+mn-lt"/>
                      </a:endParaRPr>
                    </a:p>
                  </a:txBody>
                  <a:tcPr/>
                </a:tc>
                <a:tc>
                  <a:txBody>
                    <a:bodyPr/>
                    <a:lstStyle/>
                    <a:p>
                      <a:r>
                        <a:rPr lang="en-US" sz="1200" dirty="0" err="1"/>
                        <a:t>Parametre</a:t>
                      </a:r>
                      <a:r>
                        <a:rPr lang="en-US" sz="1200" dirty="0"/>
                        <a:t> </a:t>
                      </a:r>
                      <a:r>
                        <a:rPr lang="en-US" sz="1200" dirty="0" err="1"/>
                        <a:t>olarak</a:t>
                      </a:r>
                      <a:r>
                        <a:rPr lang="en-US" sz="1200" dirty="0"/>
                        <a:t> </a:t>
                      </a:r>
                      <a:r>
                        <a:rPr lang="en-US" sz="1200" dirty="0" err="1"/>
                        <a:t>belirtilen</a:t>
                      </a:r>
                      <a:r>
                        <a:rPr lang="en-US" sz="1200" dirty="0"/>
                        <a:t> </a:t>
                      </a:r>
                      <a:r>
                        <a:rPr lang="en-US" sz="1200" dirty="0" err="1"/>
                        <a:t>pozisyona</a:t>
                      </a:r>
                      <a:r>
                        <a:rPr lang="en-US" sz="1200" dirty="0"/>
                        <a:t>, </a:t>
                      </a:r>
                      <a:r>
                        <a:rPr lang="en-US" sz="1200" dirty="0" err="1"/>
                        <a:t>ikinci</a:t>
                      </a:r>
                      <a:r>
                        <a:rPr lang="en-US" sz="1200" dirty="0"/>
                        <a:t> </a:t>
                      </a:r>
                      <a:r>
                        <a:rPr lang="en-US" sz="1200" dirty="0" err="1"/>
                        <a:t>parametrede</a:t>
                      </a:r>
                      <a:r>
                        <a:rPr lang="en-US" sz="1200" dirty="0"/>
                        <a:t> </a:t>
                      </a:r>
                      <a:r>
                        <a:rPr lang="en-US" sz="1200" dirty="0" err="1"/>
                        <a:t>belirtilen</a:t>
                      </a:r>
                      <a:r>
                        <a:rPr lang="en-US" sz="1200" dirty="0"/>
                        <a:t> double </a:t>
                      </a:r>
                      <a:r>
                        <a:rPr lang="en-US" sz="1200" dirty="0" err="1"/>
                        <a:t>türdeki</a:t>
                      </a:r>
                      <a:r>
                        <a:rPr lang="en-US" sz="1200" dirty="0"/>
                        <a:t> </a:t>
                      </a:r>
                      <a:r>
                        <a:rPr lang="en-US" sz="1200" dirty="0" err="1"/>
                        <a:t>veriyi</a:t>
                      </a:r>
                      <a:r>
                        <a:rPr lang="en-US" sz="1200" dirty="0"/>
                        <a:t> </a:t>
                      </a:r>
                      <a:r>
                        <a:rPr lang="en-US" sz="1200" dirty="0" err="1"/>
                        <a:t>ekler</a:t>
                      </a:r>
                      <a:endParaRPr lang="tr-TR" sz="1200" dirty="0">
                        <a:latin typeface="+mn-lt"/>
                      </a:endParaRPr>
                    </a:p>
                  </a:txBody>
                  <a:tcPr/>
                </a:tc>
                <a:extLst>
                  <a:ext uri="{0D108BD9-81ED-4DB2-BD59-A6C34878D82A}">
                    <a16:rowId xmlns:a16="http://schemas.microsoft.com/office/drawing/2014/main" val="4117568829"/>
                  </a:ext>
                </a:extLst>
              </a:tr>
            </a:tbl>
          </a:graphicData>
        </a:graphic>
      </p:graphicFrame>
    </p:spTree>
    <p:extLst>
      <p:ext uri="{BB962C8B-B14F-4D97-AF65-F5344CB8AC3E}">
        <p14:creationId xmlns:p14="http://schemas.microsoft.com/office/powerpoint/2010/main" val="281063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205484" y="641865"/>
            <a:ext cx="8911687" cy="1280890"/>
          </a:xfrm>
        </p:spPr>
        <p:txBody>
          <a:bodyPr>
            <a:normAutofit/>
          </a:bodyPr>
          <a:lstStyle/>
          <a:p>
            <a:r>
              <a:rPr lang="tr-TR" dirty="0" err="1"/>
              <a:t>FloatBuffer</a:t>
            </a:r>
            <a:r>
              <a:rPr lang="tr-TR" dirty="0"/>
              <a:t> Sınıfı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959597" y="1592081"/>
            <a:ext cx="8911687" cy="1950109"/>
          </a:xfrm>
        </p:spPr>
        <p:txBody>
          <a:bodyPr>
            <a:normAutofit/>
          </a:bodyPr>
          <a:lstStyle/>
          <a:p>
            <a:r>
              <a:rPr lang="tr-TR" dirty="0"/>
              <a:t>Bu sınıfa ait </a:t>
            </a:r>
            <a:r>
              <a:rPr lang="tr-TR" dirty="0" err="1"/>
              <a:t>metodlar</a:t>
            </a:r>
            <a:r>
              <a:rPr lang="tr-TR" dirty="0"/>
              <a:t> da </a:t>
            </a:r>
            <a:r>
              <a:rPr lang="tr-TR" dirty="0" err="1"/>
              <a:t>ByteBuffer</a:t>
            </a:r>
            <a:r>
              <a:rPr lang="tr-TR" dirty="0"/>
              <a:t>, </a:t>
            </a:r>
            <a:r>
              <a:rPr lang="tr-TR" dirty="0" err="1"/>
              <a:t>CharBuffer</a:t>
            </a:r>
            <a:r>
              <a:rPr lang="tr-TR" dirty="0"/>
              <a:t> ve </a:t>
            </a:r>
            <a:r>
              <a:rPr lang="tr-TR" dirty="0" err="1"/>
              <a:t>DoubleBuffer</a:t>
            </a:r>
            <a:r>
              <a:rPr lang="tr-TR" dirty="0"/>
              <a:t> sınıfı </a:t>
            </a:r>
            <a:r>
              <a:rPr lang="tr-TR" dirty="0" err="1"/>
              <a:t>metodlarıyla</a:t>
            </a:r>
            <a:r>
              <a:rPr lang="tr-TR" dirty="0"/>
              <a:t> aynıdır. Ancak dönüş değer tipleri </a:t>
            </a:r>
            <a:r>
              <a:rPr lang="tr-TR" dirty="0" err="1"/>
              <a:t>FloatBuffer</a:t>
            </a:r>
            <a:r>
              <a:rPr lang="tr-TR" dirty="0"/>
              <a:t> türündendir. </a:t>
            </a:r>
            <a:r>
              <a:rPr lang="tr-TR" dirty="0" err="1"/>
              <a:t>Metodlara</a:t>
            </a:r>
            <a:r>
              <a:rPr lang="tr-TR" dirty="0"/>
              <a:t> parametre olarak verilen değerler </a:t>
            </a:r>
            <a:r>
              <a:rPr lang="tr-TR" dirty="0" err="1"/>
              <a:t>float</a:t>
            </a:r>
            <a:r>
              <a:rPr lang="tr-TR" dirty="0"/>
              <a:t> tipindedir. Diğer sınıflara olan farklılığı gösterme amaçlı put() ve </a:t>
            </a:r>
            <a:r>
              <a:rPr lang="tr-TR" dirty="0" err="1"/>
              <a:t>wrap</a:t>
            </a:r>
            <a:r>
              <a:rPr lang="tr-TR" dirty="0"/>
              <a:t>() </a:t>
            </a:r>
            <a:r>
              <a:rPr lang="tr-TR" dirty="0" err="1"/>
              <a:t>metodlarını</a:t>
            </a:r>
            <a:r>
              <a:rPr lang="tr-TR" dirty="0"/>
              <a:t> inceleyelim.</a:t>
            </a:r>
          </a:p>
          <a:p>
            <a:pPr marL="0" indent="0" algn="just">
              <a:buNone/>
            </a:pPr>
            <a:endParaRPr lang="en-US" dirty="0"/>
          </a:p>
        </p:txBody>
      </p:sp>
      <p:graphicFrame>
        <p:nvGraphicFramePr>
          <p:cNvPr id="7" name="Tablo 5">
            <a:extLst>
              <a:ext uri="{FF2B5EF4-FFF2-40B4-BE49-F238E27FC236}">
                <a16:creationId xmlns:a16="http://schemas.microsoft.com/office/drawing/2014/main" id="{5BDE2FF1-7166-46A1-85AB-12D02C3EFEED}"/>
              </a:ext>
            </a:extLst>
          </p:cNvPr>
          <p:cNvGraphicFramePr>
            <a:graphicFrameLocks noGrp="1"/>
          </p:cNvGraphicFramePr>
          <p:nvPr>
            <p:extLst>
              <p:ext uri="{D42A27DB-BD31-4B8C-83A1-F6EECF244321}">
                <p14:modId xmlns:p14="http://schemas.microsoft.com/office/powerpoint/2010/main" val="3055668464"/>
              </p:ext>
            </p:extLst>
          </p:nvPr>
        </p:nvGraphicFramePr>
        <p:xfrm>
          <a:off x="3024492" y="3059401"/>
          <a:ext cx="6781895" cy="3550406"/>
        </p:xfrm>
        <a:graphic>
          <a:graphicData uri="http://schemas.openxmlformats.org/drawingml/2006/table">
            <a:tbl>
              <a:tblPr firstRow="1" bandRow="1">
                <a:tableStyleId>{616DA210-FB5B-4158-B5E0-FEB733F419BA}</a:tableStyleId>
              </a:tblPr>
              <a:tblGrid>
                <a:gridCol w="2670185">
                  <a:extLst>
                    <a:ext uri="{9D8B030D-6E8A-4147-A177-3AD203B41FA5}">
                      <a16:colId xmlns:a16="http://schemas.microsoft.com/office/drawing/2014/main" val="2571231104"/>
                    </a:ext>
                  </a:extLst>
                </a:gridCol>
                <a:gridCol w="4111710">
                  <a:extLst>
                    <a:ext uri="{9D8B030D-6E8A-4147-A177-3AD203B41FA5}">
                      <a16:colId xmlns:a16="http://schemas.microsoft.com/office/drawing/2014/main" val="2615547655"/>
                    </a:ext>
                  </a:extLst>
                </a:gridCol>
              </a:tblGrid>
              <a:tr h="353563">
                <a:tc>
                  <a:txBody>
                    <a:bodyPr/>
                    <a:lstStyle>
                      <a:lvl1pPr marL="0" algn="l" defTabSz="457200" rtl="0" eaLnBrk="1" latinLnBrk="0" hangingPunct="1">
                        <a:defRPr sz="1800" b="1" kern="1200">
                          <a:solidFill>
                            <a:schemeClr val="lt1"/>
                          </a:solidFill>
                          <a:latin typeface="Franklin Gothic Book" panose="020F0502020204030204"/>
                        </a:defRPr>
                      </a:lvl1pPr>
                      <a:lvl2pPr marL="457200" algn="l" defTabSz="457200" rtl="0" eaLnBrk="1" latinLnBrk="0" hangingPunct="1">
                        <a:defRPr sz="1800" b="1" kern="1200">
                          <a:solidFill>
                            <a:schemeClr val="lt1"/>
                          </a:solidFill>
                          <a:latin typeface="Franklin Gothic Book" panose="020F0502020204030204"/>
                        </a:defRPr>
                      </a:lvl2pPr>
                      <a:lvl3pPr marL="914400" algn="l" defTabSz="457200" rtl="0" eaLnBrk="1" latinLnBrk="0" hangingPunct="1">
                        <a:defRPr sz="1800" b="1" kern="1200">
                          <a:solidFill>
                            <a:schemeClr val="lt1"/>
                          </a:solidFill>
                          <a:latin typeface="Franklin Gothic Book" panose="020F0502020204030204"/>
                        </a:defRPr>
                      </a:lvl3pPr>
                      <a:lvl4pPr marL="1371600" algn="l" defTabSz="457200" rtl="0" eaLnBrk="1" latinLnBrk="0" hangingPunct="1">
                        <a:defRPr sz="1800" b="1" kern="1200">
                          <a:solidFill>
                            <a:schemeClr val="lt1"/>
                          </a:solidFill>
                          <a:latin typeface="Franklin Gothic Book" panose="020F0502020204030204"/>
                        </a:defRPr>
                      </a:lvl4pPr>
                      <a:lvl5pPr marL="1828800" algn="l" defTabSz="457200" rtl="0" eaLnBrk="1" latinLnBrk="0" hangingPunct="1">
                        <a:defRPr sz="1800" b="1" kern="1200">
                          <a:solidFill>
                            <a:schemeClr val="lt1"/>
                          </a:solidFill>
                          <a:latin typeface="Franklin Gothic Book" panose="020F0502020204030204"/>
                        </a:defRPr>
                      </a:lvl5pPr>
                      <a:lvl6pPr marL="2286000" algn="l" defTabSz="457200" rtl="0" eaLnBrk="1" latinLnBrk="0" hangingPunct="1">
                        <a:defRPr sz="1800" b="1" kern="1200">
                          <a:solidFill>
                            <a:schemeClr val="lt1"/>
                          </a:solidFill>
                          <a:latin typeface="Franklin Gothic Book" panose="020F0502020204030204"/>
                        </a:defRPr>
                      </a:lvl6pPr>
                      <a:lvl7pPr marL="2743200" algn="l" defTabSz="457200" rtl="0" eaLnBrk="1" latinLnBrk="0" hangingPunct="1">
                        <a:defRPr sz="1800" b="1" kern="1200">
                          <a:solidFill>
                            <a:schemeClr val="lt1"/>
                          </a:solidFill>
                          <a:latin typeface="Franklin Gothic Book" panose="020F0502020204030204"/>
                        </a:defRPr>
                      </a:lvl7pPr>
                      <a:lvl8pPr marL="3200400" algn="l" defTabSz="457200" rtl="0" eaLnBrk="1" latinLnBrk="0" hangingPunct="1">
                        <a:defRPr sz="1800" b="1" kern="1200">
                          <a:solidFill>
                            <a:schemeClr val="lt1"/>
                          </a:solidFill>
                          <a:latin typeface="Franklin Gothic Book" panose="020F0502020204030204"/>
                        </a:defRPr>
                      </a:lvl8pPr>
                      <a:lvl9pPr marL="3657600" algn="l" defTabSz="457200" rtl="0" eaLnBrk="1" latinLnBrk="0" hangingPunct="1">
                        <a:defRPr sz="1800" b="1" kern="1200">
                          <a:solidFill>
                            <a:schemeClr val="lt1"/>
                          </a:solidFill>
                          <a:latin typeface="Franklin Gothic Book"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METODLAR</a:t>
                      </a:r>
                      <a:endParaRPr kumimoji="0" lang="tr-TR" sz="1200" b="1" i="1" u="none" strike="noStrike" kern="1200" cap="none" spc="0" normalizeH="0" baseline="0" noProof="0" dirty="0">
                        <a:ln>
                          <a:noFill/>
                        </a:ln>
                        <a:solidFill>
                          <a:schemeClr val="tx1"/>
                        </a:solidFill>
                        <a:effectLst/>
                        <a:uLnTx/>
                        <a:uFillTx/>
                        <a:latin typeface="+mn-lt"/>
                        <a:ea typeface="+mn-ea"/>
                        <a:cs typeface="+mn-cs"/>
                      </a:endParaRPr>
                    </a:p>
                  </a:txBody>
                  <a:tcPr/>
                </a:tc>
                <a:tc>
                  <a:txBody>
                    <a:bodyPr/>
                    <a:lstStyle>
                      <a:lvl1pPr marL="0" algn="l" defTabSz="457200" rtl="0" eaLnBrk="1" latinLnBrk="0" hangingPunct="1">
                        <a:defRPr sz="1800" b="1" kern="1200">
                          <a:solidFill>
                            <a:schemeClr val="lt1"/>
                          </a:solidFill>
                          <a:latin typeface="Franklin Gothic Book" panose="020F0502020204030204"/>
                        </a:defRPr>
                      </a:lvl1pPr>
                      <a:lvl2pPr marL="457200" algn="l" defTabSz="457200" rtl="0" eaLnBrk="1" latinLnBrk="0" hangingPunct="1">
                        <a:defRPr sz="1800" b="1" kern="1200">
                          <a:solidFill>
                            <a:schemeClr val="lt1"/>
                          </a:solidFill>
                          <a:latin typeface="Franklin Gothic Book" panose="020F0502020204030204"/>
                        </a:defRPr>
                      </a:lvl2pPr>
                      <a:lvl3pPr marL="914400" algn="l" defTabSz="457200" rtl="0" eaLnBrk="1" latinLnBrk="0" hangingPunct="1">
                        <a:defRPr sz="1800" b="1" kern="1200">
                          <a:solidFill>
                            <a:schemeClr val="lt1"/>
                          </a:solidFill>
                          <a:latin typeface="Franklin Gothic Book" panose="020F0502020204030204"/>
                        </a:defRPr>
                      </a:lvl3pPr>
                      <a:lvl4pPr marL="1371600" algn="l" defTabSz="457200" rtl="0" eaLnBrk="1" latinLnBrk="0" hangingPunct="1">
                        <a:defRPr sz="1800" b="1" kern="1200">
                          <a:solidFill>
                            <a:schemeClr val="lt1"/>
                          </a:solidFill>
                          <a:latin typeface="Franklin Gothic Book" panose="020F0502020204030204"/>
                        </a:defRPr>
                      </a:lvl4pPr>
                      <a:lvl5pPr marL="1828800" algn="l" defTabSz="457200" rtl="0" eaLnBrk="1" latinLnBrk="0" hangingPunct="1">
                        <a:defRPr sz="1800" b="1" kern="1200">
                          <a:solidFill>
                            <a:schemeClr val="lt1"/>
                          </a:solidFill>
                          <a:latin typeface="Franklin Gothic Book" panose="020F0502020204030204"/>
                        </a:defRPr>
                      </a:lvl5pPr>
                      <a:lvl6pPr marL="2286000" algn="l" defTabSz="457200" rtl="0" eaLnBrk="1" latinLnBrk="0" hangingPunct="1">
                        <a:defRPr sz="1800" b="1" kern="1200">
                          <a:solidFill>
                            <a:schemeClr val="lt1"/>
                          </a:solidFill>
                          <a:latin typeface="Franklin Gothic Book" panose="020F0502020204030204"/>
                        </a:defRPr>
                      </a:lvl6pPr>
                      <a:lvl7pPr marL="2743200" algn="l" defTabSz="457200" rtl="0" eaLnBrk="1" latinLnBrk="0" hangingPunct="1">
                        <a:defRPr sz="1800" b="1" kern="1200">
                          <a:solidFill>
                            <a:schemeClr val="lt1"/>
                          </a:solidFill>
                          <a:latin typeface="Franklin Gothic Book" panose="020F0502020204030204"/>
                        </a:defRPr>
                      </a:lvl7pPr>
                      <a:lvl8pPr marL="3200400" algn="l" defTabSz="457200" rtl="0" eaLnBrk="1" latinLnBrk="0" hangingPunct="1">
                        <a:defRPr sz="1800" b="1" kern="1200">
                          <a:solidFill>
                            <a:schemeClr val="lt1"/>
                          </a:solidFill>
                          <a:latin typeface="Franklin Gothic Book" panose="020F0502020204030204"/>
                        </a:defRPr>
                      </a:lvl8pPr>
                      <a:lvl9pPr marL="3657600" algn="l" defTabSz="457200" rtl="0" eaLnBrk="1" latinLnBrk="0" hangingPunct="1">
                        <a:defRPr sz="1800" b="1" kern="1200">
                          <a:solidFill>
                            <a:schemeClr val="lt1"/>
                          </a:solidFill>
                          <a:latin typeface="Franklin Gothic Book"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TANIMLAR</a:t>
                      </a:r>
                      <a:endParaRPr kumimoji="0" lang="tr-TR" sz="1200" b="1" i="1" u="none" strike="noStrike" kern="1200" cap="none" spc="0" normalizeH="0" baseline="0" noProof="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3266402254"/>
                  </a:ext>
                </a:extLst>
              </a:tr>
              <a:tr h="455800">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pPr algn="ctr"/>
                      <a:r>
                        <a:rPr lang="tr-TR" sz="1200" b="1" dirty="0" err="1"/>
                        <a:t>FloatBuffer</a:t>
                      </a:r>
                      <a:r>
                        <a:rPr lang="tr-TR" sz="1200" b="1" dirty="0"/>
                        <a:t> put(</a:t>
                      </a:r>
                      <a:r>
                        <a:rPr lang="tr-TR" sz="1200" b="1" dirty="0" err="1"/>
                        <a:t>float</a:t>
                      </a:r>
                      <a:r>
                        <a:rPr lang="tr-TR" sz="1200" b="1" dirty="0"/>
                        <a:t> d); </a:t>
                      </a:r>
                      <a:endParaRPr lang="tr-TR" sz="1200" b="1" dirty="0">
                        <a:latin typeface="+mn-lt"/>
                      </a:endParaRPr>
                    </a:p>
                  </a:txBody>
                  <a:tcPr/>
                </a:tc>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r>
                        <a:rPr lang="tr-TR" sz="1200" dirty="0"/>
                        <a:t>Parametre olarak belirtilen </a:t>
                      </a:r>
                      <a:r>
                        <a:rPr lang="tr-TR" sz="1200" dirty="0" err="1"/>
                        <a:t>float</a:t>
                      </a:r>
                      <a:r>
                        <a:rPr lang="tr-TR" sz="1200" dirty="0"/>
                        <a:t> türdeki veriyi tampona ekler</a:t>
                      </a:r>
                      <a:endParaRPr lang="tr-TR" sz="1200" dirty="0">
                        <a:latin typeface="+mn-lt"/>
                      </a:endParaRPr>
                    </a:p>
                  </a:txBody>
                  <a:tcPr/>
                </a:tc>
                <a:extLst>
                  <a:ext uri="{0D108BD9-81ED-4DB2-BD59-A6C34878D82A}">
                    <a16:rowId xmlns:a16="http://schemas.microsoft.com/office/drawing/2014/main" val="970789959"/>
                  </a:ext>
                </a:extLst>
              </a:tr>
              <a:tr h="517432">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pPr algn="ctr"/>
                      <a:r>
                        <a:rPr lang="tr-TR" sz="1200" b="1" dirty="0" err="1"/>
                        <a:t>FloatBuffer</a:t>
                      </a:r>
                      <a:r>
                        <a:rPr lang="tr-TR" sz="1200" b="1" dirty="0"/>
                        <a:t> put(</a:t>
                      </a:r>
                      <a:r>
                        <a:rPr lang="tr-TR" sz="1200" b="1" dirty="0" err="1"/>
                        <a:t>float</a:t>
                      </a:r>
                      <a:r>
                        <a:rPr lang="tr-TR" sz="1200" b="1" dirty="0"/>
                        <a:t>[] dizi); </a:t>
                      </a:r>
                      <a:endParaRPr lang="tr-TR" sz="1200" b="1" dirty="0">
                        <a:latin typeface="+mn-lt"/>
                      </a:endParaRPr>
                    </a:p>
                  </a:txBody>
                  <a:tcPr/>
                </a:tc>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r>
                        <a:rPr lang="tr-TR" sz="1200" dirty="0"/>
                        <a:t>Parametre olarak belirtilen </a:t>
                      </a:r>
                      <a:r>
                        <a:rPr lang="tr-TR" sz="1200" dirty="0" err="1"/>
                        <a:t>float</a:t>
                      </a:r>
                      <a:r>
                        <a:rPr lang="tr-TR" sz="1200" dirty="0"/>
                        <a:t> türdeki diziyi tampona ekler.</a:t>
                      </a:r>
                      <a:endParaRPr lang="tr-TR" sz="1200" dirty="0">
                        <a:latin typeface="+mn-lt"/>
                      </a:endParaRPr>
                    </a:p>
                  </a:txBody>
                  <a:tcPr/>
                </a:tc>
                <a:extLst>
                  <a:ext uri="{0D108BD9-81ED-4DB2-BD59-A6C34878D82A}">
                    <a16:rowId xmlns:a16="http://schemas.microsoft.com/office/drawing/2014/main" val="1876275924"/>
                  </a:ext>
                </a:extLst>
              </a:tr>
              <a:tr h="531767">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pPr algn="ctr"/>
                      <a:r>
                        <a:rPr lang="tr-TR" sz="1200" b="1" dirty="0" err="1"/>
                        <a:t>FloatBuffer</a:t>
                      </a:r>
                      <a:r>
                        <a:rPr lang="tr-TR" sz="1200" b="1" dirty="0"/>
                        <a:t> put(</a:t>
                      </a:r>
                      <a:r>
                        <a:rPr lang="tr-TR" sz="1200" b="1" dirty="0" err="1"/>
                        <a:t>float</a:t>
                      </a:r>
                      <a:r>
                        <a:rPr lang="tr-TR" sz="1200" b="1" dirty="0"/>
                        <a:t>[] </a:t>
                      </a:r>
                      <a:r>
                        <a:rPr lang="tr-TR" sz="1200" b="1" dirty="0" err="1"/>
                        <a:t>dizi,int</a:t>
                      </a:r>
                      <a:r>
                        <a:rPr lang="tr-TR" sz="1200" b="1" dirty="0"/>
                        <a:t> </a:t>
                      </a:r>
                      <a:r>
                        <a:rPr lang="tr-TR" sz="1200" b="1" dirty="0" err="1"/>
                        <a:t>off,int</a:t>
                      </a:r>
                      <a:r>
                        <a:rPr lang="tr-TR" sz="1200" b="1" dirty="0"/>
                        <a:t> </a:t>
                      </a:r>
                      <a:r>
                        <a:rPr lang="tr-TR" sz="1200" b="1" dirty="0" err="1"/>
                        <a:t>len</a:t>
                      </a:r>
                      <a:r>
                        <a:rPr lang="tr-TR" sz="1200" b="1" dirty="0"/>
                        <a:t>); </a:t>
                      </a:r>
                      <a:endParaRPr lang="tr-TR" sz="1200" b="1" dirty="0">
                        <a:latin typeface="+mn-lt"/>
                      </a:endParaRPr>
                    </a:p>
                  </a:txBody>
                  <a:tcPr/>
                </a:tc>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r>
                        <a:rPr lang="tr-TR" sz="1200" dirty="0"/>
                        <a:t>İlk parametreyle belirtilen diziyi, ikinci ve üçüncü parametrelere göre tampona ekler.</a:t>
                      </a:r>
                      <a:endParaRPr lang="tr-TR" sz="1200" dirty="0">
                        <a:latin typeface="+mn-lt"/>
                      </a:endParaRPr>
                    </a:p>
                  </a:txBody>
                  <a:tcPr/>
                </a:tc>
                <a:extLst>
                  <a:ext uri="{0D108BD9-81ED-4DB2-BD59-A6C34878D82A}">
                    <a16:rowId xmlns:a16="http://schemas.microsoft.com/office/drawing/2014/main" val="662841131"/>
                  </a:ext>
                </a:extLst>
              </a:tr>
              <a:tr h="531767">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pPr algn="ctr"/>
                      <a:r>
                        <a:rPr lang="tr-TR" sz="1200" b="1" dirty="0"/>
                        <a:t> </a:t>
                      </a:r>
                      <a:r>
                        <a:rPr lang="tr-TR" sz="1200" b="1" dirty="0" err="1"/>
                        <a:t>FloatBuffer</a:t>
                      </a:r>
                      <a:r>
                        <a:rPr lang="tr-TR" sz="1200" b="1" dirty="0"/>
                        <a:t> put(</a:t>
                      </a:r>
                      <a:r>
                        <a:rPr lang="tr-TR" sz="1200" b="1" dirty="0" err="1"/>
                        <a:t>FloatBuffer</a:t>
                      </a:r>
                      <a:r>
                        <a:rPr lang="tr-TR" sz="1200" b="1" dirty="0"/>
                        <a:t> </a:t>
                      </a:r>
                      <a:r>
                        <a:rPr lang="tr-TR" sz="1200" b="1" dirty="0" err="1"/>
                        <a:t>dbl</a:t>
                      </a:r>
                      <a:r>
                        <a:rPr lang="tr-TR" sz="1200" b="1" dirty="0"/>
                        <a:t>); </a:t>
                      </a:r>
                      <a:endParaRPr lang="tr-TR" sz="1200" b="1" dirty="0">
                        <a:latin typeface="+mn-lt"/>
                      </a:endParaRPr>
                    </a:p>
                  </a:txBody>
                  <a:tcPr/>
                </a:tc>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r>
                        <a:rPr lang="tr-TR" sz="1200" dirty="0"/>
                        <a:t>Parametre olarak belirtilen </a:t>
                      </a:r>
                      <a:r>
                        <a:rPr lang="tr-TR" sz="1200" dirty="0" err="1"/>
                        <a:t>FloatBuffer</a:t>
                      </a:r>
                      <a:r>
                        <a:rPr lang="tr-TR" sz="1200" dirty="0"/>
                        <a:t> türündeki tamponu, mevcut tampona ekler.</a:t>
                      </a:r>
                      <a:endParaRPr lang="tr-TR" sz="1200" dirty="0">
                        <a:latin typeface="+mn-lt"/>
                      </a:endParaRPr>
                    </a:p>
                  </a:txBody>
                  <a:tcPr/>
                </a:tc>
                <a:extLst>
                  <a:ext uri="{0D108BD9-81ED-4DB2-BD59-A6C34878D82A}">
                    <a16:rowId xmlns:a16="http://schemas.microsoft.com/office/drawing/2014/main" val="2428349497"/>
                  </a:ext>
                </a:extLst>
              </a:tr>
              <a:tr h="628310">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pPr algn="ctr"/>
                      <a:r>
                        <a:rPr lang="tr-TR" sz="1200" b="1" dirty="0" err="1"/>
                        <a:t>FloatBuffer</a:t>
                      </a:r>
                      <a:r>
                        <a:rPr lang="tr-TR" sz="1200" b="1" dirty="0"/>
                        <a:t> put</a:t>
                      </a:r>
                    </a:p>
                    <a:p>
                      <a:pPr algn="ctr"/>
                      <a:r>
                        <a:rPr lang="tr-TR" sz="1200" b="1" dirty="0"/>
                        <a:t>(</a:t>
                      </a:r>
                      <a:r>
                        <a:rPr lang="tr-TR" sz="1200" b="1" dirty="0" err="1"/>
                        <a:t>int</a:t>
                      </a:r>
                      <a:r>
                        <a:rPr lang="tr-TR" sz="1200" b="1" dirty="0"/>
                        <a:t> </a:t>
                      </a:r>
                      <a:r>
                        <a:rPr lang="tr-TR" sz="1200" b="1" dirty="0" err="1"/>
                        <a:t>index,float</a:t>
                      </a:r>
                      <a:r>
                        <a:rPr lang="tr-TR" sz="1200" b="1" dirty="0"/>
                        <a:t> c); </a:t>
                      </a:r>
                      <a:endParaRPr lang="tr-TR" sz="1200" b="1" dirty="0">
                        <a:latin typeface="+mn-lt"/>
                      </a:endParaRPr>
                    </a:p>
                  </a:txBody>
                  <a:tcPr/>
                </a:tc>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r>
                        <a:rPr lang="tr-TR" sz="1200" dirty="0"/>
                        <a:t>Parametre olarak belirtilen pozisyona, ikinci parametrede belirtilen </a:t>
                      </a:r>
                      <a:r>
                        <a:rPr lang="tr-TR" sz="1200" dirty="0" err="1"/>
                        <a:t>float</a:t>
                      </a:r>
                      <a:r>
                        <a:rPr lang="tr-TR" sz="1200" dirty="0"/>
                        <a:t> türdeki veriyi ekler.</a:t>
                      </a:r>
                      <a:endParaRPr lang="tr-TR" sz="1200" dirty="0">
                        <a:latin typeface="+mn-lt"/>
                      </a:endParaRPr>
                    </a:p>
                  </a:txBody>
                  <a:tcPr/>
                </a:tc>
                <a:extLst>
                  <a:ext uri="{0D108BD9-81ED-4DB2-BD59-A6C34878D82A}">
                    <a16:rowId xmlns:a16="http://schemas.microsoft.com/office/drawing/2014/main" val="1771794898"/>
                  </a:ext>
                </a:extLst>
              </a:tr>
              <a:tr h="531767">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pPr algn="ctr"/>
                      <a:r>
                        <a:rPr lang="tr-TR" sz="1200" b="1" dirty="0" err="1"/>
                        <a:t>FloatBuffer</a:t>
                      </a:r>
                      <a:r>
                        <a:rPr lang="tr-TR" sz="1200" b="1" dirty="0"/>
                        <a:t> Wrap</a:t>
                      </a:r>
                    </a:p>
                    <a:p>
                      <a:pPr algn="ctr"/>
                      <a:r>
                        <a:rPr lang="tr-TR" sz="1200" b="1" dirty="0"/>
                        <a:t>(</a:t>
                      </a:r>
                      <a:r>
                        <a:rPr lang="tr-TR" sz="1200" b="1" dirty="0" err="1"/>
                        <a:t>float</a:t>
                      </a:r>
                      <a:r>
                        <a:rPr lang="tr-TR" sz="1200" b="1" dirty="0"/>
                        <a:t>[] dizi); </a:t>
                      </a:r>
                      <a:endParaRPr lang="tr-TR" sz="1200" b="1" dirty="0">
                        <a:latin typeface="+mn-lt"/>
                      </a:endParaRPr>
                    </a:p>
                  </a:txBody>
                  <a:tcPr/>
                </a:tc>
                <a:tc>
                  <a:txBody>
                    <a:bodyPr/>
                    <a:lstStyle>
                      <a:lvl1pPr marL="0" algn="l" defTabSz="457200" rtl="0" eaLnBrk="1" latinLnBrk="0" hangingPunct="1">
                        <a:defRPr sz="1800" kern="1200">
                          <a:solidFill>
                            <a:schemeClr val="dk1"/>
                          </a:solidFill>
                          <a:latin typeface="Franklin Gothic Book" panose="020F0502020204030204"/>
                        </a:defRPr>
                      </a:lvl1pPr>
                      <a:lvl2pPr marL="457200" algn="l" defTabSz="457200" rtl="0" eaLnBrk="1" latinLnBrk="0" hangingPunct="1">
                        <a:defRPr sz="1800" kern="1200">
                          <a:solidFill>
                            <a:schemeClr val="dk1"/>
                          </a:solidFill>
                          <a:latin typeface="Franklin Gothic Book" panose="020F0502020204030204"/>
                        </a:defRPr>
                      </a:lvl2pPr>
                      <a:lvl3pPr marL="914400" algn="l" defTabSz="457200" rtl="0" eaLnBrk="1" latinLnBrk="0" hangingPunct="1">
                        <a:defRPr sz="1800" kern="1200">
                          <a:solidFill>
                            <a:schemeClr val="dk1"/>
                          </a:solidFill>
                          <a:latin typeface="Franklin Gothic Book" panose="020F0502020204030204"/>
                        </a:defRPr>
                      </a:lvl3pPr>
                      <a:lvl4pPr marL="1371600" algn="l" defTabSz="457200" rtl="0" eaLnBrk="1" latinLnBrk="0" hangingPunct="1">
                        <a:defRPr sz="1800" kern="1200">
                          <a:solidFill>
                            <a:schemeClr val="dk1"/>
                          </a:solidFill>
                          <a:latin typeface="Franklin Gothic Book" panose="020F0502020204030204"/>
                        </a:defRPr>
                      </a:lvl4pPr>
                      <a:lvl5pPr marL="1828800" algn="l" defTabSz="457200" rtl="0" eaLnBrk="1" latinLnBrk="0" hangingPunct="1">
                        <a:defRPr sz="1800" kern="1200">
                          <a:solidFill>
                            <a:schemeClr val="dk1"/>
                          </a:solidFill>
                          <a:latin typeface="Franklin Gothic Book" panose="020F0502020204030204"/>
                        </a:defRPr>
                      </a:lvl5pPr>
                      <a:lvl6pPr marL="2286000" algn="l" defTabSz="457200" rtl="0" eaLnBrk="1" latinLnBrk="0" hangingPunct="1">
                        <a:defRPr sz="1800" kern="1200">
                          <a:solidFill>
                            <a:schemeClr val="dk1"/>
                          </a:solidFill>
                          <a:latin typeface="Franklin Gothic Book" panose="020F0502020204030204"/>
                        </a:defRPr>
                      </a:lvl6pPr>
                      <a:lvl7pPr marL="2743200" algn="l" defTabSz="457200" rtl="0" eaLnBrk="1" latinLnBrk="0" hangingPunct="1">
                        <a:defRPr sz="1800" kern="1200">
                          <a:solidFill>
                            <a:schemeClr val="dk1"/>
                          </a:solidFill>
                          <a:latin typeface="Franklin Gothic Book" panose="020F0502020204030204"/>
                        </a:defRPr>
                      </a:lvl7pPr>
                      <a:lvl8pPr marL="3200400" algn="l" defTabSz="457200" rtl="0" eaLnBrk="1" latinLnBrk="0" hangingPunct="1">
                        <a:defRPr sz="1800" kern="1200">
                          <a:solidFill>
                            <a:schemeClr val="dk1"/>
                          </a:solidFill>
                          <a:latin typeface="Franklin Gothic Book" panose="020F0502020204030204"/>
                        </a:defRPr>
                      </a:lvl8pPr>
                      <a:lvl9pPr marL="3657600" algn="l" defTabSz="457200" rtl="0" eaLnBrk="1" latinLnBrk="0" hangingPunct="1">
                        <a:defRPr sz="1800" kern="1200">
                          <a:solidFill>
                            <a:schemeClr val="dk1"/>
                          </a:solidFill>
                          <a:latin typeface="Franklin Gothic Book" panose="020F0502020204030204"/>
                        </a:defRPr>
                      </a:lvl9pPr>
                    </a:lstStyle>
                    <a:p>
                      <a:r>
                        <a:rPr lang="tr-TR" sz="1200" dirty="0"/>
                        <a:t>Mevcut tampon içerisine </a:t>
                      </a:r>
                      <a:r>
                        <a:rPr lang="tr-TR" sz="1200" dirty="0" err="1"/>
                        <a:t>float</a:t>
                      </a:r>
                      <a:r>
                        <a:rPr lang="tr-TR" sz="1200" dirty="0"/>
                        <a:t> türdeki diziyi yazar</a:t>
                      </a:r>
                      <a:endParaRPr lang="tr-TR" sz="1200" dirty="0">
                        <a:latin typeface="+mn-lt"/>
                      </a:endParaRPr>
                    </a:p>
                  </a:txBody>
                  <a:tcPr/>
                </a:tc>
                <a:extLst>
                  <a:ext uri="{0D108BD9-81ED-4DB2-BD59-A6C34878D82A}">
                    <a16:rowId xmlns:a16="http://schemas.microsoft.com/office/drawing/2014/main" val="1375117458"/>
                  </a:ext>
                </a:extLst>
              </a:tr>
            </a:tbl>
          </a:graphicData>
        </a:graphic>
      </p:graphicFrame>
    </p:spTree>
    <p:extLst>
      <p:ext uri="{BB962C8B-B14F-4D97-AF65-F5344CB8AC3E}">
        <p14:creationId xmlns:p14="http://schemas.microsoft.com/office/powerpoint/2010/main" val="53025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205484" y="641865"/>
            <a:ext cx="8911687" cy="1280890"/>
          </a:xfrm>
        </p:spPr>
        <p:txBody>
          <a:bodyPr>
            <a:normAutofit/>
          </a:bodyPr>
          <a:lstStyle/>
          <a:p>
            <a:r>
              <a:rPr lang="tr-TR" dirty="0" err="1"/>
              <a:t>IntBuffer</a:t>
            </a:r>
            <a:r>
              <a:rPr lang="tr-TR" dirty="0"/>
              <a:t> Sınıfı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9199634" cy="5364265"/>
          </a:xfrm>
        </p:spPr>
        <p:txBody>
          <a:bodyPr>
            <a:normAutofit/>
          </a:bodyPr>
          <a:lstStyle/>
          <a:p>
            <a:r>
              <a:rPr lang="tr-TR" dirty="0"/>
              <a:t>Bu sınıfa ait </a:t>
            </a:r>
            <a:r>
              <a:rPr lang="tr-TR" dirty="0" err="1"/>
              <a:t>metodlar</a:t>
            </a:r>
            <a:r>
              <a:rPr lang="tr-TR" dirty="0"/>
              <a:t> da </a:t>
            </a:r>
            <a:r>
              <a:rPr lang="tr-TR" dirty="0" err="1"/>
              <a:t>ByteBuffer</a:t>
            </a:r>
            <a:r>
              <a:rPr lang="tr-TR" dirty="0"/>
              <a:t>, </a:t>
            </a:r>
            <a:r>
              <a:rPr lang="tr-TR" dirty="0" err="1"/>
              <a:t>CharBuffer</a:t>
            </a:r>
            <a:r>
              <a:rPr lang="tr-TR" dirty="0"/>
              <a:t>, </a:t>
            </a:r>
            <a:r>
              <a:rPr lang="tr-TR" dirty="0" err="1"/>
              <a:t>DoubleBuffer</a:t>
            </a:r>
            <a:r>
              <a:rPr lang="tr-TR" dirty="0"/>
              <a:t> ve </a:t>
            </a:r>
            <a:r>
              <a:rPr lang="tr-TR" dirty="0" err="1"/>
              <a:t>FloatBuffer</a:t>
            </a:r>
            <a:r>
              <a:rPr lang="tr-TR" dirty="0"/>
              <a:t> sınıfı </a:t>
            </a:r>
            <a:r>
              <a:rPr lang="tr-TR" dirty="0" err="1"/>
              <a:t>metodlarıyla</a:t>
            </a:r>
            <a:r>
              <a:rPr lang="tr-TR" dirty="0"/>
              <a:t> aynıdır. Ancak dönüş değer tipleri </a:t>
            </a:r>
            <a:r>
              <a:rPr lang="tr-TR" dirty="0" err="1"/>
              <a:t>IntBuffer</a:t>
            </a:r>
            <a:r>
              <a:rPr lang="tr-TR" dirty="0"/>
              <a:t> türündendir. </a:t>
            </a:r>
            <a:r>
              <a:rPr lang="tr-TR" dirty="0" err="1"/>
              <a:t>Metodlara</a:t>
            </a:r>
            <a:r>
              <a:rPr lang="tr-TR" dirty="0"/>
              <a:t> parametre olarak verilen değerler </a:t>
            </a:r>
            <a:r>
              <a:rPr lang="tr-TR" dirty="0" err="1"/>
              <a:t>integer</a:t>
            </a:r>
            <a:r>
              <a:rPr lang="tr-TR" dirty="0"/>
              <a:t>, yani tamsayı tipindedir. Diğer sınıflara olan farklılığı gösterme amaçlı put() ve </a:t>
            </a:r>
            <a:r>
              <a:rPr lang="tr-TR" dirty="0" err="1"/>
              <a:t>wrap</a:t>
            </a:r>
            <a:r>
              <a:rPr lang="tr-TR" dirty="0"/>
              <a:t>() </a:t>
            </a:r>
            <a:r>
              <a:rPr lang="tr-TR" dirty="0" err="1"/>
              <a:t>metodlarını</a:t>
            </a:r>
            <a:r>
              <a:rPr lang="tr-TR" dirty="0"/>
              <a:t> inceleyelim.</a:t>
            </a:r>
          </a:p>
          <a:p>
            <a:pPr marL="0" indent="0" algn="just">
              <a:buNone/>
            </a:pPr>
            <a:endParaRPr lang="en-US" dirty="0"/>
          </a:p>
        </p:txBody>
      </p:sp>
      <p:graphicFrame>
        <p:nvGraphicFramePr>
          <p:cNvPr id="5" name="Tablo 5">
            <a:extLst>
              <a:ext uri="{FF2B5EF4-FFF2-40B4-BE49-F238E27FC236}">
                <a16:creationId xmlns:a16="http://schemas.microsoft.com/office/drawing/2014/main" id="{2DEFC480-7526-4C03-AC42-0AEEB782C830}"/>
              </a:ext>
            </a:extLst>
          </p:cNvPr>
          <p:cNvGraphicFramePr>
            <a:graphicFrameLocks noGrp="1"/>
          </p:cNvGraphicFramePr>
          <p:nvPr>
            <p:extLst>
              <p:ext uri="{D42A27DB-BD31-4B8C-83A1-F6EECF244321}">
                <p14:modId xmlns:p14="http://schemas.microsoft.com/office/powerpoint/2010/main" val="225671113"/>
              </p:ext>
            </p:extLst>
          </p:nvPr>
        </p:nvGraphicFramePr>
        <p:xfrm>
          <a:off x="2228295" y="3098106"/>
          <a:ext cx="8226092" cy="3380965"/>
        </p:xfrm>
        <a:graphic>
          <a:graphicData uri="http://schemas.openxmlformats.org/drawingml/2006/table">
            <a:tbl>
              <a:tblPr firstRow="1" bandRow="1">
                <a:tableStyleId>{616DA210-FB5B-4158-B5E0-FEB733F419BA}</a:tableStyleId>
              </a:tblPr>
              <a:tblGrid>
                <a:gridCol w="3181906">
                  <a:extLst>
                    <a:ext uri="{9D8B030D-6E8A-4147-A177-3AD203B41FA5}">
                      <a16:colId xmlns:a16="http://schemas.microsoft.com/office/drawing/2014/main" val="2952659286"/>
                    </a:ext>
                  </a:extLst>
                </a:gridCol>
                <a:gridCol w="5044186">
                  <a:extLst>
                    <a:ext uri="{9D8B030D-6E8A-4147-A177-3AD203B41FA5}">
                      <a16:colId xmlns:a16="http://schemas.microsoft.com/office/drawing/2014/main" val="3662425103"/>
                    </a:ext>
                  </a:extLst>
                </a:gridCol>
              </a:tblGrid>
              <a:tr h="350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METODLAR</a:t>
                      </a:r>
                      <a:endParaRPr kumimoji="0" lang="tr-TR" sz="1200" b="1" i="1" u="none" strike="noStrike" kern="1200" cap="none" spc="0" normalizeH="0" baseline="0" noProof="0" dirty="0">
                        <a:ln>
                          <a:noFill/>
                        </a:ln>
                        <a:solidFill>
                          <a:schemeClr val="tx1"/>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TANIMLAR</a:t>
                      </a:r>
                      <a:endParaRPr kumimoji="0" lang="tr-TR" sz="1200" b="1" i="1" u="none" strike="noStrike" kern="1200" cap="none" spc="0" normalizeH="0" baseline="0" noProof="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3867762352"/>
                  </a:ext>
                </a:extLst>
              </a:tr>
              <a:tr h="421056">
                <a:tc>
                  <a:txBody>
                    <a:bodyPr/>
                    <a:lstStyle/>
                    <a:p>
                      <a:pPr algn="ctr"/>
                      <a:r>
                        <a:rPr lang="tr-TR" sz="1200" b="1" dirty="0" err="1"/>
                        <a:t>IntBuffer</a:t>
                      </a:r>
                      <a:r>
                        <a:rPr lang="tr-TR" sz="1200" b="1" dirty="0"/>
                        <a:t> put(</a:t>
                      </a:r>
                      <a:r>
                        <a:rPr lang="tr-TR" sz="1200" b="1" dirty="0" err="1"/>
                        <a:t>int</a:t>
                      </a:r>
                      <a:r>
                        <a:rPr lang="tr-TR" sz="1200" b="1" dirty="0"/>
                        <a:t> d); </a:t>
                      </a:r>
                      <a:endParaRPr lang="tr-TR" sz="1200" b="1" dirty="0">
                        <a:latin typeface="+mn-lt"/>
                      </a:endParaRPr>
                    </a:p>
                  </a:txBody>
                  <a:tcPr/>
                </a:tc>
                <a:tc>
                  <a:txBody>
                    <a:bodyPr/>
                    <a:lstStyle/>
                    <a:p>
                      <a:r>
                        <a:rPr lang="tr-TR" sz="1200" dirty="0"/>
                        <a:t>Parametre olarak belirtilen </a:t>
                      </a:r>
                      <a:r>
                        <a:rPr lang="tr-TR" sz="1200" dirty="0" err="1"/>
                        <a:t>int</a:t>
                      </a:r>
                      <a:r>
                        <a:rPr lang="tr-TR" sz="1200" dirty="0"/>
                        <a:t> türdeki veriyi tampona ekler</a:t>
                      </a:r>
                      <a:endParaRPr lang="tr-TR" sz="1200" dirty="0">
                        <a:latin typeface="+mn-lt"/>
                      </a:endParaRPr>
                    </a:p>
                  </a:txBody>
                  <a:tcPr/>
                </a:tc>
                <a:extLst>
                  <a:ext uri="{0D108BD9-81ED-4DB2-BD59-A6C34878D82A}">
                    <a16:rowId xmlns:a16="http://schemas.microsoft.com/office/drawing/2014/main" val="866446684"/>
                  </a:ext>
                </a:extLst>
              </a:tr>
              <a:tr h="436017">
                <a:tc>
                  <a:txBody>
                    <a:bodyPr/>
                    <a:lstStyle/>
                    <a:p>
                      <a:pPr algn="ctr"/>
                      <a:r>
                        <a:rPr lang="tr-TR" sz="1200" b="1" dirty="0" err="1"/>
                        <a:t>IntBuffer</a:t>
                      </a:r>
                      <a:r>
                        <a:rPr lang="tr-TR" sz="1200" b="1" dirty="0"/>
                        <a:t> put(</a:t>
                      </a:r>
                      <a:r>
                        <a:rPr lang="tr-TR" sz="1200" b="1" dirty="0" err="1"/>
                        <a:t>int</a:t>
                      </a:r>
                      <a:r>
                        <a:rPr lang="tr-TR" sz="1200" b="1" dirty="0"/>
                        <a:t>[] dizi); </a:t>
                      </a:r>
                      <a:endParaRPr lang="tr-TR" sz="1200" b="1" dirty="0">
                        <a:latin typeface="+mn-lt"/>
                      </a:endParaRPr>
                    </a:p>
                  </a:txBody>
                  <a:tcPr/>
                </a:tc>
                <a:tc>
                  <a:txBody>
                    <a:bodyPr/>
                    <a:lstStyle/>
                    <a:p>
                      <a:r>
                        <a:rPr lang="tr-TR" sz="1200" dirty="0"/>
                        <a:t>Parametre olarak belirtilen </a:t>
                      </a:r>
                      <a:r>
                        <a:rPr lang="tr-TR" sz="1200" dirty="0" err="1"/>
                        <a:t>int</a:t>
                      </a:r>
                      <a:r>
                        <a:rPr lang="tr-TR" sz="1200" dirty="0"/>
                        <a:t> türdeki diziyi tampona ekler.</a:t>
                      </a:r>
                      <a:endParaRPr lang="tr-TR" sz="1200" dirty="0">
                        <a:latin typeface="+mn-lt"/>
                      </a:endParaRPr>
                    </a:p>
                  </a:txBody>
                  <a:tcPr/>
                </a:tc>
                <a:extLst>
                  <a:ext uri="{0D108BD9-81ED-4DB2-BD59-A6C34878D82A}">
                    <a16:rowId xmlns:a16="http://schemas.microsoft.com/office/drawing/2014/main" val="3767476192"/>
                  </a:ext>
                </a:extLst>
              </a:tr>
              <a:tr h="622882">
                <a:tc>
                  <a:txBody>
                    <a:bodyPr/>
                    <a:lstStyle/>
                    <a:p>
                      <a:pPr algn="ctr"/>
                      <a:r>
                        <a:rPr lang="tr-TR" sz="1200" b="1" dirty="0" err="1"/>
                        <a:t>IntBuffer</a:t>
                      </a:r>
                      <a:r>
                        <a:rPr lang="tr-TR" sz="1200" b="1" dirty="0"/>
                        <a:t> put(</a:t>
                      </a:r>
                      <a:r>
                        <a:rPr lang="tr-TR" sz="1200" b="1" dirty="0" err="1"/>
                        <a:t>int</a:t>
                      </a:r>
                      <a:r>
                        <a:rPr lang="tr-TR" sz="1200" b="1" dirty="0"/>
                        <a:t>[] </a:t>
                      </a:r>
                      <a:r>
                        <a:rPr lang="tr-TR" sz="1200" b="1" dirty="0" err="1"/>
                        <a:t>dizi,int</a:t>
                      </a:r>
                      <a:r>
                        <a:rPr lang="tr-TR" sz="1200" b="1" dirty="0"/>
                        <a:t> </a:t>
                      </a:r>
                      <a:r>
                        <a:rPr lang="tr-TR" sz="1200" b="1" dirty="0" err="1"/>
                        <a:t>off,int</a:t>
                      </a:r>
                      <a:r>
                        <a:rPr lang="tr-TR" sz="1200" b="1" dirty="0"/>
                        <a:t> </a:t>
                      </a:r>
                      <a:r>
                        <a:rPr lang="tr-TR" sz="1200" b="1" dirty="0" err="1"/>
                        <a:t>len</a:t>
                      </a:r>
                      <a:r>
                        <a:rPr lang="tr-TR" sz="1200" b="1" dirty="0"/>
                        <a:t>); </a:t>
                      </a:r>
                      <a:endParaRPr lang="tr-TR" sz="1200" b="1" dirty="0">
                        <a:latin typeface="+mn-lt"/>
                      </a:endParaRPr>
                    </a:p>
                  </a:txBody>
                  <a:tcPr/>
                </a:tc>
                <a:tc>
                  <a:txBody>
                    <a:bodyPr/>
                    <a:lstStyle/>
                    <a:p>
                      <a:r>
                        <a:rPr lang="tr-TR" sz="1200" dirty="0"/>
                        <a:t>İlk parametreyle belirtilen diziyi, ikinci ve üçüncü parametrelere göre tampona ekler.</a:t>
                      </a:r>
                      <a:endParaRPr lang="tr-TR" sz="1200" dirty="0">
                        <a:latin typeface="+mn-lt"/>
                      </a:endParaRPr>
                    </a:p>
                  </a:txBody>
                  <a:tcPr/>
                </a:tc>
                <a:extLst>
                  <a:ext uri="{0D108BD9-81ED-4DB2-BD59-A6C34878D82A}">
                    <a16:rowId xmlns:a16="http://schemas.microsoft.com/office/drawing/2014/main" val="1492880124"/>
                  </a:ext>
                </a:extLst>
              </a:tr>
              <a:tr h="529449">
                <a:tc>
                  <a:txBody>
                    <a:bodyPr/>
                    <a:lstStyle/>
                    <a:p>
                      <a:pPr algn="ctr"/>
                      <a:r>
                        <a:rPr lang="tr-TR" sz="1200" b="1" dirty="0" err="1"/>
                        <a:t>IntBuffer</a:t>
                      </a:r>
                      <a:r>
                        <a:rPr lang="tr-TR" sz="1200" b="1" dirty="0"/>
                        <a:t> put(</a:t>
                      </a:r>
                      <a:r>
                        <a:rPr lang="tr-TR" sz="1200" b="1" dirty="0" err="1"/>
                        <a:t>IntBuffer</a:t>
                      </a:r>
                      <a:r>
                        <a:rPr lang="tr-TR" sz="1200" b="1" dirty="0"/>
                        <a:t> </a:t>
                      </a:r>
                      <a:r>
                        <a:rPr lang="tr-TR" sz="1200" b="1" dirty="0" err="1"/>
                        <a:t>dbl</a:t>
                      </a:r>
                      <a:r>
                        <a:rPr lang="tr-TR" sz="1200" b="1" dirty="0"/>
                        <a:t>); </a:t>
                      </a:r>
                      <a:endParaRPr lang="tr-TR" sz="1200" b="1" dirty="0">
                        <a:latin typeface="+mn-lt"/>
                      </a:endParaRPr>
                    </a:p>
                  </a:txBody>
                  <a:tcPr/>
                </a:tc>
                <a:tc>
                  <a:txBody>
                    <a:bodyPr/>
                    <a:lstStyle/>
                    <a:p>
                      <a:r>
                        <a:rPr lang="tr-TR" sz="1200" dirty="0"/>
                        <a:t>Parametre olarak belirtilen </a:t>
                      </a:r>
                      <a:r>
                        <a:rPr lang="tr-TR" sz="1200" dirty="0" err="1"/>
                        <a:t>IntBuffer</a:t>
                      </a:r>
                      <a:r>
                        <a:rPr lang="tr-TR" sz="1200" dirty="0"/>
                        <a:t> türündeki tamponu, mevcut tampona ekler.</a:t>
                      </a:r>
                      <a:endParaRPr lang="tr-TR" sz="1200" dirty="0">
                        <a:latin typeface="+mn-lt"/>
                      </a:endParaRPr>
                    </a:p>
                  </a:txBody>
                  <a:tcPr/>
                </a:tc>
                <a:extLst>
                  <a:ext uri="{0D108BD9-81ED-4DB2-BD59-A6C34878D82A}">
                    <a16:rowId xmlns:a16="http://schemas.microsoft.com/office/drawing/2014/main" val="1395132978"/>
                  </a:ext>
                </a:extLst>
              </a:tr>
              <a:tr h="529449">
                <a:tc>
                  <a:txBody>
                    <a:bodyPr/>
                    <a:lstStyle/>
                    <a:p>
                      <a:pPr algn="ctr"/>
                      <a:r>
                        <a:rPr lang="tr-TR" sz="1200" b="1" dirty="0" err="1"/>
                        <a:t>IntBuffer</a:t>
                      </a:r>
                      <a:r>
                        <a:rPr lang="tr-TR" sz="1200" b="1" dirty="0"/>
                        <a:t> put(</a:t>
                      </a:r>
                      <a:r>
                        <a:rPr lang="tr-TR" sz="1200" b="1" dirty="0" err="1"/>
                        <a:t>int</a:t>
                      </a:r>
                      <a:r>
                        <a:rPr lang="tr-TR" sz="1200" b="1" dirty="0"/>
                        <a:t> </a:t>
                      </a:r>
                      <a:r>
                        <a:rPr lang="tr-TR" sz="1200" b="1" dirty="0" err="1"/>
                        <a:t>index,int</a:t>
                      </a:r>
                      <a:r>
                        <a:rPr lang="tr-TR" sz="1200" b="1" dirty="0"/>
                        <a:t> c);</a:t>
                      </a:r>
                      <a:endParaRPr lang="tr-TR" sz="1200" b="1" dirty="0">
                        <a:latin typeface="+mn-lt"/>
                      </a:endParaRPr>
                    </a:p>
                  </a:txBody>
                  <a:tcPr/>
                </a:tc>
                <a:tc>
                  <a:txBody>
                    <a:bodyPr/>
                    <a:lstStyle/>
                    <a:p>
                      <a:r>
                        <a:rPr lang="tr-TR" sz="1200" dirty="0"/>
                        <a:t>Parametre olarak belirtilen pozisyona, ikinci parametrede belirtilen </a:t>
                      </a:r>
                      <a:r>
                        <a:rPr lang="tr-TR" sz="1200" dirty="0" err="1"/>
                        <a:t>int</a:t>
                      </a:r>
                      <a:r>
                        <a:rPr lang="tr-TR" sz="1200" dirty="0"/>
                        <a:t> türdeki veriyi ekler</a:t>
                      </a:r>
                      <a:endParaRPr lang="tr-TR" sz="1200" dirty="0">
                        <a:latin typeface="+mn-lt"/>
                      </a:endParaRPr>
                    </a:p>
                  </a:txBody>
                  <a:tcPr/>
                </a:tc>
                <a:extLst>
                  <a:ext uri="{0D108BD9-81ED-4DB2-BD59-A6C34878D82A}">
                    <a16:rowId xmlns:a16="http://schemas.microsoft.com/office/drawing/2014/main" val="2013779079"/>
                  </a:ext>
                </a:extLst>
              </a:tr>
              <a:tr h="491232">
                <a:tc>
                  <a:txBody>
                    <a:bodyPr/>
                    <a:lstStyle/>
                    <a:p>
                      <a:pPr algn="ctr"/>
                      <a:r>
                        <a:rPr lang="tr-TR" sz="1200" b="1" dirty="0" err="1"/>
                        <a:t>IntBuffer</a:t>
                      </a:r>
                      <a:r>
                        <a:rPr lang="tr-TR" sz="1200" b="1" dirty="0"/>
                        <a:t> Wrap(</a:t>
                      </a:r>
                      <a:r>
                        <a:rPr lang="tr-TR" sz="1200" b="1" dirty="0" err="1"/>
                        <a:t>int</a:t>
                      </a:r>
                      <a:r>
                        <a:rPr lang="tr-TR" sz="1200" b="1" dirty="0"/>
                        <a:t>[] dizi); </a:t>
                      </a:r>
                      <a:endParaRPr lang="tr-TR" sz="1200" b="1" dirty="0">
                        <a:latin typeface="+mn-lt"/>
                      </a:endParaRPr>
                    </a:p>
                  </a:txBody>
                  <a:tcPr/>
                </a:tc>
                <a:tc>
                  <a:txBody>
                    <a:bodyPr/>
                    <a:lstStyle/>
                    <a:p>
                      <a:r>
                        <a:rPr lang="tr-TR" sz="1200" dirty="0"/>
                        <a:t>Mevcut tampon içerisine </a:t>
                      </a:r>
                      <a:r>
                        <a:rPr lang="tr-TR" sz="1200" dirty="0" err="1"/>
                        <a:t>int</a:t>
                      </a:r>
                      <a:r>
                        <a:rPr lang="tr-TR" sz="1200" dirty="0"/>
                        <a:t> türdeki diziyi yazar</a:t>
                      </a:r>
                      <a:endParaRPr lang="tr-TR" sz="1200" dirty="0">
                        <a:latin typeface="+mn-lt"/>
                      </a:endParaRPr>
                    </a:p>
                  </a:txBody>
                  <a:tcPr/>
                </a:tc>
                <a:extLst>
                  <a:ext uri="{0D108BD9-81ED-4DB2-BD59-A6C34878D82A}">
                    <a16:rowId xmlns:a16="http://schemas.microsoft.com/office/drawing/2014/main" val="2718378051"/>
                  </a:ext>
                </a:extLst>
              </a:tr>
            </a:tbl>
          </a:graphicData>
        </a:graphic>
      </p:graphicFrame>
    </p:spTree>
    <p:extLst>
      <p:ext uri="{BB962C8B-B14F-4D97-AF65-F5344CB8AC3E}">
        <p14:creationId xmlns:p14="http://schemas.microsoft.com/office/powerpoint/2010/main" val="252935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205484" y="641865"/>
            <a:ext cx="8911687" cy="1280890"/>
          </a:xfrm>
        </p:spPr>
        <p:txBody>
          <a:bodyPr>
            <a:normAutofit/>
          </a:bodyPr>
          <a:lstStyle/>
          <a:p>
            <a:r>
              <a:rPr lang="tr-TR" dirty="0" err="1"/>
              <a:t>LongBuffer</a:t>
            </a:r>
            <a:r>
              <a:rPr lang="tr-TR" dirty="0"/>
              <a:t> Sınıfı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892436" y="1379017"/>
            <a:ext cx="8911688" cy="2172051"/>
          </a:xfrm>
        </p:spPr>
        <p:txBody>
          <a:bodyPr>
            <a:normAutofit/>
          </a:bodyPr>
          <a:lstStyle/>
          <a:p>
            <a:r>
              <a:rPr lang="tr-TR" dirty="0"/>
              <a:t>Bu sınıfa ait </a:t>
            </a:r>
            <a:r>
              <a:rPr lang="tr-TR" dirty="0" err="1"/>
              <a:t>metodlar</a:t>
            </a:r>
            <a:r>
              <a:rPr lang="tr-TR" dirty="0"/>
              <a:t> da </a:t>
            </a:r>
            <a:r>
              <a:rPr lang="tr-TR" dirty="0" err="1"/>
              <a:t>ByteBuffer</a:t>
            </a:r>
            <a:r>
              <a:rPr lang="tr-TR" dirty="0"/>
              <a:t>, </a:t>
            </a:r>
            <a:r>
              <a:rPr lang="tr-TR" dirty="0" err="1"/>
              <a:t>CharBuffer</a:t>
            </a:r>
            <a:r>
              <a:rPr lang="tr-TR" dirty="0"/>
              <a:t>, </a:t>
            </a:r>
            <a:r>
              <a:rPr lang="tr-TR" dirty="0" err="1"/>
              <a:t>DoubleBuffer</a:t>
            </a:r>
            <a:r>
              <a:rPr lang="tr-TR" dirty="0"/>
              <a:t>, </a:t>
            </a:r>
            <a:r>
              <a:rPr lang="tr-TR" dirty="0" err="1"/>
              <a:t>FloatBuffer</a:t>
            </a:r>
            <a:r>
              <a:rPr lang="tr-TR" dirty="0"/>
              <a:t> ve </a:t>
            </a:r>
            <a:r>
              <a:rPr lang="tr-TR" dirty="0" err="1"/>
              <a:t>IntBuffer</a:t>
            </a:r>
            <a:r>
              <a:rPr lang="tr-TR" dirty="0"/>
              <a:t> sınıfı </a:t>
            </a:r>
            <a:r>
              <a:rPr lang="tr-TR" dirty="0" err="1"/>
              <a:t>metodlarıyla</a:t>
            </a:r>
            <a:r>
              <a:rPr lang="tr-TR" dirty="0"/>
              <a:t> aynıdır. Ancak dönüş değer tipleri </a:t>
            </a:r>
            <a:r>
              <a:rPr lang="tr-TR" dirty="0" err="1"/>
              <a:t>LongBuffer</a:t>
            </a:r>
            <a:r>
              <a:rPr lang="tr-TR" dirty="0"/>
              <a:t> türündendir. </a:t>
            </a:r>
            <a:r>
              <a:rPr lang="tr-TR" dirty="0" err="1"/>
              <a:t>Metodlara</a:t>
            </a:r>
            <a:r>
              <a:rPr lang="tr-TR" dirty="0"/>
              <a:t> parametre olarak verilen değerler </a:t>
            </a:r>
            <a:r>
              <a:rPr lang="tr-TR" dirty="0" err="1"/>
              <a:t>long</a:t>
            </a:r>
            <a:r>
              <a:rPr lang="tr-TR" dirty="0"/>
              <a:t> tipindedir. Diğer sınıflara olan farklılığı gösterme amaçlı put() ve </a:t>
            </a:r>
            <a:r>
              <a:rPr lang="tr-TR" dirty="0" err="1"/>
              <a:t>wrap</a:t>
            </a:r>
            <a:r>
              <a:rPr lang="tr-TR" dirty="0"/>
              <a:t>() </a:t>
            </a:r>
            <a:r>
              <a:rPr lang="tr-TR" dirty="0" err="1"/>
              <a:t>metodlarını</a:t>
            </a:r>
            <a:r>
              <a:rPr lang="tr-TR" dirty="0"/>
              <a:t> inceleyelim.</a:t>
            </a:r>
          </a:p>
          <a:p>
            <a:pPr marL="0" indent="0" algn="just">
              <a:buNone/>
            </a:pPr>
            <a:endParaRPr lang="en-US" dirty="0"/>
          </a:p>
        </p:txBody>
      </p:sp>
      <p:graphicFrame>
        <p:nvGraphicFramePr>
          <p:cNvPr id="5" name="Tablo 5">
            <a:extLst>
              <a:ext uri="{FF2B5EF4-FFF2-40B4-BE49-F238E27FC236}">
                <a16:creationId xmlns:a16="http://schemas.microsoft.com/office/drawing/2014/main" id="{7DC970FB-BCAC-4C85-A347-33C789E84CFA}"/>
              </a:ext>
            </a:extLst>
          </p:cNvPr>
          <p:cNvGraphicFramePr>
            <a:graphicFrameLocks noGrp="1"/>
          </p:cNvGraphicFramePr>
          <p:nvPr>
            <p:extLst>
              <p:ext uri="{D42A27DB-BD31-4B8C-83A1-F6EECF244321}">
                <p14:modId xmlns:p14="http://schemas.microsoft.com/office/powerpoint/2010/main" val="1701645634"/>
              </p:ext>
            </p:extLst>
          </p:nvPr>
        </p:nvGraphicFramePr>
        <p:xfrm>
          <a:off x="2790300" y="3012573"/>
          <a:ext cx="6831873" cy="3484880"/>
        </p:xfrm>
        <a:graphic>
          <a:graphicData uri="http://schemas.openxmlformats.org/drawingml/2006/table">
            <a:tbl>
              <a:tblPr firstRow="1" bandRow="1">
                <a:tableStyleId>{616DA210-FB5B-4158-B5E0-FEB733F419BA}</a:tableStyleId>
              </a:tblPr>
              <a:tblGrid>
                <a:gridCol w="2911523">
                  <a:extLst>
                    <a:ext uri="{9D8B030D-6E8A-4147-A177-3AD203B41FA5}">
                      <a16:colId xmlns:a16="http://schemas.microsoft.com/office/drawing/2014/main" val="256292453"/>
                    </a:ext>
                  </a:extLst>
                </a:gridCol>
                <a:gridCol w="3920350">
                  <a:extLst>
                    <a:ext uri="{9D8B030D-6E8A-4147-A177-3AD203B41FA5}">
                      <a16:colId xmlns:a16="http://schemas.microsoft.com/office/drawing/2014/main" val="296611579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METODLAR</a:t>
                      </a:r>
                      <a:endParaRPr kumimoji="0" lang="tr-TR" sz="1200" b="1" i="1" u="none" strike="noStrike" kern="1200" cap="none" spc="0" normalizeH="0" baseline="0" noProof="0" dirty="0">
                        <a:ln>
                          <a:noFill/>
                        </a:ln>
                        <a:solidFill>
                          <a:schemeClr val="tx1"/>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TANIMLAR</a:t>
                      </a:r>
                      <a:endParaRPr kumimoji="0" lang="tr-TR" sz="1200" b="1" i="1" u="none" strike="noStrike" kern="1200" cap="none" spc="0" normalizeH="0" baseline="0" noProof="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4252692566"/>
                  </a:ext>
                </a:extLst>
              </a:tr>
              <a:tr h="370840">
                <a:tc>
                  <a:txBody>
                    <a:bodyPr/>
                    <a:lstStyle/>
                    <a:p>
                      <a:pPr algn="ctr"/>
                      <a:r>
                        <a:rPr lang="tr-TR" sz="1200" b="1" dirty="0" err="1"/>
                        <a:t>LongBuffer</a:t>
                      </a:r>
                      <a:r>
                        <a:rPr lang="tr-TR" sz="1200" b="1" dirty="0"/>
                        <a:t> put(</a:t>
                      </a:r>
                      <a:r>
                        <a:rPr lang="tr-TR" sz="1200" b="1" dirty="0" err="1"/>
                        <a:t>long</a:t>
                      </a:r>
                      <a:r>
                        <a:rPr lang="tr-TR" sz="1200" b="1" dirty="0"/>
                        <a:t> d); </a:t>
                      </a:r>
                      <a:endParaRPr lang="tr-TR" sz="1200" b="1" dirty="0">
                        <a:latin typeface="+mn-lt"/>
                      </a:endParaRPr>
                    </a:p>
                  </a:txBody>
                  <a:tcPr/>
                </a:tc>
                <a:tc>
                  <a:txBody>
                    <a:bodyPr/>
                    <a:lstStyle/>
                    <a:p>
                      <a:r>
                        <a:rPr lang="tr-TR" sz="1200" dirty="0"/>
                        <a:t>Parametre olarak belirtilen </a:t>
                      </a:r>
                      <a:r>
                        <a:rPr lang="tr-TR" sz="1200" dirty="0" err="1"/>
                        <a:t>long</a:t>
                      </a:r>
                      <a:r>
                        <a:rPr lang="tr-TR" sz="1200" dirty="0"/>
                        <a:t> türdeki veriyi tampona ekler. </a:t>
                      </a:r>
                      <a:endParaRPr lang="tr-TR" sz="1200" dirty="0">
                        <a:latin typeface="+mn-lt"/>
                      </a:endParaRPr>
                    </a:p>
                  </a:txBody>
                  <a:tcPr/>
                </a:tc>
                <a:extLst>
                  <a:ext uri="{0D108BD9-81ED-4DB2-BD59-A6C34878D82A}">
                    <a16:rowId xmlns:a16="http://schemas.microsoft.com/office/drawing/2014/main" val="3276857608"/>
                  </a:ext>
                </a:extLst>
              </a:tr>
              <a:tr h="370840">
                <a:tc>
                  <a:txBody>
                    <a:bodyPr/>
                    <a:lstStyle/>
                    <a:p>
                      <a:pPr algn="ctr"/>
                      <a:r>
                        <a:rPr lang="tr-TR" sz="1200" b="1" dirty="0" err="1"/>
                        <a:t>LongBuffer</a:t>
                      </a:r>
                      <a:r>
                        <a:rPr lang="tr-TR" sz="1200" b="1" dirty="0"/>
                        <a:t> put(</a:t>
                      </a:r>
                      <a:r>
                        <a:rPr lang="tr-TR" sz="1200" b="1" dirty="0" err="1"/>
                        <a:t>long</a:t>
                      </a:r>
                      <a:r>
                        <a:rPr lang="tr-TR" sz="1200" b="1" dirty="0"/>
                        <a:t>[] dizi); </a:t>
                      </a:r>
                      <a:endParaRPr lang="tr-TR" sz="1200" b="1" dirty="0">
                        <a:latin typeface="+mn-lt"/>
                      </a:endParaRPr>
                    </a:p>
                  </a:txBody>
                  <a:tcPr/>
                </a:tc>
                <a:tc>
                  <a:txBody>
                    <a:bodyPr/>
                    <a:lstStyle/>
                    <a:p>
                      <a:r>
                        <a:rPr lang="tr-TR" sz="1200" dirty="0"/>
                        <a:t>Parametre olarak belirtilen </a:t>
                      </a:r>
                      <a:r>
                        <a:rPr lang="tr-TR" sz="1200" dirty="0" err="1"/>
                        <a:t>long</a:t>
                      </a:r>
                      <a:r>
                        <a:rPr lang="tr-TR" sz="1200" dirty="0"/>
                        <a:t> türdeki diziyi tampona ekler.</a:t>
                      </a:r>
                      <a:endParaRPr lang="tr-TR" sz="1200" dirty="0">
                        <a:latin typeface="+mn-lt"/>
                      </a:endParaRPr>
                    </a:p>
                  </a:txBody>
                  <a:tcPr/>
                </a:tc>
                <a:extLst>
                  <a:ext uri="{0D108BD9-81ED-4DB2-BD59-A6C34878D82A}">
                    <a16:rowId xmlns:a16="http://schemas.microsoft.com/office/drawing/2014/main" val="458676129"/>
                  </a:ext>
                </a:extLst>
              </a:tr>
              <a:tr h="370840">
                <a:tc>
                  <a:txBody>
                    <a:bodyPr/>
                    <a:lstStyle/>
                    <a:p>
                      <a:pPr algn="ctr"/>
                      <a:r>
                        <a:rPr lang="tr-TR" sz="1200" b="1" dirty="0" err="1"/>
                        <a:t>LongBuffer</a:t>
                      </a:r>
                      <a:r>
                        <a:rPr lang="tr-TR" sz="1200" b="1" dirty="0"/>
                        <a:t> put(</a:t>
                      </a:r>
                      <a:r>
                        <a:rPr lang="tr-TR" sz="1200" b="1" dirty="0" err="1"/>
                        <a:t>long</a:t>
                      </a:r>
                      <a:r>
                        <a:rPr lang="tr-TR" sz="1200" b="1" dirty="0"/>
                        <a:t>[] </a:t>
                      </a:r>
                      <a:r>
                        <a:rPr lang="tr-TR" sz="1200" b="1" dirty="0" err="1"/>
                        <a:t>dizi,int</a:t>
                      </a:r>
                      <a:r>
                        <a:rPr lang="tr-TR" sz="1200" b="1" dirty="0"/>
                        <a:t> </a:t>
                      </a:r>
                      <a:r>
                        <a:rPr lang="tr-TR" sz="1200" b="1" dirty="0" err="1"/>
                        <a:t>off,int</a:t>
                      </a:r>
                      <a:r>
                        <a:rPr lang="tr-TR" sz="1200" b="1" dirty="0"/>
                        <a:t> </a:t>
                      </a:r>
                      <a:r>
                        <a:rPr lang="tr-TR" sz="1200" b="1" dirty="0" err="1"/>
                        <a:t>len</a:t>
                      </a:r>
                      <a:r>
                        <a:rPr lang="tr-TR" sz="1200" b="1" dirty="0"/>
                        <a:t>); </a:t>
                      </a:r>
                      <a:endParaRPr lang="tr-TR" sz="1200" b="1" dirty="0">
                        <a:latin typeface="+mn-lt"/>
                      </a:endParaRPr>
                    </a:p>
                  </a:txBody>
                  <a:tcPr/>
                </a:tc>
                <a:tc>
                  <a:txBody>
                    <a:bodyPr/>
                    <a:lstStyle/>
                    <a:p>
                      <a:r>
                        <a:rPr lang="tr-TR" sz="1200" dirty="0"/>
                        <a:t>İlk parametreyle belirtilen diziyi, ikinci ve üçüncü parametrelere göre tampona ekler.</a:t>
                      </a:r>
                      <a:endParaRPr lang="tr-TR" sz="1200" dirty="0">
                        <a:latin typeface="+mn-lt"/>
                      </a:endParaRPr>
                    </a:p>
                  </a:txBody>
                  <a:tcPr/>
                </a:tc>
                <a:extLst>
                  <a:ext uri="{0D108BD9-81ED-4DB2-BD59-A6C34878D82A}">
                    <a16:rowId xmlns:a16="http://schemas.microsoft.com/office/drawing/2014/main" val="2117120435"/>
                  </a:ext>
                </a:extLst>
              </a:tr>
              <a:tr h="370840">
                <a:tc>
                  <a:txBody>
                    <a:bodyPr/>
                    <a:lstStyle/>
                    <a:p>
                      <a:pPr algn="ctr"/>
                      <a:r>
                        <a:rPr lang="tr-TR" sz="1200" b="1" dirty="0" err="1"/>
                        <a:t>LongBuffer</a:t>
                      </a:r>
                      <a:r>
                        <a:rPr lang="tr-TR" sz="1200" b="1" dirty="0"/>
                        <a:t> put(</a:t>
                      </a:r>
                      <a:r>
                        <a:rPr lang="tr-TR" sz="1200" b="1" dirty="0" err="1"/>
                        <a:t>LongBuffer</a:t>
                      </a:r>
                      <a:r>
                        <a:rPr lang="tr-TR" sz="1200" b="1" dirty="0"/>
                        <a:t> </a:t>
                      </a:r>
                      <a:r>
                        <a:rPr lang="tr-TR" sz="1200" b="1" dirty="0" err="1"/>
                        <a:t>dbl</a:t>
                      </a:r>
                      <a:r>
                        <a:rPr lang="tr-TR" sz="1200" b="1" dirty="0"/>
                        <a:t>); </a:t>
                      </a:r>
                      <a:endParaRPr lang="tr-TR" sz="1200" b="1" dirty="0">
                        <a:latin typeface="+mn-lt"/>
                      </a:endParaRPr>
                    </a:p>
                  </a:txBody>
                  <a:tcPr/>
                </a:tc>
                <a:tc>
                  <a:txBody>
                    <a:bodyPr/>
                    <a:lstStyle/>
                    <a:p>
                      <a:r>
                        <a:rPr lang="tr-TR" sz="1200" dirty="0"/>
                        <a:t>Parametre olarak belirtilen </a:t>
                      </a:r>
                      <a:r>
                        <a:rPr lang="tr-TR" sz="1200" dirty="0" err="1"/>
                        <a:t>LongBuffer</a:t>
                      </a:r>
                      <a:r>
                        <a:rPr lang="tr-TR" sz="1200" dirty="0"/>
                        <a:t> türündeki tamponu, mevcut tampona ekler.</a:t>
                      </a:r>
                      <a:endParaRPr lang="tr-TR" sz="1200" dirty="0">
                        <a:latin typeface="+mn-lt"/>
                      </a:endParaRPr>
                    </a:p>
                  </a:txBody>
                  <a:tcPr/>
                </a:tc>
                <a:extLst>
                  <a:ext uri="{0D108BD9-81ED-4DB2-BD59-A6C34878D82A}">
                    <a16:rowId xmlns:a16="http://schemas.microsoft.com/office/drawing/2014/main" val="3527741603"/>
                  </a:ext>
                </a:extLst>
              </a:tr>
              <a:tr h="370840">
                <a:tc>
                  <a:txBody>
                    <a:bodyPr/>
                    <a:lstStyle/>
                    <a:p>
                      <a:pPr algn="ctr"/>
                      <a:r>
                        <a:rPr lang="tr-TR" sz="1200" b="1" dirty="0" err="1"/>
                        <a:t>LongBuffer</a:t>
                      </a:r>
                      <a:r>
                        <a:rPr lang="tr-TR" sz="1200" b="1" dirty="0"/>
                        <a:t> put</a:t>
                      </a:r>
                    </a:p>
                    <a:p>
                      <a:pPr algn="ctr"/>
                      <a:r>
                        <a:rPr lang="tr-TR" sz="1200" b="1" dirty="0"/>
                        <a:t>(</a:t>
                      </a:r>
                      <a:r>
                        <a:rPr lang="tr-TR" sz="1200" b="1" dirty="0" err="1"/>
                        <a:t>int</a:t>
                      </a:r>
                      <a:r>
                        <a:rPr lang="tr-TR" sz="1200" b="1" dirty="0"/>
                        <a:t> </a:t>
                      </a:r>
                      <a:r>
                        <a:rPr lang="tr-TR" sz="1200" b="1" dirty="0" err="1"/>
                        <a:t>index,long</a:t>
                      </a:r>
                      <a:r>
                        <a:rPr lang="tr-TR" sz="1200" b="1" dirty="0"/>
                        <a:t> c); </a:t>
                      </a:r>
                      <a:endParaRPr lang="tr-TR" sz="1200" b="1" dirty="0">
                        <a:latin typeface="+mn-lt"/>
                      </a:endParaRPr>
                    </a:p>
                  </a:txBody>
                  <a:tcPr/>
                </a:tc>
                <a:tc>
                  <a:txBody>
                    <a:bodyPr/>
                    <a:lstStyle/>
                    <a:p>
                      <a:r>
                        <a:rPr lang="tr-TR" sz="1200" dirty="0"/>
                        <a:t>Parametre olarak belirtilen pozisyona, ikinci parametrede belirtilen </a:t>
                      </a:r>
                      <a:r>
                        <a:rPr lang="tr-TR" sz="1200" dirty="0" err="1"/>
                        <a:t>long</a:t>
                      </a:r>
                      <a:r>
                        <a:rPr lang="tr-TR" sz="1200" dirty="0"/>
                        <a:t> türdeki veriyi ekler.</a:t>
                      </a:r>
                      <a:endParaRPr lang="tr-TR" sz="1200" dirty="0">
                        <a:latin typeface="+mn-lt"/>
                      </a:endParaRPr>
                    </a:p>
                  </a:txBody>
                  <a:tcPr/>
                </a:tc>
                <a:extLst>
                  <a:ext uri="{0D108BD9-81ED-4DB2-BD59-A6C34878D82A}">
                    <a16:rowId xmlns:a16="http://schemas.microsoft.com/office/drawing/2014/main" val="886169139"/>
                  </a:ext>
                </a:extLst>
              </a:tr>
              <a:tr h="370840">
                <a:tc>
                  <a:txBody>
                    <a:bodyPr/>
                    <a:lstStyle/>
                    <a:p>
                      <a:pPr algn="ctr"/>
                      <a:r>
                        <a:rPr lang="tr-TR" sz="1200" b="1" dirty="0" err="1"/>
                        <a:t>LongBuffer</a:t>
                      </a:r>
                      <a:r>
                        <a:rPr lang="tr-TR" sz="1200" b="1" dirty="0"/>
                        <a:t> </a:t>
                      </a:r>
                      <a:r>
                        <a:rPr lang="tr-TR" sz="1200" b="1" dirty="0" err="1"/>
                        <a:t>wrap</a:t>
                      </a:r>
                      <a:r>
                        <a:rPr lang="tr-TR" sz="1200" b="1" dirty="0"/>
                        <a:t>(</a:t>
                      </a:r>
                      <a:r>
                        <a:rPr lang="tr-TR" sz="1200" b="1" dirty="0" err="1"/>
                        <a:t>long</a:t>
                      </a:r>
                      <a:r>
                        <a:rPr lang="tr-TR" sz="1200" b="1" dirty="0"/>
                        <a:t>[] dizi); </a:t>
                      </a:r>
                      <a:endParaRPr lang="tr-TR" sz="1200" b="1" dirty="0">
                        <a:latin typeface="+mn-lt"/>
                      </a:endParaRPr>
                    </a:p>
                  </a:txBody>
                  <a:tcPr/>
                </a:tc>
                <a:tc>
                  <a:txBody>
                    <a:bodyPr/>
                    <a:lstStyle/>
                    <a:p>
                      <a:r>
                        <a:rPr lang="tr-TR" sz="1200" dirty="0"/>
                        <a:t>Mevcut tampon içerisine </a:t>
                      </a:r>
                      <a:r>
                        <a:rPr lang="tr-TR" sz="1200" dirty="0" err="1"/>
                        <a:t>long</a:t>
                      </a:r>
                      <a:r>
                        <a:rPr lang="tr-TR" sz="1200" dirty="0"/>
                        <a:t> türdeki diziyi yazar</a:t>
                      </a:r>
                      <a:endParaRPr lang="tr-TR" sz="1200" dirty="0">
                        <a:latin typeface="+mn-lt"/>
                      </a:endParaRPr>
                    </a:p>
                  </a:txBody>
                  <a:tcPr/>
                </a:tc>
                <a:extLst>
                  <a:ext uri="{0D108BD9-81ED-4DB2-BD59-A6C34878D82A}">
                    <a16:rowId xmlns:a16="http://schemas.microsoft.com/office/drawing/2014/main" val="2293906109"/>
                  </a:ext>
                </a:extLst>
              </a:tr>
              <a:tr h="370840">
                <a:tc>
                  <a:txBody>
                    <a:bodyPr/>
                    <a:lstStyle/>
                    <a:p>
                      <a:pPr algn="ctr"/>
                      <a:r>
                        <a:rPr lang="tr-TR" sz="1200" b="1" dirty="0" err="1"/>
                        <a:t>LongBuffer</a:t>
                      </a:r>
                      <a:r>
                        <a:rPr lang="tr-TR" sz="1200" b="1" dirty="0"/>
                        <a:t> Wrap</a:t>
                      </a:r>
                    </a:p>
                    <a:p>
                      <a:pPr algn="ctr"/>
                      <a:r>
                        <a:rPr lang="tr-TR" sz="1200" b="1" dirty="0"/>
                        <a:t>(</a:t>
                      </a:r>
                      <a:r>
                        <a:rPr lang="tr-TR" sz="1200" b="1" dirty="0" err="1"/>
                        <a:t>long</a:t>
                      </a:r>
                      <a:r>
                        <a:rPr lang="tr-TR" sz="1200" b="1" dirty="0"/>
                        <a:t>[] </a:t>
                      </a:r>
                      <a:r>
                        <a:rPr lang="tr-TR" sz="1200" b="1" dirty="0" err="1"/>
                        <a:t>dizi,int</a:t>
                      </a:r>
                      <a:r>
                        <a:rPr lang="tr-TR" sz="1200" b="1" dirty="0"/>
                        <a:t> </a:t>
                      </a:r>
                      <a:r>
                        <a:rPr lang="tr-TR" sz="1200" b="1" dirty="0" err="1"/>
                        <a:t>offset,int</a:t>
                      </a:r>
                      <a:r>
                        <a:rPr lang="tr-TR" sz="1200" b="1" dirty="0"/>
                        <a:t> </a:t>
                      </a:r>
                      <a:r>
                        <a:rPr lang="tr-TR" sz="1200" b="1" dirty="0" err="1"/>
                        <a:t>len</a:t>
                      </a:r>
                      <a:r>
                        <a:rPr lang="tr-TR" sz="1200" b="1" dirty="0"/>
                        <a:t>); </a:t>
                      </a:r>
                      <a:endParaRPr lang="tr-TR" sz="1200" b="1" dirty="0">
                        <a:latin typeface="+mn-lt"/>
                      </a:endParaRPr>
                    </a:p>
                  </a:txBody>
                  <a:tcPr/>
                </a:tc>
                <a:tc>
                  <a:txBody>
                    <a:bodyPr/>
                    <a:lstStyle/>
                    <a:p>
                      <a:r>
                        <a:rPr lang="tr-TR" sz="1200" dirty="0"/>
                        <a:t>İlk parametrede belirtilen </a:t>
                      </a:r>
                      <a:r>
                        <a:rPr lang="tr-TR" sz="1200" dirty="0" err="1"/>
                        <a:t>long</a:t>
                      </a:r>
                      <a:r>
                        <a:rPr lang="tr-TR" sz="1200" dirty="0"/>
                        <a:t> türdeki diziyi, ikinci ve üçüncü parametrelere göre tampona yazar.</a:t>
                      </a:r>
                      <a:endParaRPr lang="tr-TR" sz="1200" dirty="0">
                        <a:latin typeface="+mn-lt"/>
                      </a:endParaRPr>
                    </a:p>
                  </a:txBody>
                  <a:tcPr/>
                </a:tc>
                <a:extLst>
                  <a:ext uri="{0D108BD9-81ED-4DB2-BD59-A6C34878D82A}">
                    <a16:rowId xmlns:a16="http://schemas.microsoft.com/office/drawing/2014/main" val="3435989605"/>
                  </a:ext>
                </a:extLst>
              </a:tr>
            </a:tbl>
          </a:graphicData>
        </a:graphic>
      </p:graphicFrame>
    </p:spTree>
    <p:extLst>
      <p:ext uri="{BB962C8B-B14F-4D97-AF65-F5344CB8AC3E}">
        <p14:creationId xmlns:p14="http://schemas.microsoft.com/office/powerpoint/2010/main" val="273405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205484" y="641865"/>
            <a:ext cx="8911687" cy="1280890"/>
          </a:xfrm>
        </p:spPr>
        <p:txBody>
          <a:bodyPr>
            <a:normAutofit/>
          </a:bodyPr>
          <a:lstStyle/>
          <a:p>
            <a:r>
              <a:rPr lang="tr-TR" dirty="0" err="1"/>
              <a:t>ShortBuffer</a:t>
            </a:r>
            <a:r>
              <a:rPr lang="tr-TR" dirty="0"/>
              <a:t> Sınıfı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932964" y="1698613"/>
            <a:ext cx="8826772" cy="5364265"/>
          </a:xfrm>
        </p:spPr>
        <p:txBody>
          <a:bodyPr>
            <a:normAutofit/>
          </a:bodyPr>
          <a:lstStyle/>
          <a:p>
            <a:pPr algn="just"/>
            <a:r>
              <a:rPr lang="en-US" dirty="0"/>
              <a:t>Bu </a:t>
            </a:r>
            <a:r>
              <a:rPr lang="en-US" dirty="0" err="1"/>
              <a:t>sınıfa</a:t>
            </a:r>
            <a:r>
              <a:rPr lang="en-US" dirty="0"/>
              <a:t> </a:t>
            </a:r>
            <a:r>
              <a:rPr lang="en-US" dirty="0" err="1"/>
              <a:t>ait</a:t>
            </a:r>
            <a:r>
              <a:rPr lang="en-US" dirty="0"/>
              <a:t> </a:t>
            </a:r>
            <a:r>
              <a:rPr lang="en-US" dirty="0" err="1"/>
              <a:t>metodlar</a:t>
            </a:r>
            <a:r>
              <a:rPr lang="en-US" dirty="0"/>
              <a:t> da </a:t>
            </a:r>
            <a:r>
              <a:rPr lang="en-US" dirty="0" err="1"/>
              <a:t>ByteBuffer</a:t>
            </a:r>
            <a:r>
              <a:rPr lang="en-US" dirty="0"/>
              <a:t>, </a:t>
            </a:r>
            <a:r>
              <a:rPr lang="en-US" dirty="0" err="1"/>
              <a:t>CharBuffer</a:t>
            </a:r>
            <a:r>
              <a:rPr lang="en-US" dirty="0"/>
              <a:t>, </a:t>
            </a:r>
            <a:r>
              <a:rPr lang="en-US" dirty="0" err="1"/>
              <a:t>DoubleBuffer</a:t>
            </a:r>
            <a:r>
              <a:rPr lang="en-US" dirty="0"/>
              <a:t>, </a:t>
            </a:r>
            <a:r>
              <a:rPr lang="en-US" dirty="0" err="1"/>
              <a:t>FloatBuffer</a:t>
            </a:r>
            <a:r>
              <a:rPr lang="en-US" dirty="0"/>
              <a:t>, </a:t>
            </a:r>
            <a:r>
              <a:rPr lang="en-US" dirty="0" err="1"/>
              <a:t>IntBuffer</a:t>
            </a:r>
            <a:r>
              <a:rPr lang="en-US" dirty="0"/>
              <a:t> </a:t>
            </a:r>
            <a:r>
              <a:rPr lang="en-US" dirty="0" err="1"/>
              <a:t>ve</a:t>
            </a:r>
            <a:r>
              <a:rPr lang="en-US" dirty="0"/>
              <a:t> </a:t>
            </a:r>
            <a:r>
              <a:rPr lang="en-US" dirty="0" err="1"/>
              <a:t>LongBuffer</a:t>
            </a:r>
            <a:r>
              <a:rPr lang="en-US" dirty="0"/>
              <a:t> </a:t>
            </a:r>
            <a:r>
              <a:rPr lang="en-US" dirty="0" err="1"/>
              <a:t>sınıfı</a:t>
            </a:r>
            <a:r>
              <a:rPr lang="en-US" dirty="0"/>
              <a:t> </a:t>
            </a:r>
            <a:r>
              <a:rPr lang="en-US" dirty="0" err="1"/>
              <a:t>metodlarıyla</a:t>
            </a:r>
            <a:r>
              <a:rPr lang="en-US" dirty="0"/>
              <a:t> </a:t>
            </a:r>
            <a:r>
              <a:rPr lang="en-US" dirty="0" err="1"/>
              <a:t>aynıdır</a:t>
            </a:r>
            <a:r>
              <a:rPr lang="en-US" dirty="0"/>
              <a:t>. </a:t>
            </a:r>
            <a:r>
              <a:rPr lang="en-US" dirty="0" err="1"/>
              <a:t>Ancak</a:t>
            </a:r>
            <a:r>
              <a:rPr lang="en-US" dirty="0"/>
              <a:t> </a:t>
            </a:r>
            <a:r>
              <a:rPr lang="en-US" dirty="0" err="1"/>
              <a:t>dönüş</a:t>
            </a:r>
            <a:r>
              <a:rPr lang="en-US" dirty="0"/>
              <a:t> </a:t>
            </a:r>
            <a:r>
              <a:rPr lang="en-US" dirty="0" err="1"/>
              <a:t>değer</a:t>
            </a:r>
            <a:r>
              <a:rPr lang="en-US" dirty="0"/>
              <a:t> </a:t>
            </a:r>
            <a:r>
              <a:rPr lang="en-US" dirty="0" err="1"/>
              <a:t>tipleri</a:t>
            </a:r>
            <a:r>
              <a:rPr lang="en-US" dirty="0"/>
              <a:t> </a:t>
            </a:r>
            <a:r>
              <a:rPr lang="en-US" dirty="0" err="1"/>
              <a:t>ShortBuffer</a:t>
            </a:r>
            <a:r>
              <a:rPr lang="en-US" dirty="0"/>
              <a:t> </a:t>
            </a:r>
            <a:r>
              <a:rPr lang="en-US" dirty="0" err="1"/>
              <a:t>türündendir</a:t>
            </a:r>
            <a:r>
              <a:rPr lang="en-US" dirty="0"/>
              <a:t>.</a:t>
            </a:r>
            <a:r>
              <a:rPr lang="tr-TR" dirty="0"/>
              <a:t> </a:t>
            </a:r>
            <a:r>
              <a:rPr lang="en-US" dirty="0" err="1"/>
              <a:t>Metodlara</a:t>
            </a:r>
            <a:r>
              <a:rPr lang="en-US" dirty="0"/>
              <a:t> </a:t>
            </a:r>
            <a:r>
              <a:rPr lang="en-US" dirty="0" err="1"/>
              <a:t>parametre</a:t>
            </a:r>
            <a:r>
              <a:rPr lang="en-US" dirty="0"/>
              <a:t> </a:t>
            </a:r>
            <a:r>
              <a:rPr lang="en-US" dirty="0" err="1"/>
              <a:t>olarak</a:t>
            </a:r>
            <a:r>
              <a:rPr lang="en-US" dirty="0"/>
              <a:t> </a:t>
            </a:r>
            <a:r>
              <a:rPr lang="en-US" dirty="0" err="1"/>
              <a:t>verilen</a:t>
            </a:r>
            <a:r>
              <a:rPr lang="en-US" dirty="0"/>
              <a:t> </a:t>
            </a:r>
            <a:r>
              <a:rPr lang="en-US" dirty="0" err="1"/>
              <a:t>değerler</a:t>
            </a:r>
            <a:r>
              <a:rPr lang="en-US" dirty="0"/>
              <a:t> short </a:t>
            </a:r>
            <a:r>
              <a:rPr lang="en-US" dirty="0" err="1"/>
              <a:t>tipindedir</a:t>
            </a:r>
            <a:r>
              <a:rPr lang="en-US" dirty="0"/>
              <a:t>. </a:t>
            </a:r>
            <a:r>
              <a:rPr lang="en-US" dirty="0" err="1"/>
              <a:t>Diğer</a:t>
            </a:r>
            <a:r>
              <a:rPr lang="en-US" dirty="0"/>
              <a:t> </a:t>
            </a:r>
            <a:r>
              <a:rPr lang="en-US" dirty="0" err="1"/>
              <a:t>sınıflara</a:t>
            </a:r>
            <a:r>
              <a:rPr lang="en-US" dirty="0"/>
              <a:t> </a:t>
            </a:r>
            <a:r>
              <a:rPr lang="en-US" dirty="0" err="1"/>
              <a:t>olan</a:t>
            </a:r>
            <a:r>
              <a:rPr lang="en-US" dirty="0"/>
              <a:t> </a:t>
            </a:r>
            <a:r>
              <a:rPr lang="en-US" dirty="0" err="1"/>
              <a:t>farklılığı</a:t>
            </a:r>
            <a:r>
              <a:rPr lang="en-US" dirty="0"/>
              <a:t> </a:t>
            </a:r>
            <a:r>
              <a:rPr lang="en-US" dirty="0" err="1"/>
              <a:t>gösterme</a:t>
            </a:r>
            <a:r>
              <a:rPr lang="en-US" dirty="0"/>
              <a:t> </a:t>
            </a:r>
            <a:r>
              <a:rPr lang="en-US" dirty="0" err="1"/>
              <a:t>amaçlı</a:t>
            </a:r>
            <a:r>
              <a:rPr lang="en-US" dirty="0"/>
              <a:t> put()</a:t>
            </a:r>
            <a:r>
              <a:rPr lang="en-US" dirty="0" err="1"/>
              <a:t>ve</a:t>
            </a:r>
            <a:r>
              <a:rPr lang="en-US" dirty="0"/>
              <a:t> wrap() </a:t>
            </a:r>
            <a:r>
              <a:rPr lang="en-US" dirty="0" err="1"/>
              <a:t>metodlarını</a:t>
            </a:r>
            <a:r>
              <a:rPr lang="en-US" dirty="0"/>
              <a:t> </a:t>
            </a:r>
            <a:r>
              <a:rPr lang="en-US" dirty="0" err="1"/>
              <a:t>inceleyelim</a:t>
            </a:r>
            <a:endParaRPr lang="en-US" dirty="0"/>
          </a:p>
          <a:p>
            <a:pPr marL="0" indent="0" algn="just">
              <a:buNone/>
            </a:pPr>
            <a:endParaRPr lang="en-US" dirty="0"/>
          </a:p>
        </p:txBody>
      </p:sp>
      <p:graphicFrame>
        <p:nvGraphicFramePr>
          <p:cNvPr id="5" name="Tablo 5">
            <a:extLst>
              <a:ext uri="{FF2B5EF4-FFF2-40B4-BE49-F238E27FC236}">
                <a16:creationId xmlns:a16="http://schemas.microsoft.com/office/drawing/2014/main" id="{34F40ACA-7F9E-4C1E-B771-B594515F201B}"/>
              </a:ext>
            </a:extLst>
          </p:cNvPr>
          <p:cNvGraphicFramePr>
            <a:graphicFrameLocks noGrp="1"/>
          </p:cNvGraphicFramePr>
          <p:nvPr>
            <p:extLst>
              <p:ext uri="{D42A27DB-BD31-4B8C-83A1-F6EECF244321}">
                <p14:modId xmlns:p14="http://schemas.microsoft.com/office/powerpoint/2010/main" val="1807699381"/>
              </p:ext>
            </p:extLst>
          </p:nvPr>
        </p:nvGraphicFramePr>
        <p:xfrm>
          <a:off x="2663776" y="3305789"/>
          <a:ext cx="7681193" cy="3258914"/>
        </p:xfrm>
        <a:graphic>
          <a:graphicData uri="http://schemas.openxmlformats.org/drawingml/2006/table">
            <a:tbl>
              <a:tblPr firstRow="1" bandRow="1">
                <a:tableStyleId>{616DA210-FB5B-4158-B5E0-FEB733F419BA}</a:tableStyleId>
              </a:tblPr>
              <a:tblGrid>
                <a:gridCol w="3126661">
                  <a:extLst>
                    <a:ext uri="{9D8B030D-6E8A-4147-A177-3AD203B41FA5}">
                      <a16:colId xmlns:a16="http://schemas.microsoft.com/office/drawing/2014/main" val="1361079871"/>
                    </a:ext>
                  </a:extLst>
                </a:gridCol>
                <a:gridCol w="4554532">
                  <a:extLst>
                    <a:ext uri="{9D8B030D-6E8A-4147-A177-3AD203B41FA5}">
                      <a16:colId xmlns:a16="http://schemas.microsoft.com/office/drawing/2014/main" val="2443107274"/>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METODLAR</a:t>
                      </a:r>
                      <a:endParaRPr kumimoji="0" lang="tr-TR" sz="1200" b="1" i="1" u="none" strike="noStrike" kern="1200" cap="none" spc="0" normalizeH="0" baseline="0" noProof="0" dirty="0">
                        <a:ln>
                          <a:noFill/>
                        </a:ln>
                        <a:solidFill>
                          <a:schemeClr val="tx1"/>
                        </a:solidFill>
                        <a:effectLst/>
                        <a:uLnTx/>
                        <a:uFillTx/>
                        <a:latin typeface="-apple-system"/>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1200" b="1" u="none" strike="noStrike" kern="1200" cap="none" spc="0" normalizeH="0" baseline="0" noProof="0" dirty="0">
                          <a:ln>
                            <a:noFill/>
                          </a:ln>
                          <a:solidFill>
                            <a:schemeClr val="tx1"/>
                          </a:solidFill>
                          <a:effectLst/>
                          <a:uLnTx/>
                          <a:uFillTx/>
                        </a:rPr>
                        <a:t>TANIMLAR</a:t>
                      </a:r>
                      <a:endParaRPr kumimoji="0" lang="tr-TR" sz="1200" b="1" i="1" u="none" strike="noStrike" kern="1200" cap="none" spc="0" normalizeH="0" baseline="0" noProof="0" dirty="0">
                        <a:ln>
                          <a:noFill/>
                        </a:ln>
                        <a:solidFill>
                          <a:schemeClr val="tx1"/>
                        </a:solidFill>
                        <a:effectLst/>
                        <a:uLnTx/>
                        <a:uFillTx/>
                        <a:latin typeface="-apple-system"/>
                        <a:ea typeface="+mn-ea"/>
                        <a:cs typeface="+mn-cs"/>
                      </a:endParaRPr>
                    </a:p>
                  </a:txBody>
                  <a:tcPr/>
                </a:tc>
                <a:extLst>
                  <a:ext uri="{0D108BD9-81ED-4DB2-BD59-A6C34878D82A}">
                    <a16:rowId xmlns:a16="http://schemas.microsoft.com/office/drawing/2014/main" val="251745839"/>
                  </a:ext>
                </a:extLst>
              </a:tr>
              <a:tr h="316376">
                <a:tc>
                  <a:txBody>
                    <a:bodyPr/>
                    <a:lstStyle/>
                    <a:p>
                      <a:pPr algn="ctr"/>
                      <a:r>
                        <a:rPr lang="tr-TR" sz="1200" b="1" dirty="0" err="1"/>
                        <a:t>ShortBuffer</a:t>
                      </a:r>
                      <a:r>
                        <a:rPr lang="tr-TR" sz="1200" b="1" dirty="0"/>
                        <a:t> put(</a:t>
                      </a:r>
                      <a:r>
                        <a:rPr lang="tr-TR" sz="1200" b="1" dirty="0" err="1"/>
                        <a:t>short</a:t>
                      </a:r>
                      <a:r>
                        <a:rPr lang="tr-TR" sz="1200" b="1" dirty="0"/>
                        <a:t> d); </a:t>
                      </a:r>
                      <a:endParaRPr lang="tr-TR" sz="1200" b="1" dirty="0">
                        <a:latin typeface="-apple-system"/>
                      </a:endParaRPr>
                    </a:p>
                  </a:txBody>
                  <a:tcPr/>
                </a:tc>
                <a:tc>
                  <a:txBody>
                    <a:bodyPr/>
                    <a:lstStyle/>
                    <a:p>
                      <a:r>
                        <a:rPr lang="tr-TR" sz="1200" dirty="0"/>
                        <a:t>Parametre olarak belirtilen </a:t>
                      </a:r>
                      <a:r>
                        <a:rPr lang="tr-TR" sz="1200" dirty="0" err="1"/>
                        <a:t>short</a:t>
                      </a:r>
                      <a:r>
                        <a:rPr lang="tr-TR" sz="1200" dirty="0"/>
                        <a:t> türdeki veriyi tampona ekler</a:t>
                      </a:r>
                      <a:endParaRPr lang="tr-TR" sz="1200" dirty="0">
                        <a:latin typeface="-apple-system"/>
                      </a:endParaRPr>
                    </a:p>
                  </a:txBody>
                  <a:tcPr/>
                </a:tc>
                <a:extLst>
                  <a:ext uri="{0D108BD9-81ED-4DB2-BD59-A6C34878D82A}">
                    <a16:rowId xmlns:a16="http://schemas.microsoft.com/office/drawing/2014/main" val="686802873"/>
                  </a:ext>
                </a:extLst>
              </a:tr>
              <a:tr h="316376">
                <a:tc>
                  <a:txBody>
                    <a:bodyPr/>
                    <a:lstStyle/>
                    <a:p>
                      <a:pPr algn="ctr"/>
                      <a:r>
                        <a:rPr lang="tr-TR" sz="1200" b="1" dirty="0" err="1"/>
                        <a:t>ShortBuffer</a:t>
                      </a:r>
                      <a:r>
                        <a:rPr lang="tr-TR" sz="1200" b="1" dirty="0"/>
                        <a:t> put(</a:t>
                      </a:r>
                      <a:r>
                        <a:rPr lang="tr-TR" sz="1200" b="1" dirty="0" err="1"/>
                        <a:t>short</a:t>
                      </a:r>
                      <a:r>
                        <a:rPr lang="tr-TR" sz="1200" b="1" dirty="0"/>
                        <a:t>[] dizi); </a:t>
                      </a:r>
                      <a:endParaRPr lang="tr-TR" sz="1200" b="1" dirty="0">
                        <a:latin typeface="-apple-system"/>
                      </a:endParaRPr>
                    </a:p>
                  </a:txBody>
                  <a:tcPr/>
                </a:tc>
                <a:tc>
                  <a:txBody>
                    <a:bodyPr/>
                    <a:lstStyle/>
                    <a:p>
                      <a:r>
                        <a:rPr lang="tr-TR" sz="1200" dirty="0"/>
                        <a:t>Parametre olarak belirtilen </a:t>
                      </a:r>
                      <a:r>
                        <a:rPr lang="tr-TR" sz="1200" dirty="0" err="1"/>
                        <a:t>short</a:t>
                      </a:r>
                      <a:r>
                        <a:rPr lang="tr-TR" sz="1200" dirty="0"/>
                        <a:t> türdeki diziyi tampona ekler.</a:t>
                      </a:r>
                      <a:endParaRPr lang="tr-TR" sz="1200" dirty="0">
                        <a:latin typeface="-apple-system"/>
                      </a:endParaRPr>
                    </a:p>
                  </a:txBody>
                  <a:tcPr/>
                </a:tc>
                <a:extLst>
                  <a:ext uri="{0D108BD9-81ED-4DB2-BD59-A6C34878D82A}">
                    <a16:rowId xmlns:a16="http://schemas.microsoft.com/office/drawing/2014/main" val="3837855311"/>
                  </a:ext>
                </a:extLst>
              </a:tr>
              <a:tr h="515576">
                <a:tc>
                  <a:txBody>
                    <a:bodyPr/>
                    <a:lstStyle/>
                    <a:p>
                      <a:pPr algn="ctr"/>
                      <a:r>
                        <a:rPr lang="tr-TR" sz="1200" b="1" dirty="0" err="1"/>
                        <a:t>ShortBuffer</a:t>
                      </a:r>
                      <a:r>
                        <a:rPr lang="tr-TR" sz="1200" b="1" dirty="0"/>
                        <a:t> put(</a:t>
                      </a:r>
                      <a:r>
                        <a:rPr lang="tr-TR" sz="1200" b="1" dirty="0" err="1"/>
                        <a:t>short</a:t>
                      </a:r>
                      <a:r>
                        <a:rPr lang="tr-TR" sz="1200" b="1" dirty="0"/>
                        <a:t>[] </a:t>
                      </a:r>
                      <a:r>
                        <a:rPr lang="tr-TR" sz="1200" b="1" dirty="0" err="1"/>
                        <a:t>dizi,int</a:t>
                      </a:r>
                      <a:r>
                        <a:rPr lang="tr-TR" sz="1200" b="1" dirty="0"/>
                        <a:t> </a:t>
                      </a:r>
                      <a:r>
                        <a:rPr lang="tr-TR" sz="1200" b="1" dirty="0" err="1"/>
                        <a:t>off,int</a:t>
                      </a:r>
                      <a:r>
                        <a:rPr lang="tr-TR" sz="1200" b="1" dirty="0"/>
                        <a:t> </a:t>
                      </a:r>
                      <a:r>
                        <a:rPr lang="tr-TR" sz="1200" b="1" dirty="0" err="1"/>
                        <a:t>len</a:t>
                      </a:r>
                      <a:r>
                        <a:rPr lang="tr-TR" sz="1200" b="1" dirty="0"/>
                        <a:t>); </a:t>
                      </a:r>
                      <a:endParaRPr lang="tr-TR" sz="1200" b="1" dirty="0">
                        <a:latin typeface="-apple-system"/>
                      </a:endParaRPr>
                    </a:p>
                  </a:txBody>
                  <a:tcPr/>
                </a:tc>
                <a:tc>
                  <a:txBody>
                    <a:bodyPr/>
                    <a:lstStyle/>
                    <a:p>
                      <a:r>
                        <a:rPr lang="tr-TR" sz="1200" dirty="0"/>
                        <a:t>İlk parametreyle belirtilen diziyi, ikinci ve üçüncü parametrelere göre tampona ekler.</a:t>
                      </a:r>
                      <a:endParaRPr lang="tr-TR" sz="1200" dirty="0">
                        <a:latin typeface="-apple-system"/>
                      </a:endParaRPr>
                    </a:p>
                  </a:txBody>
                  <a:tcPr/>
                </a:tc>
                <a:extLst>
                  <a:ext uri="{0D108BD9-81ED-4DB2-BD59-A6C34878D82A}">
                    <a16:rowId xmlns:a16="http://schemas.microsoft.com/office/drawing/2014/main" val="1528345497"/>
                  </a:ext>
                </a:extLst>
              </a:tr>
              <a:tr h="433552">
                <a:tc>
                  <a:txBody>
                    <a:bodyPr/>
                    <a:lstStyle/>
                    <a:p>
                      <a:pPr algn="ctr"/>
                      <a:r>
                        <a:rPr lang="tr-TR" sz="1200" b="1" dirty="0" err="1"/>
                        <a:t>ShortBuffer</a:t>
                      </a:r>
                      <a:r>
                        <a:rPr lang="tr-TR" sz="1200" b="1" dirty="0"/>
                        <a:t> put(</a:t>
                      </a:r>
                      <a:r>
                        <a:rPr lang="tr-TR" sz="1200" b="1" dirty="0" err="1"/>
                        <a:t>ShortBuffer</a:t>
                      </a:r>
                      <a:r>
                        <a:rPr lang="tr-TR" sz="1200" b="1" dirty="0"/>
                        <a:t> </a:t>
                      </a:r>
                      <a:r>
                        <a:rPr lang="tr-TR" sz="1200" b="1" dirty="0" err="1"/>
                        <a:t>dbl</a:t>
                      </a:r>
                      <a:r>
                        <a:rPr lang="tr-TR" sz="1200" b="1" dirty="0"/>
                        <a:t>); </a:t>
                      </a:r>
                      <a:endParaRPr lang="tr-TR" sz="1200" b="1" dirty="0">
                        <a:latin typeface="-apple-system"/>
                      </a:endParaRPr>
                    </a:p>
                  </a:txBody>
                  <a:tcPr/>
                </a:tc>
                <a:tc>
                  <a:txBody>
                    <a:bodyPr/>
                    <a:lstStyle/>
                    <a:p>
                      <a:r>
                        <a:rPr lang="tr-TR" sz="1200" dirty="0"/>
                        <a:t>Parametre olarak belirtilen </a:t>
                      </a:r>
                      <a:r>
                        <a:rPr lang="tr-TR" sz="1200" dirty="0" err="1"/>
                        <a:t>ShortBuffer</a:t>
                      </a:r>
                      <a:r>
                        <a:rPr lang="tr-TR" sz="1200" dirty="0"/>
                        <a:t> türündeki tamponu, mevcut tampona ekler.</a:t>
                      </a:r>
                      <a:endParaRPr lang="tr-TR" sz="1200" dirty="0">
                        <a:latin typeface="-apple-system"/>
                      </a:endParaRPr>
                    </a:p>
                  </a:txBody>
                  <a:tcPr/>
                </a:tc>
                <a:extLst>
                  <a:ext uri="{0D108BD9-81ED-4DB2-BD59-A6C34878D82A}">
                    <a16:rowId xmlns:a16="http://schemas.microsoft.com/office/drawing/2014/main" val="2908722004"/>
                  </a:ext>
                </a:extLst>
              </a:tr>
              <a:tr h="400409">
                <a:tc>
                  <a:txBody>
                    <a:bodyPr/>
                    <a:lstStyle/>
                    <a:p>
                      <a:pPr algn="ctr"/>
                      <a:r>
                        <a:rPr lang="tr-TR" sz="1200" b="1" dirty="0" err="1"/>
                        <a:t>ShortBuffer</a:t>
                      </a:r>
                      <a:r>
                        <a:rPr lang="tr-TR" sz="1200" b="1" dirty="0"/>
                        <a:t> Wrap(</a:t>
                      </a:r>
                      <a:r>
                        <a:rPr lang="tr-TR" sz="1200" b="1" dirty="0" err="1"/>
                        <a:t>short</a:t>
                      </a:r>
                      <a:r>
                        <a:rPr lang="tr-TR" sz="1200" b="1" dirty="0"/>
                        <a:t>[] dizi); </a:t>
                      </a:r>
                      <a:endParaRPr lang="tr-TR" sz="1200" b="1" dirty="0">
                        <a:latin typeface="-apple-system"/>
                      </a:endParaRPr>
                    </a:p>
                  </a:txBody>
                  <a:tcPr/>
                </a:tc>
                <a:tc>
                  <a:txBody>
                    <a:bodyPr/>
                    <a:lstStyle/>
                    <a:p>
                      <a:r>
                        <a:rPr lang="tr-TR" sz="1200" dirty="0"/>
                        <a:t>Mevcut tampon içerisine </a:t>
                      </a:r>
                      <a:r>
                        <a:rPr lang="tr-TR" sz="1200" dirty="0" err="1"/>
                        <a:t>short</a:t>
                      </a:r>
                      <a:r>
                        <a:rPr lang="tr-TR" sz="1200" dirty="0"/>
                        <a:t> türdeki diziyi yazar</a:t>
                      </a:r>
                      <a:endParaRPr lang="tr-TR" sz="1200" dirty="0">
                        <a:latin typeface="-apple-system"/>
                      </a:endParaRPr>
                    </a:p>
                  </a:txBody>
                  <a:tcPr/>
                </a:tc>
                <a:extLst>
                  <a:ext uri="{0D108BD9-81ED-4DB2-BD59-A6C34878D82A}">
                    <a16:rowId xmlns:a16="http://schemas.microsoft.com/office/drawing/2014/main" val="19558131"/>
                  </a:ext>
                </a:extLst>
              </a:tr>
              <a:tr h="697009">
                <a:tc>
                  <a:txBody>
                    <a:bodyPr/>
                    <a:lstStyle/>
                    <a:p>
                      <a:pPr algn="ctr"/>
                      <a:r>
                        <a:rPr lang="tr-TR" sz="1200" b="1" dirty="0" err="1"/>
                        <a:t>ShortBuffer</a:t>
                      </a:r>
                      <a:r>
                        <a:rPr lang="tr-TR" sz="1200" b="1" dirty="0"/>
                        <a:t> </a:t>
                      </a:r>
                      <a:r>
                        <a:rPr lang="tr-TR" sz="1200" b="1" dirty="0" err="1"/>
                        <a:t>wrap</a:t>
                      </a:r>
                      <a:r>
                        <a:rPr lang="tr-TR" sz="1200" b="1" dirty="0"/>
                        <a:t>(</a:t>
                      </a:r>
                      <a:r>
                        <a:rPr lang="tr-TR" sz="1200" b="1" dirty="0" err="1"/>
                        <a:t>short</a:t>
                      </a:r>
                      <a:r>
                        <a:rPr lang="tr-TR" sz="1200" b="1" dirty="0"/>
                        <a:t>[] </a:t>
                      </a:r>
                      <a:r>
                        <a:rPr lang="tr-TR" sz="1200" b="1" dirty="0" err="1"/>
                        <a:t>dizi,int</a:t>
                      </a:r>
                      <a:r>
                        <a:rPr lang="tr-TR" sz="1200" b="1" dirty="0"/>
                        <a:t> </a:t>
                      </a:r>
                      <a:r>
                        <a:rPr lang="tr-TR" sz="1200" b="1" dirty="0" err="1"/>
                        <a:t>offset,int</a:t>
                      </a:r>
                      <a:r>
                        <a:rPr lang="tr-TR" sz="1200" b="1" dirty="0"/>
                        <a:t> </a:t>
                      </a:r>
                      <a:r>
                        <a:rPr lang="tr-TR" sz="1200" b="1" dirty="0" err="1"/>
                        <a:t>len</a:t>
                      </a:r>
                      <a:r>
                        <a:rPr lang="tr-TR" sz="1200" b="1" dirty="0"/>
                        <a:t>); </a:t>
                      </a:r>
                      <a:endParaRPr lang="tr-TR" sz="1200" b="1" dirty="0">
                        <a:latin typeface="-apple-system"/>
                      </a:endParaRPr>
                    </a:p>
                  </a:txBody>
                  <a:tcPr/>
                </a:tc>
                <a:tc>
                  <a:txBody>
                    <a:bodyPr/>
                    <a:lstStyle/>
                    <a:p>
                      <a:r>
                        <a:rPr lang="tr-TR" sz="1200" dirty="0"/>
                        <a:t>İlk parametrede belirtilen </a:t>
                      </a:r>
                      <a:r>
                        <a:rPr lang="tr-TR" sz="1200" dirty="0" err="1"/>
                        <a:t>short</a:t>
                      </a:r>
                      <a:r>
                        <a:rPr lang="tr-TR" sz="1200" dirty="0"/>
                        <a:t> türdeki diziyi, ikinci ve üçüncü parametrelere göre tampona yazar.</a:t>
                      </a:r>
                      <a:endParaRPr lang="tr-TR" sz="1200" dirty="0">
                        <a:latin typeface="-apple-system"/>
                      </a:endParaRPr>
                    </a:p>
                  </a:txBody>
                  <a:tcPr/>
                </a:tc>
                <a:extLst>
                  <a:ext uri="{0D108BD9-81ED-4DB2-BD59-A6C34878D82A}">
                    <a16:rowId xmlns:a16="http://schemas.microsoft.com/office/drawing/2014/main" val="1013525083"/>
                  </a:ext>
                </a:extLst>
              </a:tr>
            </a:tbl>
          </a:graphicData>
        </a:graphic>
      </p:graphicFrame>
    </p:spTree>
    <p:extLst>
      <p:ext uri="{BB962C8B-B14F-4D97-AF65-F5344CB8AC3E}">
        <p14:creationId xmlns:p14="http://schemas.microsoft.com/office/powerpoint/2010/main" val="314459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720567" y="668615"/>
            <a:ext cx="8911687" cy="1280890"/>
          </a:xfrm>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71470" y="1608759"/>
            <a:ext cx="9319547" cy="4766991"/>
          </a:xfrm>
        </p:spPr>
        <p:txBody>
          <a:bodyPr>
            <a:normAutofit fontScale="70000" lnSpcReduction="20000"/>
          </a:bodyPr>
          <a:lstStyle/>
          <a:p>
            <a:r>
              <a:rPr lang="tr-TR" sz="2100" dirty="0" err="1"/>
              <a:t>Javada</a:t>
            </a:r>
            <a:r>
              <a:rPr lang="tr-TR" sz="2100" dirty="0"/>
              <a:t> Gelişmiş </a:t>
            </a:r>
            <a:r>
              <a:rPr lang="tr-TR" sz="2100" dirty="0" err="1"/>
              <a:t>Tamponlama</a:t>
            </a:r>
            <a:r>
              <a:rPr lang="tr-TR" sz="2100" dirty="0"/>
              <a:t> Kavramı</a:t>
            </a:r>
          </a:p>
          <a:p>
            <a:r>
              <a:rPr lang="tr-TR" sz="2100" dirty="0" err="1"/>
              <a:t>Javada</a:t>
            </a:r>
            <a:r>
              <a:rPr lang="tr-TR" sz="2100" dirty="0"/>
              <a:t> </a:t>
            </a:r>
            <a:r>
              <a:rPr lang="tr-TR" sz="2100" dirty="0" err="1"/>
              <a:t>Buffer</a:t>
            </a:r>
            <a:r>
              <a:rPr lang="tr-TR" sz="2100" dirty="0"/>
              <a:t> Sınıfları </a:t>
            </a:r>
          </a:p>
          <a:p>
            <a:r>
              <a:rPr lang="tr-TR" sz="2100" dirty="0" err="1"/>
              <a:t>Javada</a:t>
            </a:r>
            <a:r>
              <a:rPr lang="tr-TR" sz="2100" dirty="0"/>
              <a:t> Tampon Nitelikleri</a:t>
            </a:r>
          </a:p>
          <a:p>
            <a:r>
              <a:rPr lang="tr-TR" sz="2100" dirty="0" err="1"/>
              <a:t>Javada</a:t>
            </a:r>
            <a:r>
              <a:rPr lang="tr-TR" sz="2100" dirty="0"/>
              <a:t> Tampon Oluşturma</a:t>
            </a:r>
          </a:p>
          <a:p>
            <a:r>
              <a:rPr lang="tr-TR" sz="2100" dirty="0" err="1"/>
              <a:t>ByteBuffer</a:t>
            </a:r>
            <a:r>
              <a:rPr lang="tr-TR" sz="2100" dirty="0"/>
              <a:t> Sınıfı ve </a:t>
            </a:r>
            <a:r>
              <a:rPr lang="tr-TR" sz="2100" dirty="0" err="1"/>
              <a:t>Metodları</a:t>
            </a:r>
            <a:endParaRPr lang="tr-TR" sz="2100" dirty="0"/>
          </a:p>
          <a:p>
            <a:r>
              <a:rPr lang="tr-TR" sz="2100" dirty="0" err="1"/>
              <a:t>CharBuffer</a:t>
            </a:r>
            <a:r>
              <a:rPr lang="tr-TR" sz="2100" dirty="0"/>
              <a:t> Sınıfı ve </a:t>
            </a:r>
            <a:r>
              <a:rPr lang="tr-TR" sz="2100" dirty="0" err="1"/>
              <a:t>Metodları</a:t>
            </a:r>
            <a:endParaRPr lang="tr-TR" sz="2100" dirty="0"/>
          </a:p>
          <a:p>
            <a:r>
              <a:rPr lang="tr-TR" sz="2100" dirty="0" err="1"/>
              <a:t>DoubleBuffer</a:t>
            </a:r>
            <a:r>
              <a:rPr lang="tr-TR" sz="2100" dirty="0"/>
              <a:t> Sınıfı ve </a:t>
            </a:r>
            <a:r>
              <a:rPr lang="tr-TR" sz="2100" dirty="0" err="1"/>
              <a:t>Metodları</a:t>
            </a:r>
            <a:endParaRPr lang="tr-TR" sz="2100" dirty="0"/>
          </a:p>
          <a:p>
            <a:r>
              <a:rPr lang="tr-TR" sz="2100" dirty="0" err="1"/>
              <a:t>FloatBuffer</a:t>
            </a:r>
            <a:r>
              <a:rPr lang="tr-TR" sz="2100" dirty="0"/>
              <a:t> Sınıfı </a:t>
            </a:r>
            <a:r>
              <a:rPr lang="tr-TR" sz="2100" dirty="0" err="1"/>
              <a:t>Metodları</a:t>
            </a:r>
            <a:endParaRPr lang="tr-TR" sz="2100" dirty="0"/>
          </a:p>
          <a:p>
            <a:r>
              <a:rPr lang="tr-TR" sz="2100" dirty="0" err="1"/>
              <a:t>IntBuffer</a:t>
            </a:r>
            <a:r>
              <a:rPr lang="tr-TR" sz="2100" dirty="0"/>
              <a:t> Sınıfı ve </a:t>
            </a:r>
            <a:r>
              <a:rPr lang="tr-TR" sz="2100" dirty="0" err="1"/>
              <a:t>Metodları</a:t>
            </a:r>
            <a:r>
              <a:rPr lang="tr-TR" sz="2100" dirty="0"/>
              <a:t> </a:t>
            </a:r>
          </a:p>
          <a:p>
            <a:r>
              <a:rPr lang="tr-TR" sz="2100" dirty="0" err="1"/>
              <a:t>LongBuffer</a:t>
            </a:r>
            <a:r>
              <a:rPr lang="tr-TR" sz="2100" dirty="0"/>
              <a:t> Sınıfı ve </a:t>
            </a:r>
            <a:r>
              <a:rPr lang="tr-TR" sz="2100" dirty="0" err="1"/>
              <a:t>Metodları</a:t>
            </a:r>
            <a:endParaRPr lang="tr-TR" sz="2100" dirty="0"/>
          </a:p>
          <a:p>
            <a:r>
              <a:rPr lang="tr-TR" sz="2100" dirty="0" err="1"/>
              <a:t>ShortBuffer</a:t>
            </a:r>
            <a:r>
              <a:rPr lang="tr-TR" sz="2100" dirty="0"/>
              <a:t> Sınıfı ve </a:t>
            </a:r>
            <a:r>
              <a:rPr lang="tr-TR" sz="2100" dirty="0" err="1"/>
              <a:t>Metodları</a:t>
            </a:r>
            <a:r>
              <a:rPr lang="tr-TR" sz="2100" dirty="0"/>
              <a:t> </a:t>
            </a:r>
          </a:p>
          <a:p>
            <a:r>
              <a:rPr lang="tr-TR" sz="2100" dirty="0"/>
              <a:t>Uygulama Örneği -1 </a:t>
            </a:r>
          </a:p>
          <a:p>
            <a:r>
              <a:rPr lang="tr-TR" sz="2100" dirty="0"/>
              <a:t>Uygulama Örneği -2</a:t>
            </a:r>
          </a:p>
          <a:p>
            <a:r>
              <a:rPr lang="tr-TR" sz="2100" dirty="0"/>
              <a:t>Sonuç</a:t>
            </a:r>
          </a:p>
          <a:p>
            <a:r>
              <a:rPr lang="tr-TR" sz="2100"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6772672" y="1645921"/>
            <a:ext cx="5184661" cy="5033738"/>
          </a:xfrm>
        </p:spPr>
        <p:txBody>
          <a:bodyPr>
            <a:normAutofit/>
          </a:bodyPr>
          <a:lstStyle/>
          <a:p>
            <a:pPr algn="just"/>
            <a:r>
              <a:rPr lang="en-US" dirty="0"/>
              <a:t>İlk </a:t>
            </a:r>
            <a:r>
              <a:rPr lang="en-US" dirty="0" err="1"/>
              <a:t>olarak</a:t>
            </a:r>
            <a:r>
              <a:rPr lang="en-US" dirty="0"/>
              <a:t> </a:t>
            </a:r>
            <a:r>
              <a:rPr lang="en-US" dirty="0">
                <a:latin typeface="Courier New" panose="02070309020205020404" pitchFamily="49" charset="0"/>
                <a:cs typeface="Courier New" panose="02070309020205020404" pitchFamily="49" charset="0"/>
              </a:rPr>
              <a:t>allocate()</a:t>
            </a:r>
            <a:r>
              <a:rPr lang="en-US" dirty="0"/>
              <a:t> </a:t>
            </a:r>
            <a:r>
              <a:rPr lang="en-US" dirty="0" err="1"/>
              <a:t>metodu</a:t>
            </a:r>
            <a:r>
              <a:rPr lang="en-US" dirty="0"/>
              <a:t> </a:t>
            </a:r>
            <a:r>
              <a:rPr lang="en-US" dirty="0" err="1"/>
              <a:t>ile</a:t>
            </a:r>
            <a:r>
              <a:rPr lang="en-US" dirty="0"/>
              <a:t> </a:t>
            </a:r>
            <a:r>
              <a:rPr lang="en-US" dirty="0" err="1"/>
              <a:t>belirtilen</a:t>
            </a:r>
            <a:r>
              <a:rPr lang="en-US" dirty="0"/>
              <a:t> </a:t>
            </a:r>
            <a:r>
              <a:rPr lang="en-US" dirty="0" err="1"/>
              <a:t>değer</a:t>
            </a:r>
            <a:r>
              <a:rPr lang="en-US" dirty="0"/>
              <a:t> </a:t>
            </a:r>
            <a:r>
              <a:rPr lang="en-US" dirty="0" err="1"/>
              <a:t>kadar</a:t>
            </a:r>
            <a:r>
              <a:rPr lang="en-US" dirty="0"/>
              <a:t> tampon </a:t>
            </a:r>
            <a:r>
              <a:rPr lang="en-US" dirty="0" err="1"/>
              <a:t>alanı</a:t>
            </a:r>
            <a:r>
              <a:rPr lang="en-US" dirty="0"/>
              <a:t> </a:t>
            </a:r>
            <a:r>
              <a:rPr lang="en-US" dirty="0" err="1"/>
              <a:t>oluşturduk</a:t>
            </a:r>
            <a:r>
              <a:rPr lang="en-US" dirty="0"/>
              <a:t>.</a:t>
            </a:r>
            <a:r>
              <a:rPr lang="tr-TR" dirty="0"/>
              <a:t> Yani </a:t>
            </a:r>
            <a:r>
              <a:rPr lang="tr-TR" dirty="0" err="1"/>
              <a:t>ByteBuffer'ın</a:t>
            </a:r>
            <a:r>
              <a:rPr lang="tr-TR" dirty="0"/>
              <a:t> kapasitesinin bildirilmesi işlemini yapmış olduk. </a:t>
            </a:r>
            <a:r>
              <a:rPr lang="en-US" dirty="0" err="1"/>
              <a:t>Daha</a:t>
            </a:r>
            <a:r>
              <a:rPr lang="en-US" dirty="0"/>
              <a:t> </a:t>
            </a:r>
            <a:r>
              <a:rPr lang="en-US" dirty="0" err="1"/>
              <a:t>sonra</a:t>
            </a:r>
            <a:r>
              <a:rPr lang="en-US" dirty="0"/>
              <a:t> </a:t>
            </a:r>
            <a:r>
              <a:rPr lang="en-US" dirty="0" err="1"/>
              <a:t>ByteBuffer'ı</a:t>
            </a:r>
            <a:r>
              <a:rPr lang="en-US" dirty="0"/>
              <a:t> </a:t>
            </a:r>
            <a:r>
              <a:rPr lang="tr-TR" dirty="0"/>
              <a:t>ve</a:t>
            </a:r>
            <a:r>
              <a:rPr lang="en-US" dirty="0"/>
              <a:t> </a:t>
            </a:r>
            <a:r>
              <a:rPr lang="en-US" dirty="0" err="1"/>
              <a:t>ByteBuffer</a:t>
            </a:r>
            <a:r>
              <a:rPr lang="en-US" dirty="0"/>
              <a:t> </a:t>
            </a:r>
            <a:r>
              <a:rPr lang="en-US" dirty="0" err="1"/>
              <a:t>nesnesi</a:t>
            </a:r>
            <a:r>
              <a:rPr lang="tr-TR" dirty="0"/>
              <a:t> oluşturduk </a:t>
            </a:r>
            <a:r>
              <a:rPr lang="en-US" dirty="0"/>
              <a:t>byte</a:t>
            </a:r>
            <a:r>
              <a:rPr lang="tr-TR" dirty="0"/>
              <a:t> </a:t>
            </a:r>
            <a:r>
              <a:rPr lang="en-US" dirty="0" err="1"/>
              <a:t>cinsinden</a:t>
            </a:r>
            <a:r>
              <a:rPr lang="en-US" dirty="0"/>
              <a:t> </a:t>
            </a:r>
            <a:r>
              <a:rPr lang="en-US" dirty="0" err="1"/>
              <a:t>değerler</a:t>
            </a:r>
            <a:r>
              <a:rPr lang="en-US" dirty="0"/>
              <a:t> </a:t>
            </a:r>
            <a:r>
              <a:rPr lang="en-US" dirty="0" err="1"/>
              <a:t>atadık</a:t>
            </a:r>
            <a:r>
              <a:rPr lang="en-US" dirty="0"/>
              <a:t>.</a:t>
            </a:r>
            <a:r>
              <a:rPr lang="tr-TR" dirty="0"/>
              <a:t> </a:t>
            </a:r>
            <a:r>
              <a:rPr lang="tr-TR" dirty="0" err="1"/>
              <a:t>int’i</a:t>
            </a:r>
            <a:r>
              <a:rPr lang="tr-TR" dirty="0"/>
              <a:t>,</a:t>
            </a:r>
            <a:r>
              <a:rPr lang="en-US" dirty="0"/>
              <a:t> byte tipi </a:t>
            </a:r>
            <a:r>
              <a:rPr lang="en-US" dirty="0" err="1"/>
              <a:t>değerine</a:t>
            </a:r>
            <a:r>
              <a:rPr lang="en-US" dirty="0"/>
              <a:t> ko</a:t>
            </a:r>
            <a:r>
              <a:rPr lang="tr-TR" dirty="0" err="1"/>
              <a:t>yduk</a:t>
            </a:r>
            <a:r>
              <a:rPr lang="tr-TR" dirty="0"/>
              <a:t>. Bu işlemi </a:t>
            </a:r>
            <a:r>
              <a:rPr lang="en-US" dirty="0" err="1"/>
              <a:t>ByteBuffer'da</a:t>
            </a:r>
            <a:r>
              <a:rPr lang="en-US" dirty="0"/>
              <a:t> </a:t>
            </a:r>
            <a:r>
              <a:rPr lang="en-US" dirty="0" err="1"/>
              <a:t>putInt</a:t>
            </a:r>
            <a:r>
              <a:rPr lang="en-US" dirty="0"/>
              <a:t>() </a:t>
            </a:r>
            <a:r>
              <a:rPr lang="en-US" dirty="0" err="1"/>
              <a:t>yöntemini</a:t>
            </a:r>
            <a:r>
              <a:rPr lang="en-US" dirty="0"/>
              <a:t> </a:t>
            </a:r>
            <a:r>
              <a:rPr lang="en-US" dirty="0" err="1"/>
              <a:t>kullanarak</a:t>
            </a:r>
            <a:r>
              <a:rPr lang="tr-TR" dirty="0"/>
              <a:t> oluşturmuş olduk. Son olarak da </a:t>
            </a:r>
            <a:r>
              <a:rPr lang="en-US" dirty="0" err="1"/>
              <a:t>ByteBuffer'ı</a:t>
            </a:r>
            <a:r>
              <a:rPr lang="en-US" dirty="0"/>
              <a:t> </a:t>
            </a:r>
            <a:r>
              <a:rPr lang="en-US" dirty="0" err="1"/>
              <a:t>yazdır</a:t>
            </a:r>
            <a:r>
              <a:rPr lang="tr-TR" dirty="0" err="1"/>
              <a:t>dık</a:t>
            </a:r>
            <a:r>
              <a:rPr lang="tr-TR" dirty="0"/>
              <a:t>.</a:t>
            </a:r>
          </a:p>
          <a:p>
            <a:pPr algn="just"/>
            <a:r>
              <a:rPr lang="tr-TR" dirty="0"/>
              <a:t>Çıktısı:</a:t>
            </a:r>
            <a:endParaRPr lang="en-US" dirty="0"/>
          </a:p>
        </p:txBody>
      </p:sp>
      <p:pic>
        <p:nvPicPr>
          <p:cNvPr id="6" name="Resim 5">
            <a:extLst>
              <a:ext uri="{FF2B5EF4-FFF2-40B4-BE49-F238E27FC236}">
                <a16:creationId xmlns:a16="http://schemas.microsoft.com/office/drawing/2014/main" id="{6E37B1AC-FA26-4F00-A4F1-8D2B5EF479B3}"/>
              </a:ext>
            </a:extLst>
          </p:cNvPr>
          <p:cNvPicPr>
            <a:picLocks noChangeAspect="1"/>
          </p:cNvPicPr>
          <p:nvPr/>
        </p:nvPicPr>
        <p:blipFill>
          <a:blip r:embed="rId2"/>
          <a:stretch>
            <a:fillRect/>
          </a:stretch>
        </p:blipFill>
        <p:spPr>
          <a:xfrm>
            <a:off x="928409" y="1645921"/>
            <a:ext cx="5732928" cy="4770850"/>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EF936120-F82D-47E4-9B8C-983011E7457E}"/>
              </a:ext>
            </a:extLst>
          </p:cNvPr>
          <p:cNvPicPr>
            <a:picLocks noChangeAspect="1"/>
          </p:cNvPicPr>
          <p:nvPr/>
        </p:nvPicPr>
        <p:blipFill>
          <a:blip r:embed="rId3"/>
          <a:stretch>
            <a:fillRect/>
          </a:stretch>
        </p:blipFill>
        <p:spPr>
          <a:xfrm>
            <a:off x="7487417" y="5028564"/>
            <a:ext cx="3598043" cy="1285653"/>
          </a:xfrm>
          <a:prstGeom prst="rect">
            <a:avLst/>
          </a:prstGeom>
        </p:spPr>
      </p:pic>
    </p:spTree>
    <p:extLst>
      <p:ext uri="{BB962C8B-B14F-4D97-AF65-F5344CB8AC3E}">
        <p14:creationId xmlns:p14="http://schemas.microsoft.com/office/powerpoint/2010/main" val="427263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6498352" y="1645921"/>
            <a:ext cx="5184661" cy="5033738"/>
          </a:xfrm>
        </p:spPr>
        <p:txBody>
          <a:bodyPr>
            <a:normAutofit/>
          </a:bodyPr>
          <a:lstStyle/>
          <a:p>
            <a:pPr algn="just"/>
            <a:r>
              <a:rPr lang="en-US" dirty="0"/>
              <a:t>İlk </a:t>
            </a:r>
            <a:r>
              <a:rPr lang="en-US" dirty="0" err="1"/>
              <a:t>olarak</a:t>
            </a:r>
            <a:r>
              <a:rPr lang="en-US" dirty="0"/>
              <a:t> </a:t>
            </a:r>
            <a:r>
              <a:rPr lang="en-US" dirty="0">
                <a:latin typeface="Courier New" panose="02070309020205020404" pitchFamily="49" charset="0"/>
                <a:cs typeface="Courier New" panose="02070309020205020404" pitchFamily="49" charset="0"/>
              </a:rPr>
              <a:t>allocate()</a:t>
            </a:r>
            <a:r>
              <a:rPr lang="en-US" dirty="0"/>
              <a:t> </a:t>
            </a:r>
            <a:r>
              <a:rPr lang="en-US" dirty="0" err="1"/>
              <a:t>metodu</a:t>
            </a:r>
            <a:r>
              <a:rPr lang="en-US" dirty="0"/>
              <a:t> </a:t>
            </a:r>
            <a:r>
              <a:rPr lang="en-US" dirty="0" err="1"/>
              <a:t>ile</a:t>
            </a:r>
            <a:r>
              <a:rPr lang="en-US" dirty="0"/>
              <a:t> </a:t>
            </a:r>
            <a:r>
              <a:rPr lang="en-US" dirty="0" err="1"/>
              <a:t>belirtilen</a:t>
            </a:r>
            <a:r>
              <a:rPr lang="en-US" dirty="0"/>
              <a:t> </a:t>
            </a:r>
            <a:r>
              <a:rPr lang="en-US" dirty="0" err="1"/>
              <a:t>değer</a:t>
            </a:r>
            <a:r>
              <a:rPr lang="en-US" dirty="0"/>
              <a:t> </a:t>
            </a:r>
            <a:r>
              <a:rPr lang="en-US" dirty="0" err="1"/>
              <a:t>kadar</a:t>
            </a:r>
            <a:r>
              <a:rPr lang="en-US" dirty="0"/>
              <a:t> tampon </a:t>
            </a:r>
            <a:r>
              <a:rPr lang="en-US" dirty="0" err="1"/>
              <a:t>alanı</a:t>
            </a:r>
            <a:r>
              <a:rPr lang="en-US" dirty="0"/>
              <a:t> </a:t>
            </a:r>
            <a:r>
              <a:rPr lang="en-US" dirty="0" err="1"/>
              <a:t>oluşturduk</a:t>
            </a:r>
            <a:r>
              <a:rPr lang="en-US" dirty="0"/>
              <a:t>.</a:t>
            </a:r>
            <a:r>
              <a:rPr lang="tr-TR" dirty="0"/>
              <a:t> Yani </a:t>
            </a:r>
            <a:r>
              <a:rPr lang="en-US" dirty="0" err="1"/>
              <a:t>CharBuffer'ın</a:t>
            </a:r>
            <a:r>
              <a:rPr lang="tr-TR" dirty="0"/>
              <a:t> kapasitesinin bildirilmesi işlemini yapmış olduk. </a:t>
            </a:r>
            <a:r>
              <a:rPr lang="en-US" dirty="0" err="1"/>
              <a:t>Daha</a:t>
            </a:r>
            <a:r>
              <a:rPr lang="en-US" dirty="0"/>
              <a:t> </a:t>
            </a:r>
            <a:r>
              <a:rPr lang="en-US" dirty="0" err="1"/>
              <a:t>sonra</a:t>
            </a:r>
            <a:r>
              <a:rPr lang="en-US" dirty="0"/>
              <a:t> </a:t>
            </a:r>
            <a:r>
              <a:rPr lang="tr-TR" dirty="0" err="1"/>
              <a:t>CharBuffer’ı</a:t>
            </a:r>
            <a:r>
              <a:rPr lang="tr-TR" dirty="0"/>
              <a:t> ve </a:t>
            </a:r>
            <a:r>
              <a:rPr lang="tr-TR" dirty="0" err="1"/>
              <a:t>Charbuffer</a:t>
            </a:r>
            <a:r>
              <a:rPr lang="tr-TR" dirty="0"/>
              <a:t> nesnesi oluşturduk. Aynı zamanda boyut kapasitesini de atadık. Sonra değeri </a:t>
            </a:r>
            <a:r>
              <a:rPr lang="tr-TR" dirty="0" err="1"/>
              <a:t>charbuffer'a</a:t>
            </a:r>
            <a:r>
              <a:rPr lang="tr-TR" dirty="0"/>
              <a:t> koyma işlemini gerçekleştirdik. Son olarak da  </a:t>
            </a:r>
            <a:r>
              <a:rPr lang="tr-TR" dirty="0" err="1"/>
              <a:t>CharBuffer'ı</a:t>
            </a:r>
            <a:r>
              <a:rPr lang="tr-TR" dirty="0"/>
              <a:t> yazdırdık.</a:t>
            </a:r>
            <a:endParaRPr lang="en-US" dirty="0"/>
          </a:p>
          <a:p>
            <a:pPr algn="just"/>
            <a:r>
              <a:rPr lang="en-US" dirty="0"/>
              <a:t> </a:t>
            </a:r>
            <a:r>
              <a:rPr lang="tr-TR" dirty="0"/>
              <a:t>Çıktısı:</a:t>
            </a:r>
          </a:p>
          <a:p>
            <a:pPr algn="just"/>
            <a:endParaRPr lang="tr-TR" dirty="0"/>
          </a:p>
        </p:txBody>
      </p:sp>
      <p:pic>
        <p:nvPicPr>
          <p:cNvPr id="6" name="Resim 5" descr="metin içeren bir resim&#10;&#10;Açıklama otomatik olarak oluşturuldu">
            <a:extLst>
              <a:ext uri="{FF2B5EF4-FFF2-40B4-BE49-F238E27FC236}">
                <a16:creationId xmlns:a16="http://schemas.microsoft.com/office/drawing/2014/main" id="{9A0FD2B7-CA65-41EE-8774-A6F23C9B80B2}"/>
              </a:ext>
            </a:extLst>
          </p:cNvPr>
          <p:cNvPicPr>
            <a:picLocks noChangeAspect="1"/>
          </p:cNvPicPr>
          <p:nvPr/>
        </p:nvPicPr>
        <p:blipFill>
          <a:blip r:embed="rId2"/>
          <a:stretch>
            <a:fillRect/>
          </a:stretch>
        </p:blipFill>
        <p:spPr>
          <a:xfrm>
            <a:off x="545148" y="1645921"/>
            <a:ext cx="5953204" cy="4488963"/>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9D97499B-B63A-4D86-B9D7-7526FB01E15D}"/>
              </a:ext>
            </a:extLst>
          </p:cNvPr>
          <p:cNvPicPr>
            <a:picLocks noChangeAspect="1"/>
          </p:cNvPicPr>
          <p:nvPr/>
        </p:nvPicPr>
        <p:blipFill>
          <a:blip r:embed="rId3"/>
          <a:stretch>
            <a:fillRect/>
          </a:stretch>
        </p:blipFill>
        <p:spPr>
          <a:xfrm>
            <a:off x="7399717" y="4953001"/>
            <a:ext cx="3753762" cy="1483414"/>
          </a:xfrm>
          <a:prstGeom prst="rect">
            <a:avLst/>
          </a:prstGeom>
        </p:spPr>
      </p:pic>
    </p:spTree>
    <p:extLst>
      <p:ext uri="{BB962C8B-B14F-4D97-AF65-F5344CB8AC3E}">
        <p14:creationId xmlns:p14="http://schemas.microsoft.com/office/powerpoint/2010/main" val="195923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796441" y="627872"/>
            <a:ext cx="8911687" cy="1280890"/>
          </a:xfrm>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300953" y="1908762"/>
            <a:ext cx="8255190" cy="4083665"/>
          </a:xfrm>
        </p:spPr>
        <p:txBody>
          <a:bodyPr>
            <a:normAutofit lnSpcReduction="10000"/>
          </a:bodyPr>
          <a:lstStyle/>
          <a:p>
            <a:pPr algn="just"/>
            <a:r>
              <a:rPr lang="en-US" dirty="0"/>
              <a:t>Bir Buffer </a:t>
            </a:r>
            <a:r>
              <a:rPr lang="en-US" dirty="0" err="1"/>
              <a:t>nesne</a:t>
            </a:r>
            <a:r>
              <a:rPr lang="en-US" dirty="0"/>
              <a:t>, </a:t>
            </a:r>
            <a:r>
              <a:rPr lang="en-US" dirty="0" err="1"/>
              <a:t>sabit</a:t>
            </a:r>
            <a:r>
              <a:rPr lang="en-US" dirty="0"/>
              <a:t> </a:t>
            </a:r>
            <a:r>
              <a:rPr lang="en-US" dirty="0" err="1"/>
              <a:t>miktarda</a:t>
            </a:r>
            <a:r>
              <a:rPr lang="en-US" dirty="0"/>
              <a:t> </a:t>
            </a:r>
            <a:r>
              <a:rPr lang="en-US" dirty="0" err="1"/>
              <a:t>veri</a:t>
            </a:r>
            <a:r>
              <a:rPr lang="en-US" dirty="0"/>
              <a:t> </a:t>
            </a:r>
            <a:r>
              <a:rPr lang="en-US" dirty="0" err="1"/>
              <a:t>için</a:t>
            </a:r>
            <a:r>
              <a:rPr lang="en-US" dirty="0"/>
              <a:t> </a:t>
            </a:r>
            <a:r>
              <a:rPr lang="en-US" dirty="0" err="1"/>
              <a:t>kap</a:t>
            </a:r>
            <a:r>
              <a:rPr lang="en-US" dirty="0"/>
              <a:t> </a:t>
            </a:r>
            <a:r>
              <a:rPr lang="en-US" dirty="0" err="1"/>
              <a:t>olarak</a:t>
            </a:r>
            <a:r>
              <a:rPr lang="en-US" dirty="0"/>
              <a:t> </a:t>
            </a:r>
            <a:r>
              <a:rPr lang="en-US" dirty="0" err="1"/>
              <a:t>adlandırılabilir</a:t>
            </a:r>
            <a:r>
              <a:rPr lang="en-US" dirty="0"/>
              <a:t>. </a:t>
            </a:r>
            <a:r>
              <a:rPr lang="en-US" dirty="0" err="1"/>
              <a:t>Verilerin</a:t>
            </a:r>
            <a:r>
              <a:rPr lang="en-US" dirty="0"/>
              <a:t> </a:t>
            </a:r>
            <a:r>
              <a:rPr lang="en-US" dirty="0" err="1"/>
              <a:t>depolanıp</a:t>
            </a:r>
            <a:r>
              <a:rPr lang="en-US" dirty="0"/>
              <a:t> </a:t>
            </a:r>
            <a:r>
              <a:rPr lang="en-US" dirty="0" err="1"/>
              <a:t>daha</a:t>
            </a:r>
            <a:r>
              <a:rPr lang="en-US" dirty="0"/>
              <a:t> </a:t>
            </a:r>
            <a:r>
              <a:rPr lang="en-US" dirty="0" err="1"/>
              <a:t>sonra</a:t>
            </a:r>
            <a:r>
              <a:rPr lang="en-US" dirty="0"/>
              <a:t> </a:t>
            </a:r>
            <a:r>
              <a:rPr lang="en-US" dirty="0" err="1"/>
              <a:t>alınabileceği</a:t>
            </a:r>
            <a:r>
              <a:rPr lang="en-US" dirty="0"/>
              <a:t> </a:t>
            </a:r>
            <a:r>
              <a:rPr lang="en-US" dirty="0" err="1"/>
              <a:t>bir</a:t>
            </a:r>
            <a:r>
              <a:rPr lang="en-US" dirty="0"/>
              <a:t> </a:t>
            </a:r>
            <a:r>
              <a:rPr lang="en-US" dirty="0" err="1"/>
              <a:t>bekletme</a:t>
            </a:r>
            <a:r>
              <a:rPr lang="en-US" dirty="0"/>
              <a:t> </a:t>
            </a:r>
            <a:r>
              <a:rPr lang="en-US" dirty="0" err="1"/>
              <a:t>tankı</a:t>
            </a:r>
            <a:r>
              <a:rPr lang="en-US" dirty="0"/>
              <a:t> </a:t>
            </a:r>
            <a:r>
              <a:rPr lang="en-US" dirty="0" err="1"/>
              <a:t>görevi</a:t>
            </a:r>
            <a:r>
              <a:rPr lang="en-US" dirty="0"/>
              <a:t> </a:t>
            </a:r>
            <a:r>
              <a:rPr lang="en-US" dirty="0" err="1"/>
              <a:t>görür</a:t>
            </a:r>
            <a:r>
              <a:rPr lang="en-US" dirty="0"/>
              <a:t>. </a:t>
            </a:r>
            <a:r>
              <a:rPr lang="en-US" dirty="0" err="1"/>
              <a:t>Java’nın</a:t>
            </a:r>
            <a:r>
              <a:rPr lang="en-US" dirty="0"/>
              <a:t> </a:t>
            </a:r>
            <a:r>
              <a:rPr lang="en-US" dirty="0" err="1"/>
              <a:t>dosya</a:t>
            </a:r>
            <a:r>
              <a:rPr lang="en-US" dirty="0"/>
              <a:t> </a:t>
            </a:r>
            <a:r>
              <a:rPr lang="en-US" dirty="0" err="1"/>
              <a:t>üzerinde</a:t>
            </a:r>
            <a:r>
              <a:rPr lang="en-US" dirty="0"/>
              <a:t> </a:t>
            </a:r>
            <a:r>
              <a:rPr lang="en-US" dirty="0" err="1"/>
              <a:t>işlemlerinde</a:t>
            </a:r>
            <a:r>
              <a:rPr lang="en-US" dirty="0"/>
              <a:t> </a:t>
            </a:r>
            <a:r>
              <a:rPr lang="en-US" dirty="0" err="1"/>
              <a:t>daha</a:t>
            </a:r>
            <a:r>
              <a:rPr lang="en-US" dirty="0"/>
              <a:t> </a:t>
            </a:r>
            <a:r>
              <a:rPr lang="en-US" dirty="0" err="1"/>
              <a:t>gelişmiş</a:t>
            </a:r>
            <a:r>
              <a:rPr lang="en-US" dirty="0"/>
              <a:t> </a:t>
            </a:r>
            <a:r>
              <a:rPr lang="en-US" dirty="0" err="1"/>
              <a:t>giriş</a:t>
            </a:r>
            <a:r>
              <a:rPr lang="en-US" dirty="0"/>
              <a:t> </a:t>
            </a:r>
            <a:r>
              <a:rPr lang="en-US" dirty="0" err="1"/>
              <a:t>çıkış</a:t>
            </a:r>
            <a:r>
              <a:rPr lang="en-US" dirty="0"/>
              <a:t> </a:t>
            </a:r>
            <a:r>
              <a:rPr lang="en-US" dirty="0" err="1"/>
              <a:t>işlemleri</a:t>
            </a:r>
            <a:r>
              <a:rPr lang="en-US" dirty="0"/>
              <a:t> de</a:t>
            </a:r>
            <a:r>
              <a:rPr lang="tr-TR" dirty="0"/>
              <a:t> </a:t>
            </a:r>
            <a:r>
              <a:rPr lang="en-US" dirty="0" err="1"/>
              <a:t>mevcut</a:t>
            </a:r>
            <a:r>
              <a:rPr lang="en-US" dirty="0"/>
              <a:t>. </a:t>
            </a:r>
            <a:r>
              <a:rPr lang="en-US" dirty="0" err="1"/>
              <a:t>Ağ</a:t>
            </a:r>
            <a:r>
              <a:rPr lang="en-US" dirty="0"/>
              <a:t> </a:t>
            </a:r>
            <a:r>
              <a:rPr lang="en-US" dirty="0" err="1"/>
              <a:t>uygulamalarında</a:t>
            </a:r>
            <a:r>
              <a:rPr lang="en-US" dirty="0"/>
              <a:t> </a:t>
            </a:r>
            <a:r>
              <a:rPr lang="en-US" dirty="0" err="1"/>
              <a:t>sunucu</a:t>
            </a:r>
            <a:r>
              <a:rPr lang="en-US" dirty="0"/>
              <a:t> </a:t>
            </a:r>
            <a:r>
              <a:rPr lang="en-US" dirty="0" err="1"/>
              <a:t>ve</a:t>
            </a:r>
            <a:r>
              <a:rPr lang="en-US" dirty="0"/>
              <a:t> </a:t>
            </a:r>
            <a:r>
              <a:rPr lang="en-US" dirty="0" err="1"/>
              <a:t>istemci</a:t>
            </a:r>
            <a:r>
              <a:rPr lang="en-US" dirty="0"/>
              <a:t> </a:t>
            </a:r>
            <a:r>
              <a:rPr lang="en-US" dirty="0" err="1"/>
              <a:t>tarafında</a:t>
            </a:r>
            <a:r>
              <a:rPr lang="en-US" dirty="0"/>
              <a:t> </a:t>
            </a:r>
            <a:r>
              <a:rPr lang="en-US" dirty="0" err="1"/>
              <a:t>bir</a:t>
            </a:r>
            <a:r>
              <a:rPr lang="en-US" dirty="0"/>
              <a:t> </a:t>
            </a:r>
            <a:r>
              <a:rPr lang="en-US" dirty="0" err="1"/>
              <a:t>giriş</a:t>
            </a:r>
            <a:r>
              <a:rPr lang="en-US" dirty="0"/>
              <a:t> </a:t>
            </a:r>
            <a:r>
              <a:rPr lang="en-US" dirty="0" err="1"/>
              <a:t>çıkış</a:t>
            </a:r>
            <a:r>
              <a:rPr lang="en-US" dirty="0"/>
              <a:t> </a:t>
            </a:r>
            <a:r>
              <a:rPr lang="en-US" dirty="0" err="1"/>
              <a:t>görevlendirilmiştir</a:t>
            </a:r>
            <a:r>
              <a:rPr lang="en-US" dirty="0"/>
              <a:t>. Veri </a:t>
            </a:r>
            <a:r>
              <a:rPr lang="en-US" dirty="0" err="1"/>
              <a:t>gelirken</a:t>
            </a:r>
            <a:r>
              <a:rPr lang="en-US" dirty="0"/>
              <a:t> </a:t>
            </a:r>
            <a:r>
              <a:rPr lang="en-US" dirty="0" err="1"/>
              <a:t>alır</a:t>
            </a:r>
            <a:r>
              <a:rPr lang="en-US" dirty="0"/>
              <a:t> </a:t>
            </a:r>
            <a:r>
              <a:rPr lang="en-US" dirty="0" err="1"/>
              <a:t>ve</a:t>
            </a:r>
            <a:r>
              <a:rPr lang="en-US" dirty="0"/>
              <a:t> </a:t>
            </a:r>
            <a:r>
              <a:rPr lang="en-US" dirty="0" err="1"/>
              <a:t>diğer</a:t>
            </a:r>
            <a:r>
              <a:rPr lang="en-US" dirty="0"/>
              <a:t> </a:t>
            </a:r>
            <a:r>
              <a:rPr lang="en-US" dirty="0" err="1"/>
              <a:t>veri</a:t>
            </a:r>
            <a:r>
              <a:rPr lang="en-US" dirty="0"/>
              <a:t> </a:t>
            </a:r>
            <a:r>
              <a:rPr lang="en-US" dirty="0" err="1"/>
              <a:t>gelene</a:t>
            </a:r>
            <a:r>
              <a:rPr lang="en-US" dirty="0"/>
              <a:t> </a:t>
            </a:r>
            <a:r>
              <a:rPr lang="en-US" dirty="0" err="1"/>
              <a:t>kadar</a:t>
            </a:r>
            <a:r>
              <a:rPr lang="en-US" dirty="0"/>
              <a:t> </a:t>
            </a:r>
            <a:r>
              <a:rPr lang="en-US" dirty="0" err="1"/>
              <a:t>beklemede</a:t>
            </a:r>
            <a:r>
              <a:rPr lang="en-US" dirty="0"/>
              <a:t> </a:t>
            </a:r>
            <a:r>
              <a:rPr lang="en-US" dirty="0" err="1"/>
              <a:t>kalır</a:t>
            </a:r>
            <a:r>
              <a:rPr lang="en-US" dirty="0"/>
              <a:t>. </a:t>
            </a:r>
            <a:r>
              <a:rPr lang="en-US" dirty="0" err="1"/>
              <a:t>Yani</a:t>
            </a:r>
            <a:r>
              <a:rPr lang="en-US" dirty="0"/>
              <a:t> biz </a:t>
            </a:r>
            <a:r>
              <a:rPr lang="en-US" dirty="0" err="1"/>
              <a:t>hiç</a:t>
            </a:r>
            <a:r>
              <a:rPr lang="en-US" dirty="0"/>
              <a:t> </a:t>
            </a:r>
            <a:r>
              <a:rPr lang="en-US" dirty="0" err="1"/>
              <a:t>veri</a:t>
            </a:r>
            <a:r>
              <a:rPr lang="en-US" dirty="0"/>
              <a:t> </a:t>
            </a:r>
            <a:r>
              <a:rPr lang="en-US" dirty="0" err="1"/>
              <a:t>almazsak</a:t>
            </a:r>
            <a:r>
              <a:rPr lang="en-US" dirty="0"/>
              <a:t>, </a:t>
            </a:r>
            <a:r>
              <a:rPr lang="en-US" dirty="0" err="1"/>
              <a:t>bu</a:t>
            </a:r>
            <a:r>
              <a:rPr lang="en-US" dirty="0"/>
              <a:t> </a:t>
            </a:r>
            <a:r>
              <a:rPr lang="en-US" dirty="0" err="1"/>
              <a:t>veri</a:t>
            </a:r>
            <a:r>
              <a:rPr lang="en-US" dirty="0"/>
              <a:t> </a:t>
            </a:r>
            <a:r>
              <a:rPr lang="en-US" dirty="0" err="1"/>
              <a:t>kabul</a:t>
            </a:r>
            <a:r>
              <a:rPr lang="en-US" dirty="0"/>
              <a:t> </a:t>
            </a:r>
            <a:r>
              <a:rPr lang="en-US" dirty="0" err="1"/>
              <a:t>etme</a:t>
            </a:r>
            <a:r>
              <a:rPr lang="en-US" dirty="0"/>
              <a:t> </a:t>
            </a:r>
            <a:r>
              <a:rPr lang="en-US" dirty="0" err="1"/>
              <a:t>işi</a:t>
            </a:r>
            <a:r>
              <a:rPr lang="en-US" dirty="0"/>
              <a:t> </a:t>
            </a:r>
            <a:r>
              <a:rPr lang="en-US" dirty="0" err="1"/>
              <a:t>için</a:t>
            </a:r>
            <a:r>
              <a:rPr lang="en-US" dirty="0"/>
              <a:t> </a:t>
            </a:r>
            <a:r>
              <a:rPr lang="en-US" dirty="0" err="1"/>
              <a:t>atanmış</a:t>
            </a:r>
            <a:r>
              <a:rPr lang="en-US" dirty="0"/>
              <a:t> </a:t>
            </a:r>
            <a:r>
              <a:rPr lang="en-US" dirty="0" err="1"/>
              <a:t>eleman</a:t>
            </a:r>
            <a:r>
              <a:rPr lang="en-US" dirty="0"/>
              <a:t> </a:t>
            </a:r>
            <a:r>
              <a:rPr lang="en-US" dirty="0" err="1"/>
              <a:t>boş</a:t>
            </a:r>
            <a:r>
              <a:rPr lang="en-US" dirty="0"/>
              <a:t> </a:t>
            </a:r>
            <a:r>
              <a:rPr lang="en-US" dirty="0" err="1"/>
              <a:t>olarak</a:t>
            </a:r>
            <a:r>
              <a:rPr lang="en-US" dirty="0"/>
              <a:t> </a:t>
            </a:r>
            <a:r>
              <a:rPr lang="en-US" dirty="0" err="1"/>
              <a:t>bekletilir</a:t>
            </a:r>
            <a:r>
              <a:rPr lang="en-US" dirty="0"/>
              <a:t>. Bu da </a:t>
            </a:r>
            <a:r>
              <a:rPr lang="en-US" dirty="0" err="1"/>
              <a:t>bir</a:t>
            </a:r>
            <a:r>
              <a:rPr lang="en-US" dirty="0"/>
              <a:t> </a:t>
            </a:r>
            <a:r>
              <a:rPr lang="en-US" dirty="0" err="1"/>
              <a:t>performans</a:t>
            </a:r>
            <a:r>
              <a:rPr lang="en-US" dirty="0"/>
              <a:t> </a:t>
            </a:r>
            <a:r>
              <a:rPr lang="en-US" dirty="0" err="1"/>
              <a:t>ve</a:t>
            </a:r>
            <a:r>
              <a:rPr lang="en-US" dirty="0"/>
              <a:t> </a:t>
            </a:r>
            <a:r>
              <a:rPr lang="en-US" dirty="0" err="1"/>
              <a:t>işlem</a:t>
            </a:r>
            <a:r>
              <a:rPr lang="en-US" dirty="0"/>
              <a:t> </a:t>
            </a:r>
            <a:r>
              <a:rPr lang="en-US" dirty="0" err="1"/>
              <a:t>bakımından</a:t>
            </a:r>
            <a:r>
              <a:rPr lang="en-US" dirty="0"/>
              <a:t> </a:t>
            </a:r>
            <a:r>
              <a:rPr lang="en-US" dirty="0" err="1"/>
              <a:t>güç</a:t>
            </a:r>
            <a:r>
              <a:rPr lang="en-US" dirty="0"/>
              <a:t> </a:t>
            </a:r>
            <a:r>
              <a:rPr lang="en-US" dirty="0" err="1"/>
              <a:t>kaybı</a:t>
            </a:r>
            <a:r>
              <a:rPr lang="en-US" dirty="0"/>
              <a:t> </a:t>
            </a:r>
            <a:r>
              <a:rPr lang="en-US" dirty="0" err="1"/>
              <a:t>nedenidir</a:t>
            </a:r>
            <a:r>
              <a:rPr lang="tr-TR" dirty="0"/>
              <a:t>.</a:t>
            </a:r>
          </a:p>
          <a:p>
            <a:pPr algn="just"/>
            <a:r>
              <a:rPr lang="en-US" dirty="0"/>
              <a:t> </a:t>
            </a:r>
            <a:r>
              <a:rPr lang="en-US" dirty="0" err="1"/>
              <a:t>Önceki</a:t>
            </a:r>
            <a:r>
              <a:rPr lang="en-US" dirty="0"/>
              <a:t> </a:t>
            </a:r>
            <a:r>
              <a:rPr lang="en-US" dirty="0" err="1"/>
              <a:t>sınıflarla</a:t>
            </a:r>
            <a:r>
              <a:rPr lang="en-US" dirty="0"/>
              <a:t> </a:t>
            </a:r>
            <a:r>
              <a:rPr lang="en-US" dirty="0" err="1"/>
              <a:t>çalışırken</a:t>
            </a:r>
            <a:r>
              <a:rPr lang="en-US" dirty="0"/>
              <a:t>, </a:t>
            </a:r>
            <a:r>
              <a:rPr lang="en-US" dirty="0" err="1"/>
              <a:t>veri</a:t>
            </a:r>
            <a:r>
              <a:rPr lang="en-US" dirty="0"/>
              <a:t> </a:t>
            </a:r>
            <a:r>
              <a:rPr lang="en-US" dirty="0" err="1"/>
              <a:t>işlem</a:t>
            </a:r>
            <a:r>
              <a:rPr lang="en-US" dirty="0"/>
              <a:t> </a:t>
            </a:r>
            <a:r>
              <a:rPr lang="en-US" dirty="0" err="1"/>
              <a:t>yapmak</a:t>
            </a:r>
            <a:r>
              <a:rPr lang="en-US" dirty="0"/>
              <a:t> </a:t>
            </a:r>
            <a:r>
              <a:rPr lang="en-US" dirty="0" err="1"/>
              <a:t>için</a:t>
            </a:r>
            <a:r>
              <a:rPr lang="en-US" dirty="0"/>
              <a:t> </a:t>
            </a:r>
            <a:r>
              <a:rPr lang="en-US" dirty="0" err="1"/>
              <a:t>birçok</a:t>
            </a:r>
            <a:r>
              <a:rPr lang="en-US" dirty="0"/>
              <a:t> </a:t>
            </a:r>
            <a:r>
              <a:rPr lang="en-US" dirty="0" err="1"/>
              <a:t>ara</a:t>
            </a:r>
            <a:r>
              <a:rPr lang="en-US" dirty="0"/>
              <a:t> </a:t>
            </a:r>
            <a:r>
              <a:rPr lang="en-US" dirty="0" err="1"/>
              <a:t>sınıf</a:t>
            </a:r>
            <a:r>
              <a:rPr lang="en-US" dirty="0"/>
              <a:t> </a:t>
            </a:r>
            <a:r>
              <a:rPr lang="en-US" dirty="0" err="1"/>
              <a:t>kullanıyorduk</a:t>
            </a:r>
            <a:r>
              <a:rPr lang="en-US" dirty="0"/>
              <a:t>. Bir byte </a:t>
            </a:r>
            <a:r>
              <a:rPr lang="en-US" dirty="0" err="1"/>
              <a:t>veriyi</a:t>
            </a:r>
            <a:r>
              <a:rPr lang="en-US" dirty="0"/>
              <a:t> </a:t>
            </a:r>
            <a:r>
              <a:rPr lang="en-US" dirty="0" err="1"/>
              <a:t>alırken</a:t>
            </a:r>
            <a:r>
              <a:rPr lang="en-US" dirty="0"/>
              <a:t> </a:t>
            </a:r>
            <a:r>
              <a:rPr lang="en-US" dirty="0" err="1"/>
              <a:t>veya</a:t>
            </a:r>
            <a:r>
              <a:rPr lang="en-US" dirty="0"/>
              <a:t> </a:t>
            </a:r>
            <a:r>
              <a:rPr lang="en-US" dirty="0" err="1"/>
              <a:t>bir</a:t>
            </a:r>
            <a:r>
              <a:rPr lang="en-US" dirty="0"/>
              <a:t> </a:t>
            </a:r>
            <a:r>
              <a:rPr lang="en-US" dirty="0" err="1"/>
              <a:t>dosyaya</a:t>
            </a:r>
            <a:r>
              <a:rPr lang="en-US" dirty="0"/>
              <a:t> </a:t>
            </a:r>
            <a:r>
              <a:rPr lang="en-US" dirty="0" err="1"/>
              <a:t>yazarken</a:t>
            </a:r>
            <a:r>
              <a:rPr lang="en-US" dirty="0"/>
              <a:t>, </a:t>
            </a:r>
            <a:r>
              <a:rPr lang="en-US" dirty="0" err="1"/>
              <a:t>birçok</a:t>
            </a:r>
            <a:r>
              <a:rPr lang="en-US" dirty="0"/>
              <a:t> </a:t>
            </a:r>
            <a:r>
              <a:rPr lang="en-US" dirty="0" err="1"/>
              <a:t>işlemden</a:t>
            </a:r>
            <a:r>
              <a:rPr lang="en-US" dirty="0"/>
              <a:t> </a:t>
            </a:r>
            <a:r>
              <a:rPr lang="en-US" dirty="0" err="1"/>
              <a:t>geçirerek</a:t>
            </a:r>
            <a:r>
              <a:rPr lang="en-US" dirty="0"/>
              <a:t> String </a:t>
            </a:r>
            <a:r>
              <a:rPr lang="en-US" dirty="0" err="1"/>
              <a:t>olarak</a:t>
            </a:r>
            <a:r>
              <a:rPr lang="en-US" dirty="0"/>
              <a:t> </a:t>
            </a:r>
            <a:r>
              <a:rPr lang="en-US" dirty="0" err="1"/>
              <a:t>almayı</a:t>
            </a:r>
            <a:r>
              <a:rPr lang="en-US" dirty="0"/>
              <a:t> </a:t>
            </a:r>
            <a:r>
              <a:rPr lang="en-US" dirty="0" err="1"/>
              <a:t>sağlıyordu</a:t>
            </a:r>
            <a:r>
              <a:rPr lang="en-US" dirty="0"/>
              <a:t>. Bu </a:t>
            </a:r>
            <a:r>
              <a:rPr lang="en-US" dirty="0" err="1"/>
              <a:t>süreçte</a:t>
            </a:r>
            <a:r>
              <a:rPr lang="en-US" dirty="0"/>
              <a:t> </a:t>
            </a:r>
            <a:r>
              <a:rPr lang="en-US" dirty="0" err="1"/>
              <a:t>veriye</a:t>
            </a:r>
            <a:r>
              <a:rPr lang="en-US" dirty="0"/>
              <a:t> tip </a:t>
            </a:r>
            <a:r>
              <a:rPr lang="en-US" dirty="0" err="1"/>
              <a:t>dönüştürme</a:t>
            </a:r>
            <a:r>
              <a:rPr lang="en-US" dirty="0"/>
              <a:t> </a:t>
            </a:r>
            <a:r>
              <a:rPr lang="en-US" dirty="0" err="1"/>
              <a:t>kavramı</a:t>
            </a:r>
            <a:r>
              <a:rPr lang="en-US" dirty="0"/>
              <a:t> </a:t>
            </a:r>
            <a:r>
              <a:rPr lang="en-US" dirty="0" err="1"/>
              <a:t>uygulanıyor</a:t>
            </a:r>
            <a:r>
              <a:rPr lang="en-US" dirty="0"/>
              <a:t>. Bu da </a:t>
            </a:r>
            <a:r>
              <a:rPr lang="en-US" dirty="0" err="1"/>
              <a:t>uygulama</a:t>
            </a:r>
            <a:r>
              <a:rPr lang="en-US" dirty="0"/>
              <a:t> </a:t>
            </a:r>
            <a:r>
              <a:rPr lang="en-US" dirty="0" err="1"/>
              <a:t>performansı</a:t>
            </a:r>
            <a:r>
              <a:rPr lang="en-US" dirty="0"/>
              <a:t> </a:t>
            </a:r>
            <a:r>
              <a:rPr lang="en-US" dirty="0" err="1"/>
              <a:t>olumsuz</a:t>
            </a:r>
            <a:r>
              <a:rPr lang="en-US" dirty="0"/>
              <a:t> </a:t>
            </a:r>
            <a:r>
              <a:rPr lang="en-US" dirty="0" err="1"/>
              <a:t>etkiler</a:t>
            </a:r>
            <a:r>
              <a:rPr lang="en-US" dirty="0"/>
              <a:t>.</a:t>
            </a:r>
            <a:endParaRPr lang="tr-TR" dirty="0"/>
          </a:p>
          <a:p>
            <a:pPr algn="just"/>
            <a:r>
              <a:rPr lang="tr-TR" dirty="0"/>
              <a:t>Bu tür sorunları; </a:t>
            </a:r>
            <a:r>
              <a:rPr lang="en-US" dirty="0" err="1"/>
              <a:t>gelişmiş</a:t>
            </a:r>
            <a:r>
              <a:rPr lang="en-US" dirty="0"/>
              <a:t> </a:t>
            </a:r>
            <a:r>
              <a:rPr lang="tr-TR" dirty="0" err="1"/>
              <a:t>tamponlama</a:t>
            </a:r>
            <a:r>
              <a:rPr lang="tr-TR" dirty="0"/>
              <a:t> işlemleri ile çözebilmek mümkündür</a:t>
            </a:r>
            <a:r>
              <a:rPr lang="en-US" dirty="0"/>
              <a:t>.</a:t>
            </a:r>
          </a:p>
          <a:p>
            <a:pPr algn="just"/>
            <a:endParaRPr lang="en-US" dirty="0"/>
          </a:p>
        </p:txBody>
      </p:sp>
    </p:spTree>
    <p:extLst>
      <p:ext uri="{BB962C8B-B14F-4D97-AF65-F5344CB8AC3E}">
        <p14:creationId xmlns:p14="http://schemas.microsoft.com/office/powerpoint/2010/main" val="2697588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857335" y="1553593"/>
            <a:ext cx="7830516" cy="4598632"/>
          </a:xfrm>
        </p:spPr>
        <p:txBody>
          <a:bodyPr>
            <a:normAutofit/>
          </a:bodyPr>
          <a:lstStyle/>
          <a:p>
            <a:r>
              <a:rPr lang="en-US" dirty="0"/>
              <a:t>Working With Buffers – Java NIO 2.0</a:t>
            </a:r>
            <a:r>
              <a:rPr lang="tr-TR" dirty="0"/>
              <a:t>                                (</a:t>
            </a:r>
            <a:r>
              <a:rPr lang="en-US" dirty="0">
                <a:hlinkClick r:id="rId2"/>
              </a:rPr>
              <a:t>https://howtodoinjava.com/java7/nio/java-nio-2-0-working-with-buffers/</a:t>
            </a:r>
            <a:r>
              <a:rPr lang="tr-TR" dirty="0"/>
              <a:t>)</a:t>
            </a:r>
            <a:endParaRPr lang="en-US" dirty="0"/>
          </a:p>
          <a:p>
            <a:r>
              <a:rPr lang="en-US" dirty="0"/>
              <a:t>Java NIO Buffers</a:t>
            </a:r>
            <a:r>
              <a:rPr lang="tr-TR" dirty="0"/>
              <a:t>                                                                            (</a:t>
            </a:r>
            <a:r>
              <a:rPr lang="en-US" dirty="0">
                <a:hlinkClick r:id="rId3"/>
              </a:rPr>
              <a:t>https://www.javatpoint.com/java-nio-buffers</a:t>
            </a:r>
            <a:r>
              <a:rPr lang="tr-TR" dirty="0"/>
              <a:t>)</a:t>
            </a:r>
            <a:endParaRPr lang="en-US" dirty="0"/>
          </a:p>
          <a:p>
            <a:r>
              <a:rPr lang="en-US" dirty="0"/>
              <a:t> </a:t>
            </a:r>
            <a:r>
              <a:rPr lang="en-US" dirty="0" err="1"/>
              <a:t>Fırat,A</a:t>
            </a:r>
            <a:r>
              <a:rPr lang="en-US" dirty="0"/>
              <a:t>. </a:t>
            </a:r>
            <a:r>
              <a:rPr lang="en-US" dirty="0" err="1"/>
              <a:t>Kerim</a:t>
            </a:r>
            <a:r>
              <a:rPr lang="en-US" dirty="0"/>
              <a:t>, JAVA8 STANDARD EDITION, 2.Baskı (</a:t>
            </a:r>
            <a:r>
              <a:rPr lang="en-US" dirty="0" err="1"/>
              <a:t>İstanbul:İnkılâp</a:t>
            </a:r>
            <a:r>
              <a:rPr lang="en-US" dirty="0"/>
              <a:t> </a:t>
            </a:r>
            <a:r>
              <a:rPr lang="en-US" dirty="0" err="1"/>
              <a:t>Kitabevi</a:t>
            </a:r>
            <a:r>
              <a:rPr lang="en-US" dirty="0"/>
              <a:t> Yayınları,2014) </a:t>
            </a:r>
          </a:p>
          <a:p>
            <a:r>
              <a:rPr lang="en-US" dirty="0" err="1"/>
              <a:t>ByteBuffer</a:t>
            </a:r>
            <a:r>
              <a:rPr lang="en-US" dirty="0"/>
              <a:t> </a:t>
            </a:r>
            <a:r>
              <a:rPr lang="en-US" dirty="0" err="1"/>
              <a:t>Sınıfı</a:t>
            </a:r>
            <a:r>
              <a:rPr lang="en-US" dirty="0"/>
              <a:t> – NIO</a:t>
            </a:r>
            <a:r>
              <a:rPr lang="tr-TR" dirty="0"/>
              <a:t>                     (</a:t>
            </a:r>
            <a:r>
              <a:rPr lang="en-US" dirty="0">
                <a:hlinkClick r:id="rId4"/>
              </a:rPr>
              <a:t>https://gunceljava.blogspot.com/2016/02/bytebuffer-snf.html</a:t>
            </a:r>
            <a:r>
              <a:rPr lang="tr-TR" dirty="0"/>
              <a:t>)</a:t>
            </a:r>
            <a:endParaRPr lang="en-US" dirty="0"/>
          </a:p>
          <a:p>
            <a:r>
              <a:rPr lang="en-US" dirty="0"/>
              <a:t>Java </a:t>
            </a:r>
            <a:r>
              <a:rPr lang="en-US" dirty="0" err="1"/>
              <a:t>Programlama</a:t>
            </a:r>
            <a:r>
              <a:rPr lang="en-US" dirty="0"/>
              <a:t> </a:t>
            </a:r>
            <a:r>
              <a:rPr lang="en-US" dirty="0" err="1"/>
              <a:t>Eğitimi</a:t>
            </a:r>
            <a:r>
              <a:rPr lang="en-US" dirty="0"/>
              <a:t> </a:t>
            </a:r>
            <a:r>
              <a:rPr lang="en-US" dirty="0" err="1"/>
              <a:t>Gelişmiş</a:t>
            </a:r>
            <a:r>
              <a:rPr lang="en-US" dirty="0"/>
              <a:t> </a:t>
            </a:r>
            <a:r>
              <a:rPr lang="en-US" dirty="0" err="1"/>
              <a:t>Giriş</a:t>
            </a:r>
            <a:r>
              <a:rPr lang="en-US" dirty="0"/>
              <a:t> </a:t>
            </a:r>
            <a:r>
              <a:rPr lang="en-US" dirty="0" err="1"/>
              <a:t>ve</a:t>
            </a:r>
            <a:r>
              <a:rPr lang="en-US" dirty="0"/>
              <a:t> </a:t>
            </a:r>
            <a:r>
              <a:rPr lang="en-US" dirty="0" err="1"/>
              <a:t>Çıkış</a:t>
            </a:r>
            <a:r>
              <a:rPr lang="en-US" dirty="0"/>
              <a:t> (G / Ç)</a:t>
            </a:r>
            <a:r>
              <a:rPr lang="tr-TR" dirty="0"/>
              <a:t> (</a:t>
            </a:r>
            <a:r>
              <a:rPr lang="en-US" dirty="0">
                <a:hlinkClick r:id="rId5"/>
              </a:rPr>
              <a:t>https://www.ntu.edu.sg/home/ehchua/programming/java/J5b_IO_advanced.html</a:t>
            </a:r>
            <a:r>
              <a:rPr lang="tr-TR" dirty="0"/>
              <a:t>)</a:t>
            </a:r>
          </a:p>
          <a:p>
            <a:r>
              <a:rPr lang="tr-TR" dirty="0"/>
              <a:t>Java NIO </a:t>
            </a:r>
            <a:r>
              <a:rPr lang="tr-TR" dirty="0" err="1"/>
              <a:t>Buffer</a:t>
            </a:r>
            <a:r>
              <a:rPr lang="tr-TR" dirty="0"/>
              <a:t>                                     (</a:t>
            </a:r>
            <a:r>
              <a:rPr lang="en-US" dirty="0">
                <a:hlinkClick r:id="rId6"/>
              </a:rPr>
              <a:t>http://tutorials.jenkov.com/java-nio/buffers.html#basicusage</a:t>
            </a:r>
            <a:r>
              <a:rPr lang="tr-TR" dirty="0"/>
              <a:t>)</a:t>
            </a:r>
            <a:endParaRPr lang="en-US" dirty="0"/>
          </a:p>
          <a:p>
            <a:endParaRPr lang="en-US"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0">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893366" y="4405158"/>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4529540"/>
            <a:ext cx="5749254"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Şilan Dersu Kılıç 1811404035</a:t>
            </a:r>
            <a:br>
              <a:rPr lang="tr-TR" b="1" dirty="0">
                <a:solidFill>
                  <a:schemeClr val="tx1"/>
                </a:solidFill>
              </a:rPr>
            </a:br>
            <a:r>
              <a:rPr lang="tr-TR" dirty="0">
                <a:solidFill>
                  <a:schemeClr val="tx1"/>
                </a:solidFill>
              </a:rPr>
              <a:t>E-posta                       : silandersu25@gmail.com</a:t>
            </a:r>
          </a:p>
          <a:p>
            <a:r>
              <a:rPr lang="tr-TR" dirty="0">
                <a:solidFill>
                  <a:schemeClr val="tx1"/>
                </a:solidFill>
              </a:rPr>
              <a:t>Tarih                            : 06/06/2021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0156" y="723175"/>
            <a:ext cx="8911687" cy="1280890"/>
          </a:xfrm>
        </p:spPr>
        <p:txBody>
          <a:bodyPr>
            <a:normAutofit/>
          </a:bodyPr>
          <a:lstStyle/>
          <a:p>
            <a:r>
              <a:rPr lang="tr-TR" dirty="0" err="1"/>
              <a:t>Javada</a:t>
            </a:r>
            <a:r>
              <a:rPr lang="tr-TR" dirty="0"/>
              <a:t> Gelişmiş </a:t>
            </a:r>
            <a:r>
              <a:rPr lang="tr-TR" dirty="0" err="1"/>
              <a:t>Tamponlama</a:t>
            </a:r>
            <a:r>
              <a:rPr lang="tr-TR" dirty="0"/>
              <a:t> Kavramı</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427092" y="2004065"/>
            <a:ext cx="7344046" cy="4472127"/>
          </a:xfrm>
        </p:spPr>
        <p:txBody>
          <a:bodyPr>
            <a:normAutofit/>
          </a:bodyPr>
          <a:lstStyle/>
          <a:p>
            <a:pPr algn="just"/>
            <a:r>
              <a:rPr lang="en-US" dirty="0"/>
              <a:t>Bir Buffer </a:t>
            </a:r>
            <a:r>
              <a:rPr lang="tr-TR" dirty="0"/>
              <a:t>nesne</a:t>
            </a:r>
            <a:r>
              <a:rPr lang="en-US" dirty="0"/>
              <a:t>, </a:t>
            </a:r>
            <a:r>
              <a:rPr lang="en-US" dirty="0" err="1"/>
              <a:t>sabit</a:t>
            </a:r>
            <a:r>
              <a:rPr lang="en-US" dirty="0"/>
              <a:t> </a:t>
            </a:r>
            <a:r>
              <a:rPr lang="en-US" dirty="0" err="1"/>
              <a:t>miktarda</a:t>
            </a:r>
            <a:r>
              <a:rPr lang="en-US" dirty="0"/>
              <a:t> </a:t>
            </a:r>
            <a:r>
              <a:rPr lang="en-US" dirty="0" err="1"/>
              <a:t>veri</a:t>
            </a:r>
            <a:r>
              <a:rPr lang="en-US" dirty="0"/>
              <a:t> </a:t>
            </a:r>
            <a:r>
              <a:rPr lang="en-US" dirty="0" err="1"/>
              <a:t>için</a:t>
            </a:r>
            <a:r>
              <a:rPr lang="en-US" dirty="0"/>
              <a:t> </a:t>
            </a:r>
            <a:r>
              <a:rPr lang="en-US" dirty="0" err="1"/>
              <a:t>kap</a:t>
            </a:r>
            <a:r>
              <a:rPr lang="en-US" dirty="0"/>
              <a:t> </a:t>
            </a:r>
            <a:r>
              <a:rPr lang="en-US" dirty="0" err="1"/>
              <a:t>olarak</a:t>
            </a:r>
            <a:r>
              <a:rPr lang="en-US" dirty="0"/>
              <a:t> </a:t>
            </a:r>
            <a:r>
              <a:rPr lang="en-US" dirty="0" err="1"/>
              <a:t>adlandırılabilir</a:t>
            </a:r>
            <a:r>
              <a:rPr lang="en-US" dirty="0"/>
              <a:t>. </a:t>
            </a:r>
            <a:r>
              <a:rPr lang="en-US" dirty="0" err="1"/>
              <a:t>Verilerin</a:t>
            </a:r>
            <a:r>
              <a:rPr lang="en-US" dirty="0"/>
              <a:t> </a:t>
            </a:r>
            <a:r>
              <a:rPr lang="en-US" dirty="0" err="1"/>
              <a:t>depolanıp</a:t>
            </a:r>
            <a:r>
              <a:rPr lang="en-US" dirty="0"/>
              <a:t> </a:t>
            </a:r>
            <a:r>
              <a:rPr lang="en-US" dirty="0" err="1"/>
              <a:t>daha</a:t>
            </a:r>
            <a:r>
              <a:rPr lang="en-US" dirty="0"/>
              <a:t> </a:t>
            </a:r>
            <a:r>
              <a:rPr lang="en-US" dirty="0" err="1"/>
              <a:t>sonra</a:t>
            </a:r>
            <a:r>
              <a:rPr lang="en-US" dirty="0"/>
              <a:t> </a:t>
            </a:r>
            <a:r>
              <a:rPr lang="en-US" dirty="0" err="1"/>
              <a:t>alınabileceği</a:t>
            </a:r>
            <a:r>
              <a:rPr lang="en-US" dirty="0"/>
              <a:t> </a:t>
            </a:r>
            <a:r>
              <a:rPr lang="en-US" dirty="0" err="1"/>
              <a:t>bir</a:t>
            </a:r>
            <a:r>
              <a:rPr lang="en-US" dirty="0"/>
              <a:t> </a:t>
            </a:r>
            <a:r>
              <a:rPr lang="en-US" dirty="0" err="1"/>
              <a:t>bekletme</a:t>
            </a:r>
            <a:r>
              <a:rPr lang="en-US" dirty="0"/>
              <a:t> </a:t>
            </a:r>
            <a:r>
              <a:rPr lang="en-US" dirty="0" err="1"/>
              <a:t>tankı</a:t>
            </a:r>
            <a:r>
              <a:rPr lang="en-US" dirty="0"/>
              <a:t> </a:t>
            </a:r>
            <a:r>
              <a:rPr lang="en-US" dirty="0" err="1"/>
              <a:t>görevi</a:t>
            </a:r>
            <a:r>
              <a:rPr lang="en-US" dirty="0"/>
              <a:t> </a:t>
            </a:r>
            <a:r>
              <a:rPr lang="en-US" dirty="0" err="1"/>
              <a:t>görür</a:t>
            </a:r>
            <a:r>
              <a:rPr lang="en-US" dirty="0"/>
              <a:t>. </a:t>
            </a:r>
            <a:r>
              <a:rPr lang="en-US" dirty="0" err="1"/>
              <a:t>Tamponlar</a:t>
            </a:r>
            <a:r>
              <a:rPr lang="en-US" dirty="0"/>
              <a:t> </a:t>
            </a:r>
            <a:r>
              <a:rPr lang="en-US" dirty="0" err="1"/>
              <a:t>kanallar</a:t>
            </a:r>
            <a:r>
              <a:rPr lang="en-US" dirty="0"/>
              <a:t> </a:t>
            </a:r>
            <a:r>
              <a:rPr lang="en-US" dirty="0" err="1"/>
              <a:t>ile</a:t>
            </a:r>
            <a:r>
              <a:rPr lang="en-US" dirty="0"/>
              <a:t> </a:t>
            </a:r>
            <a:r>
              <a:rPr lang="en-US" dirty="0" err="1"/>
              <a:t>çalışır</a:t>
            </a:r>
            <a:r>
              <a:rPr lang="en-US" dirty="0"/>
              <a:t>. </a:t>
            </a:r>
            <a:r>
              <a:rPr lang="en-US" dirty="0" err="1"/>
              <a:t>Kanallar</a:t>
            </a:r>
            <a:r>
              <a:rPr lang="en-US" dirty="0"/>
              <a:t>, G</a:t>
            </a:r>
            <a:r>
              <a:rPr lang="tr-TR" dirty="0"/>
              <a:t>iriş</a:t>
            </a:r>
            <a:r>
              <a:rPr lang="en-US" dirty="0"/>
              <a:t>/Ç</a:t>
            </a:r>
            <a:r>
              <a:rPr lang="tr-TR" dirty="0" err="1"/>
              <a:t>ıkış</a:t>
            </a:r>
            <a:r>
              <a:rPr lang="en-US" dirty="0"/>
              <a:t> </a:t>
            </a:r>
            <a:r>
              <a:rPr lang="en-US" dirty="0" err="1"/>
              <a:t>aktarımlarının</a:t>
            </a:r>
            <a:r>
              <a:rPr lang="en-US" dirty="0"/>
              <a:t> </a:t>
            </a:r>
            <a:r>
              <a:rPr lang="en-US" dirty="0" err="1"/>
              <a:t>gerçekleştiği</a:t>
            </a:r>
            <a:r>
              <a:rPr lang="en-US" dirty="0"/>
              <a:t> </a:t>
            </a:r>
            <a:r>
              <a:rPr lang="en-US" dirty="0" err="1"/>
              <a:t>gerçek</a:t>
            </a:r>
            <a:r>
              <a:rPr lang="en-US" dirty="0"/>
              <a:t> </a:t>
            </a:r>
            <a:r>
              <a:rPr lang="en-US" dirty="0" err="1"/>
              <a:t>portallardır</a:t>
            </a:r>
            <a:r>
              <a:rPr lang="en-US" dirty="0"/>
              <a:t>; </a:t>
            </a:r>
            <a:r>
              <a:rPr lang="en-US" dirty="0" err="1"/>
              <a:t>ve</a:t>
            </a:r>
            <a:r>
              <a:rPr lang="en-US" dirty="0"/>
              <a:t> </a:t>
            </a:r>
            <a:r>
              <a:rPr lang="en-US" dirty="0" err="1"/>
              <a:t>tamponlar</a:t>
            </a:r>
            <a:r>
              <a:rPr lang="en-US" dirty="0"/>
              <a:t>, </a:t>
            </a:r>
            <a:r>
              <a:rPr lang="en-US" dirty="0" err="1"/>
              <a:t>bu</a:t>
            </a:r>
            <a:r>
              <a:rPr lang="en-US" dirty="0"/>
              <a:t> </a:t>
            </a:r>
            <a:r>
              <a:rPr lang="en-US" dirty="0" err="1"/>
              <a:t>veri</a:t>
            </a:r>
            <a:r>
              <a:rPr lang="en-US" dirty="0"/>
              <a:t> </a:t>
            </a:r>
            <a:r>
              <a:rPr lang="en-US" dirty="0" err="1"/>
              <a:t>aktarımlarının</a:t>
            </a:r>
            <a:r>
              <a:rPr lang="en-US" dirty="0"/>
              <a:t> </a:t>
            </a:r>
            <a:r>
              <a:rPr lang="en-US" dirty="0" err="1"/>
              <a:t>kaynakları</a:t>
            </a:r>
            <a:r>
              <a:rPr lang="en-US" dirty="0"/>
              <a:t> </a:t>
            </a:r>
            <a:r>
              <a:rPr lang="en-US" dirty="0" err="1"/>
              <a:t>veya</a:t>
            </a:r>
            <a:r>
              <a:rPr lang="en-US" dirty="0"/>
              <a:t> </a:t>
            </a:r>
            <a:r>
              <a:rPr lang="en-US" dirty="0" err="1"/>
              <a:t>hedefleridir</a:t>
            </a:r>
            <a:r>
              <a:rPr lang="en-US" dirty="0"/>
              <a:t>. </a:t>
            </a:r>
            <a:r>
              <a:rPr lang="en-US" dirty="0" err="1"/>
              <a:t>Kavramsal</a:t>
            </a:r>
            <a:r>
              <a:rPr lang="en-US" dirty="0"/>
              <a:t> </a:t>
            </a:r>
            <a:r>
              <a:rPr lang="en-US" dirty="0" err="1"/>
              <a:t>olarak</a:t>
            </a:r>
            <a:r>
              <a:rPr lang="en-US" dirty="0"/>
              <a:t>, </a:t>
            </a:r>
            <a:r>
              <a:rPr lang="en-US" dirty="0" err="1"/>
              <a:t>bir</a:t>
            </a:r>
            <a:r>
              <a:rPr lang="en-US" dirty="0"/>
              <a:t> tampon </a:t>
            </a:r>
            <a:r>
              <a:rPr lang="tr-TR" dirty="0"/>
              <a:t>bir</a:t>
            </a:r>
            <a:r>
              <a:rPr lang="en-US" dirty="0"/>
              <a:t> </a:t>
            </a:r>
            <a:r>
              <a:rPr lang="en-US" dirty="0" err="1"/>
              <a:t>nesnenin</a:t>
            </a:r>
            <a:r>
              <a:rPr lang="en-US" dirty="0"/>
              <a:t> </a:t>
            </a:r>
            <a:r>
              <a:rPr lang="en-US" dirty="0" err="1"/>
              <a:t>içine</a:t>
            </a:r>
            <a:r>
              <a:rPr lang="en-US" dirty="0"/>
              <a:t> </a:t>
            </a:r>
            <a:r>
              <a:rPr lang="en-US" dirty="0" err="1"/>
              <a:t>sarılmış</a:t>
            </a:r>
            <a:r>
              <a:rPr lang="en-US" dirty="0"/>
              <a:t> </a:t>
            </a:r>
            <a:r>
              <a:rPr lang="en-US" dirty="0" err="1"/>
              <a:t>ilkel</a:t>
            </a:r>
            <a:r>
              <a:rPr lang="en-US" dirty="0"/>
              <a:t> </a:t>
            </a:r>
            <a:r>
              <a:rPr lang="en-US" dirty="0" err="1"/>
              <a:t>veri</a:t>
            </a:r>
            <a:r>
              <a:rPr lang="en-US" dirty="0"/>
              <a:t> </a:t>
            </a:r>
            <a:r>
              <a:rPr lang="en-US" dirty="0" err="1"/>
              <a:t>elemanları</a:t>
            </a:r>
            <a:r>
              <a:rPr lang="en-US" dirty="0"/>
              <a:t> </a:t>
            </a:r>
            <a:r>
              <a:rPr lang="en-US" dirty="0" err="1"/>
              <a:t>dizisidir</a:t>
            </a:r>
            <a:r>
              <a:rPr lang="en-US" dirty="0"/>
              <a:t>. Bir </a:t>
            </a:r>
            <a:r>
              <a:rPr lang="en-US" dirty="0" err="1"/>
              <a:t>Buffersınıfın</a:t>
            </a:r>
            <a:r>
              <a:rPr lang="en-US" dirty="0"/>
              <a:t> </a:t>
            </a:r>
            <a:r>
              <a:rPr lang="en-US" dirty="0" err="1"/>
              <a:t>basit</a:t>
            </a:r>
            <a:r>
              <a:rPr lang="en-US" dirty="0"/>
              <a:t> </a:t>
            </a:r>
            <a:r>
              <a:rPr lang="en-US" dirty="0" err="1"/>
              <a:t>bir</a:t>
            </a:r>
            <a:r>
              <a:rPr lang="en-US" dirty="0"/>
              <a:t> </a:t>
            </a:r>
            <a:r>
              <a:rPr lang="en-US" dirty="0" err="1"/>
              <a:t>diziye</a:t>
            </a:r>
            <a:r>
              <a:rPr lang="en-US" dirty="0"/>
              <a:t> </a:t>
            </a:r>
            <a:r>
              <a:rPr lang="en-US" dirty="0" err="1"/>
              <a:t>göre</a:t>
            </a:r>
            <a:r>
              <a:rPr lang="en-US" dirty="0"/>
              <a:t> </a:t>
            </a:r>
            <a:r>
              <a:rPr lang="en-US" dirty="0" err="1"/>
              <a:t>avantajı</a:t>
            </a:r>
            <a:r>
              <a:rPr lang="en-US" dirty="0"/>
              <a:t>, </a:t>
            </a:r>
            <a:r>
              <a:rPr lang="en-US" dirty="0" err="1"/>
              <a:t>veri</a:t>
            </a:r>
            <a:r>
              <a:rPr lang="en-US" dirty="0"/>
              <a:t> </a:t>
            </a:r>
            <a:r>
              <a:rPr lang="en-US" dirty="0" err="1"/>
              <a:t>içeriğini</a:t>
            </a:r>
            <a:r>
              <a:rPr lang="en-US" dirty="0"/>
              <a:t> </a:t>
            </a:r>
            <a:r>
              <a:rPr lang="en-US" dirty="0" err="1"/>
              <a:t>ve</a:t>
            </a:r>
            <a:r>
              <a:rPr lang="en-US" dirty="0"/>
              <a:t> </a:t>
            </a:r>
            <a:r>
              <a:rPr lang="en-US" dirty="0" err="1"/>
              <a:t>verilerle</a:t>
            </a:r>
            <a:r>
              <a:rPr lang="en-US" dirty="0"/>
              <a:t> </a:t>
            </a:r>
            <a:r>
              <a:rPr lang="en-US" dirty="0" err="1"/>
              <a:t>ilgili</a:t>
            </a:r>
            <a:r>
              <a:rPr lang="en-US" dirty="0"/>
              <a:t> </a:t>
            </a:r>
            <a:r>
              <a:rPr lang="en-US" dirty="0" err="1"/>
              <a:t>bilgileri</a:t>
            </a:r>
            <a:r>
              <a:rPr lang="en-US" dirty="0"/>
              <a:t> </a:t>
            </a:r>
            <a:r>
              <a:rPr lang="en-US" dirty="0" err="1"/>
              <a:t>tek</a:t>
            </a:r>
            <a:r>
              <a:rPr lang="en-US" dirty="0"/>
              <a:t> </a:t>
            </a:r>
            <a:r>
              <a:rPr lang="en-US" dirty="0" err="1"/>
              <a:t>bir</a:t>
            </a:r>
            <a:r>
              <a:rPr lang="en-US" dirty="0"/>
              <a:t> </a:t>
            </a:r>
            <a:r>
              <a:rPr lang="en-US" dirty="0" err="1"/>
              <a:t>nesneye</a:t>
            </a:r>
            <a:r>
              <a:rPr lang="en-US" dirty="0"/>
              <a:t> </a:t>
            </a:r>
            <a:r>
              <a:rPr lang="en-US" dirty="0" err="1"/>
              <a:t>kapsüllemesidir</a:t>
            </a:r>
            <a:r>
              <a:rPr lang="en-US" dirty="0"/>
              <a:t>.</a:t>
            </a:r>
            <a:endParaRPr lang="tr-TR" dirty="0"/>
          </a:p>
          <a:p>
            <a:pPr algn="just"/>
            <a:r>
              <a:rPr lang="tr-TR" dirty="0"/>
              <a:t>Fiziksel Giriş / Çıkış işlemi, bellek erişiminden daha yavaştır. Bu nedenle, verimi iyileştirmek için genellikle bir yığın veri önbellek veya arabellek olarak kullanılır. Java uygulaması ile fiziksel disk arasında birden fazla önbellek katmanı bulunmaktadır. Bunlar;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Resim 6">
            <a:extLst>
              <a:ext uri="{FF2B5EF4-FFF2-40B4-BE49-F238E27FC236}">
                <a16:creationId xmlns:a16="http://schemas.microsoft.com/office/drawing/2014/main" id="{2D08C623-18D6-4D60-A3CA-F208280FE9A4}"/>
              </a:ext>
            </a:extLst>
          </p:cNvPr>
          <p:cNvPicPr>
            <a:picLocks noChangeAspect="1"/>
          </p:cNvPicPr>
          <p:nvPr/>
        </p:nvPicPr>
        <p:blipFill>
          <a:blip r:embed="rId2"/>
          <a:stretch>
            <a:fillRect/>
          </a:stretch>
        </p:blipFill>
        <p:spPr>
          <a:xfrm>
            <a:off x="9078218" y="2476871"/>
            <a:ext cx="2805208" cy="2736246"/>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93422" y="787782"/>
            <a:ext cx="9705506" cy="1280890"/>
          </a:xfrm>
        </p:spPr>
        <p:txBody>
          <a:bodyPr>
            <a:normAutofit fontScale="90000"/>
          </a:bodyPr>
          <a:lstStyle/>
          <a:p>
            <a:r>
              <a:rPr lang="tr-TR" dirty="0" err="1"/>
              <a:t>Javada</a:t>
            </a:r>
            <a:r>
              <a:rPr lang="tr-TR" dirty="0"/>
              <a:t> Gelişmiş </a:t>
            </a:r>
            <a:r>
              <a:rPr lang="tr-TR" dirty="0" err="1"/>
              <a:t>Tamponlama</a:t>
            </a:r>
            <a:r>
              <a:rPr lang="tr-TR" dirty="0"/>
              <a:t> Kavramı (devam)</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34480" y="1827097"/>
            <a:ext cx="8893931" cy="5232663"/>
          </a:xfrm>
        </p:spPr>
        <p:txBody>
          <a:bodyPr>
            <a:normAutofit/>
          </a:bodyPr>
          <a:lstStyle/>
          <a:p>
            <a:pPr algn="just"/>
            <a:r>
              <a:rPr lang="tr-TR" dirty="0"/>
              <a:t>Disk Arabelleği: Disk sürücüsündeki yerleşik </a:t>
            </a:r>
            <a:r>
              <a:rPr lang="tr-TR" dirty="0" err="1"/>
              <a:t>RAM’dir</a:t>
            </a:r>
            <a:r>
              <a:rPr lang="tr-TR" dirty="0"/>
              <a:t> ve veri bloklarını diskte depolamak için kullanılır. Şimdiye kadar, verileri disk yüzeyinden disk tamponuna aktarmanın maliyeti, diskin fiziksel hareketini içerdiği için en yavaş ve en pahalı işlemdir.</a:t>
            </a:r>
          </a:p>
          <a:p>
            <a:pPr algn="just"/>
            <a:r>
              <a:rPr lang="tr-TR" dirty="0"/>
              <a:t>İşletim Sistemi Arabelleği: İşletim sistemi, daha fazla veriyi önbelleğe alabildiği ve daha zarif bir şekilde yönetebildiği için kendi arabelleğini oluşturur. Bu arabellek ayrıca uygulamalar arasında paylaşılabilir.</a:t>
            </a:r>
          </a:p>
          <a:p>
            <a:pPr algn="just"/>
            <a:r>
              <a:rPr lang="tr-TR" dirty="0"/>
              <a:t>Uygulama Tamponu: Uygulama, kendi verilerini arabelleğe almayı seçebilir.</a:t>
            </a:r>
          </a:p>
          <a:p>
            <a:pPr marL="0" indent="0" algn="just">
              <a:buNone/>
            </a:pPr>
            <a:endParaRPr lang="en-US"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Resim 5">
            <a:extLst>
              <a:ext uri="{FF2B5EF4-FFF2-40B4-BE49-F238E27FC236}">
                <a16:creationId xmlns:a16="http://schemas.microsoft.com/office/drawing/2014/main" id="{0F7A7BC4-D6C0-4F79-B27F-E1E4FDEBC852}"/>
              </a:ext>
            </a:extLst>
          </p:cNvPr>
          <p:cNvPicPr>
            <a:picLocks noChangeAspect="1"/>
          </p:cNvPicPr>
          <p:nvPr/>
        </p:nvPicPr>
        <p:blipFill>
          <a:blip r:embed="rId2"/>
          <a:stretch>
            <a:fillRect/>
          </a:stretch>
        </p:blipFill>
        <p:spPr>
          <a:xfrm>
            <a:off x="3797034" y="4709430"/>
            <a:ext cx="4597932" cy="1548876"/>
          </a:xfrm>
          <a:prstGeom prst="rect">
            <a:avLst/>
          </a:prstGeom>
        </p:spPr>
      </p:pic>
    </p:spTree>
    <p:extLst>
      <p:ext uri="{BB962C8B-B14F-4D97-AF65-F5344CB8AC3E}">
        <p14:creationId xmlns:p14="http://schemas.microsoft.com/office/powerpoint/2010/main" val="143726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21903" y="721765"/>
            <a:ext cx="8911687" cy="1280890"/>
          </a:xfrm>
        </p:spPr>
        <p:txBody>
          <a:bodyPr>
            <a:normAutofit/>
          </a:bodyPr>
          <a:lstStyle/>
          <a:p>
            <a:r>
              <a:rPr lang="tr-TR" dirty="0"/>
              <a:t>Java’da </a:t>
            </a:r>
            <a:r>
              <a:rPr lang="tr-TR" dirty="0" err="1"/>
              <a:t>Buffer</a:t>
            </a:r>
            <a:r>
              <a:rPr lang="tr-TR" dirty="0"/>
              <a:t> Sınıfları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289564" y="1905000"/>
            <a:ext cx="6872176" cy="4589387"/>
          </a:xfrm>
        </p:spPr>
        <p:txBody>
          <a:bodyPr>
            <a:normAutofit/>
          </a:bodyPr>
          <a:lstStyle/>
          <a:p>
            <a:pPr algn="just"/>
            <a:r>
              <a:rPr lang="en-US" dirty="0" err="1"/>
              <a:t>Java’nın</a:t>
            </a:r>
            <a:r>
              <a:rPr lang="en-US" dirty="0"/>
              <a:t> </a:t>
            </a:r>
            <a:r>
              <a:rPr lang="en-US" dirty="0" err="1"/>
              <a:t>dosya</a:t>
            </a:r>
            <a:r>
              <a:rPr lang="en-US" dirty="0"/>
              <a:t> </a:t>
            </a:r>
            <a:r>
              <a:rPr lang="en-US" dirty="0" err="1"/>
              <a:t>üzerinde</a:t>
            </a:r>
            <a:r>
              <a:rPr lang="en-US" dirty="0"/>
              <a:t> </a:t>
            </a:r>
            <a:r>
              <a:rPr lang="en-US" dirty="0" err="1"/>
              <a:t>işlemleri</a:t>
            </a:r>
            <a:r>
              <a:rPr lang="en-US" dirty="0"/>
              <a:t> </a:t>
            </a:r>
            <a:r>
              <a:rPr lang="en-US" dirty="0" err="1"/>
              <a:t>sadece</a:t>
            </a:r>
            <a:r>
              <a:rPr lang="en-US" dirty="0"/>
              <a:t> </a:t>
            </a:r>
            <a:r>
              <a:rPr lang="en-US" dirty="0" err="1"/>
              <a:t>dosya</a:t>
            </a:r>
            <a:r>
              <a:rPr lang="en-US" dirty="0"/>
              <a:t> </a:t>
            </a:r>
            <a:r>
              <a:rPr lang="en-US" dirty="0" err="1"/>
              <a:t>giriş</a:t>
            </a:r>
            <a:r>
              <a:rPr lang="en-US" dirty="0"/>
              <a:t> (input) </a:t>
            </a:r>
            <a:r>
              <a:rPr lang="en-US" dirty="0" err="1"/>
              <a:t>çıkış</a:t>
            </a:r>
            <a:r>
              <a:rPr lang="en-US" dirty="0"/>
              <a:t> (output) </a:t>
            </a:r>
            <a:r>
              <a:rPr lang="en-US" dirty="0" err="1"/>
              <a:t>işlemleri</a:t>
            </a:r>
            <a:r>
              <a:rPr lang="en-US" dirty="0"/>
              <a:t> </a:t>
            </a:r>
            <a:r>
              <a:rPr lang="en-US" dirty="0" err="1"/>
              <a:t>ile</a:t>
            </a:r>
            <a:r>
              <a:rPr lang="en-US" dirty="0"/>
              <a:t> </a:t>
            </a:r>
            <a:r>
              <a:rPr lang="en-US" dirty="0" err="1"/>
              <a:t>sınırlı</a:t>
            </a:r>
            <a:r>
              <a:rPr lang="en-US" dirty="0"/>
              <a:t> </a:t>
            </a:r>
            <a:r>
              <a:rPr lang="en-US" dirty="0" err="1"/>
              <a:t>değildir</a:t>
            </a:r>
            <a:r>
              <a:rPr lang="en-US" dirty="0"/>
              <a:t>. </a:t>
            </a:r>
            <a:r>
              <a:rPr lang="en-US" dirty="0" err="1"/>
              <a:t>Daha</a:t>
            </a:r>
            <a:r>
              <a:rPr lang="en-US" dirty="0"/>
              <a:t> </a:t>
            </a:r>
            <a:r>
              <a:rPr lang="en-US" dirty="0" err="1"/>
              <a:t>gelişmiş</a:t>
            </a:r>
            <a:r>
              <a:rPr lang="en-US" dirty="0"/>
              <a:t> </a:t>
            </a:r>
            <a:r>
              <a:rPr lang="en-US" dirty="0" err="1"/>
              <a:t>giriş</a:t>
            </a:r>
            <a:r>
              <a:rPr lang="en-US" dirty="0"/>
              <a:t> </a:t>
            </a:r>
            <a:r>
              <a:rPr lang="en-US" dirty="0" err="1"/>
              <a:t>çıkış</a:t>
            </a:r>
            <a:r>
              <a:rPr lang="en-US" dirty="0"/>
              <a:t> </a:t>
            </a:r>
            <a:r>
              <a:rPr lang="en-US" dirty="0" err="1"/>
              <a:t>işlemleri</a:t>
            </a:r>
            <a:r>
              <a:rPr lang="en-US" dirty="0"/>
              <a:t> de </a:t>
            </a:r>
            <a:r>
              <a:rPr lang="en-US" dirty="0" err="1"/>
              <a:t>mevcut</a:t>
            </a:r>
            <a:r>
              <a:rPr lang="en-US" dirty="0"/>
              <a:t>. Veri </a:t>
            </a:r>
            <a:r>
              <a:rPr lang="en-US" dirty="0" err="1"/>
              <a:t>tamponlama</a:t>
            </a:r>
            <a:r>
              <a:rPr lang="en-US" dirty="0"/>
              <a:t> </a:t>
            </a:r>
            <a:r>
              <a:rPr lang="en-US" dirty="0" err="1"/>
              <a:t>alanında</a:t>
            </a:r>
            <a:r>
              <a:rPr lang="en-US" dirty="0"/>
              <a:t> </a:t>
            </a:r>
            <a:r>
              <a:rPr lang="en-US" dirty="0" err="1"/>
              <a:t>birçok</a:t>
            </a:r>
            <a:r>
              <a:rPr lang="en-US" dirty="0"/>
              <a:t> </a:t>
            </a:r>
            <a:r>
              <a:rPr lang="en-US" dirty="0" err="1"/>
              <a:t>ek</a:t>
            </a:r>
            <a:r>
              <a:rPr lang="en-US" dirty="0"/>
              <a:t> </a:t>
            </a:r>
            <a:r>
              <a:rPr lang="en-US" dirty="0" err="1"/>
              <a:t>özelliklere</a:t>
            </a:r>
            <a:r>
              <a:rPr lang="en-US" dirty="0"/>
              <a:t> </a:t>
            </a:r>
            <a:r>
              <a:rPr lang="en-US" dirty="0" err="1"/>
              <a:t>sahip</a:t>
            </a:r>
            <a:r>
              <a:rPr lang="en-US" dirty="0"/>
              <a:t> </a:t>
            </a:r>
            <a:r>
              <a:rPr lang="en-US" dirty="0" err="1"/>
              <a:t>sınıflar</a:t>
            </a:r>
            <a:r>
              <a:rPr lang="en-US" dirty="0"/>
              <a:t> </a:t>
            </a:r>
            <a:r>
              <a:rPr lang="en-US" dirty="0" err="1"/>
              <a:t>kullanabiliriz</a:t>
            </a:r>
            <a:r>
              <a:rPr lang="en-US" dirty="0"/>
              <a:t>. </a:t>
            </a:r>
          </a:p>
          <a:p>
            <a:pPr algn="just"/>
            <a:r>
              <a:rPr lang="en-US" dirty="0"/>
              <a:t>Bu </a:t>
            </a:r>
            <a:r>
              <a:rPr lang="en-US" dirty="0" err="1"/>
              <a:t>sınıflar</a:t>
            </a:r>
            <a:r>
              <a:rPr lang="en-US" dirty="0"/>
              <a:t>, </a:t>
            </a:r>
            <a:r>
              <a:rPr lang="en-US" dirty="0" err="1"/>
              <a:t>genellikle</a:t>
            </a:r>
            <a:r>
              <a:rPr lang="en-US" dirty="0"/>
              <a:t> </a:t>
            </a:r>
            <a:r>
              <a:rPr lang="en-US" dirty="0" err="1"/>
              <a:t>veri</a:t>
            </a:r>
            <a:r>
              <a:rPr lang="en-US" dirty="0"/>
              <a:t> </a:t>
            </a:r>
            <a:r>
              <a:rPr lang="en-US" dirty="0" err="1"/>
              <a:t>işlem</a:t>
            </a:r>
            <a:r>
              <a:rPr lang="en-US" dirty="0"/>
              <a:t> </a:t>
            </a:r>
            <a:r>
              <a:rPr lang="en-US" dirty="0" err="1"/>
              <a:t>sırasında</a:t>
            </a:r>
            <a:r>
              <a:rPr lang="en-US" dirty="0"/>
              <a:t> </a:t>
            </a:r>
            <a:r>
              <a:rPr lang="en-US" dirty="0" err="1"/>
              <a:t>olabildiğince</a:t>
            </a:r>
            <a:r>
              <a:rPr lang="en-US" dirty="0"/>
              <a:t> </a:t>
            </a:r>
            <a:r>
              <a:rPr lang="en-US" dirty="0" err="1"/>
              <a:t>yüksek</a:t>
            </a:r>
            <a:r>
              <a:rPr lang="en-US" dirty="0"/>
              <a:t> </a:t>
            </a:r>
            <a:r>
              <a:rPr lang="en-US" dirty="0" err="1"/>
              <a:t>performans</a:t>
            </a:r>
            <a:r>
              <a:rPr lang="en-US" dirty="0"/>
              <a:t> </a:t>
            </a:r>
            <a:r>
              <a:rPr lang="en-US" dirty="0" err="1"/>
              <a:t>elde</a:t>
            </a:r>
            <a:r>
              <a:rPr lang="en-US" dirty="0"/>
              <a:t> </a:t>
            </a:r>
            <a:r>
              <a:rPr lang="en-US" dirty="0" err="1"/>
              <a:t>edilir</a:t>
            </a:r>
            <a:r>
              <a:rPr lang="en-US" dirty="0"/>
              <a:t>. </a:t>
            </a:r>
            <a:r>
              <a:rPr lang="en-US" dirty="0" err="1"/>
              <a:t>Ağ</a:t>
            </a:r>
            <a:r>
              <a:rPr lang="en-US" dirty="0"/>
              <a:t> </a:t>
            </a:r>
            <a:r>
              <a:rPr lang="en-US" dirty="0" err="1"/>
              <a:t>programlamada</a:t>
            </a:r>
            <a:r>
              <a:rPr lang="en-US" dirty="0"/>
              <a:t> </a:t>
            </a:r>
            <a:r>
              <a:rPr lang="en-US" dirty="0" err="1"/>
              <a:t>özellikle</a:t>
            </a:r>
            <a:r>
              <a:rPr lang="en-US" dirty="0"/>
              <a:t> </a:t>
            </a:r>
            <a:r>
              <a:rPr lang="en-US" dirty="0" err="1"/>
              <a:t>giriş</a:t>
            </a:r>
            <a:r>
              <a:rPr lang="en-US" dirty="0"/>
              <a:t> </a:t>
            </a:r>
            <a:r>
              <a:rPr lang="en-US" dirty="0" err="1"/>
              <a:t>çıkış</a:t>
            </a:r>
            <a:r>
              <a:rPr lang="en-US" dirty="0"/>
              <a:t> </a:t>
            </a:r>
            <a:r>
              <a:rPr lang="en-US" dirty="0" err="1"/>
              <a:t>işlemleri</a:t>
            </a:r>
            <a:r>
              <a:rPr lang="en-US" dirty="0"/>
              <a:t> </a:t>
            </a:r>
            <a:r>
              <a:rPr lang="en-US" dirty="0" err="1"/>
              <a:t>çokça</a:t>
            </a:r>
            <a:r>
              <a:rPr lang="en-US" dirty="0"/>
              <a:t> </a:t>
            </a:r>
            <a:r>
              <a:rPr lang="en-US" dirty="0" err="1"/>
              <a:t>kullanılır</a:t>
            </a:r>
            <a:r>
              <a:rPr lang="en-US" dirty="0"/>
              <a:t>. Bir </a:t>
            </a:r>
            <a:r>
              <a:rPr lang="en-US" dirty="0" err="1"/>
              <a:t>sunucu-istemci</a:t>
            </a:r>
            <a:r>
              <a:rPr lang="en-US" dirty="0"/>
              <a:t> </a:t>
            </a:r>
            <a:r>
              <a:rPr lang="en-US" dirty="0" err="1"/>
              <a:t>uygulaması</a:t>
            </a:r>
            <a:r>
              <a:rPr lang="en-US" dirty="0"/>
              <a:t> </a:t>
            </a:r>
            <a:r>
              <a:rPr lang="en-US" dirty="0" err="1"/>
              <a:t>yazdığımızda</a:t>
            </a:r>
            <a:r>
              <a:rPr lang="en-US" dirty="0"/>
              <a:t>, </a:t>
            </a:r>
            <a:r>
              <a:rPr lang="en-US" dirty="0" err="1"/>
              <a:t>iki</a:t>
            </a:r>
            <a:r>
              <a:rPr lang="en-US" dirty="0"/>
              <a:t> </a:t>
            </a:r>
            <a:r>
              <a:rPr lang="en-US" dirty="0" err="1"/>
              <a:t>uygulama</a:t>
            </a:r>
            <a:r>
              <a:rPr lang="en-US" dirty="0"/>
              <a:t> </a:t>
            </a:r>
            <a:r>
              <a:rPr lang="en-US" dirty="0" err="1"/>
              <a:t>arasında</a:t>
            </a:r>
            <a:r>
              <a:rPr lang="en-US" dirty="0"/>
              <a:t> </a:t>
            </a:r>
            <a:r>
              <a:rPr lang="en-US" dirty="0" err="1"/>
              <a:t>veri</a:t>
            </a:r>
            <a:r>
              <a:rPr lang="en-US" dirty="0"/>
              <a:t> </a:t>
            </a:r>
            <a:r>
              <a:rPr lang="en-US" dirty="0" err="1"/>
              <a:t>alışverişi</a:t>
            </a:r>
            <a:r>
              <a:rPr lang="en-US" dirty="0"/>
              <a:t> </a:t>
            </a:r>
            <a:r>
              <a:rPr lang="en-US" dirty="0" err="1"/>
              <a:t>yapılırken</a:t>
            </a:r>
            <a:r>
              <a:rPr lang="en-US" dirty="0"/>
              <a:t>, </a:t>
            </a:r>
            <a:r>
              <a:rPr lang="en-US" dirty="0" err="1"/>
              <a:t>bu</a:t>
            </a:r>
            <a:r>
              <a:rPr lang="en-US" dirty="0"/>
              <a:t> </a:t>
            </a:r>
            <a:r>
              <a:rPr lang="en-US" dirty="0" err="1"/>
              <a:t>veri</a:t>
            </a:r>
            <a:r>
              <a:rPr lang="en-US" dirty="0"/>
              <a:t> </a:t>
            </a:r>
            <a:r>
              <a:rPr lang="en-US" dirty="0" err="1"/>
              <a:t>alışverişi</a:t>
            </a:r>
            <a:r>
              <a:rPr lang="en-US" dirty="0"/>
              <a:t> de </a:t>
            </a:r>
            <a:r>
              <a:rPr lang="en-US" dirty="0" err="1"/>
              <a:t>giriş</a:t>
            </a:r>
            <a:r>
              <a:rPr lang="en-US" dirty="0"/>
              <a:t> </a:t>
            </a:r>
            <a:r>
              <a:rPr lang="en-US" dirty="0" err="1"/>
              <a:t>çıkış</a:t>
            </a:r>
            <a:r>
              <a:rPr lang="en-US" dirty="0"/>
              <a:t> </a:t>
            </a:r>
            <a:r>
              <a:rPr lang="en-US" dirty="0" err="1"/>
              <a:t>işlemleriyle</a:t>
            </a:r>
            <a:r>
              <a:rPr lang="en-US" dirty="0"/>
              <a:t> </a:t>
            </a:r>
            <a:r>
              <a:rPr lang="en-US" dirty="0" err="1"/>
              <a:t>sağlanır</a:t>
            </a:r>
            <a:r>
              <a:rPr lang="en-US" dirty="0"/>
              <a:t>. </a:t>
            </a:r>
            <a:r>
              <a:rPr lang="en-US" dirty="0" err="1"/>
              <a:t>Yani</a:t>
            </a:r>
            <a:r>
              <a:rPr lang="en-US" dirty="0"/>
              <a:t> </a:t>
            </a:r>
            <a:r>
              <a:rPr lang="en-US" dirty="0" err="1"/>
              <a:t>karşı</a:t>
            </a:r>
            <a:r>
              <a:rPr lang="en-US" dirty="0"/>
              <a:t> </a:t>
            </a:r>
            <a:r>
              <a:rPr lang="en-US" dirty="0" err="1"/>
              <a:t>tarafa</a:t>
            </a:r>
            <a:r>
              <a:rPr lang="en-US" dirty="0"/>
              <a:t> </a:t>
            </a:r>
            <a:r>
              <a:rPr lang="en-US" dirty="0" err="1"/>
              <a:t>veri</a:t>
            </a:r>
            <a:r>
              <a:rPr lang="en-US" dirty="0"/>
              <a:t> </a:t>
            </a:r>
            <a:r>
              <a:rPr lang="en-US" dirty="0" err="1"/>
              <a:t>gönderirken</a:t>
            </a:r>
            <a:r>
              <a:rPr lang="en-US" dirty="0"/>
              <a:t> </a:t>
            </a:r>
            <a:r>
              <a:rPr lang="en-US" dirty="0" err="1"/>
              <a:t>ve</a:t>
            </a:r>
            <a:r>
              <a:rPr lang="en-US" dirty="0"/>
              <a:t> </a:t>
            </a:r>
            <a:r>
              <a:rPr lang="en-US" dirty="0" err="1"/>
              <a:t>karşı</a:t>
            </a:r>
            <a:r>
              <a:rPr lang="en-US" dirty="0"/>
              <a:t> </a:t>
            </a:r>
            <a:r>
              <a:rPr lang="en-US" dirty="0" err="1"/>
              <a:t>taraftan</a:t>
            </a:r>
            <a:r>
              <a:rPr lang="en-US" dirty="0"/>
              <a:t> </a:t>
            </a:r>
            <a:r>
              <a:rPr lang="en-US" dirty="0" err="1"/>
              <a:t>veri</a:t>
            </a:r>
            <a:r>
              <a:rPr lang="en-US" dirty="0"/>
              <a:t> </a:t>
            </a:r>
            <a:r>
              <a:rPr lang="en-US" dirty="0" err="1"/>
              <a:t>alırken</a:t>
            </a:r>
            <a:r>
              <a:rPr lang="en-US" dirty="0"/>
              <a:t>, Java </a:t>
            </a:r>
            <a:r>
              <a:rPr lang="en-US" dirty="0" err="1"/>
              <a:t>bunu</a:t>
            </a:r>
            <a:r>
              <a:rPr lang="en-US" dirty="0"/>
              <a:t> normal </a:t>
            </a:r>
            <a:r>
              <a:rPr lang="en-US" dirty="0" err="1"/>
              <a:t>bir</a:t>
            </a:r>
            <a:r>
              <a:rPr lang="en-US" dirty="0"/>
              <a:t> </a:t>
            </a:r>
            <a:r>
              <a:rPr lang="en-US" dirty="0" err="1"/>
              <a:t>dosyaya</a:t>
            </a:r>
            <a:r>
              <a:rPr lang="en-US" dirty="0"/>
              <a:t> </a:t>
            </a:r>
            <a:r>
              <a:rPr lang="en-US" dirty="0" err="1"/>
              <a:t>yazıyor</a:t>
            </a:r>
            <a:r>
              <a:rPr lang="en-US" dirty="0"/>
              <a:t> </a:t>
            </a:r>
            <a:r>
              <a:rPr lang="en-US" dirty="0" err="1"/>
              <a:t>ve</a:t>
            </a:r>
            <a:r>
              <a:rPr lang="en-US" dirty="0"/>
              <a:t> </a:t>
            </a:r>
            <a:r>
              <a:rPr lang="en-US" dirty="0" err="1"/>
              <a:t>okuyor</a:t>
            </a:r>
            <a:r>
              <a:rPr lang="en-US" dirty="0"/>
              <a:t> </a:t>
            </a:r>
            <a:r>
              <a:rPr lang="en-US" dirty="0" err="1"/>
              <a:t>gibi</a:t>
            </a:r>
            <a:r>
              <a:rPr lang="en-US" dirty="0"/>
              <a:t> </a:t>
            </a:r>
            <a:r>
              <a:rPr lang="en-US" dirty="0" err="1"/>
              <a:t>algılar</a:t>
            </a:r>
            <a:r>
              <a:rPr lang="en-US" dirty="0"/>
              <a:t>. </a:t>
            </a:r>
            <a:r>
              <a:rPr lang="en-US" dirty="0" err="1"/>
              <a:t>Dolayısıyla</a:t>
            </a:r>
            <a:r>
              <a:rPr lang="en-US" dirty="0"/>
              <a:t> </a:t>
            </a:r>
            <a:r>
              <a:rPr lang="en-US" dirty="0" err="1"/>
              <a:t>işlem</a:t>
            </a:r>
            <a:r>
              <a:rPr lang="en-US" dirty="0"/>
              <a:t> </a:t>
            </a:r>
            <a:r>
              <a:rPr lang="en-US" dirty="0" err="1"/>
              <a:t>yine</a:t>
            </a:r>
            <a:r>
              <a:rPr lang="en-US" dirty="0"/>
              <a:t> </a:t>
            </a:r>
            <a:r>
              <a:rPr lang="en-US" dirty="0" err="1"/>
              <a:t>aynı</a:t>
            </a:r>
            <a:r>
              <a:rPr lang="en-US" dirty="0"/>
              <a:t>. </a:t>
            </a:r>
            <a:r>
              <a:rPr lang="en-US" dirty="0" err="1"/>
              <a:t>Yani</a:t>
            </a:r>
            <a:r>
              <a:rPr lang="en-US" dirty="0"/>
              <a:t> </a:t>
            </a:r>
            <a:r>
              <a:rPr lang="en-US" dirty="0" err="1"/>
              <a:t>giriş-çıkış</a:t>
            </a:r>
            <a:r>
              <a:rPr lang="en-US" dirty="0"/>
              <a:t> </a:t>
            </a:r>
            <a:r>
              <a:rPr lang="en-US" dirty="0" err="1"/>
              <a:t>işlemidir</a:t>
            </a:r>
            <a:r>
              <a:rPr lang="tr-TR" dirty="0"/>
              <a:t>.</a:t>
            </a:r>
            <a:endParaRPr lang="en-US"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Resim 5">
            <a:extLst>
              <a:ext uri="{FF2B5EF4-FFF2-40B4-BE49-F238E27FC236}">
                <a16:creationId xmlns:a16="http://schemas.microsoft.com/office/drawing/2014/main" id="{E5CDED3E-9B5F-4D99-987A-9A586F835F35}"/>
              </a:ext>
            </a:extLst>
          </p:cNvPr>
          <p:cNvPicPr>
            <a:picLocks noChangeAspect="1"/>
          </p:cNvPicPr>
          <p:nvPr/>
        </p:nvPicPr>
        <p:blipFill>
          <a:blip r:embed="rId2"/>
          <a:stretch>
            <a:fillRect/>
          </a:stretch>
        </p:blipFill>
        <p:spPr>
          <a:xfrm>
            <a:off x="8533060" y="1905000"/>
            <a:ext cx="3033696" cy="3856608"/>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78363" y="695132"/>
            <a:ext cx="8911687" cy="1280890"/>
          </a:xfrm>
        </p:spPr>
        <p:txBody>
          <a:bodyPr>
            <a:normAutofit/>
          </a:bodyPr>
          <a:lstStyle/>
          <a:p>
            <a:r>
              <a:rPr lang="tr-TR" dirty="0"/>
              <a:t>Java’da </a:t>
            </a:r>
            <a:r>
              <a:rPr lang="tr-TR" dirty="0" err="1"/>
              <a:t>Buffer</a:t>
            </a:r>
            <a:r>
              <a:rPr lang="tr-TR" dirty="0"/>
              <a:t> Sınıfları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482571" y="1637768"/>
            <a:ext cx="9641149" cy="4674255"/>
          </a:xfrm>
        </p:spPr>
        <p:txBody>
          <a:bodyPr>
            <a:normAutofit/>
          </a:bodyPr>
          <a:lstStyle/>
          <a:p>
            <a:pPr algn="just"/>
            <a:r>
              <a:rPr lang="en-US" dirty="0" err="1"/>
              <a:t>Önceki</a:t>
            </a:r>
            <a:r>
              <a:rPr lang="en-US" dirty="0"/>
              <a:t> </a:t>
            </a:r>
            <a:r>
              <a:rPr lang="en-US" dirty="0" err="1"/>
              <a:t>sınıflarla</a:t>
            </a:r>
            <a:r>
              <a:rPr lang="en-US" dirty="0"/>
              <a:t> </a:t>
            </a:r>
            <a:r>
              <a:rPr lang="en-US" dirty="0" err="1"/>
              <a:t>çalışırken</a:t>
            </a:r>
            <a:r>
              <a:rPr lang="en-US" dirty="0"/>
              <a:t>, </a:t>
            </a:r>
            <a:r>
              <a:rPr lang="en-US" dirty="0" err="1"/>
              <a:t>veri</a:t>
            </a:r>
            <a:r>
              <a:rPr lang="en-US" dirty="0"/>
              <a:t> </a:t>
            </a:r>
            <a:r>
              <a:rPr lang="en-US" dirty="0" err="1"/>
              <a:t>işlem</a:t>
            </a:r>
            <a:r>
              <a:rPr lang="en-US" dirty="0"/>
              <a:t> </a:t>
            </a:r>
            <a:r>
              <a:rPr lang="en-US" dirty="0" err="1"/>
              <a:t>yapmak</a:t>
            </a:r>
            <a:r>
              <a:rPr lang="en-US" dirty="0"/>
              <a:t> </a:t>
            </a:r>
            <a:r>
              <a:rPr lang="en-US" dirty="0" err="1"/>
              <a:t>için</a:t>
            </a:r>
            <a:r>
              <a:rPr lang="en-US" dirty="0"/>
              <a:t> </a:t>
            </a:r>
            <a:r>
              <a:rPr lang="en-US" dirty="0" err="1"/>
              <a:t>birçok</a:t>
            </a:r>
            <a:r>
              <a:rPr lang="en-US" dirty="0"/>
              <a:t> </a:t>
            </a:r>
            <a:r>
              <a:rPr lang="en-US" dirty="0" err="1"/>
              <a:t>ara</a:t>
            </a:r>
            <a:r>
              <a:rPr lang="en-US" dirty="0"/>
              <a:t> </a:t>
            </a:r>
            <a:r>
              <a:rPr lang="en-US" dirty="0" err="1"/>
              <a:t>sınıf</a:t>
            </a:r>
            <a:r>
              <a:rPr lang="en-US" dirty="0"/>
              <a:t> </a:t>
            </a:r>
            <a:r>
              <a:rPr lang="en-US" dirty="0" err="1"/>
              <a:t>kullanıyorduk</a:t>
            </a:r>
            <a:r>
              <a:rPr lang="en-US" dirty="0"/>
              <a:t>. </a:t>
            </a:r>
            <a:r>
              <a:rPr lang="en-US" dirty="0" err="1"/>
              <a:t>Ancak</a:t>
            </a:r>
            <a:r>
              <a:rPr lang="en-US" dirty="0"/>
              <a:t> </a:t>
            </a:r>
            <a:r>
              <a:rPr lang="en-US" dirty="0" err="1"/>
              <a:t>bu</a:t>
            </a:r>
            <a:r>
              <a:rPr lang="en-US" dirty="0"/>
              <a:t> durum </a:t>
            </a:r>
            <a:r>
              <a:rPr lang="en-US" dirty="0" err="1"/>
              <a:t>bir</a:t>
            </a:r>
            <a:r>
              <a:rPr lang="en-US" dirty="0"/>
              <a:t> </a:t>
            </a:r>
            <a:r>
              <a:rPr lang="en-US" dirty="0" err="1"/>
              <a:t>karmaşıklığa</a:t>
            </a:r>
            <a:r>
              <a:rPr lang="en-US" dirty="0"/>
              <a:t> </a:t>
            </a:r>
            <a:r>
              <a:rPr lang="en-US" dirty="0" err="1"/>
              <a:t>neden</a:t>
            </a:r>
            <a:r>
              <a:rPr lang="en-US" dirty="0"/>
              <a:t> </a:t>
            </a:r>
            <a:r>
              <a:rPr lang="en-US" dirty="0" err="1"/>
              <a:t>oluyor</a:t>
            </a:r>
            <a:r>
              <a:rPr lang="en-US" dirty="0"/>
              <a:t>. Bir byte </a:t>
            </a:r>
            <a:r>
              <a:rPr lang="en-US" dirty="0" err="1"/>
              <a:t>veriyi</a:t>
            </a:r>
            <a:r>
              <a:rPr lang="en-US" dirty="0"/>
              <a:t> </a:t>
            </a:r>
            <a:r>
              <a:rPr lang="en-US" dirty="0" err="1"/>
              <a:t>alırken</a:t>
            </a:r>
            <a:r>
              <a:rPr lang="en-US" dirty="0"/>
              <a:t> </a:t>
            </a:r>
            <a:r>
              <a:rPr lang="en-US" dirty="0" err="1"/>
              <a:t>veya</a:t>
            </a:r>
            <a:r>
              <a:rPr lang="en-US" dirty="0"/>
              <a:t> </a:t>
            </a:r>
            <a:r>
              <a:rPr lang="en-US" dirty="0" err="1"/>
              <a:t>bir</a:t>
            </a:r>
            <a:r>
              <a:rPr lang="en-US" dirty="0"/>
              <a:t> </a:t>
            </a:r>
            <a:r>
              <a:rPr lang="en-US" dirty="0" err="1"/>
              <a:t>dosyaya</a:t>
            </a:r>
            <a:r>
              <a:rPr lang="en-US" dirty="0"/>
              <a:t> </a:t>
            </a:r>
            <a:r>
              <a:rPr lang="en-US" dirty="0" err="1"/>
              <a:t>yazarken</a:t>
            </a:r>
            <a:r>
              <a:rPr lang="en-US" dirty="0"/>
              <a:t>, </a:t>
            </a:r>
            <a:r>
              <a:rPr lang="en-US" dirty="0" err="1"/>
              <a:t>birçok</a:t>
            </a:r>
            <a:r>
              <a:rPr lang="en-US" dirty="0"/>
              <a:t> </a:t>
            </a:r>
            <a:r>
              <a:rPr lang="en-US" dirty="0" err="1"/>
              <a:t>işlemden</a:t>
            </a:r>
            <a:r>
              <a:rPr lang="en-US" dirty="0"/>
              <a:t> </a:t>
            </a:r>
            <a:r>
              <a:rPr lang="en-US" dirty="0" err="1"/>
              <a:t>geçirerek</a:t>
            </a:r>
            <a:r>
              <a:rPr lang="en-US" dirty="0"/>
              <a:t> String </a:t>
            </a:r>
            <a:r>
              <a:rPr lang="en-US" dirty="0" err="1"/>
              <a:t>olarak</a:t>
            </a:r>
            <a:r>
              <a:rPr lang="en-US" dirty="0"/>
              <a:t> </a:t>
            </a:r>
            <a:r>
              <a:rPr lang="en-US" dirty="0" err="1"/>
              <a:t>almayı</a:t>
            </a:r>
            <a:r>
              <a:rPr lang="en-US" dirty="0"/>
              <a:t> </a:t>
            </a:r>
            <a:r>
              <a:rPr lang="en-US" dirty="0" err="1"/>
              <a:t>sağlıyorduk</a:t>
            </a:r>
            <a:r>
              <a:rPr lang="en-US" dirty="0"/>
              <a:t>. Bu </a:t>
            </a:r>
            <a:r>
              <a:rPr lang="en-US" dirty="0" err="1"/>
              <a:t>süreçte</a:t>
            </a:r>
            <a:r>
              <a:rPr lang="en-US" dirty="0"/>
              <a:t> ilk </a:t>
            </a:r>
            <a:r>
              <a:rPr lang="en-US" dirty="0" err="1"/>
              <a:t>başta</a:t>
            </a:r>
            <a:r>
              <a:rPr lang="en-US" dirty="0"/>
              <a:t> </a:t>
            </a:r>
            <a:r>
              <a:rPr lang="en-US" dirty="0" err="1"/>
              <a:t>veriye</a:t>
            </a:r>
            <a:r>
              <a:rPr lang="en-US" dirty="0"/>
              <a:t> tip </a:t>
            </a:r>
            <a:r>
              <a:rPr lang="en-US" dirty="0" err="1"/>
              <a:t>dönüştürme</a:t>
            </a:r>
            <a:r>
              <a:rPr lang="en-US" dirty="0"/>
              <a:t> </a:t>
            </a:r>
            <a:r>
              <a:rPr lang="en-US" dirty="0" err="1"/>
              <a:t>kavramı</a:t>
            </a:r>
            <a:r>
              <a:rPr lang="en-US" dirty="0"/>
              <a:t> </a:t>
            </a:r>
            <a:r>
              <a:rPr lang="en-US" dirty="0" err="1"/>
              <a:t>uygulanıyor</a:t>
            </a:r>
            <a:r>
              <a:rPr lang="en-US" dirty="0"/>
              <a:t>. Bu da </a:t>
            </a:r>
            <a:r>
              <a:rPr lang="en-US" dirty="0" err="1"/>
              <a:t>uygulama</a:t>
            </a:r>
            <a:r>
              <a:rPr lang="en-US" dirty="0"/>
              <a:t> </a:t>
            </a:r>
            <a:r>
              <a:rPr lang="en-US" dirty="0" err="1"/>
              <a:t>performansı</a:t>
            </a:r>
            <a:r>
              <a:rPr lang="en-US" dirty="0"/>
              <a:t> </a:t>
            </a:r>
            <a:r>
              <a:rPr lang="en-US" dirty="0" err="1"/>
              <a:t>açısından</a:t>
            </a:r>
            <a:r>
              <a:rPr lang="en-US" dirty="0"/>
              <a:t> </a:t>
            </a:r>
            <a:r>
              <a:rPr lang="en-US" dirty="0" err="1"/>
              <a:t>önemli</a:t>
            </a:r>
            <a:r>
              <a:rPr lang="en-US" dirty="0"/>
              <a:t> </a:t>
            </a:r>
            <a:r>
              <a:rPr lang="en-US" dirty="0" err="1"/>
              <a:t>bir</a:t>
            </a:r>
            <a:r>
              <a:rPr lang="en-US" dirty="0"/>
              <a:t> yere </a:t>
            </a:r>
            <a:r>
              <a:rPr lang="en-US" dirty="0" err="1"/>
              <a:t>sahiptir</a:t>
            </a:r>
            <a:r>
              <a:rPr lang="en-US" dirty="0"/>
              <a:t>.</a:t>
            </a:r>
          </a:p>
          <a:p>
            <a:pPr algn="just"/>
            <a:r>
              <a:rPr lang="en-US" dirty="0" err="1"/>
              <a:t>Ağ</a:t>
            </a:r>
            <a:r>
              <a:rPr lang="en-US" dirty="0"/>
              <a:t> </a:t>
            </a:r>
            <a:r>
              <a:rPr lang="en-US" dirty="0" err="1"/>
              <a:t>uygulamalarında</a:t>
            </a:r>
            <a:r>
              <a:rPr lang="en-US" dirty="0"/>
              <a:t> </a:t>
            </a:r>
            <a:r>
              <a:rPr lang="en-US" dirty="0" err="1"/>
              <a:t>sunucu</a:t>
            </a:r>
            <a:r>
              <a:rPr lang="en-US" dirty="0"/>
              <a:t> </a:t>
            </a:r>
            <a:r>
              <a:rPr lang="en-US" dirty="0" err="1"/>
              <a:t>ve</a:t>
            </a:r>
            <a:r>
              <a:rPr lang="en-US" dirty="0"/>
              <a:t> </a:t>
            </a:r>
            <a:r>
              <a:rPr lang="en-US" dirty="0" err="1"/>
              <a:t>istemci</a:t>
            </a:r>
            <a:r>
              <a:rPr lang="en-US" dirty="0"/>
              <a:t> </a:t>
            </a:r>
            <a:r>
              <a:rPr lang="en-US" dirty="0" err="1"/>
              <a:t>tarafında</a:t>
            </a:r>
            <a:r>
              <a:rPr lang="en-US" dirty="0"/>
              <a:t> </a:t>
            </a:r>
            <a:r>
              <a:rPr lang="en-US" dirty="0" err="1"/>
              <a:t>bir</a:t>
            </a:r>
            <a:r>
              <a:rPr lang="en-US" dirty="0"/>
              <a:t> </a:t>
            </a:r>
            <a:r>
              <a:rPr lang="en-US" dirty="0" err="1"/>
              <a:t>giriş</a:t>
            </a:r>
            <a:r>
              <a:rPr lang="en-US" dirty="0"/>
              <a:t> </a:t>
            </a:r>
            <a:r>
              <a:rPr lang="en-US" dirty="0" err="1"/>
              <a:t>çıkış</a:t>
            </a:r>
            <a:r>
              <a:rPr lang="en-US" dirty="0"/>
              <a:t> </a:t>
            </a:r>
            <a:r>
              <a:rPr lang="en-US" dirty="0" err="1"/>
              <a:t>görevlendirilmiştir</a:t>
            </a:r>
            <a:r>
              <a:rPr lang="en-US" dirty="0"/>
              <a:t>. Veri </a:t>
            </a:r>
            <a:r>
              <a:rPr lang="en-US" dirty="0" err="1"/>
              <a:t>gelirken</a:t>
            </a:r>
            <a:r>
              <a:rPr lang="en-US" dirty="0"/>
              <a:t> </a:t>
            </a:r>
            <a:r>
              <a:rPr lang="en-US" dirty="0" err="1"/>
              <a:t>alır</a:t>
            </a:r>
            <a:r>
              <a:rPr lang="en-US" dirty="0"/>
              <a:t> </a:t>
            </a:r>
            <a:r>
              <a:rPr lang="en-US" dirty="0" err="1"/>
              <a:t>ve</a:t>
            </a:r>
            <a:r>
              <a:rPr lang="en-US" dirty="0"/>
              <a:t> </a:t>
            </a:r>
            <a:r>
              <a:rPr lang="en-US" dirty="0" err="1"/>
              <a:t>diğer</a:t>
            </a:r>
            <a:r>
              <a:rPr lang="en-US" dirty="0"/>
              <a:t> </a:t>
            </a:r>
            <a:r>
              <a:rPr lang="en-US" dirty="0" err="1"/>
              <a:t>veri</a:t>
            </a:r>
            <a:r>
              <a:rPr lang="en-US" dirty="0"/>
              <a:t> </a:t>
            </a:r>
            <a:r>
              <a:rPr lang="en-US" dirty="0" err="1"/>
              <a:t>gelene</a:t>
            </a:r>
            <a:r>
              <a:rPr lang="en-US" dirty="0"/>
              <a:t> </a:t>
            </a:r>
            <a:r>
              <a:rPr lang="en-US" dirty="0" err="1"/>
              <a:t>kadar</a:t>
            </a:r>
            <a:r>
              <a:rPr lang="en-US" dirty="0"/>
              <a:t> </a:t>
            </a:r>
            <a:r>
              <a:rPr lang="en-US" dirty="0" err="1"/>
              <a:t>beklemede</a:t>
            </a:r>
            <a:r>
              <a:rPr lang="en-US" dirty="0"/>
              <a:t> </a:t>
            </a:r>
            <a:r>
              <a:rPr lang="en-US" dirty="0" err="1"/>
              <a:t>kalır</a:t>
            </a:r>
            <a:r>
              <a:rPr lang="en-US" dirty="0"/>
              <a:t>. Bu, </a:t>
            </a:r>
            <a:r>
              <a:rPr lang="en-US" dirty="0" err="1"/>
              <a:t>veriyi</a:t>
            </a:r>
            <a:r>
              <a:rPr lang="en-US" dirty="0"/>
              <a:t> </a:t>
            </a:r>
            <a:r>
              <a:rPr lang="en-US" dirty="0" err="1"/>
              <a:t>göndermek</a:t>
            </a:r>
            <a:r>
              <a:rPr lang="en-US" dirty="0"/>
              <a:t> </a:t>
            </a:r>
            <a:r>
              <a:rPr lang="en-US" dirty="0" err="1"/>
              <a:t>içinde</a:t>
            </a:r>
            <a:r>
              <a:rPr lang="en-US" dirty="0"/>
              <a:t> </a:t>
            </a:r>
            <a:r>
              <a:rPr lang="en-US" dirty="0" err="1"/>
              <a:t>aynı</a:t>
            </a:r>
            <a:r>
              <a:rPr lang="en-US" dirty="0"/>
              <a:t> </a:t>
            </a:r>
            <a:r>
              <a:rPr lang="en-US" dirty="0" err="1"/>
              <a:t>durumu</a:t>
            </a:r>
            <a:r>
              <a:rPr lang="en-US" dirty="0"/>
              <a:t> </a:t>
            </a:r>
            <a:r>
              <a:rPr lang="en-US" dirty="0" err="1"/>
              <a:t>sergiler</a:t>
            </a:r>
            <a:r>
              <a:rPr lang="en-US" dirty="0"/>
              <a:t>. </a:t>
            </a:r>
            <a:r>
              <a:rPr lang="en-US" dirty="0" err="1"/>
              <a:t>Yani</a:t>
            </a:r>
            <a:r>
              <a:rPr lang="en-US" dirty="0"/>
              <a:t> biz </a:t>
            </a:r>
            <a:r>
              <a:rPr lang="en-US" dirty="0" err="1"/>
              <a:t>hiç</a:t>
            </a:r>
            <a:r>
              <a:rPr lang="en-US" dirty="0"/>
              <a:t> </a:t>
            </a:r>
            <a:r>
              <a:rPr lang="en-US" dirty="0" err="1"/>
              <a:t>veri</a:t>
            </a:r>
            <a:r>
              <a:rPr lang="en-US" dirty="0"/>
              <a:t> </a:t>
            </a:r>
            <a:r>
              <a:rPr lang="en-US" dirty="0" err="1"/>
              <a:t>almazsak</a:t>
            </a:r>
            <a:r>
              <a:rPr lang="en-US" dirty="0"/>
              <a:t>, </a:t>
            </a:r>
            <a:r>
              <a:rPr lang="en-US" dirty="0" err="1"/>
              <a:t>bu</a:t>
            </a:r>
            <a:r>
              <a:rPr lang="en-US" dirty="0"/>
              <a:t> </a:t>
            </a:r>
            <a:r>
              <a:rPr lang="en-US" dirty="0" err="1"/>
              <a:t>veri</a:t>
            </a:r>
            <a:r>
              <a:rPr lang="en-US" dirty="0"/>
              <a:t> </a:t>
            </a:r>
            <a:r>
              <a:rPr lang="en-US" dirty="0" err="1"/>
              <a:t>kabul</a:t>
            </a:r>
            <a:r>
              <a:rPr lang="en-US" dirty="0"/>
              <a:t> </a:t>
            </a:r>
            <a:r>
              <a:rPr lang="en-US" dirty="0" err="1"/>
              <a:t>etme</a:t>
            </a:r>
            <a:r>
              <a:rPr lang="en-US" dirty="0"/>
              <a:t> </a:t>
            </a:r>
            <a:r>
              <a:rPr lang="en-US" dirty="0" err="1"/>
              <a:t>işi</a:t>
            </a:r>
            <a:r>
              <a:rPr lang="en-US" dirty="0"/>
              <a:t> </a:t>
            </a:r>
            <a:r>
              <a:rPr lang="en-US" dirty="0" err="1"/>
              <a:t>için</a:t>
            </a:r>
            <a:r>
              <a:rPr lang="en-US" dirty="0"/>
              <a:t> </a:t>
            </a:r>
            <a:r>
              <a:rPr lang="en-US" dirty="0" err="1"/>
              <a:t>atanmış</a:t>
            </a:r>
            <a:r>
              <a:rPr lang="en-US" dirty="0"/>
              <a:t> </a:t>
            </a:r>
            <a:r>
              <a:rPr lang="en-US" dirty="0" err="1"/>
              <a:t>eleman</a:t>
            </a:r>
            <a:r>
              <a:rPr lang="en-US" dirty="0"/>
              <a:t> </a:t>
            </a:r>
            <a:r>
              <a:rPr lang="en-US" dirty="0" err="1"/>
              <a:t>boş</a:t>
            </a:r>
            <a:r>
              <a:rPr lang="en-US" dirty="0"/>
              <a:t> </a:t>
            </a:r>
            <a:r>
              <a:rPr lang="en-US" dirty="0" err="1"/>
              <a:t>olarak</a:t>
            </a:r>
            <a:r>
              <a:rPr lang="en-US" dirty="0"/>
              <a:t> </a:t>
            </a:r>
            <a:r>
              <a:rPr lang="en-US" dirty="0" err="1"/>
              <a:t>bekletilir</a:t>
            </a:r>
            <a:r>
              <a:rPr lang="en-US" dirty="0"/>
              <a:t>. Bu da </a:t>
            </a:r>
            <a:r>
              <a:rPr lang="en-US" dirty="0" err="1"/>
              <a:t>bir</a:t>
            </a:r>
            <a:r>
              <a:rPr lang="en-US" dirty="0"/>
              <a:t> </a:t>
            </a:r>
            <a:r>
              <a:rPr lang="en-US" dirty="0" err="1"/>
              <a:t>performans</a:t>
            </a:r>
            <a:r>
              <a:rPr lang="en-US" dirty="0"/>
              <a:t> </a:t>
            </a:r>
            <a:r>
              <a:rPr lang="en-US" dirty="0" err="1"/>
              <a:t>ve</a:t>
            </a:r>
            <a:r>
              <a:rPr lang="en-US" dirty="0"/>
              <a:t> </a:t>
            </a:r>
            <a:r>
              <a:rPr lang="en-US" dirty="0" err="1"/>
              <a:t>işlem</a:t>
            </a:r>
            <a:r>
              <a:rPr lang="en-US" dirty="0"/>
              <a:t> </a:t>
            </a:r>
            <a:r>
              <a:rPr lang="en-US" dirty="0" err="1"/>
              <a:t>bakımından</a:t>
            </a:r>
            <a:r>
              <a:rPr lang="en-US" dirty="0"/>
              <a:t> </a:t>
            </a:r>
            <a:r>
              <a:rPr lang="en-US" dirty="0" err="1"/>
              <a:t>güç</a:t>
            </a:r>
            <a:r>
              <a:rPr lang="en-US" dirty="0"/>
              <a:t> </a:t>
            </a:r>
            <a:r>
              <a:rPr lang="en-US" dirty="0" err="1"/>
              <a:t>kaybı</a:t>
            </a:r>
            <a:r>
              <a:rPr lang="en-US" dirty="0"/>
              <a:t> </a:t>
            </a:r>
            <a:r>
              <a:rPr lang="en-US" dirty="0" err="1"/>
              <a:t>nedenidir</a:t>
            </a:r>
            <a:r>
              <a:rPr lang="en-US" dirty="0"/>
              <a:t>. </a:t>
            </a:r>
            <a:r>
              <a:rPr lang="en-US" dirty="0" err="1"/>
              <a:t>Ancak</a:t>
            </a:r>
            <a:r>
              <a:rPr lang="en-US" dirty="0"/>
              <a:t> </a:t>
            </a:r>
            <a:r>
              <a:rPr lang="en-US" dirty="0" err="1"/>
              <a:t>gelişmiş</a:t>
            </a:r>
            <a:r>
              <a:rPr lang="en-US" dirty="0"/>
              <a:t> </a:t>
            </a:r>
            <a:r>
              <a:rPr lang="en-US" dirty="0" err="1"/>
              <a:t>giriş-çıkış</a:t>
            </a:r>
            <a:r>
              <a:rPr lang="en-US" dirty="0"/>
              <a:t> </a:t>
            </a:r>
            <a:r>
              <a:rPr lang="en-US" dirty="0" err="1"/>
              <a:t>sınıflarıyla</a:t>
            </a:r>
            <a:r>
              <a:rPr lang="en-US" dirty="0"/>
              <a:t> </a:t>
            </a:r>
            <a:r>
              <a:rPr lang="en-US" dirty="0" err="1"/>
              <a:t>bu</a:t>
            </a:r>
            <a:r>
              <a:rPr lang="en-US" dirty="0"/>
              <a:t> </a:t>
            </a:r>
            <a:r>
              <a:rPr lang="en-US" dirty="0" err="1"/>
              <a:t>işlemler</a:t>
            </a:r>
            <a:r>
              <a:rPr lang="en-US" dirty="0"/>
              <a:t> </a:t>
            </a:r>
            <a:r>
              <a:rPr lang="en-US" dirty="0" err="1"/>
              <a:t>daha</a:t>
            </a:r>
            <a:r>
              <a:rPr lang="en-US" dirty="0"/>
              <a:t> da </a:t>
            </a:r>
            <a:r>
              <a:rPr lang="en-US" dirty="0" err="1"/>
              <a:t>etkin</a:t>
            </a:r>
            <a:r>
              <a:rPr lang="en-US" dirty="0"/>
              <a:t> hale </a:t>
            </a:r>
            <a:r>
              <a:rPr lang="en-US" dirty="0" err="1"/>
              <a:t>getirebiliriz</a:t>
            </a:r>
            <a:r>
              <a:rPr lang="en-US" dirty="0"/>
              <a:t>.</a:t>
            </a:r>
          </a:p>
          <a:p>
            <a:pPr algn="just"/>
            <a:r>
              <a:rPr lang="en-US" dirty="0" err="1"/>
              <a:t>Özellikle</a:t>
            </a:r>
            <a:r>
              <a:rPr lang="en-US" dirty="0"/>
              <a:t> </a:t>
            </a:r>
            <a:r>
              <a:rPr lang="en-US" dirty="0" err="1"/>
              <a:t>temel</a:t>
            </a:r>
            <a:r>
              <a:rPr lang="en-US" dirty="0"/>
              <a:t> </a:t>
            </a:r>
            <a:r>
              <a:rPr lang="en-US" dirty="0" err="1"/>
              <a:t>nesneler</a:t>
            </a:r>
            <a:r>
              <a:rPr lang="en-US" dirty="0"/>
              <a:t> </a:t>
            </a:r>
            <a:r>
              <a:rPr lang="en-US" dirty="0" err="1"/>
              <a:t>üzerinde</a:t>
            </a:r>
            <a:r>
              <a:rPr lang="en-US" dirty="0"/>
              <a:t> </a:t>
            </a:r>
            <a:r>
              <a:rPr lang="en-US" dirty="0" err="1"/>
              <a:t>işlem</a:t>
            </a:r>
            <a:r>
              <a:rPr lang="en-US" dirty="0"/>
              <a:t> </a:t>
            </a:r>
            <a:r>
              <a:rPr lang="en-US" dirty="0" err="1"/>
              <a:t>yapan</a:t>
            </a:r>
            <a:r>
              <a:rPr lang="en-US" dirty="0"/>
              <a:t> </a:t>
            </a:r>
            <a:r>
              <a:rPr lang="en-US" dirty="0" err="1"/>
              <a:t>gelişmiş</a:t>
            </a:r>
            <a:r>
              <a:rPr lang="en-US" dirty="0"/>
              <a:t> tampon </a:t>
            </a:r>
            <a:r>
              <a:rPr lang="en-US" dirty="0" err="1"/>
              <a:t>sınıflarına</a:t>
            </a:r>
            <a:r>
              <a:rPr lang="en-US" dirty="0"/>
              <a:t> </a:t>
            </a:r>
            <a:r>
              <a:rPr lang="en-US" dirty="0" err="1"/>
              <a:t>yer</a:t>
            </a:r>
            <a:r>
              <a:rPr lang="en-US" dirty="0"/>
              <a:t> </a:t>
            </a:r>
            <a:r>
              <a:rPr lang="en-US" dirty="0" err="1"/>
              <a:t>verilmiştir</a:t>
            </a:r>
            <a:r>
              <a:rPr lang="en-US" dirty="0"/>
              <a:t>. Bu </a:t>
            </a:r>
            <a:r>
              <a:rPr lang="en-US" dirty="0" err="1"/>
              <a:t>sınıflar</a:t>
            </a:r>
            <a:r>
              <a:rPr lang="en-US" dirty="0"/>
              <a:t> </a:t>
            </a:r>
            <a:r>
              <a:rPr lang="en-US" dirty="0" err="1"/>
              <a:t>temel</a:t>
            </a:r>
            <a:r>
              <a:rPr lang="en-US" dirty="0"/>
              <a:t> </a:t>
            </a:r>
            <a:r>
              <a:rPr lang="en-US" dirty="0" err="1"/>
              <a:t>veri</a:t>
            </a:r>
            <a:r>
              <a:rPr lang="en-US" dirty="0"/>
              <a:t> </a:t>
            </a:r>
            <a:r>
              <a:rPr lang="en-US" dirty="0" err="1"/>
              <a:t>tiplerine</a:t>
            </a:r>
            <a:r>
              <a:rPr lang="en-US" dirty="0"/>
              <a:t> </a:t>
            </a:r>
            <a:r>
              <a:rPr lang="en-US" dirty="0" err="1"/>
              <a:t>uygundur</a:t>
            </a:r>
            <a:r>
              <a:rPr lang="en-US" dirty="0"/>
              <a:t>. Bu </a:t>
            </a:r>
            <a:r>
              <a:rPr lang="en-US" dirty="0" err="1"/>
              <a:t>sınıflar</a:t>
            </a:r>
            <a:r>
              <a:rPr lang="en-US" dirty="0"/>
              <a:t> java. </a:t>
            </a:r>
            <a:r>
              <a:rPr lang="en-US" dirty="0" err="1"/>
              <a:t>nio</a:t>
            </a:r>
            <a:r>
              <a:rPr lang="en-US" dirty="0"/>
              <a:t> </a:t>
            </a:r>
            <a:r>
              <a:rPr lang="en-US" dirty="0" err="1"/>
              <a:t>paketi</a:t>
            </a:r>
            <a:r>
              <a:rPr lang="en-US" dirty="0"/>
              <a:t> </a:t>
            </a:r>
            <a:r>
              <a:rPr lang="en-US" dirty="0" err="1"/>
              <a:t>altında</a:t>
            </a:r>
            <a:r>
              <a:rPr lang="en-US" dirty="0"/>
              <a:t> </a:t>
            </a:r>
            <a:r>
              <a:rPr lang="en-US" dirty="0" err="1"/>
              <a:t>tutulur</a:t>
            </a:r>
            <a:r>
              <a:rPr lang="en-US" dirty="0"/>
              <a:t>. </a:t>
            </a:r>
            <a:r>
              <a:rPr lang="en-US" dirty="0" err="1"/>
              <a:t>Yani</a:t>
            </a:r>
            <a:r>
              <a:rPr lang="en-US" dirty="0"/>
              <a:t> “Java Network Input Output” </a:t>
            </a:r>
            <a:r>
              <a:rPr lang="en-US" dirty="0" err="1"/>
              <a:t>anlamına</a:t>
            </a:r>
            <a:r>
              <a:rPr lang="en-US" dirty="0"/>
              <a:t> </a:t>
            </a:r>
            <a:r>
              <a:rPr lang="en-US" dirty="0" err="1"/>
              <a:t>gelir</a:t>
            </a:r>
            <a:r>
              <a:rPr lang="en-US" dirty="0"/>
              <a:t>. </a:t>
            </a:r>
            <a:r>
              <a:rPr lang="en-US" dirty="0" err="1"/>
              <a:t>Dolayısıyla</a:t>
            </a:r>
            <a:r>
              <a:rPr lang="en-US" dirty="0"/>
              <a:t> </a:t>
            </a:r>
            <a:r>
              <a:rPr lang="en-US" dirty="0" err="1"/>
              <a:t>ağ</a:t>
            </a:r>
            <a:r>
              <a:rPr lang="en-US" dirty="0"/>
              <a:t> </a:t>
            </a:r>
            <a:r>
              <a:rPr lang="en-US" dirty="0" err="1"/>
              <a:t>programlama</a:t>
            </a:r>
            <a:r>
              <a:rPr lang="en-US" dirty="0"/>
              <a:t> </a:t>
            </a:r>
            <a:r>
              <a:rPr lang="en-US" dirty="0" err="1"/>
              <a:t>alanını</a:t>
            </a:r>
            <a:r>
              <a:rPr lang="en-US" dirty="0"/>
              <a:t> </a:t>
            </a:r>
            <a:r>
              <a:rPr lang="en-US" dirty="0" err="1"/>
              <a:t>işaret</a:t>
            </a:r>
            <a:r>
              <a:rPr lang="en-US" dirty="0"/>
              <a:t> </a:t>
            </a:r>
            <a:r>
              <a:rPr lang="en-US" dirty="0" err="1"/>
              <a:t>eder</a:t>
            </a:r>
            <a:r>
              <a:rPr lang="en-US" dirty="0"/>
              <a:t>. </a:t>
            </a:r>
            <a:r>
              <a:rPr lang="en-US" dirty="0" err="1"/>
              <a:t>Ayrıca</a:t>
            </a:r>
            <a:r>
              <a:rPr lang="en-US" dirty="0"/>
              <a:t> </a:t>
            </a:r>
            <a:r>
              <a:rPr lang="en-US" dirty="0" err="1"/>
              <a:t>tüm</a:t>
            </a:r>
            <a:r>
              <a:rPr lang="en-US" dirty="0"/>
              <a:t> </a:t>
            </a:r>
            <a:r>
              <a:rPr lang="en-US" dirty="0" err="1"/>
              <a:t>bu</a:t>
            </a:r>
            <a:r>
              <a:rPr lang="en-US" dirty="0"/>
              <a:t> </a:t>
            </a:r>
            <a:r>
              <a:rPr lang="en-US" dirty="0" err="1"/>
              <a:t>sınıflar</a:t>
            </a:r>
            <a:r>
              <a:rPr lang="en-US" dirty="0"/>
              <a:t> Buffer </a:t>
            </a:r>
            <a:r>
              <a:rPr lang="en-US" dirty="0" err="1"/>
              <a:t>sınıfından</a:t>
            </a:r>
            <a:r>
              <a:rPr lang="en-US" dirty="0"/>
              <a:t> </a:t>
            </a:r>
            <a:r>
              <a:rPr lang="en-US" dirty="0" err="1"/>
              <a:t>türemiştir</a:t>
            </a:r>
            <a:r>
              <a:rPr lang="en-US" dirty="0"/>
              <a:t>. </a:t>
            </a:r>
          </a:p>
          <a:p>
            <a:pPr marL="0" indent="0" algn="just">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78363" y="695132"/>
            <a:ext cx="8911687" cy="1280890"/>
          </a:xfrm>
        </p:spPr>
        <p:txBody>
          <a:bodyPr>
            <a:normAutofit/>
          </a:bodyPr>
          <a:lstStyle/>
          <a:p>
            <a:r>
              <a:rPr lang="tr-TR" dirty="0"/>
              <a:t>Java’da Tampon Nitelikleri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548993"/>
            <a:ext cx="10394469" cy="4212616"/>
          </a:xfrm>
        </p:spPr>
        <p:txBody>
          <a:bodyPr>
            <a:normAutofit/>
          </a:bodyPr>
          <a:lstStyle/>
          <a:p>
            <a:pPr algn="just"/>
            <a:r>
              <a:rPr lang="en-US" sz="1600" dirty="0" err="1"/>
              <a:t>Kavramsal</a:t>
            </a:r>
            <a:r>
              <a:rPr lang="en-US" sz="1600" dirty="0"/>
              <a:t> </a:t>
            </a:r>
            <a:r>
              <a:rPr lang="en-US" sz="1600" dirty="0" err="1"/>
              <a:t>olarak</a:t>
            </a:r>
            <a:r>
              <a:rPr lang="en-US" sz="1600" dirty="0"/>
              <a:t>, </a:t>
            </a:r>
            <a:r>
              <a:rPr lang="en-US" sz="1600" dirty="0" err="1"/>
              <a:t>bir</a:t>
            </a:r>
            <a:r>
              <a:rPr lang="en-US" sz="1600" dirty="0"/>
              <a:t> tampon, </a:t>
            </a:r>
            <a:r>
              <a:rPr lang="en-US" sz="1600" dirty="0" err="1"/>
              <a:t>bir</a:t>
            </a:r>
            <a:r>
              <a:rPr lang="en-US" sz="1600" dirty="0"/>
              <a:t> </a:t>
            </a:r>
            <a:r>
              <a:rPr lang="en-US" sz="1600" dirty="0" err="1"/>
              <a:t>nesnenin</a:t>
            </a:r>
            <a:r>
              <a:rPr lang="en-US" sz="1600" dirty="0"/>
              <a:t> </a:t>
            </a:r>
            <a:r>
              <a:rPr lang="en-US" sz="1600" dirty="0" err="1"/>
              <a:t>içine</a:t>
            </a:r>
            <a:r>
              <a:rPr lang="en-US" sz="1600" dirty="0"/>
              <a:t> </a:t>
            </a:r>
            <a:r>
              <a:rPr lang="en-US" sz="1600" dirty="0" err="1"/>
              <a:t>sarılmış</a:t>
            </a:r>
            <a:r>
              <a:rPr lang="en-US" sz="1600" dirty="0"/>
              <a:t> </a:t>
            </a:r>
            <a:r>
              <a:rPr lang="en-US" sz="1600" dirty="0" err="1"/>
              <a:t>bir</a:t>
            </a:r>
            <a:r>
              <a:rPr lang="en-US" sz="1600" dirty="0"/>
              <a:t> ham </a:t>
            </a:r>
            <a:r>
              <a:rPr lang="en-US" sz="1600" dirty="0" err="1"/>
              <a:t>veri</a:t>
            </a:r>
            <a:r>
              <a:rPr lang="en-US" sz="1600" dirty="0"/>
              <a:t> </a:t>
            </a:r>
            <a:r>
              <a:rPr lang="en-US" sz="1600" dirty="0" err="1"/>
              <a:t>öğeleri</a:t>
            </a:r>
            <a:r>
              <a:rPr lang="en-US" sz="1600" dirty="0"/>
              <a:t> </a:t>
            </a:r>
            <a:r>
              <a:rPr lang="en-US" sz="1600" dirty="0" err="1"/>
              <a:t>dizisidir</a:t>
            </a:r>
            <a:r>
              <a:rPr lang="en-US" sz="1600" dirty="0"/>
              <a:t>. Buffer</a:t>
            </a:r>
            <a:r>
              <a:rPr lang="tr-TR" sz="1600" dirty="0"/>
              <a:t>sınıf</a:t>
            </a:r>
            <a:r>
              <a:rPr lang="en-US" sz="1600" dirty="0"/>
              <a:t>'</a:t>
            </a:r>
            <a:r>
              <a:rPr lang="en-US" sz="1600" dirty="0" err="1"/>
              <a:t>ın</a:t>
            </a:r>
            <a:r>
              <a:rPr lang="en-US" sz="1600" dirty="0"/>
              <a:t> </a:t>
            </a:r>
            <a:r>
              <a:rPr lang="en-US" sz="1600" dirty="0" err="1"/>
              <a:t>basit</a:t>
            </a:r>
            <a:r>
              <a:rPr lang="en-US" sz="1600" dirty="0"/>
              <a:t> </a:t>
            </a:r>
            <a:r>
              <a:rPr lang="en-US" sz="1600" dirty="0" err="1"/>
              <a:t>dizilere</a:t>
            </a:r>
            <a:r>
              <a:rPr lang="en-US" sz="1600" dirty="0"/>
              <a:t> </a:t>
            </a:r>
            <a:r>
              <a:rPr lang="en-US" sz="1600" dirty="0" err="1"/>
              <a:t>göre</a:t>
            </a:r>
            <a:r>
              <a:rPr lang="en-US" sz="1600" dirty="0"/>
              <a:t> </a:t>
            </a:r>
            <a:r>
              <a:rPr lang="en-US" sz="1600" dirty="0" err="1"/>
              <a:t>avantajı</a:t>
            </a:r>
            <a:r>
              <a:rPr lang="en-US" sz="1600" dirty="0"/>
              <a:t>, </a:t>
            </a:r>
            <a:r>
              <a:rPr lang="en-US" sz="1600" dirty="0" err="1"/>
              <a:t>veri</a:t>
            </a:r>
            <a:r>
              <a:rPr lang="en-US" sz="1600" dirty="0"/>
              <a:t> </a:t>
            </a:r>
            <a:r>
              <a:rPr lang="en-US" sz="1600" dirty="0" err="1"/>
              <a:t>içeriğini</a:t>
            </a:r>
            <a:r>
              <a:rPr lang="en-US" sz="1600" dirty="0"/>
              <a:t> </a:t>
            </a:r>
            <a:r>
              <a:rPr lang="en-US" sz="1600" dirty="0" err="1"/>
              <a:t>ve</a:t>
            </a:r>
            <a:r>
              <a:rPr lang="en-US" sz="1600" dirty="0"/>
              <a:t> </a:t>
            </a:r>
            <a:r>
              <a:rPr lang="en-US" sz="1600" dirty="0" err="1"/>
              <a:t>veriler</a:t>
            </a:r>
            <a:r>
              <a:rPr lang="en-US" sz="1600" dirty="0"/>
              <a:t> </a:t>
            </a:r>
            <a:r>
              <a:rPr lang="en-US" sz="1600" dirty="0" err="1"/>
              <a:t>hakkındaki</a:t>
            </a:r>
            <a:r>
              <a:rPr lang="en-US" sz="1600" dirty="0"/>
              <a:t> </a:t>
            </a:r>
            <a:r>
              <a:rPr lang="en-US" sz="1600" dirty="0" err="1"/>
              <a:t>bilgileri</a:t>
            </a:r>
            <a:r>
              <a:rPr lang="en-US" sz="1600" dirty="0"/>
              <a:t> </a:t>
            </a:r>
            <a:r>
              <a:rPr lang="en-US" sz="1600" dirty="0" err="1"/>
              <a:t>tek</a:t>
            </a:r>
            <a:r>
              <a:rPr lang="en-US" sz="1600" dirty="0"/>
              <a:t> </a:t>
            </a:r>
            <a:r>
              <a:rPr lang="en-US" sz="1600" dirty="0" err="1"/>
              <a:t>bir</a:t>
            </a:r>
            <a:r>
              <a:rPr lang="en-US" sz="1600" dirty="0"/>
              <a:t> </a:t>
            </a:r>
            <a:r>
              <a:rPr lang="en-US" sz="1600" dirty="0" err="1"/>
              <a:t>nesnede</a:t>
            </a:r>
            <a:r>
              <a:rPr lang="en-US" sz="1600" dirty="0"/>
              <a:t> </a:t>
            </a:r>
            <a:r>
              <a:rPr lang="en-US" sz="1600" dirty="0" err="1"/>
              <a:t>kapsüllemesidir</a:t>
            </a:r>
            <a:r>
              <a:rPr lang="en-US" sz="1600" dirty="0"/>
              <a:t>. </a:t>
            </a:r>
            <a:r>
              <a:rPr lang="en-US" sz="1600" dirty="0" err="1"/>
              <a:t>Tüm</a:t>
            </a:r>
            <a:r>
              <a:rPr lang="en-US" sz="1600" dirty="0"/>
              <a:t> </a:t>
            </a:r>
            <a:r>
              <a:rPr lang="en-US" sz="1600" dirty="0" err="1"/>
              <a:t>tamponların</a:t>
            </a:r>
            <a:r>
              <a:rPr lang="en-US" sz="1600" dirty="0"/>
              <a:t>, </a:t>
            </a:r>
            <a:r>
              <a:rPr lang="en-US" sz="1600" dirty="0" err="1"/>
              <a:t>içerdiği</a:t>
            </a:r>
            <a:r>
              <a:rPr lang="en-US" sz="1600" dirty="0"/>
              <a:t> </a:t>
            </a:r>
            <a:r>
              <a:rPr lang="en-US" sz="1600" dirty="0" err="1"/>
              <a:t>veri</a:t>
            </a:r>
            <a:r>
              <a:rPr lang="en-US" sz="1600" dirty="0"/>
              <a:t> </a:t>
            </a:r>
            <a:r>
              <a:rPr lang="en-US" sz="1600" dirty="0" err="1"/>
              <a:t>öğeleri</a:t>
            </a:r>
            <a:r>
              <a:rPr lang="en-US" sz="1600" dirty="0"/>
              <a:t> </a:t>
            </a:r>
            <a:r>
              <a:rPr lang="en-US" sz="1600" dirty="0" err="1"/>
              <a:t>hakkında</a:t>
            </a:r>
            <a:r>
              <a:rPr lang="en-US" sz="1600" dirty="0"/>
              <a:t> </a:t>
            </a:r>
            <a:r>
              <a:rPr lang="en-US" sz="1600" dirty="0" err="1"/>
              <a:t>bilgi</a:t>
            </a:r>
            <a:r>
              <a:rPr lang="en-US" sz="1600" dirty="0"/>
              <a:t> </a:t>
            </a:r>
            <a:r>
              <a:rPr lang="en-US" sz="1600" dirty="0" err="1"/>
              <a:t>sağlayan</a:t>
            </a:r>
            <a:r>
              <a:rPr lang="en-US" sz="1600" dirty="0"/>
              <a:t> </a:t>
            </a:r>
            <a:r>
              <a:rPr lang="en-US" sz="1600" dirty="0" err="1"/>
              <a:t>dört</a:t>
            </a:r>
            <a:r>
              <a:rPr lang="en-US" sz="1600" dirty="0"/>
              <a:t> </a:t>
            </a:r>
            <a:r>
              <a:rPr lang="en-US" sz="1600" dirty="0" err="1"/>
              <a:t>özelliği</a:t>
            </a:r>
            <a:r>
              <a:rPr lang="en-US" sz="1600" dirty="0"/>
              <a:t> </a:t>
            </a:r>
            <a:r>
              <a:rPr lang="en-US" sz="1600" dirty="0" err="1"/>
              <a:t>vardır</a:t>
            </a:r>
            <a:r>
              <a:rPr lang="en-US" sz="1600" dirty="0"/>
              <a:t>. </a:t>
            </a:r>
            <a:r>
              <a:rPr lang="en-US" sz="1600" dirty="0" err="1"/>
              <a:t>Bunlar</a:t>
            </a:r>
            <a:r>
              <a:rPr lang="en-US" sz="1600" dirty="0"/>
              <a:t>:</a:t>
            </a:r>
            <a:endParaRPr lang="tr-TR" sz="1600" dirty="0"/>
          </a:p>
          <a:p>
            <a:pPr algn="just"/>
            <a:r>
              <a:rPr lang="en-US" sz="1600" dirty="0" err="1"/>
              <a:t>Kapasite</a:t>
            </a:r>
            <a:r>
              <a:rPr lang="en-US" sz="1600" dirty="0"/>
              <a:t> : </a:t>
            </a:r>
            <a:r>
              <a:rPr lang="en-US" sz="1600" dirty="0" err="1"/>
              <a:t>Arabelleğin</a:t>
            </a:r>
            <a:r>
              <a:rPr lang="en-US" sz="1600" dirty="0"/>
              <a:t> </a:t>
            </a:r>
            <a:r>
              <a:rPr lang="en-US" sz="1600" dirty="0" err="1"/>
              <a:t>tutabileceği</a:t>
            </a:r>
            <a:r>
              <a:rPr lang="en-US" sz="1600" dirty="0"/>
              <a:t> </a:t>
            </a:r>
            <a:r>
              <a:rPr lang="en-US" sz="1600" dirty="0" err="1"/>
              <a:t>maksimum</a:t>
            </a:r>
            <a:r>
              <a:rPr lang="en-US" sz="1600" dirty="0"/>
              <a:t> </a:t>
            </a:r>
            <a:r>
              <a:rPr lang="en-US" sz="1600" dirty="0" err="1"/>
              <a:t>veri</a:t>
            </a:r>
            <a:r>
              <a:rPr lang="en-US" sz="1600" dirty="0"/>
              <a:t> </a:t>
            </a:r>
            <a:r>
              <a:rPr lang="en-US" sz="1600" dirty="0" err="1"/>
              <a:t>öğesi</a:t>
            </a:r>
            <a:r>
              <a:rPr lang="en-US" sz="1600" dirty="0"/>
              <a:t> </a:t>
            </a:r>
            <a:r>
              <a:rPr lang="en-US" sz="1600" dirty="0" err="1"/>
              <a:t>sayısı</a:t>
            </a:r>
            <a:r>
              <a:rPr lang="en-US" sz="1600" dirty="0"/>
              <a:t>. </a:t>
            </a:r>
            <a:r>
              <a:rPr lang="en-US" sz="1600" dirty="0" err="1"/>
              <a:t>Kapasite</a:t>
            </a:r>
            <a:r>
              <a:rPr lang="en-US" sz="1600" dirty="0"/>
              <a:t>, tampon </a:t>
            </a:r>
            <a:r>
              <a:rPr lang="en-US" sz="1600" dirty="0" err="1"/>
              <a:t>oluşturulduğunda</a:t>
            </a:r>
            <a:r>
              <a:rPr lang="en-US" sz="1600" dirty="0"/>
              <a:t> </a:t>
            </a:r>
            <a:r>
              <a:rPr lang="en-US" sz="1600" dirty="0" err="1"/>
              <a:t>ayarlanır</a:t>
            </a:r>
            <a:r>
              <a:rPr lang="en-US" sz="1600" dirty="0"/>
              <a:t> </a:t>
            </a:r>
            <a:r>
              <a:rPr lang="en-US" sz="1600" dirty="0" err="1"/>
              <a:t>ve</a:t>
            </a:r>
            <a:r>
              <a:rPr lang="en-US" sz="1600" dirty="0"/>
              <a:t> </a:t>
            </a:r>
            <a:r>
              <a:rPr lang="en-US" sz="1600" dirty="0" err="1"/>
              <a:t>değiştirilemez</a:t>
            </a:r>
            <a:r>
              <a:rPr lang="en-US" sz="1600" dirty="0"/>
              <a:t>. </a:t>
            </a:r>
            <a:endParaRPr lang="tr-TR" sz="1600" dirty="0"/>
          </a:p>
          <a:p>
            <a:pPr algn="just"/>
            <a:r>
              <a:rPr lang="en-US" sz="1600" dirty="0"/>
              <a:t>Limit : </a:t>
            </a:r>
            <a:r>
              <a:rPr lang="en-US" sz="1600" dirty="0" err="1"/>
              <a:t>Tamponun</a:t>
            </a:r>
            <a:r>
              <a:rPr lang="en-US" sz="1600" dirty="0"/>
              <a:t> </a:t>
            </a:r>
            <a:r>
              <a:rPr lang="en-US" sz="1600" dirty="0" err="1"/>
              <a:t>okunmaması</a:t>
            </a:r>
            <a:r>
              <a:rPr lang="en-US" sz="1600" dirty="0"/>
              <a:t> </a:t>
            </a:r>
            <a:r>
              <a:rPr lang="en-US" sz="1600" dirty="0" err="1"/>
              <a:t>veya</a:t>
            </a:r>
            <a:r>
              <a:rPr lang="en-US" sz="1600" dirty="0"/>
              <a:t> </a:t>
            </a:r>
            <a:r>
              <a:rPr lang="en-US" sz="1600" dirty="0" err="1"/>
              <a:t>yazılmaması</a:t>
            </a:r>
            <a:r>
              <a:rPr lang="en-US" sz="1600" dirty="0"/>
              <a:t> </a:t>
            </a:r>
            <a:r>
              <a:rPr lang="en-US" sz="1600" dirty="0" err="1"/>
              <a:t>gereken</a:t>
            </a:r>
            <a:r>
              <a:rPr lang="en-US" sz="1600" dirty="0"/>
              <a:t> ilk </a:t>
            </a:r>
            <a:r>
              <a:rPr lang="en-US" sz="1600" dirty="0" err="1"/>
              <a:t>elemanı</a:t>
            </a:r>
            <a:r>
              <a:rPr lang="en-US" sz="1600" dirty="0"/>
              <a:t>. </a:t>
            </a:r>
            <a:r>
              <a:rPr lang="en-US" sz="1600" dirty="0" err="1"/>
              <a:t>Başka</a:t>
            </a:r>
            <a:r>
              <a:rPr lang="en-US" sz="1600" dirty="0"/>
              <a:t> </a:t>
            </a:r>
            <a:r>
              <a:rPr lang="en-US" sz="1600" dirty="0" err="1"/>
              <a:t>bir</a:t>
            </a:r>
            <a:r>
              <a:rPr lang="en-US" sz="1600" dirty="0"/>
              <a:t> </a:t>
            </a:r>
            <a:r>
              <a:rPr lang="en-US" sz="1600" dirty="0" err="1"/>
              <a:t>deyişle</a:t>
            </a:r>
            <a:r>
              <a:rPr lang="en-US" sz="1600" dirty="0"/>
              <a:t>, </a:t>
            </a:r>
            <a:r>
              <a:rPr lang="en-US" sz="1600" dirty="0" err="1"/>
              <a:t>arabellekteki</a:t>
            </a:r>
            <a:r>
              <a:rPr lang="en-US" sz="1600" dirty="0"/>
              <a:t> </a:t>
            </a:r>
            <a:r>
              <a:rPr lang="en-US" sz="1600" dirty="0" err="1"/>
              <a:t>aktif</a:t>
            </a:r>
            <a:r>
              <a:rPr lang="en-US" sz="1600" dirty="0"/>
              <a:t> </a:t>
            </a:r>
            <a:r>
              <a:rPr lang="en-US" sz="1600" dirty="0" err="1"/>
              <a:t>öğelerin</a:t>
            </a:r>
            <a:r>
              <a:rPr lang="en-US" sz="1600" dirty="0"/>
              <a:t> </a:t>
            </a:r>
            <a:r>
              <a:rPr lang="en-US" sz="1600" dirty="0" err="1"/>
              <a:t>sayısı</a:t>
            </a:r>
            <a:r>
              <a:rPr lang="en-US" sz="1600" dirty="0"/>
              <a:t>.</a:t>
            </a:r>
            <a:endParaRPr lang="tr-TR" sz="1600" dirty="0"/>
          </a:p>
          <a:p>
            <a:pPr algn="just"/>
            <a:r>
              <a:rPr lang="en-US" sz="1600" dirty="0" err="1"/>
              <a:t>Konum</a:t>
            </a:r>
            <a:r>
              <a:rPr lang="en-US" sz="1600" dirty="0"/>
              <a:t> : </a:t>
            </a:r>
            <a:r>
              <a:rPr lang="en-US" sz="1600" dirty="0" err="1"/>
              <a:t>Okunacak</a:t>
            </a:r>
            <a:r>
              <a:rPr lang="en-US" sz="1600" dirty="0"/>
              <a:t> </a:t>
            </a:r>
            <a:r>
              <a:rPr lang="en-US" sz="1600" dirty="0" err="1"/>
              <a:t>veya</a:t>
            </a:r>
            <a:r>
              <a:rPr lang="en-US" sz="1600" dirty="0"/>
              <a:t> </a:t>
            </a:r>
            <a:r>
              <a:rPr lang="en-US" sz="1600" dirty="0" err="1"/>
              <a:t>yazılacak</a:t>
            </a:r>
            <a:r>
              <a:rPr lang="en-US" sz="1600" dirty="0"/>
              <a:t> </a:t>
            </a:r>
            <a:r>
              <a:rPr lang="en-US" sz="1600" dirty="0" err="1"/>
              <a:t>bir</a:t>
            </a:r>
            <a:r>
              <a:rPr lang="en-US" sz="1600" dirty="0"/>
              <a:t> </a:t>
            </a:r>
            <a:r>
              <a:rPr lang="en-US" sz="1600" dirty="0" err="1"/>
              <a:t>sonraki</a:t>
            </a:r>
            <a:r>
              <a:rPr lang="en-US" sz="1600" dirty="0"/>
              <a:t> </a:t>
            </a:r>
            <a:r>
              <a:rPr lang="en-US" sz="1600" dirty="0" err="1"/>
              <a:t>öğenin</a:t>
            </a:r>
            <a:r>
              <a:rPr lang="en-US" sz="1600" dirty="0"/>
              <a:t> </a:t>
            </a:r>
            <a:r>
              <a:rPr lang="en-US" sz="1600" dirty="0" err="1"/>
              <a:t>dizini</a:t>
            </a:r>
            <a:r>
              <a:rPr lang="tr-TR" sz="1600" dirty="0" err="1"/>
              <a:t>dir</a:t>
            </a:r>
            <a:r>
              <a:rPr lang="tr-TR" sz="1600" dirty="0"/>
              <a:t>.</a:t>
            </a:r>
            <a:r>
              <a:rPr lang="en-US" sz="1600" dirty="0"/>
              <a:t> </a:t>
            </a:r>
            <a:r>
              <a:rPr lang="en-US" sz="1600" dirty="0" err="1"/>
              <a:t>Konum</a:t>
            </a:r>
            <a:r>
              <a:rPr lang="en-US" sz="1600" dirty="0"/>
              <a:t>, get () </a:t>
            </a:r>
            <a:r>
              <a:rPr lang="en-US" sz="1600" dirty="0" err="1"/>
              <a:t>ve</a:t>
            </a:r>
            <a:r>
              <a:rPr lang="en-US" sz="1600" dirty="0"/>
              <a:t> put () </a:t>
            </a:r>
            <a:r>
              <a:rPr lang="en-US" sz="1600" dirty="0" err="1"/>
              <a:t>yöntemleri</a:t>
            </a:r>
            <a:r>
              <a:rPr lang="tr-TR" sz="1600" dirty="0"/>
              <a:t> ile</a:t>
            </a:r>
            <a:r>
              <a:rPr lang="en-US" sz="1600" dirty="0"/>
              <a:t> </a:t>
            </a:r>
            <a:r>
              <a:rPr lang="en-US" sz="1600" dirty="0" err="1"/>
              <a:t>otomatik</a:t>
            </a:r>
            <a:r>
              <a:rPr lang="en-US" sz="1600" dirty="0"/>
              <a:t> </a:t>
            </a:r>
            <a:r>
              <a:rPr lang="tr-TR" sz="1600" dirty="0"/>
              <a:t>bir şekilde </a:t>
            </a:r>
            <a:r>
              <a:rPr lang="en-US" sz="1600" dirty="0" err="1"/>
              <a:t>güncellen</a:t>
            </a:r>
            <a:r>
              <a:rPr lang="tr-TR" sz="1600" dirty="0" err="1"/>
              <a:t>mektedir</a:t>
            </a:r>
            <a:r>
              <a:rPr lang="en-US" sz="1600" dirty="0"/>
              <a:t>.</a:t>
            </a:r>
          </a:p>
          <a:p>
            <a:pPr algn="just"/>
            <a:r>
              <a:rPr lang="en-US" sz="1600" dirty="0"/>
              <a:t>Mark : </a:t>
            </a:r>
            <a:r>
              <a:rPr lang="en-US" sz="1600" dirty="0" err="1"/>
              <a:t>Hatırlanan</a:t>
            </a:r>
            <a:r>
              <a:rPr lang="en-US" sz="1600" dirty="0"/>
              <a:t> </a:t>
            </a:r>
            <a:r>
              <a:rPr lang="en-US" sz="1600" dirty="0" err="1"/>
              <a:t>bir</a:t>
            </a:r>
            <a:r>
              <a:rPr lang="en-US" sz="1600" dirty="0"/>
              <a:t> </a:t>
            </a:r>
            <a:r>
              <a:rPr lang="en-US" sz="1600" dirty="0" err="1"/>
              <a:t>konum</a:t>
            </a:r>
            <a:r>
              <a:rPr lang="tr-TR" sz="1600" dirty="0"/>
              <a:t> olarak belirtilir.</a:t>
            </a:r>
            <a:r>
              <a:rPr lang="en-US" sz="1600" dirty="0"/>
              <a:t> </a:t>
            </a:r>
            <a:r>
              <a:rPr lang="en-US" sz="1600" dirty="0" err="1"/>
              <a:t>İşaret</a:t>
            </a:r>
            <a:r>
              <a:rPr lang="en-US" sz="1600" dirty="0"/>
              <a:t> </a:t>
            </a:r>
            <a:r>
              <a:rPr lang="en-US" sz="1600" dirty="0" err="1"/>
              <a:t>ayarlanana</a:t>
            </a:r>
            <a:r>
              <a:rPr lang="en-US" sz="1600" dirty="0"/>
              <a:t> </a:t>
            </a:r>
            <a:r>
              <a:rPr lang="en-US" sz="1600" dirty="0" err="1"/>
              <a:t>kadar</a:t>
            </a:r>
            <a:r>
              <a:rPr lang="en-US" sz="1600" dirty="0"/>
              <a:t> </a:t>
            </a:r>
            <a:r>
              <a:rPr lang="en-US" sz="1600" dirty="0" err="1"/>
              <a:t>tanımsızdır</a:t>
            </a:r>
            <a:r>
              <a:rPr lang="en-US" sz="1600" dirty="0"/>
              <a:t>.</a:t>
            </a:r>
          </a:p>
          <a:p>
            <a:pPr algn="just"/>
            <a:r>
              <a:rPr lang="en-US" sz="1600" dirty="0" err="1"/>
              <a:t>Aşağıdaki</a:t>
            </a:r>
            <a:r>
              <a:rPr lang="en-US" sz="1600" dirty="0"/>
              <a:t> </a:t>
            </a:r>
            <a:r>
              <a:rPr lang="tr-TR" sz="1600" dirty="0"/>
              <a:t>görselde</a:t>
            </a:r>
            <a:r>
              <a:rPr lang="en-US" sz="1600" dirty="0"/>
              <a:t>, </a:t>
            </a:r>
            <a:r>
              <a:rPr lang="en-US" sz="1600" dirty="0" err="1"/>
              <a:t>ByteBuffer</a:t>
            </a:r>
            <a:r>
              <a:rPr lang="tr-TR" sz="1600" dirty="0"/>
              <a:t> </a:t>
            </a:r>
            <a:r>
              <a:rPr lang="en-US" sz="1600" dirty="0"/>
              <a:t>10 </a:t>
            </a:r>
            <a:r>
              <a:rPr lang="en-US" sz="1600" dirty="0" err="1"/>
              <a:t>kapasiteli</a:t>
            </a:r>
            <a:r>
              <a:rPr lang="en-US" sz="1600" dirty="0"/>
              <a:t> yeni </a:t>
            </a:r>
            <a:r>
              <a:rPr lang="en-US" sz="1600" dirty="0" err="1"/>
              <a:t>oluşturulmuş</a:t>
            </a:r>
            <a:r>
              <a:rPr lang="en-US" sz="1600" dirty="0"/>
              <a:t> </a:t>
            </a:r>
            <a:r>
              <a:rPr lang="en-US" sz="1600" dirty="0" err="1"/>
              <a:t>bir</a:t>
            </a:r>
            <a:r>
              <a:rPr lang="en-US" sz="1600" dirty="0"/>
              <a:t> </a:t>
            </a:r>
            <a:r>
              <a:rPr lang="en-US" sz="1600" dirty="0" err="1"/>
              <a:t>mantıksal</a:t>
            </a:r>
            <a:r>
              <a:rPr lang="en-US" sz="1600" dirty="0"/>
              <a:t> </a:t>
            </a:r>
            <a:r>
              <a:rPr lang="en-US" sz="1600" dirty="0" err="1"/>
              <a:t>görünümüdür</a:t>
            </a:r>
            <a:r>
              <a:rPr lang="en-US" sz="1600" dirty="0"/>
              <a:t>. </a:t>
            </a:r>
            <a:r>
              <a:rPr lang="en-US" sz="1600" dirty="0" err="1"/>
              <a:t>Konum</a:t>
            </a:r>
            <a:r>
              <a:rPr lang="en-US" sz="1600" dirty="0"/>
              <a:t> 0 </a:t>
            </a:r>
            <a:r>
              <a:rPr lang="en-US" sz="1600" dirty="0" err="1"/>
              <a:t>olarak</a:t>
            </a:r>
            <a:r>
              <a:rPr lang="en-US" sz="1600" dirty="0"/>
              <a:t> </a:t>
            </a:r>
            <a:r>
              <a:rPr lang="en-US" sz="1600" dirty="0" err="1"/>
              <a:t>ayarlanmış</a:t>
            </a:r>
            <a:r>
              <a:rPr lang="tr-TR" sz="1600" dirty="0"/>
              <a:t> olup, </a:t>
            </a:r>
            <a:r>
              <a:rPr lang="en-US" sz="1600" dirty="0" err="1"/>
              <a:t>kapasite</a:t>
            </a:r>
            <a:r>
              <a:rPr lang="en-US" sz="1600" dirty="0"/>
              <a:t> </a:t>
            </a:r>
            <a:r>
              <a:rPr lang="en-US" sz="1600" dirty="0" err="1"/>
              <a:t>ve</a:t>
            </a:r>
            <a:r>
              <a:rPr lang="en-US" sz="1600" dirty="0"/>
              <a:t> </a:t>
            </a:r>
            <a:r>
              <a:rPr lang="en-US" sz="1600" dirty="0" err="1"/>
              <a:t>sınır</a:t>
            </a:r>
            <a:r>
              <a:rPr lang="en-US" sz="1600" dirty="0"/>
              <a:t> 10 </a:t>
            </a:r>
            <a:r>
              <a:rPr lang="en-US" sz="1600" dirty="0" err="1"/>
              <a:t>olarak</a:t>
            </a:r>
            <a:r>
              <a:rPr lang="en-US" sz="1600" dirty="0"/>
              <a:t> </a:t>
            </a:r>
            <a:r>
              <a:rPr lang="en-US" sz="1600" dirty="0" err="1"/>
              <a:t>ayarlan</a:t>
            </a:r>
            <a:r>
              <a:rPr lang="tr-TR" sz="1600" dirty="0" err="1"/>
              <a:t>ılmıştır</a:t>
            </a:r>
            <a:r>
              <a:rPr lang="tr-TR" sz="1600" dirty="0"/>
              <a:t>. T</a:t>
            </a:r>
            <a:r>
              <a:rPr lang="en-US" sz="1600" dirty="0" err="1"/>
              <a:t>amponun</a:t>
            </a:r>
            <a:r>
              <a:rPr lang="en-US" sz="1600" dirty="0"/>
              <a:t> </a:t>
            </a:r>
            <a:r>
              <a:rPr lang="en-US" sz="1600" dirty="0" err="1"/>
              <a:t>tutabileceği</a:t>
            </a:r>
            <a:r>
              <a:rPr lang="en-US" sz="1600" dirty="0"/>
              <a:t> son </a:t>
            </a:r>
            <a:r>
              <a:rPr lang="en-US" sz="1600" dirty="0" err="1"/>
              <a:t>baytı</a:t>
            </a:r>
            <a:r>
              <a:rPr lang="en-US" sz="1600" dirty="0"/>
              <a:t> </a:t>
            </a:r>
            <a:r>
              <a:rPr lang="en-US" sz="1600" dirty="0" err="1"/>
              <a:t>geçmiştir</a:t>
            </a:r>
            <a:r>
              <a:rPr lang="en-US" sz="1600" dirty="0"/>
              <a:t>. </a:t>
            </a:r>
            <a:r>
              <a:rPr lang="en-US" sz="1600" dirty="0" err="1"/>
              <a:t>İşaret</a:t>
            </a:r>
            <a:r>
              <a:rPr lang="en-US" sz="1600" dirty="0"/>
              <a:t> </a:t>
            </a:r>
            <a:r>
              <a:rPr lang="en-US" sz="1600" dirty="0" err="1"/>
              <a:t>başlangıçta</a:t>
            </a:r>
            <a:r>
              <a:rPr lang="en-US" sz="1600" dirty="0"/>
              <a:t> </a:t>
            </a:r>
            <a:r>
              <a:rPr lang="en-US" sz="1600" dirty="0" err="1"/>
              <a:t>tanımsızdır</a:t>
            </a:r>
            <a:r>
              <a:rPr lang="en-US" sz="1600" dirty="0"/>
              <a:t>.</a:t>
            </a:r>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Resim 5">
            <a:extLst>
              <a:ext uri="{FF2B5EF4-FFF2-40B4-BE49-F238E27FC236}">
                <a16:creationId xmlns:a16="http://schemas.microsoft.com/office/drawing/2014/main" id="{76E4B2A3-BBCB-42B6-A25F-EFF4586C8DF5}"/>
              </a:ext>
            </a:extLst>
          </p:cNvPr>
          <p:cNvPicPr>
            <a:picLocks noChangeAspect="1"/>
          </p:cNvPicPr>
          <p:nvPr/>
        </p:nvPicPr>
        <p:blipFill>
          <a:blip r:embed="rId2"/>
          <a:stretch>
            <a:fillRect/>
          </a:stretch>
        </p:blipFill>
        <p:spPr>
          <a:xfrm>
            <a:off x="3339805" y="5566299"/>
            <a:ext cx="5512389" cy="1060640"/>
          </a:xfrm>
          <a:prstGeom prst="rect">
            <a:avLst/>
          </a:prstGeom>
        </p:spPr>
      </p:pic>
    </p:spTree>
    <p:extLst>
      <p:ext uri="{BB962C8B-B14F-4D97-AF65-F5344CB8AC3E}">
        <p14:creationId xmlns:p14="http://schemas.microsoft.com/office/powerpoint/2010/main" val="180458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78363" y="695132"/>
            <a:ext cx="8911687" cy="1280890"/>
          </a:xfrm>
        </p:spPr>
        <p:txBody>
          <a:bodyPr>
            <a:normAutofit/>
          </a:bodyPr>
          <a:lstStyle/>
          <a:p>
            <a:r>
              <a:rPr lang="tr-TR" dirty="0"/>
              <a:t>Java’da Tampon Oluşturma</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546836" y="1667382"/>
            <a:ext cx="10167249" cy="4902094"/>
          </a:xfrm>
        </p:spPr>
        <p:txBody>
          <a:bodyPr>
            <a:noAutofit/>
          </a:bodyPr>
          <a:lstStyle/>
          <a:p>
            <a:pPr algn="just"/>
            <a:r>
              <a:rPr lang="tr-TR" dirty="0"/>
              <a:t>İlk olarak </a:t>
            </a:r>
            <a:r>
              <a:rPr lang="tr-TR" dirty="0" err="1"/>
              <a:t>allocate</a:t>
            </a:r>
            <a:r>
              <a:rPr lang="tr-TR" dirty="0"/>
              <a:t>()yöntemi ile arabellek tahsis etmeliyiz. </a:t>
            </a:r>
            <a:r>
              <a:rPr lang="en-US" dirty="0" err="1"/>
              <a:t>Tahsis</a:t>
            </a:r>
            <a:r>
              <a:rPr lang="en-US" dirty="0"/>
              <a:t>, </a:t>
            </a:r>
            <a:r>
              <a:rPr lang="en-US" dirty="0" err="1"/>
              <a:t>bir</a:t>
            </a:r>
            <a:r>
              <a:rPr lang="en-US" dirty="0"/>
              <a:t> </a:t>
            </a:r>
            <a:r>
              <a:rPr lang="en-US" dirty="0" err="1"/>
              <a:t>Buffernesne</a:t>
            </a:r>
            <a:r>
              <a:rPr lang="en-US" dirty="0"/>
              <a:t> </a:t>
            </a:r>
            <a:r>
              <a:rPr lang="en-US" dirty="0" err="1"/>
              <a:t>oluşturur</a:t>
            </a:r>
            <a:r>
              <a:rPr lang="en-US" dirty="0"/>
              <a:t> </a:t>
            </a:r>
            <a:r>
              <a:rPr lang="en-US" dirty="0" err="1"/>
              <a:t>ve</a:t>
            </a:r>
            <a:r>
              <a:rPr lang="en-US" dirty="0"/>
              <a:t> </a:t>
            </a:r>
            <a:r>
              <a:rPr lang="en-US" dirty="0" err="1"/>
              <a:t>kapasite</a:t>
            </a:r>
            <a:r>
              <a:rPr lang="en-US" dirty="0"/>
              <a:t> </a:t>
            </a:r>
            <a:r>
              <a:rPr lang="en-US" dirty="0" err="1"/>
              <a:t>veri</a:t>
            </a:r>
            <a:r>
              <a:rPr lang="en-US" dirty="0"/>
              <a:t> </a:t>
            </a:r>
            <a:r>
              <a:rPr lang="en-US" dirty="0" err="1"/>
              <a:t>öğelerini</a:t>
            </a:r>
            <a:r>
              <a:rPr lang="en-US" dirty="0"/>
              <a:t> </a:t>
            </a:r>
            <a:r>
              <a:rPr lang="en-US" dirty="0" err="1"/>
              <a:t>tutmak</a:t>
            </a:r>
            <a:r>
              <a:rPr lang="en-US" dirty="0"/>
              <a:t> </a:t>
            </a:r>
            <a:r>
              <a:rPr lang="en-US" dirty="0" err="1"/>
              <a:t>için</a:t>
            </a:r>
            <a:r>
              <a:rPr lang="en-US" dirty="0"/>
              <a:t> </a:t>
            </a:r>
            <a:r>
              <a:rPr lang="en-US" dirty="0" err="1"/>
              <a:t>özel</a:t>
            </a:r>
            <a:r>
              <a:rPr lang="en-US" dirty="0"/>
              <a:t> </a:t>
            </a:r>
            <a:r>
              <a:rPr lang="en-US" dirty="0" err="1"/>
              <a:t>alan</a:t>
            </a:r>
            <a:r>
              <a:rPr lang="en-US" dirty="0"/>
              <a:t> </a:t>
            </a:r>
            <a:r>
              <a:rPr lang="en-US" dirty="0" err="1"/>
              <a:t>tahsis</a:t>
            </a:r>
            <a:r>
              <a:rPr lang="en-US" dirty="0"/>
              <a:t> </a:t>
            </a:r>
            <a:r>
              <a:rPr lang="en-US" dirty="0" err="1"/>
              <a:t>eder</a:t>
            </a:r>
            <a:r>
              <a:rPr lang="en-US" dirty="0"/>
              <a:t>.</a:t>
            </a:r>
            <a:r>
              <a:rPr lang="tr-TR" dirty="0"/>
              <a:t> Bu yöntemde </a:t>
            </a:r>
            <a:r>
              <a:rPr lang="en-US" dirty="0" err="1"/>
              <a:t>Buffernesne</a:t>
            </a:r>
            <a:r>
              <a:rPr lang="en-US" dirty="0"/>
              <a:t> </a:t>
            </a:r>
            <a:r>
              <a:rPr lang="en-US" dirty="0" err="1"/>
              <a:t>oluşturur</a:t>
            </a:r>
            <a:r>
              <a:rPr lang="en-US" dirty="0"/>
              <a:t>, </a:t>
            </a:r>
            <a:r>
              <a:rPr lang="en-US" dirty="0" err="1"/>
              <a:t>ancak</a:t>
            </a:r>
            <a:r>
              <a:rPr lang="en-US" dirty="0"/>
              <a:t> </a:t>
            </a:r>
            <a:r>
              <a:rPr lang="en-US" dirty="0" err="1"/>
              <a:t>veri</a:t>
            </a:r>
            <a:r>
              <a:rPr lang="en-US" dirty="0"/>
              <a:t> </a:t>
            </a:r>
            <a:r>
              <a:rPr lang="en-US" dirty="0" err="1"/>
              <a:t>öğelerini</a:t>
            </a:r>
            <a:r>
              <a:rPr lang="en-US" dirty="0"/>
              <a:t> </a:t>
            </a:r>
            <a:r>
              <a:rPr lang="en-US" dirty="0" err="1"/>
              <a:t>tutmak</a:t>
            </a:r>
            <a:r>
              <a:rPr lang="en-US" dirty="0"/>
              <a:t> </a:t>
            </a:r>
            <a:r>
              <a:rPr lang="en-US" dirty="0" err="1"/>
              <a:t>için</a:t>
            </a:r>
            <a:r>
              <a:rPr lang="en-US" dirty="0"/>
              <a:t> </a:t>
            </a:r>
            <a:r>
              <a:rPr lang="en-US" dirty="0" err="1"/>
              <a:t>herhangi</a:t>
            </a:r>
            <a:r>
              <a:rPr lang="en-US" dirty="0"/>
              <a:t> </a:t>
            </a:r>
            <a:r>
              <a:rPr lang="en-US" dirty="0" err="1"/>
              <a:t>bir</a:t>
            </a:r>
            <a:r>
              <a:rPr lang="en-US" dirty="0"/>
              <a:t> </a:t>
            </a:r>
            <a:r>
              <a:rPr lang="en-US" dirty="0" err="1"/>
              <a:t>alan</a:t>
            </a:r>
            <a:r>
              <a:rPr lang="en-US" dirty="0"/>
              <a:t> </a:t>
            </a:r>
            <a:r>
              <a:rPr lang="en-US" dirty="0" err="1"/>
              <a:t>ayırmaz</a:t>
            </a:r>
            <a:r>
              <a:rPr lang="en-US" dirty="0"/>
              <a:t>. </a:t>
            </a:r>
            <a:r>
              <a:rPr lang="en-US" dirty="0" err="1"/>
              <a:t>Arabelleğin</a:t>
            </a:r>
            <a:r>
              <a:rPr lang="en-US" dirty="0"/>
              <a:t> </a:t>
            </a:r>
            <a:r>
              <a:rPr lang="en-US" dirty="0" err="1"/>
              <a:t>veri</a:t>
            </a:r>
            <a:r>
              <a:rPr lang="en-US" dirty="0"/>
              <a:t> </a:t>
            </a:r>
            <a:r>
              <a:rPr lang="en-US" dirty="0" err="1"/>
              <a:t>öğelerini</a:t>
            </a:r>
            <a:r>
              <a:rPr lang="en-US" dirty="0"/>
              <a:t> </a:t>
            </a:r>
            <a:r>
              <a:rPr lang="en-US" dirty="0" err="1"/>
              <a:t>tutmak</a:t>
            </a:r>
            <a:r>
              <a:rPr lang="en-US" dirty="0"/>
              <a:t> </a:t>
            </a:r>
            <a:r>
              <a:rPr lang="en-US" dirty="0" err="1"/>
              <a:t>için</a:t>
            </a:r>
            <a:r>
              <a:rPr lang="en-US" dirty="0"/>
              <a:t> </a:t>
            </a:r>
            <a:r>
              <a:rPr lang="en-US" dirty="0" err="1"/>
              <a:t>yedek</a:t>
            </a:r>
            <a:r>
              <a:rPr lang="en-US" dirty="0"/>
              <a:t> </a:t>
            </a:r>
            <a:r>
              <a:rPr lang="en-US" dirty="0" err="1"/>
              <a:t>depolama</a:t>
            </a:r>
            <a:r>
              <a:rPr lang="en-US" dirty="0"/>
              <a:t> </a:t>
            </a:r>
            <a:r>
              <a:rPr lang="en-US" dirty="0" err="1"/>
              <a:t>olarak</a:t>
            </a:r>
            <a:r>
              <a:rPr lang="en-US" dirty="0"/>
              <a:t> </a:t>
            </a:r>
            <a:r>
              <a:rPr lang="en-US" dirty="0" err="1"/>
              <a:t>sağladığınız</a:t>
            </a:r>
            <a:r>
              <a:rPr lang="en-US" dirty="0"/>
              <a:t> </a:t>
            </a:r>
            <a:r>
              <a:rPr lang="en-US" dirty="0" err="1"/>
              <a:t>diziyi</a:t>
            </a:r>
            <a:r>
              <a:rPr lang="en-US" dirty="0"/>
              <a:t> </a:t>
            </a:r>
            <a:r>
              <a:rPr lang="en-US" dirty="0" err="1"/>
              <a:t>kullanır</a:t>
            </a:r>
            <a:r>
              <a:rPr lang="en-US" dirty="0"/>
              <a:t>.</a:t>
            </a:r>
            <a:r>
              <a:rPr lang="tr-TR" dirty="0"/>
              <a:t> </a:t>
            </a:r>
            <a:r>
              <a:rPr lang="en-US" dirty="0" err="1"/>
              <a:t>Örne</a:t>
            </a:r>
            <a:r>
              <a:rPr lang="tr-TR" dirty="0"/>
              <a:t>k verirsek</a:t>
            </a:r>
            <a:r>
              <a:rPr lang="en-US" dirty="0"/>
              <a:t>, CharBuffer100 </a:t>
            </a:r>
            <a:r>
              <a:rPr lang="en-US" dirty="0" err="1"/>
              <a:t>karakter</a:t>
            </a:r>
            <a:r>
              <a:rPr lang="en-US" dirty="0"/>
              <a:t> </a:t>
            </a:r>
            <a:r>
              <a:rPr lang="en-US" dirty="0" err="1"/>
              <a:t>tutma</a:t>
            </a:r>
            <a:r>
              <a:rPr lang="en-US" dirty="0"/>
              <a:t> </a:t>
            </a:r>
            <a:r>
              <a:rPr lang="en-US" dirty="0" err="1"/>
              <a:t>kapasitesi</a:t>
            </a:r>
            <a:r>
              <a:rPr lang="tr-TR" dirty="0"/>
              <a:t> için tahsis ettiğimiz kod</a:t>
            </a:r>
            <a:r>
              <a:rPr lang="en-US" dirty="0"/>
              <a:t> :</a:t>
            </a:r>
            <a:endParaRPr lang="tr-TR" dirty="0"/>
          </a:p>
          <a:p>
            <a:pPr algn="just"/>
            <a:endParaRPr lang="tr-TR" dirty="0"/>
          </a:p>
          <a:p>
            <a:pPr marL="0" indent="0" algn="just">
              <a:buNone/>
            </a:pPr>
            <a:endParaRPr lang="tr-TR" dirty="0"/>
          </a:p>
          <a:p>
            <a:pPr marL="0" indent="0" algn="just">
              <a:buNone/>
            </a:pPr>
            <a:endParaRPr lang="tr-TR" dirty="0"/>
          </a:p>
          <a:p>
            <a:pPr algn="just"/>
            <a:r>
              <a:rPr lang="tr-TR" dirty="0"/>
              <a:t>Arabelleğe erişebilmek için </a:t>
            </a:r>
            <a:r>
              <a:rPr lang="tr-TR" dirty="0" err="1"/>
              <a:t>get</a:t>
            </a:r>
            <a:r>
              <a:rPr lang="tr-TR" dirty="0"/>
              <a:t> () ve put () yöntemlerinden bahsetmeliyiz. Java </a:t>
            </a:r>
            <a:r>
              <a:rPr lang="en-US" dirty="0" err="1"/>
              <a:t>NIO'daki</a:t>
            </a:r>
            <a:r>
              <a:rPr lang="en-US" dirty="0"/>
              <a:t> </a:t>
            </a:r>
            <a:r>
              <a:rPr lang="en-US" dirty="0" err="1"/>
              <a:t>arabelleklere</a:t>
            </a:r>
            <a:r>
              <a:rPr lang="en-US" dirty="0"/>
              <a:t> </a:t>
            </a:r>
            <a:r>
              <a:rPr lang="en-US" dirty="0" err="1"/>
              <a:t>eriş</a:t>
            </a:r>
            <a:r>
              <a:rPr lang="tr-TR" dirty="0" err="1"/>
              <a:t>ebil</a:t>
            </a:r>
            <a:r>
              <a:rPr lang="en-US" dirty="0" err="1"/>
              <a:t>mek</a:t>
            </a:r>
            <a:r>
              <a:rPr lang="en-US" dirty="0"/>
              <a:t> </a:t>
            </a:r>
            <a:r>
              <a:rPr lang="en-US" dirty="0" err="1"/>
              <a:t>için</a:t>
            </a:r>
            <a:r>
              <a:rPr lang="en-US" dirty="0"/>
              <a:t>, her </a:t>
            </a:r>
            <a:r>
              <a:rPr lang="tr-TR" dirty="0" err="1"/>
              <a:t>buffer</a:t>
            </a:r>
            <a:r>
              <a:rPr lang="en-US" dirty="0"/>
              <a:t> </a:t>
            </a:r>
            <a:r>
              <a:rPr lang="en-US" dirty="0" err="1"/>
              <a:t>sınıfı</a:t>
            </a:r>
            <a:r>
              <a:rPr lang="en-US" dirty="0"/>
              <a:t> get()</a:t>
            </a:r>
            <a:r>
              <a:rPr lang="tr-TR" dirty="0"/>
              <a:t> </a:t>
            </a:r>
            <a:r>
              <a:rPr lang="en-US" dirty="0" err="1"/>
              <a:t>ve</a:t>
            </a:r>
            <a:r>
              <a:rPr lang="en-US" dirty="0"/>
              <a:t> put()</a:t>
            </a:r>
            <a:r>
              <a:rPr lang="tr-TR" dirty="0"/>
              <a:t> </a:t>
            </a:r>
            <a:r>
              <a:rPr lang="en-US" dirty="0" err="1"/>
              <a:t>yöntemleri</a:t>
            </a:r>
            <a:r>
              <a:rPr lang="tr-TR" dirty="0" err="1"/>
              <a:t>ni</a:t>
            </a:r>
            <a:r>
              <a:rPr lang="en-US" dirty="0"/>
              <a:t> </a:t>
            </a:r>
            <a:r>
              <a:rPr lang="en-US" dirty="0" err="1"/>
              <a:t>sağlar</a:t>
            </a:r>
            <a:r>
              <a:rPr lang="en-US" dirty="0"/>
              <a:t>.</a:t>
            </a:r>
            <a:r>
              <a:rPr lang="tr-TR" dirty="0"/>
              <a:t> </a:t>
            </a:r>
            <a:r>
              <a:rPr lang="en-US" dirty="0"/>
              <a:t>Bu </a:t>
            </a:r>
            <a:r>
              <a:rPr lang="en-US" dirty="0" err="1"/>
              <a:t>yöntemlerin</a:t>
            </a:r>
            <a:r>
              <a:rPr lang="en-US" dirty="0"/>
              <a:t> </a:t>
            </a:r>
            <a:r>
              <a:rPr lang="en-US" dirty="0" err="1"/>
              <a:t>arkasında</a:t>
            </a:r>
            <a:r>
              <a:rPr lang="en-US" dirty="0"/>
              <a:t> </a:t>
            </a:r>
            <a:r>
              <a:rPr lang="en-US" dirty="0" err="1"/>
              <a:t>konumlandırma</a:t>
            </a:r>
            <a:r>
              <a:rPr lang="en-US" dirty="0"/>
              <a:t> </a:t>
            </a:r>
            <a:r>
              <a:rPr lang="en-US" dirty="0" err="1"/>
              <a:t>işlevi</a:t>
            </a:r>
            <a:r>
              <a:rPr lang="en-US" dirty="0"/>
              <a:t> </a:t>
            </a:r>
            <a:r>
              <a:rPr lang="en-US" dirty="0" err="1"/>
              <a:t>vardır</a:t>
            </a:r>
            <a:r>
              <a:rPr lang="en-US" dirty="0"/>
              <a:t>. Put () </a:t>
            </a:r>
            <a:r>
              <a:rPr lang="en-US" dirty="0" err="1"/>
              <a:t>çağrılırken</a:t>
            </a:r>
            <a:r>
              <a:rPr lang="en-US" dirty="0"/>
              <a:t> </a:t>
            </a:r>
            <a:r>
              <a:rPr lang="en-US" dirty="0" err="1"/>
              <a:t>sonraki</a:t>
            </a:r>
            <a:r>
              <a:rPr lang="en-US" dirty="0"/>
              <a:t> </a:t>
            </a:r>
            <a:r>
              <a:rPr lang="en-US" dirty="0" err="1"/>
              <a:t>veri</a:t>
            </a:r>
            <a:r>
              <a:rPr lang="en-US" dirty="0"/>
              <a:t> </a:t>
            </a:r>
            <a:r>
              <a:rPr lang="en-US" dirty="0" err="1"/>
              <a:t>öğesinin</a:t>
            </a:r>
            <a:r>
              <a:rPr lang="en-US" dirty="0"/>
              <a:t> </a:t>
            </a:r>
            <a:r>
              <a:rPr lang="en-US" dirty="0" err="1"/>
              <a:t>nereye</a:t>
            </a:r>
            <a:r>
              <a:rPr lang="en-US" dirty="0"/>
              <a:t> </a:t>
            </a:r>
            <a:r>
              <a:rPr lang="en-US" dirty="0" err="1"/>
              <a:t>ekleneceğini</a:t>
            </a:r>
            <a:r>
              <a:rPr lang="en-US" dirty="0"/>
              <a:t> </a:t>
            </a:r>
            <a:r>
              <a:rPr lang="en-US" dirty="0" err="1"/>
              <a:t>veya</a:t>
            </a:r>
            <a:r>
              <a:rPr lang="en-US" dirty="0"/>
              <a:t> get () </a:t>
            </a:r>
            <a:r>
              <a:rPr lang="en-US" dirty="0" err="1"/>
              <a:t>çağrılırken</a:t>
            </a:r>
            <a:r>
              <a:rPr lang="en-US" dirty="0"/>
              <a:t> </a:t>
            </a:r>
            <a:r>
              <a:rPr lang="en-US" dirty="0" err="1"/>
              <a:t>sonraki</a:t>
            </a:r>
            <a:r>
              <a:rPr lang="en-US" dirty="0"/>
              <a:t> </a:t>
            </a:r>
            <a:r>
              <a:rPr lang="en-US" dirty="0" err="1"/>
              <a:t>veri</a:t>
            </a:r>
            <a:r>
              <a:rPr lang="en-US" dirty="0"/>
              <a:t> </a:t>
            </a:r>
            <a:r>
              <a:rPr lang="en-US" dirty="0" err="1"/>
              <a:t>öğesinin</a:t>
            </a:r>
            <a:r>
              <a:rPr lang="en-US" dirty="0"/>
              <a:t> </a:t>
            </a:r>
            <a:r>
              <a:rPr lang="en-US" dirty="0" err="1"/>
              <a:t>nereye</a:t>
            </a:r>
            <a:r>
              <a:rPr lang="en-US" dirty="0"/>
              <a:t> </a:t>
            </a:r>
            <a:r>
              <a:rPr lang="en-US" dirty="0" err="1"/>
              <a:t>alınacağını</a:t>
            </a:r>
            <a:r>
              <a:rPr lang="en-US" dirty="0"/>
              <a:t> </a:t>
            </a:r>
            <a:r>
              <a:rPr lang="en-US" dirty="0" err="1"/>
              <a:t>belirt</a:t>
            </a:r>
            <a:r>
              <a:rPr lang="tr-TR" dirty="0" err="1"/>
              <a:t>mektedir</a:t>
            </a:r>
            <a:r>
              <a:rPr lang="en-US" dirty="0"/>
              <a:t>.</a:t>
            </a:r>
            <a:r>
              <a:rPr lang="tr-TR" dirty="0"/>
              <a:t> Put() için, işlem konumun sınırı aşmasına neden olacaksa, </a:t>
            </a:r>
            <a:r>
              <a:rPr lang="tr-TR" dirty="0" err="1"/>
              <a:t>BufferOverflowException</a:t>
            </a:r>
            <a:r>
              <a:rPr lang="tr-TR" dirty="0"/>
              <a:t> koda eklenir. </a:t>
            </a:r>
            <a:r>
              <a:rPr lang="tr-TR" dirty="0" err="1"/>
              <a:t>Get</a:t>
            </a:r>
            <a:r>
              <a:rPr lang="tr-TR" dirty="0"/>
              <a:t>() için, konum limitin altında değilse, </a:t>
            </a:r>
            <a:r>
              <a:rPr lang="tr-TR" dirty="0" err="1"/>
              <a:t>BufferUnderflowException</a:t>
            </a:r>
            <a:r>
              <a:rPr lang="tr-TR" dirty="0"/>
              <a:t> koda eklenir.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5" name="Resim 14" descr="metin içeren bir resim&#10;&#10;Açıklama otomatik olarak oluşturuldu">
            <a:extLst>
              <a:ext uri="{FF2B5EF4-FFF2-40B4-BE49-F238E27FC236}">
                <a16:creationId xmlns:a16="http://schemas.microsoft.com/office/drawing/2014/main" id="{F6C82DC0-C72C-49C3-9DE7-97EE771594F6}"/>
              </a:ext>
            </a:extLst>
          </p:cNvPr>
          <p:cNvPicPr>
            <a:picLocks noChangeAspect="1"/>
          </p:cNvPicPr>
          <p:nvPr/>
        </p:nvPicPr>
        <p:blipFill>
          <a:blip r:embed="rId2"/>
          <a:stretch>
            <a:fillRect/>
          </a:stretch>
        </p:blipFill>
        <p:spPr>
          <a:xfrm>
            <a:off x="3899451" y="3383873"/>
            <a:ext cx="4857085" cy="592584"/>
          </a:xfrm>
          <a:prstGeom prst="rect">
            <a:avLst/>
          </a:prstGeom>
        </p:spPr>
      </p:pic>
    </p:spTree>
    <p:extLst>
      <p:ext uri="{BB962C8B-B14F-4D97-AF65-F5344CB8AC3E}">
        <p14:creationId xmlns:p14="http://schemas.microsoft.com/office/powerpoint/2010/main" val="400483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91932" y="782066"/>
            <a:ext cx="8911687" cy="1280890"/>
          </a:xfrm>
        </p:spPr>
        <p:txBody>
          <a:bodyPr>
            <a:normAutofit/>
          </a:bodyPr>
          <a:lstStyle/>
          <a:p>
            <a:r>
              <a:rPr lang="tr-TR" dirty="0"/>
              <a:t>Java’da Tampon Oluşturma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482571" y="1717667"/>
            <a:ext cx="10008389" cy="4674255"/>
          </a:xfrm>
        </p:spPr>
        <p:txBody>
          <a:bodyPr>
            <a:normAutofit/>
          </a:bodyPr>
          <a:lstStyle/>
          <a:p>
            <a:pPr algn="just"/>
            <a:r>
              <a:rPr lang="en-US" dirty="0" err="1"/>
              <a:t>Tamponun</a:t>
            </a:r>
            <a:r>
              <a:rPr lang="en-US" dirty="0"/>
              <a:t> </a:t>
            </a:r>
            <a:r>
              <a:rPr lang="tr-TR" dirty="0"/>
              <a:t> d</a:t>
            </a:r>
            <a:r>
              <a:rPr lang="en-US" dirty="0" err="1"/>
              <a:t>oldurulması</a:t>
            </a:r>
            <a:r>
              <a:rPr lang="tr-TR" dirty="0"/>
              <a:t> için </a:t>
            </a:r>
            <a:r>
              <a:rPr lang="en-US" dirty="0"/>
              <a:t>put()</a:t>
            </a:r>
            <a:r>
              <a:rPr lang="tr-TR" dirty="0"/>
              <a:t> y</a:t>
            </a:r>
            <a:r>
              <a:rPr lang="en-US" dirty="0" err="1"/>
              <a:t>öntem</a:t>
            </a:r>
            <a:r>
              <a:rPr lang="tr-TR" dirty="0"/>
              <a:t>ini</a:t>
            </a:r>
            <a:r>
              <a:rPr lang="en-US" dirty="0"/>
              <a:t> </a:t>
            </a:r>
            <a:r>
              <a:rPr lang="en-US" dirty="0" err="1"/>
              <a:t>kullan</a:t>
            </a:r>
            <a:r>
              <a:rPr lang="tr-TR" dirty="0"/>
              <a:t>malıyız. Put () yöntemini kullanarak tamponu nasıl dolduracağınızı öğrenmek için aşağıdaki örneği inceleyelim. Bu kod satırında put () yöntemini kullanarak arabelleğe " </a:t>
            </a:r>
            <a:r>
              <a:rPr lang="tr-TR" dirty="0" err="1"/>
              <a:t>Hello</a:t>
            </a:r>
            <a:r>
              <a:rPr lang="tr-TR" dirty="0"/>
              <a:t> "  kelimesini harf </a:t>
            </a:r>
            <a:r>
              <a:rPr lang="tr-TR" dirty="0" err="1"/>
              <a:t>harf</a:t>
            </a:r>
            <a:r>
              <a:rPr lang="tr-TR" dirty="0"/>
              <a:t> gönderdikten sonra arabelleğin durumunu gösterir. </a:t>
            </a:r>
          </a:p>
          <a:p>
            <a:pPr algn="just"/>
            <a:endParaRPr lang="tr-TR" dirty="0"/>
          </a:p>
          <a:p>
            <a:pPr algn="just"/>
            <a:endParaRPr lang="tr-TR" dirty="0"/>
          </a:p>
          <a:p>
            <a:pPr marL="0" indent="0" algn="just">
              <a:buNone/>
            </a:pPr>
            <a:endParaRPr lang="tr-TR" dirty="0"/>
          </a:p>
          <a:p>
            <a:pPr algn="just"/>
            <a:r>
              <a:rPr lang="tr-TR" dirty="0"/>
              <a:t>Bu metottan sonra mark, limit, kapasite, konum durumu bu şekilde değişir.</a:t>
            </a:r>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Resim 6" descr="metin, cihaz, çap ölçer içeren bir resim&#10;&#10;Açıklama otomatik olarak oluşturuldu">
            <a:extLst>
              <a:ext uri="{FF2B5EF4-FFF2-40B4-BE49-F238E27FC236}">
                <a16:creationId xmlns:a16="http://schemas.microsoft.com/office/drawing/2014/main" id="{824B6A43-D38E-402C-8849-BE3EB855041F}"/>
              </a:ext>
            </a:extLst>
          </p:cNvPr>
          <p:cNvPicPr>
            <a:picLocks noChangeAspect="1"/>
          </p:cNvPicPr>
          <p:nvPr/>
        </p:nvPicPr>
        <p:blipFill>
          <a:blip r:embed="rId2"/>
          <a:stretch>
            <a:fillRect/>
          </a:stretch>
        </p:blipFill>
        <p:spPr>
          <a:xfrm>
            <a:off x="3807863" y="4783659"/>
            <a:ext cx="5191125" cy="1476375"/>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DB2275BA-BB43-4114-A7C8-6916CB6E7524}"/>
              </a:ext>
            </a:extLst>
          </p:cNvPr>
          <p:cNvPicPr>
            <a:picLocks noChangeAspect="1"/>
          </p:cNvPicPr>
          <p:nvPr/>
        </p:nvPicPr>
        <p:blipFill>
          <a:blip r:embed="rId3"/>
          <a:stretch>
            <a:fillRect/>
          </a:stretch>
        </p:blipFill>
        <p:spPr>
          <a:xfrm>
            <a:off x="3807863" y="3079788"/>
            <a:ext cx="5191125" cy="824047"/>
          </a:xfrm>
          <a:prstGeom prst="rect">
            <a:avLst/>
          </a:prstGeom>
        </p:spPr>
      </p:pic>
    </p:spTree>
    <p:extLst>
      <p:ext uri="{BB962C8B-B14F-4D97-AF65-F5344CB8AC3E}">
        <p14:creationId xmlns:p14="http://schemas.microsoft.com/office/powerpoint/2010/main" val="152838458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4EC2CCD5C051344382F0B9B6D461BC95" ma:contentTypeVersion="4" ma:contentTypeDescription="Yeni belge oluşturun." ma:contentTypeScope="" ma:versionID="8991b656f7324ff03a16f695b401299a">
  <xsd:schema xmlns:xsd="http://www.w3.org/2001/XMLSchema" xmlns:xs="http://www.w3.org/2001/XMLSchema" xmlns:p="http://schemas.microsoft.com/office/2006/metadata/properties" xmlns:ns3="5244ec1e-65ef-4202-8f9e-4ec1ba767a23" targetNamespace="http://schemas.microsoft.com/office/2006/metadata/properties" ma:root="true" ma:fieldsID="fc0dd3f278a353ff614c9ac78edb15aa" ns3:_="">
    <xsd:import namespace="5244ec1e-65ef-4202-8f9e-4ec1ba767a2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44ec1e-65ef-4202-8f9e-4ec1ba767a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E24A38-405A-4478-B8D1-F69AD011F3A4}">
  <ds:schemaRefs>
    <ds:schemaRef ds:uri="http://schemas.microsoft.com/sharepoint/v3/contenttype/forms"/>
  </ds:schemaRefs>
</ds:datastoreItem>
</file>

<file path=customXml/itemProps2.xml><?xml version="1.0" encoding="utf-8"?>
<ds:datastoreItem xmlns:ds="http://schemas.openxmlformats.org/officeDocument/2006/customXml" ds:itemID="{44C23122-EF9B-4151-9367-18E2AAAC0A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44ec1e-65ef-4202-8f9e-4ec1ba767a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F2C890-F7F8-4DFE-9436-5158220C13D8}">
  <ds:schemaRefs>
    <ds:schemaRef ds:uri="http://schemas.openxmlformats.org/package/2006/metadata/core-properties"/>
    <ds:schemaRef ds:uri="5244ec1e-65ef-4202-8f9e-4ec1ba767a2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Wisp</Template>
  <TotalTime>13400</TotalTime>
  <Words>3061</Words>
  <Application>Microsoft Office PowerPoint</Application>
  <PresentationFormat>Geniş ekran</PresentationFormat>
  <Paragraphs>262</Paragraphs>
  <Slides>24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24</vt:i4>
      </vt:variant>
    </vt:vector>
  </HeadingPairs>
  <TitlesOfParts>
    <vt:vector size="32" baseType="lpstr">
      <vt:lpstr>-apple-system</vt:lpstr>
      <vt:lpstr>Arial</vt:lpstr>
      <vt:lpstr>Calibri</vt:lpstr>
      <vt:lpstr>Century Gothic</vt:lpstr>
      <vt:lpstr>Courier New</vt:lpstr>
      <vt:lpstr>Franklin Gothic Book</vt:lpstr>
      <vt:lpstr>Wingdings 3</vt:lpstr>
      <vt:lpstr>Duman</vt:lpstr>
      <vt:lpstr>Javada Gelişmiş Tamponlama İşlemleri  (Buffer Sınıfları)</vt:lpstr>
      <vt:lpstr>İçindekiler</vt:lpstr>
      <vt:lpstr>Javada Gelişmiş Tamponlama Kavramı </vt:lpstr>
      <vt:lpstr>Javada Gelişmiş Tamponlama Kavramı (devam) </vt:lpstr>
      <vt:lpstr>Java’da Buffer Sınıfları</vt:lpstr>
      <vt:lpstr>Java’da Buffer Sınıfları (devam)</vt:lpstr>
      <vt:lpstr>Java’da Tampon Nitelikleri</vt:lpstr>
      <vt:lpstr>Java’da Tampon Oluşturma</vt:lpstr>
      <vt:lpstr>Java’da Tampon Oluşturma (devam)</vt:lpstr>
      <vt:lpstr>Java’da Tampon Oluşturma (devam)</vt:lpstr>
      <vt:lpstr>Java’da Tampon Oluşturma (devam)</vt:lpstr>
      <vt:lpstr>Java’da Tampon Oluşturma (devam)</vt:lpstr>
      <vt:lpstr>ByteBuffer Sınıfı</vt:lpstr>
      <vt:lpstr>CharBuffer Sınıfı</vt:lpstr>
      <vt:lpstr>DoubleBuffer Sınıfı</vt:lpstr>
      <vt:lpstr>FloatBuffer Sınıfı</vt:lpstr>
      <vt:lpstr>IntBuffer Sınıfı</vt:lpstr>
      <vt:lpstr>LongBuffer Sınıfı </vt:lpstr>
      <vt:lpstr>ShortBuffer Sınıfı </vt:lpstr>
      <vt:lpstr>Uygulama Örneği -1 </vt:lpstr>
      <vt:lpstr>Uygulama Örneği -2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dersu kılıç</cp:lastModifiedBy>
  <cp:revision>43</cp:revision>
  <dcterms:created xsi:type="dcterms:W3CDTF">2020-04-15T07:57:29Z</dcterms:created>
  <dcterms:modified xsi:type="dcterms:W3CDTF">2021-06-13T14:59:49Z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0x0101004EC2CCD5C051344382F0B9B6D461BC95</vt:lpwstr>
  </property>
</Properties>
</file>