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78" r:id="rId6"/>
    <p:sldId id="280" r:id="rId7"/>
    <p:sldId id="281" r:id="rId8"/>
    <p:sldId id="282" r:id="rId9"/>
    <p:sldId id="286" r:id="rId10"/>
    <p:sldId id="262" r:id="rId11"/>
    <p:sldId id="264" r:id="rId12"/>
    <p:sldId id="263" r:id="rId13"/>
    <p:sldId id="265" r:id="rId14"/>
    <p:sldId id="266" r:id="rId15"/>
    <p:sldId id="269" r:id="rId16"/>
    <p:sldId id="272" r:id="rId17"/>
    <p:sldId id="274" r:id="rId18"/>
    <p:sldId id="275" r:id="rId19"/>
    <p:sldId id="277" r:id="rId20"/>
    <p:sldId id="270" r:id="rId21"/>
    <p:sldId id="25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udemy.com/course/sifirdan-ileri-seviyeye-komple-java-gelistirici-kursu/learn/lecture/8523506?start=900#overview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baskent.edu.tr/~tkaracay/etudio/ders/prg/dataStructures/Collections/ClassArrayList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ww.tasarimkodlama.com/java-programlama/javada-arraylist-kullanimi-ve-ornekler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mailto:melek_yilmaz_1997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ArrayList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Kavramı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Melek Yılmaz 1911404057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18/04/2021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152" y="147337"/>
            <a:ext cx="5080084" cy="640445"/>
          </a:xfrm>
        </p:spPr>
        <p:txBody>
          <a:bodyPr>
            <a:normAutofit/>
          </a:bodyPr>
          <a:lstStyle/>
          <a:p>
            <a:r>
              <a:rPr lang="tr-TR" dirty="0" err="1"/>
              <a:t>ArrayList</a:t>
            </a:r>
            <a:r>
              <a:rPr lang="tr-TR" dirty="0"/>
              <a:t>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044" y="970344"/>
            <a:ext cx="9923144" cy="574160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dirty="0"/>
              <a:t>Aşağıdaki program önce listeyi bir </a:t>
            </a:r>
            <a:r>
              <a:rPr lang="tr-TR" dirty="0" err="1"/>
              <a:t>ArrayList</a:t>
            </a:r>
            <a:r>
              <a:rPr lang="tr-TR" dirty="0"/>
              <a:t> olarak yaratıyor, listenin öğelerine veri atıyor ve listenin öğelerini yazdırıyor. 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</a:t>
            </a:r>
            <a:r>
              <a:rPr lang="tr-TR" dirty="0"/>
              <a:t>.*; </a:t>
            </a:r>
          </a:p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ArrayList01 { 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    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(); </a:t>
            </a:r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dirty="0" err="1"/>
              <a:t>list.add</a:t>
            </a:r>
            <a:r>
              <a:rPr lang="tr-TR" dirty="0"/>
              <a:t>("İZMİR"); </a:t>
            </a:r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dirty="0" err="1"/>
              <a:t>list.add</a:t>
            </a:r>
            <a:r>
              <a:rPr lang="tr-TR" dirty="0"/>
              <a:t>("ERZURUM");</a:t>
            </a:r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dirty="0" err="1"/>
              <a:t>list.add</a:t>
            </a:r>
            <a:r>
              <a:rPr lang="tr-TR" dirty="0"/>
              <a:t>("GİRESUN");</a:t>
            </a:r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dirty="0" err="1"/>
              <a:t>list.add</a:t>
            </a:r>
            <a:r>
              <a:rPr lang="tr-TR" dirty="0"/>
              <a:t>("KONYA"); </a:t>
            </a:r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dirty="0" err="1"/>
              <a:t>list.add</a:t>
            </a:r>
            <a:r>
              <a:rPr lang="tr-TR" dirty="0"/>
              <a:t>("ANTALYA"); </a:t>
            </a:r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dirty="0" err="1"/>
              <a:t>System.out.println</a:t>
            </a:r>
            <a:r>
              <a:rPr lang="tr-TR" dirty="0"/>
              <a:t>("3: " + </a:t>
            </a:r>
            <a:r>
              <a:rPr lang="tr-TR" dirty="0" err="1"/>
              <a:t>list.get</a:t>
            </a:r>
            <a:r>
              <a:rPr lang="tr-TR" dirty="0"/>
              <a:t>(3));</a:t>
            </a:r>
          </a:p>
          <a:p>
            <a:pPr marL="0" indent="0">
              <a:buNone/>
            </a:pPr>
            <a:r>
              <a:rPr lang="tr-TR" dirty="0"/>
              <a:t>                  </a:t>
            </a:r>
            <a:r>
              <a:rPr lang="tr-TR" dirty="0" err="1"/>
              <a:t>System.out.println</a:t>
            </a:r>
            <a:r>
              <a:rPr lang="tr-TR" dirty="0"/>
              <a:t>("0: " + </a:t>
            </a:r>
            <a:r>
              <a:rPr lang="tr-TR" dirty="0" err="1"/>
              <a:t>list.get</a:t>
            </a:r>
            <a:r>
              <a:rPr lang="tr-TR" dirty="0"/>
              <a:t>(0)); </a:t>
            </a:r>
          </a:p>
          <a:p>
            <a:pPr marL="0" indent="0">
              <a:buNone/>
            </a:pPr>
            <a:r>
              <a:rPr lang="tr-TR" dirty="0"/>
              <a:t>         }</a:t>
            </a:r>
          </a:p>
          <a:p>
            <a:pPr marL="0" indent="0">
              <a:buNone/>
            </a:pPr>
            <a:r>
              <a:rPr lang="tr-TR" dirty="0"/>
              <a:t> }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83747"/>
            <a:ext cx="4068418" cy="111785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ArrayList</a:t>
            </a:r>
            <a:r>
              <a:rPr lang="tr-TR" dirty="0"/>
              <a:t> Örneği-1 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3458740" cy="494214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Listeye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add( Obj )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Bu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koleksiyona</a:t>
            </a:r>
            <a:r>
              <a:rPr lang="en-US" dirty="0"/>
              <a:t> Obj </a:t>
            </a:r>
            <a:r>
              <a:rPr lang="en-US" dirty="0" err="1"/>
              <a:t>nesnesini</a:t>
            </a:r>
            <a:r>
              <a:rPr lang="en-US" dirty="0"/>
              <a:t> (</a:t>
            </a:r>
            <a:r>
              <a:rPr lang="en-US" dirty="0" err="1"/>
              <a:t>öğe</a:t>
            </a:r>
            <a:r>
              <a:rPr lang="en-US" dirty="0"/>
              <a:t>) </a:t>
            </a:r>
            <a:r>
              <a:rPr lang="en-US" dirty="0" err="1"/>
              <a:t>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true, </a:t>
            </a:r>
            <a:r>
              <a:rPr lang="en-US" dirty="0" err="1"/>
              <a:t>değilse</a:t>
            </a:r>
            <a:r>
              <a:rPr lang="en-US" dirty="0"/>
              <a:t> false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Listenin</a:t>
            </a:r>
            <a:r>
              <a:rPr lang="en-US" dirty="0"/>
              <a:t> </a:t>
            </a:r>
            <a:r>
              <a:rPr lang="en-US" dirty="0" err="1"/>
              <a:t>öğelerine</a:t>
            </a:r>
            <a:r>
              <a:rPr lang="en-US" dirty="0"/>
              <a:t> </a:t>
            </a:r>
            <a:r>
              <a:rPr lang="en-US" dirty="0" err="1"/>
              <a:t>erişmek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Object get(int index)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Bu </a:t>
            </a:r>
            <a:r>
              <a:rPr lang="en-US" dirty="0" err="1"/>
              <a:t>metot</a:t>
            </a:r>
            <a:r>
              <a:rPr lang="en-US" dirty="0"/>
              <a:t>, </a:t>
            </a:r>
            <a:r>
              <a:rPr lang="en-US" dirty="0" err="1"/>
              <a:t>listedeki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index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terimin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238F8D-808A-4157-AE2A-6B68C958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28" y="0"/>
            <a:ext cx="3791970" cy="2486707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78ACC7EF-054C-46F2-ACA3-5A39563A24C4}"/>
              </a:ext>
            </a:extLst>
          </p:cNvPr>
          <p:cNvCxnSpPr/>
          <p:nvPr/>
        </p:nvCxnSpPr>
        <p:spPr>
          <a:xfrm>
            <a:off x="53008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BC6AD814-9FAD-4081-80AB-823A3FBB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358" y="2486707"/>
            <a:ext cx="2995642" cy="253160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A9CBE5D-1420-494E-9C77-1F43738BE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90" y="3901199"/>
            <a:ext cx="3459437" cy="27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192584"/>
            <a:ext cx="5111820" cy="58191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ArrayList</a:t>
            </a:r>
            <a:r>
              <a:rPr lang="tr-TR" dirty="0"/>
              <a:t>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763" y="1328738"/>
            <a:ext cx="4672012" cy="533667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public class ArrayList02 {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List</a:t>
            </a:r>
            <a:r>
              <a:rPr lang="tr-TR" dirty="0"/>
              <a:t> a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();</a:t>
            </a:r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a.add</a:t>
            </a:r>
            <a:r>
              <a:rPr lang="tr-TR" dirty="0"/>
              <a:t>("Bir");</a:t>
            </a:r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a.add</a:t>
            </a:r>
            <a:r>
              <a:rPr lang="tr-TR" dirty="0"/>
              <a:t>("İki"); </a:t>
            </a:r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a.add</a:t>
            </a:r>
            <a:r>
              <a:rPr lang="tr-TR" dirty="0"/>
              <a:t>("Üç"); </a:t>
            </a:r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a.add</a:t>
            </a:r>
            <a:r>
              <a:rPr lang="tr-TR" dirty="0"/>
              <a:t>("Dört"); </a:t>
            </a:r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a.add</a:t>
            </a:r>
            <a:r>
              <a:rPr lang="tr-TR" dirty="0"/>
              <a:t>("Beş");</a:t>
            </a:r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a.add</a:t>
            </a:r>
            <a:r>
              <a:rPr lang="tr-TR" dirty="0"/>
              <a:t>("Altı");</a:t>
            </a:r>
          </a:p>
          <a:p>
            <a:pPr marL="0" indent="0" algn="just">
              <a:buNone/>
            </a:pPr>
            <a:r>
              <a:rPr lang="tr-TR" dirty="0"/>
              <a:t>  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ArrayList</a:t>
            </a:r>
            <a:r>
              <a:rPr lang="tr-TR" dirty="0"/>
              <a:t> = " + a);</a:t>
            </a:r>
          </a:p>
          <a:p>
            <a:pPr marL="0" indent="0" algn="just">
              <a:buNone/>
            </a:pPr>
            <a:r>
              <a:rPr lang="tr-TR" dirty="0"/>
              <a:t>      }</a:t>
            </a:r>
          </a:p>
          <a:p>
            <a:pPr marL="0" indent="0" algn="just">
              <a:buNone/>
            </a:pPr>
            <a:r>
              <a:rPr lang="tr-TR" dirty="0"/>
              <a:t> } 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609F3AE-B75E-4946-8941-4B8D78AABCBE}"/>
              </a:ext>
            </a:extLst>
          </p:cNvPr>
          <p:cNvSpPr txBox="1"/>
          <p:nvPr/>
        </p:nvSpPr>
        <p:spPr>
          <a:xfrm>
            <a:off x="6457950" y="970343"/>
            <a:ext cx="5641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/* Çıktı: </a:t>
            </a:r>
            <a:r>
              <a:rPr lang="tr-TR" dirty="0" err="1"/>
              <a:t>ArrayList</a:t>
            </a:r>
            <a:r>
              <a:rPr lang="tr-TR" dirty="0"/>
              <a:t> = [Bir, İki, Üç, Dört, Beş, Altı] */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Burada </a:t>
            </a:r>
            <a:r>
              <a:rPr lang="tr-TR" dirty="0" err="1"/>
              <a:t>System.out.println</a:t>
            </a:r>
            <a:r>
              <a:rPr lang="tr-TR" dirty="0"/>
              <a:t>(a) deyiminin listenin öğelerini sırayla yazdığına dikkat ediniz. Ayrı bir yazdırma metodu ya da döngü kullanılmadı. </a:t>
            </a:r>
          </a:p>
        </p:txBody>
      </p:sp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 dirty="0"/>
              <a:t>Uygulama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B02BD58-3F77-4058-A9F6-D5D32C6B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85" y="1264555"/>
            <a:ext cx="9255578" cy="54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884" y="196271"/>
            <a:ext cx="9175749" cy="947515"/>
          </a:xfrm>
        </p:spPr>
        <p:txBody>
          <a:bodyPr>
            <a:normAutofit/>
          </a:bodyPr>
          <a:lstStyle/>
          <a:p>
            <a:r>
              <a:rPr lang="tr-TR" dirty="0"/>
              <a:t>Uygulama Örneği -1 (devam)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4C163B-3D61-45C1-B053-32D9A43F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1" y="1152907"/>
            <a:ext cx="9859740" cy="55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4" y="77892"/>
            <a:ext cx="4311512" cy="709890"/>
          </a:xfrm>
        </p:spPr>
        <p:txBody>
          <a:bodyPr>
            <a:normAutofit fontScale="90000"/>
          </a:bodyPr>
          <a:lstStyle/>
          <a:p>
            <a:r>
              <a:rPr lang="tr-TR" dirty="0"/>
              <a:t>Uygulama Örneği -2</a:t>
            </a:r>
            <a:br>
              <a:rPr lang="tr-TR" dirty="0"/>
            </a:b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8EF14D-3937-4790-81EF-FBC9D836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73" y="787782"/>
            <a:ext cx="9382765" cy="55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146E83-7AC5-41F5-B6E1-407DB45E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3" y="119270"/>
            <a:ext cx="6745357" cy="827508"/>
          </a:xfrm>
        </p:spPr>
        <p:txBody>
          <a:bodyPr/>
          <a:lstStyle/>
          <a:p>
            <a:r>
              <a:rPr lang="tr-TR" dirty="0"/>
              <a:t>Uygulama Örneği -2(devam)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74815D9-76FF-458C-A844-DA08D371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92EAAF7-7764-4090-8AD6-115DA2CB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07" y="685800"/>
            <a:ext cx="10895294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C27841-A77F-4403-A80D-37352ADC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3" y="344558"/>
            <a:ext cx="9901099" cy="808350"/>
          </a:xfrm>
        </p:spPr>
        <p:txBody>
          <a:bodyPr>
            <a:normAutofit/>
          </a:bodyPr>
          <a:lstStyle/>
          <a:p>
            <a:r>
              <a:rPr lang="tr-TR" dirty="0"/>
              <a:t>Uygulama Örneği -3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D0BD3E-F2C0-4627-80B4-3FADE1AD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6FDA2C0-EDF5-40CF-9B6D-1F07B5F1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4" y="970345"/>
            <a:ext cx="6005811" cy="58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31C578-9E74-4623-B98F-398C5E3D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2" y="225287"/>
            <a:ext cx="6811618" cy="721491"/>
          </a:xfrm>
        </p:spPr>
        <p:txBody>
          <a:bodyPr/>
          <a:lstStyle/>
          <a:p>
            <a:r>
              <a:rPr lang="tr-TR" dirty="0"/>
              <a:t>Uygulama Örneği -3(devam)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0BD877-5B3F-4FF5-8154-2FBC96D6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7FBAC2A-A67C-46DA-99A9-FF0A2EB1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333357"/>
            <a:ext cx="11595058" cy="34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10FF05-A0FD-400D-9023-3C8A34D0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19270"/>
            <a:ext cx="9980613" cy="827508"/>
          </a:xfrm>
        </p:spPr>
        <p:txBody>
          <a:bodyPr/>
          <a:lstStyle/>
          <a:p>
            <a:r>
              <a:rPr lang="tr-TR" dirty="0"/>
              <a:t>Uygulama Örneği -4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0223E6B-5E0C-474A-B22B-A38E95BA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A9C2C5F-B599-4C2F-83B8-74FC6839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946778"/>
            <a:ext cx="9144003" cy="54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ArrayList</a:t>
            </a:r>
            <a:r>
              <a:rPr lang="tr-TR" dirty="0"/>
              <a:t> kavramı</a:t>
            </a:r>
          </a:p>
          <a:p>
            <a:r>
              <a:rPr lang="tr-TR" dirty="0" err="1"/>
              <a:t>ArrayList</a:t>
            </a:r>
            <a:r>
              <a:rPr lang="tr-TR" dirty="0"/>
              <a:t> Örneği -1 </a:t>
            </a:r>
          </a:p>
          <a:p>
            <a:r>
              <a:rPr lang="tr-TR" dirty="0" err="1"/>
              <a:t>ArrayList</a:t>
            </a:r>
            <a:r>
              <a:rPr lang="tr-TR" dirty="0"/>
              <a:t>  Örneği -2</a:t>
            </a:r>
          </a:p>
          <a:p>
            <a:r>
              <a:rPr lang="tr-TR" dirty="0" err="1"/>
              <a:t>ArrayList</a:t>
            </a:r>
            <a:r>
              <a:rPr lang="tr-TR" dirty="0"/>
              <a:t> Uygulaması -1</a:t>
            </a:r>
          </a:p>
          <a:p>
            <a:r>
              <a:rPr lang="tr-TR" dirty="0" err="1"/>
              <a:t>ArrayList</a:t>
            </a:r>
            <a:r>
              <a:rPr lang="tr-TR" dirty="0"/>
              <a:t> Uygulaması -2</a:t>
            </a:r>
          </a:p>
          <a:p>
            <a:r>
              <a:rPr lang="tr-TR" dirty="0" err="1"/>
              <a:t>ArrayList</a:t>
            </a:r>
            <a:r>
              <a:rPr lang="tr-TR" dirty="0"/>
              <a:t> Uygulaması -3</a:t>
            </a:r>
          </a:p>
          <a:p>
            <a:r>
              <a:rPr lang="tr-TR" dirty="0" err="1"/>
              <a:t>ArrayList</a:t>
            </a:r>
            <a:r>
              <a:rPr lang="tr-TR" dirty="0"/>
              <a:t> Uygulaması -4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                    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5" y="2173357"/>
            <a:ext cx="10271697" cy="4455463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boyutlandırılabilen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uzunluğunu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eklenip</a:t>
            </a:r>
            <a:r>
              <a:rPr lang="en-US" dirty="0"/>
              <a:t> </a:t>
            </a:r>
            <a:r>
              <a:rPr lang="en-US" dirty="0" err="1"/>
              <a:t>silinmesine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ayarlayan</a:t>
            </a:r>
            <a:r>
              <a:rPr lang="en-US" dirty="0"/>
              <a:t> dizi </a:t>
            </a:r>
            <a:r>
              <a:rPr lang="en-US" dirty="0" err="1"/>
              <a:t>uygulamasıdır</a:t>
            </a:r>
            <a:r>
              <a:rPr lang="en-US" dirty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/>
              <a:t>ArrayListler</a:t>
            </a:r>
            <a:r>
              <a:rPr lang="en-US" dirty="0"/>
              <a:t> </a:t>
            </a:r>
            <a:r>
              <a:rPr lang="en-US" dirty="0" err="1"/>
              <a:t>sokuşturma</a:t>
            </a:r>
            <a:r>
              <a:rPr lang="en-US" dirty="0"/>
              <a:t>, </a:t>
            </a:r>
            <a:r>
              <a:rPr lang="en-US" dirty="0" err="1"/>
              <a:t>silme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eylemini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arraylistlerin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gezinmemizi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30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/>
              <a:t>Depolanacak</a:t>
            </a:r>
            <a:r>
              <a:rPr lang="en-US" dirty="0"/>
              <a:t> </a:t>
            </a:r>
            <a:r>
              <a:rPr lang="en-US" dirty="0" err="1"/>
              <a:t>öge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değişmiyorsa</a:t>
            </a:r>
            <a:r>
              <a:rPr lang="en-US" dirty="0"/>
              <a:t> array </a:t>
            </a:r>
            <a:r>
              <a:rPr lang="en-US" dirty="0" err="1"/>
              <a:t>değişiyorsa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nrsneleri</a:t>
            </a:r>
            <a:r>
              <a:rPr lang="en-US" dirty="0"/>
              <a:t> </a:t>
            </a:r>
            <a:r>
              <a:rPr lang="en-US" dirty="0" err="1"/>
              <a:t>depolar</a:t>
            </a:r>
            <a:r>
              <a:rPr lang="en-US" dirty="0"/>
              <a:t> array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tiplerini</a:t>
            </a:r>
            <a:r>
              <a:rPr lang="en-US" dirty="0"/>
              <a:t> </a:t>
            </a:r>
            <a:r>
              <a:rPr lang="en-US" dirty="0" err="1"/>
              <a:t>depolar</a:t>
            </a:r>
            <a:r>
              <a:rPr lang="en-US" dirty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/>
              <a:t>ArrayListler</a:t>
            </a:r>
            <a:r>
              <a:rPr lang="en-US" dirty="0"/>
              <a:t> list </a:t>
            </a:r>
            <a:r>
              <a:rPr lang="en-US" dirty="0" err="1"/>
              <a:t>arayüzünün</a:t>
            </a:r>
            <a:r>
              <a:rPr lang="en-US" dirty="0"/>
              <a:t> </a:t>
            </a:r>
            <a:r>
              <a:rPr lang="en-US" dirty="0" err="1"/>
              <a:t>metodlarını</a:t>
            </a:r>
            <a:r>
              <a:rPr lang="en-US" dirty="0"/>
              <a:t> </a:t>
            </a:r>
            <a:r>
              <a:rPr lang="en-US" dirty="0" err="1"/>
              <a:t>kullanabildiği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programcıya</a:t>
            </a:r>
            <a:r>
              <a:rPr lang="en-US" dirty="0"/>
              <a:t> </a:t>
            </a:r>
            <a:r>
              <a:rPr lang="en-US" dirty="0" err="1"/>
              <a:t>kolaylık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647" y="1904999"/>
            <a:ext cx="8915400" cy="3777622"/>
          </a:xfrm>
        </p:spPr>
        <p:txBody>
          <a:bodyPr/>
          <a:lstStyle/>
          <a:p>
            <a:r>
              <a:rPr lang="en-US" u="sng" dirty="0">
                <a:solidFill>
                  <a:srgbClr val="00B0F0"/>
                </a:solidFill>
                <a:hlinkClick r:id="rId2"/>
              </a:rPr>
              <a:t>http://www.baskent.edu.tr/~tkaracay/etudio/ders/prg/dataStructures/Collections/ClassArrayList01.pdf</a:t>
            </a:r>
            <a:endParaRPr lang="tr-TR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  <a:hlinkClick r:id="rId3"/>
              </a:rPr>
              <a:t>https://www.udemy.com/course/sifirdan-ileri-seviyeye-komple-java-gelistirici-kursu/learn/lecture/8523506?start=900#overview</a:t>
            </a:r>
            <a:endParaRPr lang="tr-TR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  <a:hlinkClick r:id="rId4"/>
              </a:rPr>
              <a:t>https://www.tasarimkodlama.com/java-programlama/javada-arraylist-kullanimi-ve-ornekleri/</a:t>
            </a:r>
            <a:endParaRPr lang="tr-TR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https://developer.android.com/reference/java/util/ArrayList#public-methods_1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Melek Yılmaz 1911404057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:</a:t>
            </a:r>
            <a:r>
              <a:rPr lang="tr-TR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melek_yilmaz_1997@hotmail.com</a:t>
            </a:r>
            <a:r>
              <a:rPr lang="tr-TR" dirty="0">
                <a:solidFill>
                  <a:srgbClr val="FF0000"/>
                </a:solidFill>
              </a:rPr>
              <a:t>                     </a:t>
            </a:r>
            <a:r>
              <a:rPr lang="tr-TR" dirty="0">
                <a:solidFill>
                  <a:schemeClr val="tx1"/>
                </a:solidFill>
              </a:rPr>
              <a:t>Tarih                            : 18/04/2021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4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37837"/>
            <a:ext cx="8044070" cy="899890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ARRAYLİST KAVRAMI NEDİR?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656522"/>
            <a:ext cx="11681849" cy="486354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arayüzünün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boyutlandırılabilir</a:t>
            </a:r>
            <a:r>
              <a:rPr lang="en-US" dirty="0"/>
              <a:t> dizi </a:t>
            </a:r>
            <a:r>
              <a:rPr lang="en-US" dirty="0" err="1"/>
              <a:t>uygulaması</a:t>
            </a:r>
            <a:r>
              <a:rPr lang="tr-TR" dirty="0" err="1"/>
              <a:t>dır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                         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Sınıfın Kurucuları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ArrayList</a:t>
            </a:r>
            <a:r>
              <a:rPr lang="tr-TR" dirty="0"/>
              <a:t>(): Başlangıç olarak sığası 10 terim olan boş bir dizi oluşturur. 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ArrayList</a:t>
            </a:r>
            <a:r>
              <a:rPr lang="tr-TR" dirty="0"/>
              <a:t>(Collection c) Parametrede belirtilen koleksiyona ait öğeler içeren bir liste oluşturur. Öğeler, </a:t>
            </a:r>
            <a:r>
              <a:rPr lang="tr-TR" dirty="0" err="1"/>
              <a:t>iterator’un</a:t>
            </a:r>
            <a:r>
              <a:rPr lang="tr-TR" dirty="0"/>
              <a:t> belirlediği sırayla dizilidirler. 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ArrayList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initialCapacity</a:t>
            </a:r>
            <a:r>
              <a:rPr lang="tr-TR" dirty="0"/>
              <a:t>) Sığası (</a:t>
            </a:r>
            <a:r>
              <a:rPr lang="tr-TR" dirty="0" err="1"/>
              <a:t>capacity</a:t>
            </a:r>
            <a:r>
              <a:rPr lang="tr-TR" dirty="0"/>
              <a:t>) parametrenin belirlediği sayıda olan bir dizi oluşturur. </a:t>
            </a:r>
          </a:p>
          <a:p>
            <a:r>
              <a:rPr lang="tr-TR" dirty="0" err="1"/>
              <a:t>ArrayList</a:t>
            </a:r>
            <a:r>
              <a:rPr lang="tr-TR" dirty="0"/>
              <a:t> </a:t>
            </a:r>
            <a:r>
              <a:rPr lang="tr-TR" dirty="0" err="1"/>
              <a:t>java.util.ArrayList</a:t>
            </a:r>
            <a:r>
              <a:rPr lang="tr-TR" dirty="0"/>
              <a:t> sınıfı kendiliğinden büyüyebilen dizi (</a:t>
            </a:r>
            <a:r>
              <a:rPr lang="tr-TR" dirty="0" err="1"/>
              <a:t>array</a:t>
            </a:r>
            <a:r>
              <a:rPr lang="tr-TR" dirty="0"/>
              <a:t>) kurar ve temelde </a:t>
            </a:r>
            <a:r>
              <a:rPr lang="tr-TR" dirty="0" err="1"/>
              <a:t>Collections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sınıfı ile aynı sayılır.</a:t>
            </a:r>
          </a:p>
          <a:p>
            <a:pPr marL="0" indent="0">
              <a:buNone/>
            </a:pPr>
            <a:r>
              <a:rPr lang="tr-TR" dirty="0"/>
              <a:t>                                                 </a:t>
            </a:r>
            <a:r>
              <a:rPr lang="tr-TR" sz="2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ArrayList</a:t>
            </a:r>
            <a:r>
              <a:rPr lang="tr-TR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sınıfının özelikleri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Veri eklenip silindikçe </a:t>
            </a:r>
            <a:r>
              <a:rPr lang="tr-TR" dirty="0" err="1"/>
              <a:t>ArrayList</a:t>
            </a:r>
            <a:r>
              <a:rPr lang="tr-TR" dirty="0"/>
              <a:t> kendi uzunluğunu otomatik olarak ayarlar.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ArrayList</a:t>
            </a:r>
            <a:r>
              <a:rPr lang="tr-TR" dirty="0"/>
              <a:t> listesine erişim işlemi O(1), sokuşturma (</a:t>
            </a:r>
            <a:r>
              <a:rPr lang="tr-TR" dirty="0" err="1"/>
              <a:t>insertion</a:t>
            </a:r>
            <a:r>
              <a:rPr lang="tr-TR" dirty="0"/>
              <a:t>) işlemi O(n) ve silme (</a:t>
            </a:r>
            <a:r>
              <a:rPr lang="tr-TR" dirty="0" err="1"/>
              <a:t>diletion</a:t>
            </a:r>
            <a:r>
              <a:rPr lang="tr-TR" dirty="0"/>
              <a:t>) işlemi O(n) zaman karmaşasına sahiptir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ArrayList</a:t>
            </a:r>
            <a:r>
              <a:rPr lang="tr-TR" dirty="0"/>
              <a:t> sokuşturma, silme ve arama eylemlerini yapan metotlara sahiptir.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ArrayList</a:t>
            </a:r>
            <a:r>
              <a:rPr lang="tr-TR" dirty="0"/>
              <a:t> üzerinde </a:t>
            </a:r>
            <a:r>
              <a:rPr lang="tr-TR" dirty="0" err="1"/>
              <a:t>foreach</a:t>
            </a:r>
            <a:r>
              <a:rPr lang="tr-TR" dirty="0"/>
              <a:t> döngüsü, </a:t>
            </a:r>
            <a:r>
              <a:rPr lang="tr-TR" dirty="0" err="1"/>
              <a:t>iteratörler</a:t>
            </a:r>
            <a:r>
              <a:rPr lang="tr-TR" dirty="0"/>
              <a:t> ve </a:t>
            </a:r>
            <a:r>
              <a:rPr lang="tr-TR" dirty="0" err="1"/>
              <a:t>indexler</a:t>
            </a:r>
            <a:r>
              <a:rPr lang="tr-TR" dirty="0"/>
              <a:t> yardımıyla gezinilebilir. </a:t>
            </a:r>
          </a:p>
          <a:p>
            <a:pPr marL="0" indent="0">
              <a:buNone/>
            </a:pPr>
            <a:endParaRPr lang="tr-TR" dirty="0"/>
          </a:p>
          <a:p>
            <a:pPr algn="ctr">
              <a:buFont typeface="+mj-lt"/>
              <a:buAutoNum type="arabicPeriod"/>
            </a:pPr>
            <a:endParaRPr lang="tr-TR" dirty="0">
              <a:solidFill>
                <a:srgbClr val="FF0000"/>
              </a:solidFill>
            </a:endParaRPr>
          </a:p>
          <a:p>
            <a:pPr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118" y="887896"/>
            <a:ext cx="10296940" cy="578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                                 </a:t>
            </a:r>
            <a:r>
              <a:rPr lang="es-E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ArrayList ve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es-E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rray Arasında Seçim </a:t>
            </a:r>
            <a:endParaRPr lang="tr-T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tr-TR" dirty="0"/>
              <a:t>Eğer, depoya konulacak öğe sayısı belirli ve o sayı sık sık değişmeyecekse </a:t>
            </a:r>
            <a:r>
              <a:rPr lang="tr-TR" dirty="0" err="1"/>
              <a:t>array</a:t>
            </a:r>
            <a:r>
              <a:rPr lang="tr-TR" dirty="0"/>
              <a:t> seçimi uygun olur. Ama öğe sayısı baştan bilinemiyor ya da o sayı sık sık değişiyorsa </a:t>
            </a:r>
            <a:r>
              <a:rPr lang="tr-TR" dirty="0" err="1"/>
              <a:t>ArrayList</a:t>
            </a:r>
            <a:r>
              <a:rPr lang="tr-TR" dirty="0"/>
              <a:t> doğru bir seçimdir. Tabii, buna ek olarak şunu söylemeliyiz: </a:t>
            </a:r>
            <a:r>
              <a:rPr lang="tr-TR" dirty="0" err="1"/>
              <a:t>ArrayList</a:t>
            </a:r>
            <a:r>
              <a:rPr lang="tr-TR" dirty="0"/>
              <a:t> nesnelerin depolanması içindir. İlkel veri tipleri depolamak için </a:t>
            </a:r>
            <a:r>
              <a:rPr lang="tr-TR" dirty="0" err="1"/>
              <a:t>array</a:t>
            </a:r>
            <a:r>
              <a:rPr lang="tr-TR" dirty="0"/>
              <a:t> seçilmesi uygun olur. Bütün bunların ötesinde </a:t>
            </a:r>
            <a:r>
              <a:rPr lang="tr-TR" dirty="0" err="1"/>
              <a:t>ArrayList</a:t>
            </a:r>
            <a:r>
              <a:rPr lang="tr-TR" dirty="0"/>
              <a:t> sınıfı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arayüzünün</a:t>
            </a:r>
            <a:r>
              <a:rPr lang="tr-TR" dirty="0"/>
              <a:t> metotlarını kullanma yeteneğine sahiptir; dolayısıyla </a:t>
            </a:r>
            <a:r>
              <a:rPr lang="tr-TR" dirty="0" err="1"/>
              <a:t>array</a:t>
            </a:r>
            <a:r>
              <a:rPr lang="tr-TR" dirty="0"/>
              <a:t> yapısına oranla programcıya daha çok kolaylık sağlar.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            Başlıca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ArrayList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Metotları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add</a:t>
            </a: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metodu:</a:t>
            </a:r>
            <a:r>
              <a:rPr lang="tr-TR" dirty="0" err="1"/>
              <a:t>Belirtilen</a:t>
            </a:r>
            <a:r>
              <a:rPr lang="tr-TR" dirty="0"/>
              <a:t> öğeyi bu listenin sonuna veya belirtilen konuma </a:t>
            </a:r>
            <a:r>
              <a:rPr lang="tr-TR" dirty="0" err="1"/>
              <a:t>ekler.Eğer</a:t>
            </a:r>
            <a:r>
              <a:rPr lang="tr-TR" dirty="0"/>
              <a:t> belirtilen konumda öge varsa bu ögeyi ve ondan sonraki ögeleri sağa </a:t>
            </a:r>
            <a:r>
              <a:rPr lang="tr-TR" dirty="0" err="1"/>
              <a:t>kaydırır.Yani</a:t>
            </a:r>
            <a:r>
              <a:rPr lang="tr-TR" dirty="0"/>
              <a:t> indislerini bir arttırır.</a:t>
            </a:r>
            <a:r>
              <a:rPr lang="tr-T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isEmpty</a:t>
            </a:r>
            <a:r>
              <a:rPr lang="tr-T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metodu: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ArrayListte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öge bulunup bulunmadığını kontrol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ettik.Öge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yoksa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 döndürülür.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b="1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toArray</a:t>
            </a:r>
            <a:r>
              <a:rPr lang="tr-TR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metodu: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ArrayListteki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tüm öğeleri uygun sırayla (ilk öğeden son öğeye) içeren bir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oluşturur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Sonuç olarak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döndürülen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Object[] bu listedeki tüm öğeleri uygun sırayla içeren bir dizidir.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4F6F05-F257-49B6-B123-75AD3A8E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970344"/>
            <a:ext cx="10601739" cy="539291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addAll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metodu:</a:t>
            </a:r>
            <a:r>
              <a:rPr lang="tr-T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dirty="0"/>
              <a:t>Belirtilen koleksiyondaki tüm öğeleri belirtilen konumdan başlayarak bu listeye ekler. Şu anda o konumda bulunan öğeyi (varsa) ve sonraki öğeleri sağa kaydırır Yani indislerini artırır.</a:t>
            </a:r>
            <a:endParaRPr lang="tr-T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metodu: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Belirtilen indisteki elemanı okur.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metodu: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listedeki elemanların sayısını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döndürür.Yani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sonuç olarak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tipinde bir değer döndürür.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indexOf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(Object o) metodu: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listede belirtilen öğenin ilk oluşumunun dizinini veya bu liste öğeyi içermiyorsa -1 değerini döndürür.</a:t>
            </a:r>
            <a:endParaRPr lang="tr-TR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b="1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tr-TR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1800" b="1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metodu: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listede belirtilen konumdaki elemanı kaldırır. Sonraki öğeleri sola kaydırır. Yani indislerini bir azaltır.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(</a:t>
            </a:r>
            <a:r>
              <a:rPr lang="tr-TR" sz="1800" b="1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 element) metodu: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listede belirtilen konumdaki öğeyi belirtilen öğeyle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değiştirir.Belirtilen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konumda öge yoksa buraya belirtilen ögeyi atar.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2046D6-DCFF-424E-95BE-DB19F378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BBA0B-EB50-4296-A728-92242912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970344"/>
            <a:ext cx="9781829" cy="5433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trimToSize</a:t>
            </a:r>
            <a:r>
              <a:rPr lang="tr-TR" b="1" u="sng" dirty="0">
                <a:solidFill>
                  <a:schemeClr val="tx1"/>
                </a:solidFill>
              </a:rPr>
              <a:t> () metodu: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 nesnesinin sığasını, listedeki öğe sayısına indirir; yani boş terimleri siler.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clone</a:t>
            </a:r>
            <a:r>
              <a:rPr lang="tr-TR" b="1" u="sng" dirty="0">
                <a:solidFill>
                  <a:schemeClr val="tx1"/>
                </a:solidFill>
              </a:rPr>
              <a:t> metodu: </a:t>
            </a:r>
            <a:r>
              <a:rPr lang="tr-TR" dirty="0"/>
              <a:t>Bu </a:t>
            </a:r>
            <a:r>
              <a:rPr lang="tr-TR" dirty="0" err="1"/>
              <a:t>ArrayList</a:t>
            </a:r>
            <a:r>
              <a:rPr lang="tr-TR" dirty="0"/>
              <a:t> örneğinin basit bir kopyasını döndürür. Object bu </a:t>
            </a:r>
            <a:r>
              <a:rPr lang="tr-TR" dirty="0" err="1"/>
              <a:t>ArrayList</a:t>
            </a:r>
            <a:r>
              <a:rPr lang="tr-TR" dirty="0"/>
              <a:t> örneğinin bir klonudur.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ensureCapacity</a:t>
            </a:r>
            <a:r>
              <a:rPr lang="tr-TR" b="1" u="sng" dirty="0">
                <a:solidFill>
                  <a:schemeClr val="tx1"/>
                </a:solidFill>
              </a:rPr>
              <a:t> (</a:t>
            </a:r>
            <a:r>
              <a:rPr lang="tr-TR" b="1" u="sng" dirty="0" err="1">
                <a:solidFill>
                  <a:schemeClr val="tx1"/>
                </a:solidFill>
              </a:rPr>
              <a:t>int</a:t>
            </a: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minCapacity</a:t>
            </a:r>
            <a:r>
              <a:rPr lang="tr-TR" b="1" u="sng" dirty="0">
                <a:solidFill>
                  <a:schemeClr val="tx1"/>
                </a:solidFill>
              </a:rPr>
              <a:t>) metodu: </a:t>
            </a:r>
            <a:r>
              <a:rPr lang="tr-TR" dirty="0"/>
              <a:t>Gerekiyorsa </a:t>
            </a:r>
            <a:r>
              <a:rPr lang="tr-TR" dirty="0" err="1"/>
              <a:t>ArrayList</a:t>
            </a:r>
            <a:r>
              <a:rPr lang="tr-TR" dirty="0"/>
              <a:t> nesnesinin sığasını artırarak, parametrenin belirlediği minimum sığa kadar öğeyi depo edebilmesini sağlar. Parametre olarak </a:t>
            </a:r>
            <a:r>
              <a:rPr lang="tr-TR" dirty="0" err="1"/>
              <a:t>minCapacity</a:t>
            </a:r>
            <a:r>
              <a:rPr lang="tr-TR" dirty="0"/>
              <a:t> </a:t>
            </a:r>
            <a:r>
              <a:rPr lang="tr-TR" dirty="0" err="1"/>
              <a:t>verilir.minCapacity</a:t>
            </a:r>
            <a:r>
              <a:rPr lang="tr-TR" dirty="0"/>
              <a:t> istenen minimum kapasitedir.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Foreach</a:t>
            </a:r>
            <a:r>
              <a:rPr lang="tr-TR" b="1" u="sng" dirty="0">
                <a:solidFill>
                  <a:schemeClr val="tx1"/>
                </a:solidFill>
              </a:rPr>
              <a:t>() metodu 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ArrayList’teki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her öğe için belirli işlemleri gerçekleştirmek için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kullanılır.Tüm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öğeler işlenene veya eylem bir istisna oluşturana kadar Yinelenebilir öğenin her öğesi için verilen eylemi gerçekleştirir.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metodu: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listeden tüm öğeleri kaldırır. Bu çağrı döndükten sonra liste boş olacaktır.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metodu:</a:t>
            </a:r>
            <a:r>
              <a:rPr lang="tr-T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tr-T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aradığımız öğeyi içeriyorsa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tr-TR" dirty="0">
                <a:solidFill>
                  <a:srgbClr val="666666"/>
                </a:solidFill>
                <a:latin typeface="Arial" panose="020B0604020202020204" pitchFamily="34" charset="0"/>
              </a:rPr>
              <a:t>; içermiyorsa</a:t>
            </a:r>
            <a:r>
              <a:rPr lang="tr-T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tr-T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değerini döndürür.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25B166B-0C07-4CED-9317-3B2EE567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440420-8DBD-4BA3-B67F-B2AF4A24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884" y="970344"/>
            <a:ext cx="9675812" cy="597966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lastIndexOf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(Object o)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metodu: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listedeki belirtilen öğenin son oluşumunun dizinini veya bu liste öğeyi içermiyorsa -1 değerini döndürür. Parametre olarak Object verilir. Object aranacak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öğedir.Sonuç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olarak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tipinde bir değer döndürür.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subList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fromIndex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toIndex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metodu: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indexOf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lastIndexOf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indisleri arasındaki indislerin ögelerini içeren bir alt liste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oluşturur.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olarak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toIndex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fromIndex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verilir.fromIndex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listenin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başlangıç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indisidir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.toIndex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listenin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bitiş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indisidir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.Sonuç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olarak bu listedeki belirtilen aralığın bir görünümü döndürür.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retainAll</a:t>
            </a:r>
            <a:r>
              <a:rPr lang="tr-TR" b="1" u="sng" dirty="0">
                <a:solidFill>
                  <a:schemeClr val="tx1"/>
                </a:solidFill>
              </a:rPr>
              <a:t> metodu: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dizi listesinin belirtilen koleksiyonda yer almayan tüm öğelerini kaldırmak için kullanılır veya yönteme parametre olarak iletilen Koleksiyon listesindeki tüm öğelerle eşleşen geçerli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ArrayList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örneğindeki tüm eşleşen öğeleri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tutar.Örneğin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çanta </a:t>
            </a:r>
            <a:r>
              <a:rPr lang="tr-TR" dirty="0" err="1">
                <a:solidFill>
                  <a:srgbClr val="5E5E5E"/>
                </a:solidFill>
                <a:latin typeface="Cabin"/>
              </a:rPr>
              <a:t>A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rrayListinde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 silgi ,defter, kalem elemanları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bulunsun.Dolap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ArrayListinde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ise defter, kitap, ayraç elemanları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bulunsun.Dolap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Arraylistine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parametresi çanta olan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retainAll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metodu uygulandığında eleman olarak sadece defter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bulunacaktır.Çanta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ArrayListinde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bulunmayan kitap ve ayraç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ArrayListten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kaldırılacaktır.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D8011A8-BED1-48C0-BB80-5E05941C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0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A685F6-C5C3-48ED-80E3-E550F0EC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867263"/>
            <a:ext cx="9993864" cy="55394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replaceAll</a:t>
            </a:r>
            <a:r>
              <a:rPr lang="tr-TR" b="1" u="sng" dirty="0">
                <a:solidFill>
                  <a:schemeClr val="tx1"/>
                </a:solidFill>
              </a:rPr>
              <a:t> metodu:</a:t>
            </a:r>
            <a:r>
              <a:rPr lang="tr-TR" dirty="0"/>
              <a:t> </a:t>
            </a:r>
            <a:r>
              <a:rPr lang="tr-TR" dirty="0" err="1"/>
              <a:t>Arraylistte</a:t>
            </a:r>
            <a:r>
              <a:rPr lang="tr-TR" dirty="0"/>
              <a:t> bulunan belirli bir karakter dizisini yerini alacak başka bir  karakter dizisiyle </a:t>
            </a:r>
            <a:r>
              <a:rPr lang="tr-TR" dirty="0" err="1"/>
              <a:t>değiştirir.Örneğin</a:t>
            </a:r>
            <a:r>
              <a:rPr lang="tr-TR" dirty="0"/>
              <a:t> ‘Java en kullanışlı yazılım dilidir.’ ifadesinde </a:t>
            </a:r>
            <a:r>
              <a:rPr lang="tr-TR" dirty="0" err="1"/>
              <a:t>java</a:t>
            </a:r>
            <a:r>
              <a:rPr lang="tr-TR" dirty="0"/>
              <a:t> karakter dizisini c ile değiştirmemizi sağlar. Böylece oluşan yeni ifade ‘c en kullanışlı yazılım dilidir.’  olacaktır.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replace</a:t>
            </a: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metodu:</a:t>
            </a:r>
            <a:r>
              <a:rPr lang="tr-TR" dirty="0" err="1">
                <a:solidFill>
                  <a:srgbClr val="333333"/>
                </a:solidFill>
                <a:latin typeface="Georgia" panose="02040502050405020303" pitchFamily="18" charset="0"/>
              </a:rPr>
              <a:t>S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tring</a:t>
            </a:r>
            <a:r>
              <a:rPr lang="tr-T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bir ifade içerisinde yer alan karakterleri değiştirmeyi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sağlar.Örneğin</a:t>
            </a:r>
            <a:r>
              <a:rPr lang="tr-T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java</a:t>
            </a:r>
            <a:r>
              <a:rPr lang="tr-T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stringindeki</a:t>
            </a:r>
            <a:r>
              <a:rPr lang="tr-T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 ‘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</a:t>
            </a:r>
            <a:r>
              <a:rPr lang="tr-T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’ karakter dizisini ‘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vascript</a:t>
            </a:r>
            <a:r>
              <a:rPr lang="tr-T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’ karakter dizisiyle değiştirmemizi sağlar.</a:t>
            </a:r>
            <a:endParaRPr lang="tr-TR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replaceFirst</a:t>
            </a:r>
            <a:r>
              <a:rPr lang="tr-TR" b="1" u="sng" dirty="0">
                <a:solidFill>
                  <a:schemeClr val="tx1"/>
                </a:solidFill>
              </a:rPr>
              <a:t> metodu: </a:t>
            </a:r>
            <a:r>
              <a:rPr lang="tr-TR" dirty="0">
                <a:solidFill>
                  <a:schemeClr val="tx1"/>
                </a:solidFill>
              </a:rPr>
              <a:t> Karakter dizisinin ilk elemanını belirtilen elemanla </a:t>
            </a:r>
            <a:r>
              <a:rPr lang="tr-TR" dirty="0" err="1">
                <a:solidFill>
                  <a:schemeClr val="tx1"/>
                </a:solidFill>
              </a:rPr>
              <a:t>değiştirir.Örneğin</a:t>
            </a:r>
            <a:r>
              <a:rPr lang="tr-TR" dirty="0">
                <a:solidFill>
                  <a:schemeClr val="tx1"/>
                </a:solidFill>
              </a:rPr>
              <a:t> ‘</a:t>
            </a:r>
            <a:r>
              <a:rPr lang="tr-TR" dirty="0" err="1">
                <a:solidFill>
                  <a:schemeClr val="tx1"/>
                </a:solidFill>
              </a:rPr>
              <a:t>ppp</a:t>
            </a:r>
            <a:r>
              <a:rPr lang="tr-TR" dirty="0">
                <a:solidFill>
                  <a:schemeClr val="tx1"/>
                </a:solidFill>
              </a:rPr>
              <a:t>’ </a:t>
            </a:r>
            <a:r>
              <a:rPr lang="tr-TR" dirty="0" err="1">
                <a:solidFill>
                  <a:schemeClr val="tx1"/>
                </a:solidFill>
              </a:rPr>
              <a:t>stringindeki</a:t>
            </a:r>
            <a:r>
              <a:rPr lang="tr-TR" dirty="0">
                <a:solidFill>
                  <a:schemeClr val="tx1"/>
                </a:solidFill>
              </a:rPr>
              <a:t> ilk karakter olan p’yi  q ile değiştirmemizi </a:t>
            </a:r>
            <a:r>
              <a:rPr lang="tr-TR" dirty="0" err="1">
                <a:solidFill>
                  <a:schemeClr val="tx1"/>
                </a:solidFill>
              </a:rPr>
              <a:t>sağlar.Böylece</a:t>
            </a:r>
            <a:r>
              <a:rPr lang="tr-TR" dirty="0">
                <a:solidFill>
                  <a:schemeClr val="tx1"/>
                </a:solidFill>
              </a:rPr>
              <a:t> yeni ifademiz ‘</a:t>
            </a:r>
            <a:r>
              <a:rPr lang="tr-TR" dirty="0" err="1">
                <a:solidFill>
                  <a:schemeClr val="tx1"/>
                </a:solidFill>
              </a:rPr>
              <a:t>qpp</a:t>
            </a:r>
            <a:r>
              <a:rPr lang="tr-TR" dirty="0">
                <a:solidFill>
                  <a:schemeClr val="tx1"/>
                </a:solidFill>
              </a:rPr>
              <a:t>’ olacaktır.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sort</a:t>
            </a:r>
            <a:r>
              <a:rPr lang="tr-TR" b="1" u="sng" dirty="0">
                <a:solidFill>
                  <a:schemeClr val="tx1"/>
                </a:solidFill>
              </a:rPr>
              <a:t> metodu: </a:t>
            </a:r>
            <a:r>
              <a:rPr lang="tr-TR" dirty="0"/>
              <a:t>Bu listeyi belirtilen karşılaştırıcı tarafından oluşturulan sıraya göre </a:t>
            </a:r>
            <a:r>
              <a:rPr lang="tr-TR" dirty="0" err="1"/>
              <a:t>sıralar.Karşılaştırıcı</a:t>
            </a:r>
            <a:r>
              <a:rPr lang="tr-TR" dirty="0"/>
              <a:t> </a:t>
            </a:r>
            <a:r>
              <a:rPr lang="tr-TR" dirty="0" err="1"/>
              <a:t>null</a:t>
            </a:r>
            <a:r>
              <a:rPr lang="tr-TR" dirty="0"/>
              <a:t> ise küçükten büyüğe; </a:t>
            </a:r>
            <a:r>
              <a:rPr lang="tr-TR" dirty="0" err="1"/>
              <a:t>Collection.reserveOrder</a:t>
            </a:r>
            <a:r>
              <a:rPr lang="tr-TR" dirty="0"/>
              <a:t> ise büyükten küçüğe doğru sıralar.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removeIf</a:t>
            </a:r>
            <a:r>
              <a:rPr lang="tr-TR" b="1" u="sng" dirty="0">
                <a:solidFill>
                  <a:schemeClr val="tx1"/>
                </a:solidFill>
              </a:rPr>
              <a:t> metodu: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 ile belirli bir yüklemle eşleşen tüm öğeler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kaldırılır.</a:t>
            </a:r>
            <a:r>
              <a:rPr lang="tr-TR" dirty="0" err="1">
                <a:solidFill>
                  <a:srgbClr val="5E5E5E"/>
                </a:solidFill>
                <a:latin typeface="Cabin"/>
              </a:rPr>
              <a:t>ArrayListteki</a:t>
            </a:r>
            <a:r>
              <a:rPr lang="tr-TR" dirty="0">
                <a:solidFill>
                  <a:srgbClr val="5E5E5E"/>
                </a:solidFill>
                <a:latin typeface="Cabin"/>
              </a:rPr>
              <a:t> tek sayıların kaldırılması buna örnek olabilir.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83FE719-A9D2-4B0A-9CF4-908134B3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69F07B-E961-4B6E-AA00-F4A88EF9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3" y="954157"/>
            <a:ext cx="9781830" cy="5738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public</a:t>
            </a: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Iterator</a:t>
            </a:r>
            <a:r>
              <a:rPr lang="tr-TR" b="1" u="sng" dirty="0">
                <a:solidFill>
                  <a:schemeClr val="tx1"/>
                </a:solidFill>
              </a:rPr>
              <a:t>&lt;E&gt; </a:t>
            </a:r>
            <a:r>
              <a:rPr lang="tr-TR" b="1" u="sng" dirty="0" err="1">
                <a:solidFill>
                  <a:schemeClr val="tx1"/>
                </a:solidFill>
              </a:rPr>
              <a:t>iterator</a:t>
            </a:r>
            <a:r>
              <a:rPr lang="tr-TR" b="1" u="sng" dirty="0">
                <a:solidFill>
                  <a:schemeClr val="tx1"/>
                </a:solidFill>
              </a:rPr>
              <a:t> () </a:t>
            </a:r>
            <a:r>
              <a:rPr lang="tr-TR" dirty="0"/>
              <a:t>Bu listedeki öğeler üzerinde uygun sırayla bir yineleyici döndürür.</a:t>
            </a:r>
            <a:r>
              <a:rPr lang="tr-TR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-apple-system"/>
              </a:rPr>
              <a:t>Iterator</a:t>
            </a:r>
            <a:r>
              <a:rPr lang="tr-TR" b="0" i="0" dirty="0">
                <a:solidFill>
                  <a:srgbClr val="555555"/>
                </a:solidFill>
                <a:effectLst/>
                <a:latin typeface="-apple-system"/>
              </a:rPr>
              <a:t> ile listemizde ileri doğru gezebilir elamana ulaşabilir ve eleman çıkartabiliriz 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spliterator</a:t>
            </a:r>
            <a:r>
              <a:rPr lang="tr-TR" b="1" u="sng" dirty="0">
                <a:solidFill>
                  <a:schemeClr val="tx1"/>
                </a:solidFill>
              </a:rPr>
              <a:t> metodu: 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bu kümedeki öğeler üzerinde geç bağlanan ve başarısız hızlı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abin"/>
              </a:rPr>
              <a:t>Spliterator</a:t>
            </a:r>
            <a:r>
              <a:rPr lang="tr-TR" b="0" i="0" dirty="0">
                <a:solidFill>
                  <a:srgbClr val="5E5E5E"/>
                </a:solidFill>
                <a:effectLst/>
                <a:latin typeface="Cabin"/>
              </a:rPr>
              <a:t> oluşturmak için kullanılır.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listIterator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metodu: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Sonuç olarak bu listedeki öğeler üzerinde uygun sırada bir liste yineleyici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döndürür</a:t>
            </a:r>
            <a:r>
              <a:rPr lang="tr-TR" sz="1800" dirty="0" err="1">
                <a:solidFill>
                  <a:srgbClr val="5E5E5E"/>
                </a:solidFill>
                <a:latin typeface="Cabin"/>
                <a:ea typeface="Calibri" panose="020F0502020204030204" pitchFamily="34" charset="0"/>
                <a:cs typeface="Times New Roman" panose="02020603050405020304" pitchFamily="18" charset="0"/>
              </a:rPr>
              <a:t>.ArrayList</a:t>
            </a:r>
            <a:r>
              <a:rPr lang="tr-TR" sz="1800" dirty="0">
                <a:solidFill>
                  <a:srgbClr val="5E5E5E"/>
                </a:solidFill>
                <a:latin typeface="Cabin"/>
                <a:ea typeface="Calibri" panose="020F0502020204030204" pitchFamily="34" charset="0"/>
                <a:cs typeface="Times New Roman" panose="02020603050405020304" pitchFamily="18" charset="0"/>
              </a:rPr>
              <a:t> üzerinde</a:t>
            </a:r>
            <a:r>
              <a:rPr lang="tr-TR" b="0" i="0" dirty="0">
                <a:solidFill>
                  <a:srgbClr val="555555"/>
                </a:solidFill>
                <a:effectLst/>
                <a:latin typeface="-apple-system"/>
              </a:rPr>
              <a:t> ileri – geri doğru hareket edebiliriz. Elemanları alabilir, üzerinde düzeltme yapabiliriz.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u="sng" dirty="0" err="1">
                <a:solidFill>
                  <a:schemeClr val="tx1"/>
                </a:solidFill>
              </a:rPr>
              <a:t>removeRange</a:t>
            </a:r>
            <a:r>
              <a:rPr lang="tr-TR" b="1" u="sng" dirty="0">
                <a:solidFill>
                  <a:schemeClr val="tx1"/>
                </a:solidFill>
              </a:rPr>
              <a:t> (</a:t>
            </a:r>
            <a:r>
              <a:rPr lang="tr-TR" b="1" u="sng" dirty="0" err="1">
                <a:solidFill>
                  <a:schemeClr val="tx1"/>
                </a:solidFill>
              </a:rPr>
              <a:t>int</a:t>
            </a: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fromIndex</a:t>
            </a:r>
            <a:r>
              <a:rPr lang="tr-TR" b="1" u="sng" dirty="0">
                <a:solidFill>
                  <a:schemeClr val="tx1"/>
                </a:solidFill>
              </a:rPr>
              <a:t>, </a:t>
            </a:r>
            <a:r>
              <a:rPr lang="tr-TR" b="1" u="sng" dirty="0" err="1">
                <a:solidFill>
                  <a:schemeClr val="tx1"/>
                </a:solidFill>
              </a:rPr>
              <a:t>int</a:t>
            </a: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toIndex</a:t>
            </a:r>
            <a:r>
              <a:rPr lang="tr-TR" b="1" u="sng" dirty="0">
                <a:solidFill>
                  <a:schemeClr val="tx1"/>
                </a:solidFill>
              </a:rPr>
              <a:t>) </a:t>
            </a:r>
            <a:r>
              <a:rPr lang="tr-TR" b="1" u="sng" dirty="0" err="1">
                <a:solidFill>
                  <a:schemeClr val="tx1"/>
                </a:solidFill>
              </a:rPr>
              <a:t>metodu:</a:t>
            </a:r>
            <a:r>
              <a:rPr lang="tr-TR" dirty="0" err="1">
                <a:solidFill>
                  <a:schemeClr val="tx1"/>
                </a:solidFill>
              </a:rPr>
              <a:t>fromIndex</a:t>
            </a:r>
            <a:r>
              <a:rPr lang="tr-TR" dirty="0">
                <a:solidFill>
                  <a:schemeClr val="tx1"/>
                </a:solidFill>
              </a:rPr>
              <a:t> ve </a:t>
            </a:r>
            <a:r>
              <a:rPr lang="tr-TR" dirty="0" err="1">
                <a:solidFill>
                  <a:schemeClr val="tx1"/>
                </a:solidFill>
              </a:rPr>
              <a:t>toIndex</a:t>
            </a:r>
            <a:r>
              <a:rPr lang="tr-TR" dirty="0">
                <a:solidFill>
                  <a:schemeClr val="tx1"/>
                </a:solidFill>
              </a:rPr>
              <a:t> arasındaki indislere sahip elemanları  </a:t>
            </a:r>
            <a:r>
              <a:rPr lang="tr-TR" dirty="0" err="1">
                <a:solidFill>
                  <a:schemeClr val="tx1"/>
                </a:solidFill>
              </a:rPr>
              <a:t>kaldırır.Sonraki</a:t>
            </a:r>
            <a:r>
              <a:rPr lang="tr-TR" dirty="0">
                <a:solidFill>
                  <a:schemeClr val="tx1"/>
                </a:solidFill>
              </a:rPr>
              <a:t> elemanların dizinlerini bir azaltır.</a:t>
            </a:r>
            <a:r>
              <a:rPr lang="tr-TR" dirty="0"/>
              <a:t> </a:t>
            </a:r>
            <a:r>
              <a:rPr lang="tr-TR" dirty="0" err="1"/>
              <a:t>ToIndex</a:t>
            </a:r>
            <a:r>
              <a:rPr lang="tr-TR" dirty="0"/>
              <a:t> == </a:t>
            </a:r>
            <a:r>
              <a:rPr lang="tr-TR" dirty="0" err="1"/>
              <a:t>fromIndex</a:t>
            </a:r>
            <a:r>
              <a:rPr lang="tr-TR" dirty="0"/>
              <a:t> ise </a:t>
            </a:r>
            <a:r>
              <a:rPr lang="tr-TR" dirty="0" err="1"/>
              <a:t>ArrayListte</a:t>
            </a:r>
            <a:r>
              <a:rPr lang="tr-TR" dirty="0"/>
              <a:t> bir değişim olmayacaktır.</a:t>
            </a:r>
            <a:endParaRPr lang="tr-T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removeAll</a:t>
            </a:r>
            <a:r>
              <a:rPr lang="tr-T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metodu: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listeden, belirtilen koleksiyonda bulunan tüm öğelerini kaldırır.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1F112B-7894-4D26-834B-528593E6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4061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11046</TotalTime>
  <Words>1723</Words>
  <Application>Microsoft Office PowerPoint</Application>
  <PresentationFormat>Geniş ekran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4" baseType="lpstr">
      <vt:lpstr>-apple-system</vt:lpstr>
      <vt:lpstr>Arial</vt:lpstr>
      <vt:lpstr>Arial Black</vt:lpstr>
      <vt:lpstr>Cabin</vt:lpstr>
      <vt:lpstr>Calibri</vt:lpstr>
      <vt:lpstr>Century Gothic</vt:lpstr>
      <vt:lpstr>Courier New</vt:lpstr>
      <vt:lpstr>Georgia</vt:lpstr>
      <vt:lpstr>Helvetica</vt:lpstr>
      <vt:lpstr>Wingdings</vt:lpstr>
      <vt:lpstr>Wingdings 3</vt:lpstr>
      <vt:lpstr>Duman</vt:lpstr>
      <vt:lpstr>ArrayList Kavramı</vt:lpstr>
      <vt:lpstr>İçindekiler</vt:lpstr>
      <vt:lpstr>ARRAYLİST KAVRAMI NEDİR?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ArrayList Örneği -1 </vt:lpstr>
      <vt:lpstr>ArrayList Örneği-1  (devam)</vt:lpstr>
      <vt:lpstr>ArrayList Örneği -2 </vt:lpstr>
      <vt:lpstr>Uygulama Örneği -1 </vt:lpstr>
      <vt:lpstr>Uygulama Örneği -1 (devam) </vt:lpstr>
      <vt:lpstr>Uygulama Örneği -2  </vt:lpstr>
      <vt:lpstr>Uygulama Örneği -2(devam)</vt:lpstr>
      <vt:lpstr>Uygulama Örneği -3</vt:lpstr>
      <vt:lpstr>Uygulama Örneği -3(devam)</vt:lpstr>
      <vt:lpstr>Uygulama Örneği -4</vt:lpstr>
      <vt:lpstr>                    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Melek</cp:lastModifiedBy>
  <cp:revision>124</cp:revision>
  <dcterms:created xsi:type="dcterms:W3CDTF">2020-04-15T07:57:29Z</dcterms:created>
  <dcterms:modified xsi:type="dcterms:W3CDTF">2021-06-06T17:59:44Z</dcterms:modified>
</cp:coreProperties>
</file>